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5C74-E9D6-4FC9-BC83-7E54234BE205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35509F-CFE9-4DB5-AD92-D1583866964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5C74-E9D6-4FC9-BC83-7E54234BE205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5509F-CFE9-4DB5-AD92-D158386696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5C74-E9D6-4FC9-BC83-7E54234BE205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5509F-CFE9-4DB5-AD92-D158386696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4105C74-E9D6-4FC9-BC83-7E54234BE205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135509F-CFE9-4DB5-AD92-D1583866964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5C74-E9D6-4FC9-BC83-7E54234BE205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35509F-CFE9-4DB5-AD92-D1583866964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5C74-E9D6-4FC9-BC83-7E54234BE205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35509F-CFE9-4DB5-AD92-D1583866964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5C74-E9D6-4FC9-BC83-7E54234BE205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35509F-CFE9-4DB5-AD92-D1583866964B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F4105C74-E9D6-4FC9-BC83-7E54234BE205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35509F-CFE9-4DB5-AD92-D1583866964B}" type="slidenum">
              <a:rPr lang="ru-RU" smtClean="0"/>
              <a:t>‹#›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5C74-E9D6-4FC9-BC83-7E54234BE205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5509F-CFE9-4DB5-AD92-D158386696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5C74-E9D6-4FC9-BC83-7E54234BE205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35509F-CFE9-4DB5-AD92-D1583866964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5C74-E9D6-4FC9-BC83-7E54234BE205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35509F-CFE9-4DB5-AD92-D1583866964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05C74-E9D6-4FC9-BC83-7E54234BE205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5509F-CFE9-4DB5-AD92-D1583866964B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980728"/>
            <a:ext cx="7772400" cy="1780108"/>
          </a:xfrm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6000" dirty="0" err="1" smtClean="0"/>
              <a:t>Вплив</a:t>
            </a:r>
            <a:r>
              <a:rPr lang="ru-RU" sz="6000" dirty="0" smtClean="0"/>
              <a:t> </a:t>
            </a:r>
            <a:r>
              <a:rPr lang="ru-RU" sz="6000" dirty="0" err="1" smtClean="0"/>
              <a:t>спиртів</a:t>
            </a:r>
            <a:r>
              <a:rPr lang="ru-RU" sz="6000" dirty="0" smtClean="0"/>
              <a:t>       на </a:t>
            </a:r>
            <a:r>
              <a:rPr lang="ru-RU" sz="6000" dirty="0" err="1" smtClean="0"/>
              <a:t>організм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63" y="2807395"/>
            <a:ext cx="3485333" cy="25791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523" y="3051182"/>
            <a:ext cx="5010424" cy="34741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334" y="3581056"/>
            <a:ext cx="3190377" cy="29594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2351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00145" y="188640"/>
            <a:ext cx="5601213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600" dirty="0" smtClean="0"/>
              <a:t>Два </a:t>
            </a:r>
            <a:r>
              <a:rPr lang="ru-RU" sz="3600" dirty="0" err="1" smtClean="0"/>
              <a:t>найпоширеніші</a:t>
            </a:r>
            <a:r>
              <a:rPr lang="ru-RU" sz="3600" dirty="0" smtClean="0"/>
              <a:t> </a:t>
            </a:r>
            <a:r>
              <a:rPr lang="ru-RU" sz="3600" dirty="0" err="1" smtClean="0"/>
              <a:t>спирти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07181" y="2149404"/>
            <a:ext cx="50206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r>
              <a:rPr lang="ru-RU" sz="4800" dirty="0" smtClean="0"/>
              <a:t>і </a:t>
            </a:r>
            <a:endParaRPr lang="ru-RU" sz="4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3275551"/>
            <a:ext cx="7866417" cy="310854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b="1" dirty="0" err="1" smtClean="0"/>
              <a:t>Ї</a:t>
            </a:r>
            <a:r>
              <a:rPr lang="ru-RU" sz="2800" b="1" dirty="0" smtClean="0"/>
              <a:t>х практично </a:t>
            </a:r>
            <a:r>
              <a:rPr lang="ru-RU" sz="2800" b="1" dirty="0" err="1" smtClean="0"/>
              <a:t>неможливо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розрізнити</a:t>
            </a:r>
            <a:r>
              <a:rPr lang="ru-RU" sz="2800" b="1" dirty="0" smtClean="0"/>
              <a:t> за запахом, тому </a:t>
            </a:r>
            <a:r>
              <a:rPr lang="ru-RU" sz="2800" b="1" dirty="0" err="1" smtClean="0"/>
              <a:t>досить</a:t>
            </a:r>
            <a:r>
              <a:rPr lang="ru-RU" sz="2800" b="1" dirty="0" smtClean="0"/>
              <a:t> часто </a:t>
            </a:r>
            <a:r>
              <a:rPr lang="ru-RU" sz="2800" b="1" dirty="0" err="1" smtClean="0"/>
              <a:t>трапляються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випадки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вживання</a:t>
            </a:r>
            <a:r>
              <a:rPr lang="ru-RU" sz="2800" b="1" dirty="0" smtClean="0"/>
              <a:t> метанолу </a:t>
            </a:r>
            <a:r>
              <a:rPr lang="ru-RU" sz="2800" b="1" dirty="0" err="1" smtClean="0"/>
              <a:t>замість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етанолу</a:t>
            </a:r>
            <a:r>
              <a:rPr lang="ru-RU" sz="2800" b="1" dirty="0" smtClean="0"/>
              <a:t>. </a:t>
            </a:r>
            <a:r>
              <a:rPr lang="ru-RU" sz="2800" b="1" dirty="0" err="1" smtClean="0"/>
              <a:t>Проте</a:t>
            </a:r>
            <a:r>
              <a:rPr lang="ru-RU" sz="2800" b="1" dirty="0" smtClean="0"/>
              <a:t>, на </a:t>
            </a:r>
            <a:r>
              <a:rPr lang="ru-RU" sz="2800" b="1" dirty="0" err="1" smtClean="0"/>
              <a:t>відміну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від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етанолу</a:t>
            </a:r>
            <a:r>
              <a:rPr lang="ru-RU" sz="2800" b="1" dirty="0" smtClean="0"/>
              <a:t>, метанол є </a:t>
            </a:r>
            <a:r>
              <a:rPr lang="ru-RU" sz="2800" b="1" dirty="0" err="1" smtClean="0"/>
              <a:t>значно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сильнішою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отрутою</a:t>
            </a:r>
            <a:r>
              <a:rPr lang="ru-RU" sz="2800" b="1" dirty="0" smtClean="0"/>
              <a:t>, і </a:t>
            </a:r>
            <a:r>
              <a:rPr lang="ru-RU" sz="2800" b="1" dirty="0" err="1" smtClean="0"/>
              <a:t>навіть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невеликі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його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кількості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призводять</a:t>
            </a:r>
            <a:r>
              <a:rPr lang="ru-RU" sz="2800" b="1" dirty="0" smtClean="0"/>
              <a:t> до </a:t>
            </a:r>
            <a:r>
              <a:rPr lang="ru-RU" sz="2800" b="1" dirty="0" err="1" smtClean="0"/>
              <a:t>сліпоти</a:t>
            </a:r>
            <a:r>
              <a:rPr lang="ru-RU" sz="2800" b="1" dirty="0" smtClean="0"/>
              <a:t> (</a:t>
            </a:r>
            <a:r>
              <a:rPr lang="ru-RU" sz="2800" b="1" dirty="0" err="1" smtClean="0"/>
              <a:t>пошкодження</a:t>
            </a:r>
            <a:r>
              <a:rPr lang="ru-RU" sz="2800" b="1" dirty="0" smtClean="0"/>
              <a:t> очного нерва) і </a:t>
            </a:r>
            <a:r>
              <a:rPr lang="ru-RU" sz="2800" b="1" dirty="0" err="1" smtClean="0"/>
              <a:t>смертельних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результатів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713392"/>
            <a:ext cx="2796761" cy="223486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04048" y="2149404"/>
            <a:ext cx="1601721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600" b="1" dirty="0" err="1" smtClean="0"/>
              <a:t>етанол</a:t>
            </a:r>
            <a:endParaRPr lang="ru-RU" sz="36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853" y="981552"/>
            <a:ext cx="2729935" cy="181416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49463" y="2149387"/>
            <a:ext cx="2012089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600" b="1" dirty="0" smtClean="0"/>
              <a:t>метанол 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10691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3010" y="635945"/>
            <a:ext cx="4572000" cy="575542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2800" b="1" dirty="0" err="1" smtClean="0">
                <a:solidFill>
                  <a:srgbClr val="002060"/>
                </a:solidFill>
              </a:rPr>
              <a:t>Усього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лише</a:t>
            </a:r>
            <a:r>
              <a:rPr lang="ru-RU" sz="2800" b="1" dirty="0" smtClean="0">
                <a:solidFill>
                  <a:srgbClr val="002060"/>
                </a:solidFill>
              </a:rPr>
              <a:t> 10—20 мл </a:t>
            </a:r>
            <a:r>
              <a:rPr lang="ru-RU" sz="2800" b="1" dirty="0" err="1" smtClean="0">
                <a:solidFill>
                  <a:srgbClr val="002060"/>
                </a:solidFill>
              </a:rPr>
              <a:t>цієї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речовини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може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спричинити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сліпоту</a:t>
            </a:r>
            <a:r>
              <a:rPr lang="ru-RU" sz="2800" b="1" dirty="0" smtClean="0">
                <a:solidFill>
                  <a:srgbClr val="002060"/>
                </a:solidFill>
              </a:rPr>
              <a:t> та смерть. </a:t>
            </a:r>
            <a:r>
              <a:rPr lang="ru-RU" sz="2800" b="1" dirty="0" err="1" smtClean="0">
                <a:solidFill>
                  <a:srgbClr val="002060"/>
                </a:solidFill>
              </a:rPr>
              <a:t>Винна</a:t>
            </a:r>
            <a:r>
              <a:rPr lang="ru-RU" sz="2800" b="1" dirty="0" smtClean="0">
                <a:solidFill>
                  <a:srgbClr val="002060"/>
                </a:solidFill>
              </a:rPr>
              <a:t> в </a:t>
            </a:r>
            <a:r>
              <a:rPr lang="ru-RU" sz="2800" b="1" dirty="0" err="1" smtClean="0">
                <a:solidFill>
                  <a:srgbClr val="002060"/>
                </a:solidFill>
              </a:rPr>
              <a:t>цьому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ще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сильніша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отрута</a:t>
            </a:r>
            <a:r>
              <a:rPr lang="ru-RU" sz="2800" b="1" dirty="0" smtClean="0">
                <a:solidFill>
                  <a:srgbClr val="002060"/>
                </a:solidFill>
              </a:rPr>
              <a:t> — </a:t>
            </a:r>
            <a:r>
              <a:rPr lang="ru-RU" sz="2800" b="1" dirty="0" err="1" smtClean="0">
                <a:solidFill>
                  <a:srgbClr val="002060"/>
                </a:solidFill>
              </a:rPr>
              <a:t>формальдегід</a:t>
            </a:r>
            <a:r>
              <a:rPr lang="ru-RU" sz="2800" b="1" dirty="0" smtClean="0">
                <a:solidFill>
                  <a:srgbClr val="002060"/>
                </a:solidFill>
              </a:rPr>
              <a:t> СН2О, </a:t>
            </a:r>
            <a:r>
              <a:rPr lang="ru-RU" sz="2800" b="1" dirty="0" err="1" smtClean="0">
                <a:solidFill>
                  <a:srgbClr val="002060"/>
                </a:solidFill>
              </a:rPr>
              <a:t>що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утворюється</a:t>
            </a:r>
            <a:r>
              <a:rPr lang="ru-RU" sz="2800" b="1" dirty="0" smtClean="0">
                <a:solidFill>
                  <a:srgbClr val="002060"/>
                </a:solidFill>
              </a:rPr>
              <a:t> в </a:t>
            </a:r>
            <a:r>
              <a:rPr lang="ru-RU" sz="2800" b="1" dirty="0" err="1" smtClean="0">
                <a:solidFill>
                  <a:srgbClr val="002060"/>
                </a:solidFill>
              </a:rPr>
              <a:t>організмі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внаслідок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окиснення</a:t>
            </a:r>
            <a:r>
              <a:rPr lang="ru-RU" sz="2800" b="1" dirty="0" smtClean="0">
                <a:solidFill>
                  <a:srgbClr val="002060"/>
                </a:solidFill>
              </a:rPr>
              <a:t> метанолу. </a:t>
            </a:r>
            <a:r>
              <a:rPr lang="ru-RU" sz="2800" b="1" dirty="0" err="1" smtClean="0">
                <a:solidFill>
                  <a:srgbClr val="002060"/>
                </a:solidFill>
              </a:rPr>
              <a:t>Етанол</a:t>
            </a:r>
            <a:r>
              <a:rPr lang="ru-RU" sz="2800" b="1" dirty="0" smtClean="0">
                <a:solidFill>
                  <a:srgbClr val="002060"/>
                </a:solidFill>
              </a:rPr>
              <a:t> є антидотом (</a:t>
            </a:r>
            <a:r>
              <a:rPr lang="ru-RU" sz="2800" b="1" dirty="0" err="1" smtClean="0">
                <a:solidFill>
                  <a:srgbClr val="002060"/>
                </a:solidFill>
              </a:rPr>
              <a:t>протиотрутою</a:t>
            </a:r>
            <a:r>
              <a:rPr lang="ru-RU" sz="2800" b="1" dirty="0" smtClean="0">
                <a:solidFill>
                  <a:srgbClr val="002060"/>
                </a:solidFill>
              </a:rPr>
              <a:t>) для метанолу. У </a:t>
            </a:r>
            <a:r>
              <a:rPr lang="ru-RU" sz="2800" b="1" dirty="0" err="1" smtClean="0">
                <a:solidFill>
                  <a:srgbClr val="002060"/>
                </a:solidFill>
              </a:rPr>
              <a:t>разі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отруєння</a:t>
            </a:r>
            <a:r>
              <a:rPr lang="ru-RU" sz="2800" b="1" dirty="0" smtClean="0">
                <a:solidFill>
                  <a:srgbClr val="002060"/>
                </a:solidFill>
              </a:rPr>
              <a:t> метанолом, </a:t>
            </a:r>
            <a:r>
              <a:rPr lang="ru-RU" sz="2800" b="1" dirty="0" err="1" smtClean="0">
                <a:solidFill>
                  <a:srgbClr val="002060"/>
                </a:solidFill>
              </a:rPr>
              <a:t>окрім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промивання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шлунку</a:t>
            </a:r>
            <a:r>
              <a:rPr lang="ru-RU" sz="2800" b="1" dirty="0" smtClean="0">
                <a:solidFill>
                  <a:srgbClr val="002060"/>
                </a:solidFill>
              </a:rPr>
              <a:t>, </a:t>
            </a:r>
            <a:r>
              <a:rPr lang="ru-RU" sz="2800" b="1" dirty="0" err="1" smtClean="0">
                <a:solidFill>
                  <a:srgbClr val="002060"/>
                </a:solidFill>
              </a:rPr>
              <a:t>необхідно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вжити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етанол</a:t>
            </a:r>
            <a:r>
              <a:rPr lang="ru-RU" sz="3200" b="1" dirty="0" smtClean="0">
                <a:solidFill>
                  <a:srgbClr val="002060"/>
                </a:solidFill>
              </a:rPr>
              <a:t>.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429000"/>
            <a:ext cx="4139333" cy="31045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302" y="1808681"/>
            <a:ext cx="2676525" cy="1704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04664"/>
            <a:ext cx="2686050" cy="28575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48360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825" y="3661469"/>
            <a:ext cx="4270176" cy="319653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3528" y="3933056"/>
            <a:ext cx="4572000" cy="255454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2000" dirty="0" smtClean="0"/>
              <a:t>У </a:t>
            </a:r>
            <a:r>
              <a:rPr lang="ru-RU" sz="2000" dirty="0" err="1" smtClean="0"/>
              <a:t>малих</a:t>
            </a:r>
            <a:r>
              <a:rPr lang="ru-RU" sz="2000" dirty="0" smtClean="0"/>
              <a:t> дозах </a:t>
            </a:r>
            <a:r>
              <a:rPr lang="ru-RU" sz="2000" dirty="0" err="1" smtClean="0"/>
              <a:t>етанол</a:t>
            </a:r>
            <a:r>
              <a:rPr lang="ru-RU" sz="2000" dirty="0" smtClean="0"/>
              <a:t> </a:t>
            </a:r>
            <a:r>
              <a:rPr lang="ru-RU" sz="2000" dirty="0" err="1" smtClean="0"/>
              <a:t>постійно</a:t>
            </a:r>
            <a:r>
              <a:rPr lang="ru-RU" sz="2000" dirty="0" smtClean="0"/>
              <a:t> </a:t>
            </a:r>
            <a:r>
              <a:rPr lang="ru-RU" sz="2000" dirty="0" err="1" smtClean="0"/>
              <a:t>присутній</a:t>
            </a:r>
            <a:r>
              <a:rPr lang="ru-RU" sz="2000" dirty="0" smtClean="0"/>
              <a:t> в </a:t>
            </a:r>
            <a:r>
              <a:rPr lang="ru-RU" sz="2000" dirty="0" err="1" smtClean="0"/>
              <a:t>організмі</a:t>
            </a:r>
            <a:r>
              <a:rPr lang="ru-RU" sz="2000" dirty="0" smtClean="0"/>
              <a:t>, але в </a:t>
            </a:r>
            <a:r>
              <a:rPr lang="ru-RU" sz="2000" dirty="0" err="1" smtClean="0"/>
              <a:t>цьому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немає</a:t>
            </a:r>
            <a:r>
              <a:rPr lang="ru-RU" sz="2000" dirty="0" smtClean="0"/>
              <a:t> </a:t>
            </a:r>
            <a:r>
              <a:rPr lang="ru-RU" sz="2000" dirty="0" err="1" smtClean="0"/>
              <a:t>нічого</a:t>
            </a:r>
            <a:r>
              <a:rPr lang="ru-RU" sz="2000" dirty="0" smtClean="0"/>
              <a:t> страшного, тому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ферментативні</a:t>
            </a:r>
            <a:r>
              <a:rPr lang="ru-RU" sz="2000" dirty="0" smtClean="0"/>
              <a:t> </a:t>
            </a:r>
            <a:r>
              <a:rPr lang="ru-RU" sz="2000" dirty="0" err="1" smtClean="0"/>
              <a:t>системи</a:t>
            </a:r>
            <a:r>
              <a:rPr lang="ru-RU" sz="2000" dirty="0" smtClean="0"/>
              <a:t> </a:t>
            </a:r>
            <a:r>
              <a:rPr lang="ru-RU" sz="2000" dirty="0" err="1" smtClean="0"/>
              <a:t>підтримують</a:t>
            </a:r>
            <a:r>
              <a:rPr lang="ru-RU" sz="2000" dirty="0" smtClean="0"/>
              <a:t> </a:t>
            </a:r>
            <a:r>
              <a:rPr lang="ru-RU" sz="2000" dirty="0" err="1" smtClean="0"/>
              <a:t>рівновагу</a:t>
            </a:r>
            <a:r>
              <a:rPr lang="ru-RU" sz="2000" dirty="0" smtClean="0"/>
              <a:t> </a:t>
            </a:r>
            <a:r>
              <a:rPr lang="ru-RU" sz="2000" dirty="0" err="1" smtClean="0"/>
              <a:t>між</a:t>
            </a:r>
            <a:r>
              <a:rPr lang="ru-RU" sz="2000" dirty="0" smtClean="0"/>
              <a:t> </a:t>
            </a:r>
            <a:r>
              <a:rPr lang="ru-RU" sz="2000" dirty="0" err="1" smtClean="0"/>
              <a:t>етанолом</a:t>
            </a:r>
            <a:r>
              <a:rPr lang="ru-RU" sz="2000" dirty="0" smtClean="0"/>
              <a:t> і продуктом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окиснення</a:t>
            </a:r>
            <a:r>
              <a:rPr lang="ru-RU" sz="2000" dirty="0" smtClean="0"/>
              <a:t> — сильною </a:t>
            </a:r>
            <a:r>
              <a:rPr lang="ru-RU" sz="2000" dirty="0" err="1" smtClean="0"/>
              <a:t>отрутою</a:t>
            </a:r>
            <a:r>
              <a:rPr lang="ru-RU" sz="2000" dirty="0" smtClean="0"/>
              <a:t> </a:t>
            </a:r>
            <a:r>
              <a:rPr lang="ru-RU" sz="2000" dirty="0" err="1" smtClean="0"/>
              <a:t>ацетальдегідом</a:t>
            </a:r>
            <a:r>
              <a:rPr lang="ru-RU" sz="2000" dirty="0" smtClean="0"/>
              <a:t> СН3СОН, </a:t>
            </a:r>
            <a:r>
              <a:rPr lang="ru-RU" sz="2000" dirty="0" err="1" smtClean="0"/>
              <a:t>який</a:t>
            </a:r>
            <a:r>
              <a:rPr lang="ru-RU" sz="2000" dirty="0" smtClean="0"/>
              <a:t> </a:t>
            </a:r>
            <a:r>
              <a:rPr lang="ru-RU" sz="2000" dirty="0" err="1" smtClean="0"/>
              <a:t>знешкоджується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печінкою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1824" y="692696"/>
            <a:ext cx="4572000" cy="23083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2400" dirty="0" err="1" smtClean="0"/>
              <a:t>Непомірне</a:t>
            </a:r>
            <a:r>
              <a:rPr lang="ru-RU" sz="2400" dirty="0" smtClean="0"/>
              <a:t> </a:t>
            </a:r>
            <a:r>
              <a:rPr lang="ru-RU" sz="2400" dirty="0" err="1" smtClean="0"/>
              <a:t>споживання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алкогольних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напоїв</a:t>
            </a:r>
            <a:r>
              <a:rPr lang="ru-RU" sz="2400" dirty="0" smtClean="0"/>
              <a:t> </a:t>
            </a:r>
            <a:r>
              <a:rPr lang="ru-RU" sz="2400" dirty="0" err="1" smtClean="0"/>
              <a:t>призводить</a:t>
            </a:r>
            <a:r>
              <a:rPr lang="ru-RU" sz="2400" dirty="0" smtClean="0"/>
              <a:t> до </a:t>
            </a:r>
            <a:r>
              <a:rPr lang="ru-RU" sz="2400" dirty="0" err="1" smtClean="0"/>
              <a:t>алкоголізму</a:t>
            </a:r>
            <a:r>
              <a:rPr lang="ru-RU" sz="2400" dirty="0" smtClean="0"/>
              <a:t> — </a:t>
            </a:r>
            <a:r>
              <a:rPr lang="ru-RU" sz="2400" dirty="0" err="1" smtClean="0"/>
              <a:t>фізичної</a:t>
            </a:r>
            <a:r>
              <a:rPr lang="ru-RU" sz="2400" dirty="0" smtClean="0"/>
              <a:t> та </a:t>
            </a:r>
            <a:r>
              <a:rPr lang="ru-RU" sz="2400" dirty="0" err="1" smtClean="0"/>
              <a:t>психологічної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залежності</a:t>
            </a:r>
            <a:r>
              <a:rPr lang="ru-RU" sz="2400" dirty="0" smtClean="0"/>
              <a:t> </a:t>
            </a:r>
            <a:r>
              <a:rPr lang="ru-RU" sz="2400" dirty="0" err="1" smtClean="0"/>
              <a:t>людини</a:t>
            </a:r>
            <a:r>
              <a:rPr lang="ru-RU" sz="2400" dirty="0" smtClean="0"/>
              <a:t>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винного спирту (</a:t>
            </a:r>
            <a:r>
              <a:rPr lang="ru-RU" sz="2400" dirty="0" err="1" smtClean="0"/>
              <a:t>етанолу</a:t>
            </a:r>
            <a:r>
              <a:rPr lang="ru-RU" sz="2400" dirty="0" smtClean="0"/>
              <a:t>).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60590" y="3117448"/>
            <a:ext cx="4572000" cy="16312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2000" dirty="0" smtClean="0"/>
              <a:t>За </a:t>
            </a:r>
            <a:r>
              <a:rPr lang="ru-RU" sz="2000" dirty="0" err="1" smtClean="0"/>
              <a:t>своїм</a:t>
            </a:r>
            <a:r>
              <a:rPr lang="ru-RU" sz="2000" dirty="0" smtClean="0"/>
              <a:t> </a:t>
            </a:r>
            <a:r>
              <a:rPr lang="ru-RU" sz="2000" dirty="0" err="1" smtClean="0"/>
              <a:t>хімічним</a:t>
            </a:r>
            <a:r>
              <a:rPr lang="ru-RU" sz="2000" dirty="0" smtClean="0"/>
              <a:t> </a:t>
            </a:r>
            <a:r>
              <a:rPr lang="ru-RU" sz="2000" dirty="0" err="1" smtClean="0"/>
              <a:t>механізмом</a:t>
            </a:r>
            <a:r>
              <a:rPr lang="ru-RU" sz="2000" dirty="0" smtClean="0"/>
              <a:t> </a:t>
            </a:r>
            <a:r>
              <a:rPr lang="ru-RU" sz="2000" dirty="0" err="1" smtClean="0"/>
              <a:t>алкоголізм</a:t>
            </a:r>
            <a:r>
              <a:rPr lang="ru-RU" sz="2000" dirty="0" smtClean="0"/>
              <a:t> є </a:t>
            </a:r>
            <a:r>
              <a:rPr lang="ru-RU" sz="2000" dirty="0" err="1" smtClean="0"/>
              <a:t>окремим</a:t>
            </a:r>
            <a:r>
              <a:rPr lang="ru-RU" sz="2000" dirty="0" smtClean="0"/>
              <a:t> </a:t>
            </a:r>
            <a:r>
              <a:rPr lang="ru-RU" sz="2000" dirty="0" err="1" smtClean="0"/>
              <a:t>випадком</a:t>
            </a:r>
            <a:r>
              <a:rPr lang="ru-RU" sz="2000" dirty="0" smtClean="0"/>
              <a:t> </a:t>
            </a:r>
            <a:r>
              <a:rPr lang="ru-RU" sz="2000" dirty="0" err="1" smtClean="0"/>
              <a:t>наркотичної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залежності</a:t>
            </a:r>
            <a:r>
              <a:rPr lang="ru-RU" sz="2000" dirty="0" smtClean="0"/>
              <a:t>, </a:t>
            </a:r>
            <a:r>
              <a:rPr lang="ru-RU" sz="2000" dirty="0" err="1" smtClean="0"/>
              <a:t>тобто</a:t>
            </a:r>
            <a:r>
              <a:rPr lang="ru-RU" sz="2000" dirty="0" smtClean="0"/>
              <a:t> </a:t>
            </a:r>
            <a:r>
              <a:rPr lang="ru-RU" sz="2000" dirty="0" err="1" smtClean="0"/>
              <a:t>порушення</a:t>
            </a:r>
            <a:r>
              <a:rPr lang="ru-RU" sz="2000" dirty="0" smtClean="0"/>
              <a:t> тих </a:t>
            </a:r>
            <a:r>
              <a:rPr lang="ru-RU" sz="2000" dirty="0" err="1" smtClean="0"/>
              <a:t>чи</a:t>
            </a:r>
            <a:r>
              <a:rPr lang="ru-RU" sz="2000" dirty="0" smtClean="0"/>
              <a:t> </a:t>
            </a:r>
            <a:r>
              <a:rPr lang="ru-RU" sz="2000" dirty="0" err="1" smtClean="0"/>
              <a:t>інших</a:t>
            </a:r>
            <a:r>
              <a:rPr lang="ru-RU" sz="2000" dirty="0" smtClean="0"/>
              <a:t> ланок </a:t>
            </a:r>
            <a:r>
              <a:rPr lang="ru-RU" sz="2000" dirty="0" err="1" smtClean="0"/>
              <a:t>обміну</a:t>
            </a:r>
            <a:r>
              <a:rPr lang="ru-RU" sz="2000" dirty="0" smtClean="0"/>
              <a:t> </a:t>
            </a:r>
            <a:r>
              <a:rPr lang="ru-RU" sz="2000" dirty="0" err="1" smtClean="0"/>
              <a:t>речовин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547" y="0"/>
            <a:ext cx="1706006" cy="31690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332" y="332656"/>
            <a:ext cx="2676525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7559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192" y="1521174"/>
            <a:ext cx="2559507" cy="18172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6" y="3312142"/>
            <a:ext cx="2588728" cy="1988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187624" y="260648"/>
            <a:ext cx="6579159" cy="830997"/>
          </a:xfrm>
          <a:prstGeom prst="rect">
            <a:avLst/>
          </a:prstGeom>
          <a:ln w="762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ru-RU" sz="4800" dirty="0" err="1" smtClean="0">
                <a:solidFill>
                  <a:srgbClr val="FF0000"/>
                </a:solidFill>
              </a:rPr>
              <a:t>Алкоголізм</a:t>
            </a:r>
            <a:r>
              <a:rPr lang="ru-RU" sz="4800" dirty="0" smtClean="0">
                <a:solidFill>
                  <a:srgbClr val="FF0000"/>
                </a:solidFill>
              </a:rPr>
              <a:t> і потомство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3933056"/>
            <a:ext cx="6534472" cy="26776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err="1" smtClean="0"/>
              <a:t>Фізичне</a:t>
            </a:r>
            <a:r>
              <a:rPr lang="ru-RU" sz="2400" dirty="0" smtClean="0"/>
              <a:t> </a:t>
            </a:r>
            <a:r>
              <a:rPr lang="ru-RU" sz="2400" dirty="0" err="1" smtClean="0"/>
              <a:t>недорозвинення</a:t>
            </a:r>
            <a:r>
              <a:rPr lang="ru-RU" sz="2400" dirty="0" smtClean="0"/>
              <a:t>, </a:t>
            </a:r>
            <a:r>
              <a:rPr lang="ru-RU" sz="2400" dirty="0" err="1" smtClean="0"/>
              <a:t>різного</a:t>
            </a:r>
            <a:r>
              <a:rPr lang="ru-RU" sz="2400" dirty="0" smtClean="0"/>
              <a:t> роду </a:t>
            </a:r>
            <a:r>
              <a:rPr lang="ru-RU" sz="2400" dirty="0" err="1" smtClean="0"/>
              <a:t>каліцтва</a:t>
            </a:r>
            <a:r>
              <a:rPr lang="ru-RU" sz="2400" dirty="0" smtClean="0"/>
              <a:t>, </a:t>
            </a:r>
            <a:r>
              <a:rPr lang="ru-RU" sz="2400" dirty="0" err="1" smtClean="0"/>
              <a:t>розлади</a:t>
            </a:r>
            <a:r>
              <a:rPr lang="ru-RU" sz="2400" dirty="0" smtClean="0"/>
              <a:t> </a:t>
            </a:r>
            <a:r>
              <a:rPr lang="ru-RU" sz="2400" dirty="0" err="1" smtClean="0"/>
              <a:t>діяльності</a:t>
            </a:r>
            <a:r>
              <a:rPr lang="ru-RU" sz="2400" dirty="0" smtClean="0"/>
              <a:t> </a:t>
            </a:r>
            <a:r>
              <a:rPr lang="ru-RU" sz="2400" dirty="0" err="1" smtClean="0"/>
              <a:t>внутрішніх</a:t>
            </a:r>
            <a:r>
              <a:rPr lang="ru-RU" sz="2400" dirty="0" smtClean="0"/>
              <a:t> </a:t>
            </a:r>
            <a:r>
              <a:rPr lang="ru-RU" sz="2400" dirty="0" err="1" smtClean="0"/>
              <a:t>органів</a:t>
            </a:r>
            <a:r>
              <a:rPr lang="ru-RU" sz="2400" dirty="0" smtClean="0"/>
              <a:t>, </a:t>
            </a:r>
            <a:r>
              <a:rPr lang="ru-RU" sz="2400" dirty="0" err="1" smtClean="0"/>
              <a:t>затримки</a:t>
            </a:r>
            <a:r>
              <a:rPr lang="ru-RU" sz="2400" dirty="0" smtClean="0"/>
              <a:t> та </a:t>
            </a:r>
            <a:r>
              <a:rPr lang="ru-RU" sz="2400" dirty="0" err="1" smtClean="0"/>
              <a:t>порушення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психічного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розвитку</a:t>
            </a:r>
            <a:r>
              <a:rPr lang="ru-RU" sz="2400" dirty="0" smtClean="0"/>
              <a:t>, </a:t>
            </a:r>
            <a:r>
              <a:rPr lang="ru-RU" sz="2400" dirty="0" err="1" smtClean="0"/>
              <a:t>різні</a:t>
            </a:r>
            <a:r>
              <a:rPr lang="ru-RU" sz="2400" dirty="0" smtClean="0"/>
              <a:t> </a:t>
            </a:r>
            <a:r>
              <a:rPr lang="ru-RU" sz="2400" dirty="0" err="1" smtClean="0"/>
              <a:t>вроджені</a:t>
            </a:r>
            <a:r>
              <a:rPr lang="ru-RU" sz="2400" dirty="0" smtClean="0"/>
              <a:t> </a:t>
            </a:r>
            <a:r>
              <a:rPr lang="ru-RU" sz="2400" dirty="0" err="1" smtClean="0"/>
              <a:t>захворювання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центральної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нервової</a:t>
            </a:r>
            <a:r>
              <a:rPr lang="ru-RU" sz="2400" dirty="0" smtClean="0"/>
              <a:t> </a:t>
            </a:r>
            <a:r>
              <a:rPr lang="ru-RU" sz="2400" dirty="0" err="1" smtClean="0"/>
              <a:t>системи</a:t>
            </a:r>
            <a:r>
              <a:rPr lang="ru-RU" sz="2400" dirty="0" smtClean="0"/>
              <a:t> — </a:t>
            </a:r>
            <a:r>
              <a:rPr lang="ru-RU" sz="2400" dirty="0" err="1" smtClean="0"/>
              <a:t>це</a:t>
            </a:r>
            <a:r>
              <a:rPr lang="ru-RU" sz="2400" dirty="0" smtClean="0"/>
              <a:t> </a:t>
            </a:r>
            <a:r>
              <a:rPr lang="ru-RU" sz="2400" dirty="0" err="1" smtClean="0"/>
              <a:t>ціна</a:t>
            </a:r>
            <a:r>
              <a:rPr lang="ru-RU" sz="2400" dirty="0" smtClean="0"/>
              <a:t>, яку </a:t>
            </a:r>
            <a:r>
              <a:rPr lang="ru-RU" sz="2400" dirty="0" err="1" smtClean="0"/>
              <a:t>діти</a:t>
            </a:r>
            <a:r>
              <a:rPr lang="ru-RU" sz="2400" dirty="0" smtClean="0"/>
              <a:t> </a:t>
            </a:r>
            <a:r>
              <a:rPr lang="ru-RU" sz="2400" dirty="0" err="1" smtClean="0"/>
              <a:t>платять</a:t>
            </a:r>
            <a:r>
              <a:rPr lang="ru-RU" sz="2400" dirty="0" smtClean="0"/>
              <a:t> </a:t>
            </a:r>
            <a:r>
              <a:rPr lang="ru-RU" sz="2400" dirty="0" err="1" smtClean="0"/>
              <a:t>своїм</a:t>
            </a:r>
            <a:r>
              <a:rPr lang="ru-RU" sz="2400" dirty="0" smtClean="0"/>
              <a:t> батькам — </a:t>
            </a:r>
            <a:r>
              <a:rPr lang="ru-RU" sz="2400" dirty="0" err="1" smtClean="0"/>
              <a:t>п’яницям</a:t>
            </a:r>
            <a:r>
              <a:rPr lang="ru-RU" sz="2400" dirty="0" smtClean="0"/>
              <a:t> і </a:t>
            </a:r>
            <a:r>
              <a:rPr lang="ru-RU" sz="2400" dirty="0" err="1" smtClean="0"/>
              <a:t>алкоголікам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304928"/>
            <a:ext cx="1856533" cy="14326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438302"/>
            <a:ext cx="1971546" cy="143385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4718" y="1988840"/>
            <a:ext cx="5400600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dirty="0" smtClean="0"/>
              <a:t>Одним з </a:t>
            </a:r>
            <a:r>
              <a:rPr lang="ru-RU" sz="2400" dirty="0" err="1" smtClean="0"/>
              <a:t>найтяжчих</a:t>
            </a:r>
            <a:r>
              <a:rPr lang="ru-RU" sz="2400" dirty="0" smtClean="0"/>
              <a:t>, </a:t>
            </a:r>
            <a:r>
              <a:rPr lang="ru-RU" sz="2400" dirty="0" err="1" smtClean="0"/>
              <a:t>небезпечніших</a:t>
            </a:r>
            <a:r>
              <a:rPr lang="ru-RU" sz="2400" dirty="0" smtClean="0"/>
              <a:t> і </a:t>
            </a:r>
            <a:r>
              <a:rPr lang="ru-RU" sz="2400" dirty="0" err="1" smtClean="0"/>
              <a:t>трагічніших</a:t>
            </a:r>
            <a:r>
              <a:rPr lang="ru-RU" sz="2400" dirty="0" smtClean="0"/>
              <a:t> </a:t>
            </a:r>
            <a:r>
              <a:rPr lang="ru-RU" sz="2400" dirty="0" err="1" smtClean="0"/>
              <a:t>наслідків</a:t>
            </a:r>
            <a:r>
              <a:rPr lang="ru-RU" sz="2400" dirty="0" smtClean="0"/>
              <a:t> </a:t>
            </a:r>
            <a:r>
              <a:rPr lang="ru-RU" sz="2400" dirty="0" err="1" smtClean="0"/>
              <a:t>пияцтва</a:t>
            </a:r>
            <a:r>
              <a:rPr lang="ru-RU" sz="2400" dirty="0" smtClean="0"/>
              <a:t> і </a:t>
            </a:r>
            <a:r>
              <a:rPr lang="ru-RU" sz="2400" dirty="0" err="1" smtClean="0"/>
              <a:t>алкоголізму</a:t>
            </a:r>
            <a:r>
              <a:rPr lang="ru-RU" sz="2400" dirty="0" smtClean="0"/>
              <a:t> є </a:t>
            </a:r>
            <a:r>
              <a:rPr lang="ru-RU" sz="2400" dirty="0" err="1" smtClean="0"/>
              <a:t>їх</a:t>
            </a:r>
            <a:r>
              <a:rPr lang="ru-RU" sz="2400" dirty="0" smtClean="0"/>
              <a:t> </a:t>
            </a:r>
            <a:r>
              <a:rPr lang="ru-RU" sz="2400" dirty="0" err="1" smtClean="0"/>
              <a:t>вплив</a:t>
            </a:r>
            <a:r>
              <a:rPr lang="ru-RU" sz="2400" dirty="0" smtClean="0"/>
              <a:t> на потомство.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785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834" y="1400582"/>
            <a:ext cx="5339009" cy="2068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827584" y="338275"/>
            <a:ext cx="7539243" cy="70788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4000" dirty="0" err="1" smtClean="0"/>
              <a:t>Дія</a:t>
            </a:r>
            <a:r>
              <a:rPr lang="ru-RU" sz="4000" dirty="0" smtClean="0"/>
              <a:t> алкоголю на </a:t>
            </a:r>
            <a:r>
              <a:rPr lang="ru-RU" sz="4000" dirty="0" err="1" smtClean="0"/>
              <a:t>статевий</a:t>
            </a:r>
            <a:r>
              <a:rPr lang="ru-RU" sz="4000" dirty="0" smtClean="0"/>
              <a:t> </a:t>
            </a:r>
            <a:r>
              <a:rPr lang="ru-RU" sz="4000" dirty="0" err="1" smtClean="0"/>
              <a:t>апарат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9221" y="1689788"/>
            <a:ext cx="3034627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В </a:t>
            </a:r>
            <a:r>
              <a:rPr lang="ru-RU" dirty="0" err="1" smtClean="0">
                <a:solidFill>
                  <a:schemeClr val="bg1">
                    <a:lumMod val="50000"/>
                  </a:schemeClr>
                </a:solidFill>
              </a:rPr>
              <a:t>осіб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1">
                    <a:lumMod val="50000"/>
                  </a:schemeClr>
                </a:solidFill>
              </a:rPr>
              <a:t>які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50000"/>
                  </a:schemeClr>
                </a:solidFill>
              </a:rPr>
              <a:t>страждають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 на </a:t>
            </a:r>
            <a:r>
              <a:rPr lang="ru-RU" dirty="0" err="1" smtClean="0">
                <a:solidFill>
                  <a:schemeClr val="bg1">
                    <a:lumMod val="50000"/>
                  </a:schemeClr>
                </a:solidFill>
              </a:rPr>
              <a:t>алкоголізм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, у продуктах </a:t>
            </a:r>
            <a:r>
              <a:rPr lang="ru-RU" dirty="0" err="1" smtClean="0">
                <a:solidFill>
                  <a:schemeClr val="bg1">
                    <a:lumMod val="50000"/>
                  </a:schemeClr>
                </a:solidFill>
              </a:rPr>
              <a:t>статевих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50000"/>
                  </a:schemeClr>
                </a:solidFill>
              </a:rPr>
              <a:t>залоз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50000"/>
                  </a:schemeClr>
                </a:solidFill>
              </a:rPr>
              <a:t>виявлено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 80—96 % </a:t>
            </a:r>
            <a:r>
              <a:rPr lang="ru-RU" dirty="0" err="1" smtClean="0">
                <a:solidFill>
                  <a:schemeClr val="bg1">
                    <a:lumMod val="50000"/>
                  </a:schemeClr>
                </a:solidFill>
              </a:rPr>
              <a:t>патологічно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50000"/>
                  </a:schemeClr>
                </a:solidFill>
              </a:rPr>
              <a:t>змінених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50000"/>
                  </a:schemeClr>
                </a:solidFill>
              </a:rPr>
              <a:t>сперматозоїдів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bg1">
                    <a:lumMod val="50000"/>
                  </a:schemeClr>
                </a:solidFill>
              </a:rPr>
              <a:t>Кількість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50000"/>
                  </a:schemeClr>
                </a:solidFill>
              </a:rPr>
              <a:t>сперматозоїдів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 у </a:t>
            </a:r>
            <a:r>
              <a:rPr lang="ru-RU" dirty="0" err="1" smtClean="0">
                <a:solidFill>
                  <a:schemeClr val="bg1">
                    <a:lumMod val="50000"/>
                  </a:schemeClr>
                </a:solidFill>
              </a:rPr>
              <a:t>насінній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50000"/>
                  </a:schemeClr>
                </a:solidFill>
              </a:rPr>
              <a:t>рідині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50000"/>
                  </a:schemeClr>
                </a:solidFill>
              </a:rPr>
              <a:t>знижується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 на 30—60 %, а </a:t>
            </a:r>
            <a:r>
              <a:rPr lang="ru-RU" dirty="0" err="1" smtClean="0">
                <a:solidFill>
                  <a:schemeClr val="bg1">
                    <a:lumMod val="50000"/>
                  </a:schemeClr>
                </a:solidFill>
              </a:rPr>
              <a:t>їхня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50000"/>
                  </a:schemeClr>
                </a:solidFill>
              </a:rPr>
              <a:t>рухливість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50000"/>
                  </a:schemeClr>
                </a:solidFill>
              </a:rPr>
              <a:t>зменшується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 на 30—40 %.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2636912"/>
            <a:ext cx="4932040" cy="41549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У </a:t>
            </a:r>
            <a:r>
              <a:rPr lang="ru-RU" sz="2400" dirty="0" err="1" smtClean="0">
                <a:solidFill>
                  <a:schemeClr val="bg1">
                    <a:lumMod val="50000"/>
                  </a:schemeClr>
                </a:solidFill>
              </a:rPr>
              <a:t>клітинах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1">
                    <a:lumMod val="50000"/>
                  </a:schemeClr>
                </a:solidFill>
              </a:rPr>
              <a:t>крові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1">
                    <a:lumMod val="50000"/>
                  </a:schemeClr>
                </a:solidFill>
              </a:rPr>
              <a:t>алкоголіків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1">
                    <a:lumMod val="50000"/>
                  </a:schemeClr>
                </a:solidFill>
              </a:rPr>
              <a:t>спостерігаються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1">
                    <a:lumMod val="50000"/>
                  </a:schemeClr>
                </a:solidFill>
              </a:rPr>
              <a:t>зміни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 хромосом. Вони </a:t>
            </a:r>
            <a:r>
              <a:rPr lang="ru-RU" sz="2400" dirty="0" err="1" smtClean="0">
                <a:solidFill>
                  <a:schemeClr val="bg1">
                    <a:lumMod val="50000"/>
                  </a:schemeClr>
                </a:solidFill>
              </a:rPr>
              <a:t>полягають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 у </a:t>
            </a:r>
            <a:r>
              <a:rPr lang="ru-RU" sz="2400" dirty="0" err="1" smtClean="0">
                <a:solidFill>
                  <a:schemeClr val="bg1">
                    <a:lumMod val="50000"/>
                  </a:schemeClr>
                </a:solidFill>
              </a:rPr>
              <a:t>зменшенні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 числа хромосом, </a:t>
            </a:r>
            <a:r>
              <a:rPr lang="ru-RU" sz="2400" dirty="0" err="1" smtClean="0">
                <a:solidFill>
                  <a:schemeClr val="bg1">
                    <a:lumMod val="50000"/>
                  </a:schemeClr>
                </a:solidFill>
              </a:rPr>
              <a:t>їх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1">
                    <a:lumMod val="50000"/>
                  </a:schemeClr>
                </a:solidFill>
              </a:rPr>
              <a:t>розривах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ru-RU" sz="2400" dirty="0" err="1" smtClean="0">
                <a:solidFill>
                  <a:schemeClr val="bg1">
                    <a:lumMod val="50000"/>
                  </a:schemeClr>
                </a:solidFill>
              </a:rPr>
              <a:t>порушеннях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1">
                    <a:lumMod val="50000"/>
                  </a:schemeClr>
                </a:solidFill>
              </a:rPr>
              <a:t>форми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; </a:t>
            </a:r>
            <a:r>
              <a:rPr lang="ru-RU" sz="2400" dirty="0" err="1" smtClean="0">
                <a:solidFill>
                  <a:schemeClr val="bg1">
                    <a:lumMod val="50000"/>
                  </a:schemeClr>
                </a:solidFill>
              </a:rPr>
              <a:t>клітин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1">
                    <a:lumMod val="50000"/>
                  </a:schemeClr>
                </a:solidFill>
              </a:rPr>
              <a:t>із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1">
                    <a:lumMod val="50000"/>
                  </a:schemeClr>
                </a:solidFill>
              </a:rPr>
              <a:t>зміненими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 хромосомами в </a:t>
            </a:r>
            <a:r>
              <a:rPr lang="ru-RU" sz="2400" dirty="0" err="1" smtClean="0">
                <a:solidFill>
                  <a:schemeClr val="bg1">
                    <a:lumMod val="50000"/>
                  </a:schemeClr>
                </a:solidFill>
              </a:rPr>
              <a:t>алкоголіків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 у </a:t>
            </a:r>
            <a:r>
              <a:rPr lang="ru-RU" sz="2400" dirty="0" err="1" smtClean="0">
                <a:solidFill>
                  <a:schemeClr val="bg1">
                    <a:lumMod val="50000"/>
                  </a:schemeClr>
                </a:solidFill>
              </a:rPr>
              <a:t>багато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1">
                    <a:lumMod val="50000"/>
                  </a:schemeClr>
                </a:solidFill>
              </a:rPr>
              <a:t>разів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1">
                    <a:lumMod val="50000"/>
                  </a:schemeClr>
                </a:solidFill>
              </a:rPr>
              <a:t>більше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ru-RU" sz="2400" dirty="0" err="1" smtClean="0">
                <a:solidFill>
                  <a:schemeClr val="bg1">
                    <a:lumMod val="50000"/>
                  </a:schemeClr>
                </a:solidFill>
              </a:rPr>
              <a:t>ніж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 у </a:t>
            </a:r>
            <a:r>
              <a:rPr lang="ru-RU" sz="2400" dirty="0" err="1" smtClean="0">
                <a:solidFill>
                  <a:schemeClr val="bg1">
                    <a:lumMod val="50000"/>
                  </a:schemeClr>
                </a:solidFill>
              </a:rPr>
              <a:t>непитущих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ru-RU" sz="2400" dirty="0" err="1" smtClean="0">
                <a:solidFill>
                  <a:schemeClr val="bg1">
                    <a:lumMod val="50000"/>
                  </a:schemeClr>
                </a:solidFill>
              </a:rPr>
              <a:t>Цілком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1">
                    <a:lumMod val="50000"/>
                  </a:schemeClr>
                </a:solidFill>
              </a:rPr>
              <a:t>імовірно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ru-RU" sz="2400" dirty="0" err="1" smtClean="0">
                <a:solidFill>
                  <a:schemeClr val="bg1">
                    <a:lumMod val="50000"/>
                  </a:schemeClr>
                </a:solidFill>
              </a:rPr>
              <a:t>що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1">
                    <a:lumMod val="50000"/>
                  </a:schemeClr>
                </a:solidFill>
              </a:rPr>
              <a:t>під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1">
                    <a:lumMod val="50000"/>
                  </a:schemeClr>
                </a:solidFill>
              </a:rPr>
              <a:t>впливом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 алкоголю </a:t>
            </a:r>
            <a:r>
              <a:rPr lang="ru-RU" sz="2400" dirty="0" err="1" smtClean="0">
                <a:solidFill>
                  <a:schemeClr val="bg1">
                    <a:lumMod val="50000"/>
                  </a:schemeClr>
                </a:solidFill>
              </a:rPr>
              <a:t>можуть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1">
                    <a:lumMod val="50000"/>
                  </a:schemeClr>
                </a:solidFill>
              </a:rPr>
              <a:t>настати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1">
                    <a:lumMod val="50000"/>
                  </a:schemeClr>
                </a:solidFill>
              </a:rPr>
              <a:t>зміни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 хромосомного </a:t>
            </a:r>
            <a:r>
              <a:rPr lang="ru-RU" sz="2400" dirty="0" err="1" smtClean="0">
                <a:solidFill>
                  <a:schemeClr val="bg1">
                    <a:lumMod val="50000"/>
                  </a:schemeClr>
                </a:solidFill>
              </a:rPr>
              <a:t>апарату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1">
                    <a:lumMod val="50000"/>
                  </a:schemeClr>
                </a:solidFill>
              </a:rPr>
              <a:t>статевих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1">
                    <a:lumMod val="50000"/>
                  </a:schemeClr>
                </a:solidFill>
              </a:rPr>
              <a:t>клітин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ru-RU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21" y="4738835"/>
            <a:ext cx="3682699" cy="2071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7949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87" y="4718977"/>
            <a:ext cx="3635998" cy="216973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88635" y="338791"/>
            <a:ext cx="8141972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Дія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алкоголю на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організм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що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розвивається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0875" y="1340768"/>
            <a:ext cx="5191462" cy="258532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dirty="0" err="1">
                <a:solidFill>
                  <a:schemeClr val="bg1">
                    <a:lumMod val="50000"/>
                  </a:schemeClr>
                </a:solidFill>
              </a:rPr>
              <a:t>Р</a:t>
            </a:r>
            <a:r>
              <a:rPr lang="ru-RU" b="1" dirty="0" err="1" smtClean="0">
                <a:solidFill>
                  <a:schemeClr val="bg1">
                    <a:lumMod val="50000"/>
                  </a:schemeClr>
                </a:solidFill>
              </a:rPr>
              <a:t>ізноманітним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 є </a:t>
            </a:r>
            <a:r>
              <a:rPr lang="ru-RU" b="1" dirty="0" err="1" smtClean="0">
                <a:solidFill>
                  <a:schemeClr val="bg1">
                    <a:lumMod val="50000"/>
                  </a:schemeClr>
                </a:solidFill>
              </a:rPr>
              <a:t>вплив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 алкоголю </a:t>
            </a:r>
            <a:r>
              <a:rPr lang="ru-RU" b="1" dirty="0" err="1" smtClean="0">
                <a:solidFill>
                  <a:schemeClr val="bg1">
                    <a:lumMod val="50000"/>
                  </a:schemeClr>
                </a:solidFill>
              </a:rPr>
              <a:t>безпосередньо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 на </a:t>
            </a:r>
            <a:r>
              <a:rPr lang="ru-RU" b="1" dirty="0" err="1" smtClean="0">
                <a:solidFill>
                  <a:schemeClr val="bg1">
                    <a:lumMod val="50000"/>
                  </a:schemeClr>
                </a:solidFill>
              </a:rPr>
              <a:t>організм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 плоду. У </a:t>
            </a:r>
            <a:r>
              <a:rPr lang="ru-RU" b="1" dirty="0" err="1" smtClean="0">
                <a:solidFill>
                  <a:schemeClr val="bg1">
                    <a:lumMod val="50000"/>
                  </a:schemeClr>
                </a:solidFill>
              </a:rPr>
              <a:t>разі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1">
                    <a:lumMod val="50000"/>
                  </a:schemeClr>
                </a:solidFill>
              </a:rPr>
              <a:t>появи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1">
                    <a:lumMod val="50000"/>
                  </a:schemeClr>
                </a:solidFill>
              </a:rPr>
              <a:t>етанолу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 в </a:t>
            </a:r>
            <a:r>
              <a:rPr lang="ru-RU" b="1" dirty="0" err="1" smtClean="0">
                <a:solidFill>
                  <a:schemeClr val="bg1">
                    <a:lumMod val="50000"/>
                  </a:schemeClr>
                </a:solidFill>
              </a:rPr>
              <a:t>навколишньому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1">
                    <a:lumMod val="50000"/>
                  </a:schemeClr>
                </a:solidFill>
              </a:rPr>
              <a:t>середовищі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1">
                    <a:lumMod val="50000"/>
                  </a:schemeClr>
                </a:solidFill>
              </a:rPr>
              <a:t>ембріони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1">
                    <a:lumMod val="50000"/>
                  </a:schemeClr>
                </a:solidFill>
              </a:rPr>
              <a:t>починають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1">
                    <a:lumMod val="50000"/>
                  </a:schemeClr>
                </a:solidFill>
              </a:rPr>
              <a:t>різко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1">
                    <a:lumMod val="50000"/>
                  </a:schemeClr>
                </a:solidFill>
              </a:rPr>
              <a:t>відставати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 в </a:t>
            </a:r>
            <a:r>
              <a:rPr lang="ru-RU" b="1" dirty="0" err="1" smtClean="0">
                <a:solidFill>
                  <a:schemeClr val="bg1">
                    <a:lumMod val="50000"/>
                  </a:schemeClr>
                </a:solidFill>
              </a:rPr>
              <a:t>розвитку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ru-RU" b="1" dirty="0" err="1" smtClean="0">
                <a:solidFill>
                  <a:schemeClr val="bg1">
                    <a:lumMod val="50000"/>
                  </a:schemeClr>
                </a:solidFill>
              </a:rPr>
              <a:t>сповільнюється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1">
                    <a:lumMod val="50000"/>
                  </a:schemeClr>
                </a:solidFill>
              </a:rPr>
              <a:t>диференціювання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1">
                    <a:lumMod val="50000"/>
                  </a:schemeClr>
                </a:solidFill>
              </a:rPr>
              <a:t>мозкових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1">
                    <a:lumMod val="50000"/>
                  </a:schemeClr>
                </a:solidFill>
              </a:rPr>
              <a:t>пухирів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bg1">
                    <a:lumMod val="50000"/>
                  </a:schemeClr>
                </a:solidFill>
              </a:rPr>
              <a:t>зменшується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 число </a:t>
            </a:r>
            <a:r>
              <a:rPr lang="ru-RU" b="1" dirty="0" err="1" smtClean="0">
                <a:solidFill>
                  <a:schemeClr val="bg1">
                    <a:lumMod val="50000"/>
                  </a:schemeClr>
                </a:solidFill>
              </a:rPr>
              <a:t>первинних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1">
                    <a:lumMod val="50000"/>
                  </a:schemeClr>
                </a:solidFill>
              </a:rPr>
              <a:t>сегментів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1">
                    <a:lumMod val="50000"/>
                  </a:schemeClr>
                </a:solidFill>
              </a:rPr>
              <a:t>тіла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bg1">
                    <a:lumMod val="50000"/>
                  </a:schemeClr>
                </a:solidFill>
              </a:rPr>
              <a:t>різко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1">
                    <a:lumMod val="50000"/>
                  </a:schemeClr>
                </a:solidFill>
              </a:rPr>
              <a:t>сповільнюється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 частота </a:t>
            </a:r>
            <a:r>
              <a:rPr lang="ru-RU" b="1" dirty="0" err="1" smtClean="0">
                <a:solidFill>
                  <a:schemeClr val="bg1">
                    <a:lumMod val="50000"/>
                  </a:schemeClr>
                </a:solidFill>
              </a:rPr>
              <a:t>серцевих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1">
                    <a:lumMod val="50000"/>
                  </a:schemeClr>
                </a:solidFill>
              </a:rPr>
              <a:t>скорочень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bg1">
                    <a:lumMod val="50000"/>
                  </a:schemeClr>
                </a:solidFill>
              </a:rPr>
              <a:t>ембріони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1">
                    <a:lumMod val="50000"/>
                  </a:schemeClr>
                </a:solidFill>
              </a:rPr>
              <a:t>відстають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 у </a:t>
            </a:r>
            <a:r>
              <a:rPr lang="ru-RU" b="1" dirty="0" err="1" smtClean="0">
                <a:solidFill>
                  <a:schemeClr val="bg1">
                    <a:lumMod val="50000"/>
                  </a:schemeClr>
                </a:solidFill>
              </a:rPr>
              <a:t>рості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 і </a:t>
            </a:r>
            <a:r>
              <a:rPr lang="ru-RU" b="1" dirty="0" err="1" smtClean="0">
                <a:solidFill>
                  <a:schemeClr val="bg1">
                    <a:lumMod val="50000"/>
                  </a:schemeClr>
                </a:solidFill>
              </a:rPr>
              <a:t>знижується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1">
                    <a:lumMod val="50000"/>
                  </a:schemeClr>
                </a:solidFill>
              </a:rPr>
              <a:t>загальний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1">
                    <a:lumMod val="50000"/>
                  </a:schemeClr>
                </a:solidFill>
              </a:rPr>
              <a:t>вміст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 ДНК і </a:t>
            </a:r>
            <a:r>
              <a:rPr lang="ru-RU" b="1" dirty="0" err="1" smtClean="0">
                <a:solidFill>
                  <a:schemeClr val="bg1">
                    <a:lumMod val="50000"/>
                  </a:schemeClr>
                </a:solidFill>
              </a:rPr>
              <a:t>білків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88612" y="1340768"/>
            <a:ext cx="3255233" cy="25853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err="1" smtClean="0"/>
              <a:t>Також</a:t>
            </a:r>
            <a:r>
              <a:rPr lang="ru-RU" b="1" dirty="0" smtClean="0"/>
              <a:t> </a:t>
            </a:r>
            <a:r>
              <a:rPr lang="ru-RU" b="1" dirty="0" err="1" smtClean="0"/>
              <a:t>затримується</a:t>
            </a:r>
            <a:r>
              <a:rPr lang="ru-RU" b="1" dirty="0" smtClean="0"/>
              <a:t> не </a:t>
            </a:r>
            <a:r>
              <a:rPr lang="ru-RU" b="1" dirty="0" err="1" smtClean="0"/>
              <a:t>тільки</a:t>
            </a:r>
            <a:r>
              <a:rPr lang="ru-RU" b="1" dirty="0" smtClean="0"/>
              <a:t> </a:t>
            </a:r>
            <a:r>
              <a:rPr lang="ru-RU" b="1" dirty="0" err="1" smtClean="0"/>
              <a:t>ріст</a:t>
            </a:r>
            <a:r>
              <a:rPr lang="ru-RU" b="1" dirty="0" smtClean="0"/>
              <a:t> </a:t>
            </a:r>
            <a:r>
              <a:rPr lang="ru-RU" b="1" dirty="0" err="1" smtClean="0"/>
              <a:t>ембріона</a:t>
            </a:r>
            <a:r>
              <a:rPr lang="ru-RU" b="1" dirty="0" smtClean="0"/>
              <a:t> і </a:t>
            </a:r>
            <a:r>
              <a:rPr lang="ru-RU" b="1" dirty="0" err="1" smtClean="0"/>
              <a:t>його</a:t>
            </a:r>
            <a:r>
              <a:rPr lang="ru-RU" b="1" dirty="0" smtClean="0"/>
              <a:t> </a:t>
            </a:r>
            <a:r>
              <a:rPr lang="ru-RU" b="1" dirty="0" err="1" smtClean="0"/>
              <a:t>диференціація</a:t>
            </a:r>
            <a:r>
              <a:rPr lang="ru-RU" b="1" dirty="0" smtClean="0"/>
              <a:t>. Уже на </a:t>
            </a:r>
            <a:r>
              <a:rPr lang="ru-RU" b="1" dirty="0" err="1" smtClean="0"/>
              <a:t>ранньому</a:t>
            </a:r>
            <a:r>
              <a:rPr lang="ru-RU" b="1" dirty="0" smtClean="0"/>
              <a:t> </a:t>
            </a:r>
            <a:r>
              <a:rPr lang="ru-RU" b="1" dirty="0" err="1" smtClean="0"/>
              <a:t>етапі</a:t>
            </a:r>
            <a:r>
              <a:rPr lang="ru-RU" b="1" dirty="0" smtClean="0"/>
              <a:t> </a:t>
            </a:r>
            <a:r>
              <a:rPr lang="ru-RU" b="1" dirty="0" err="1" smtClean="0"/>
              <a:t>розвитку</a:t>
            </a:r>
            <a:r>
              <a:rPr lang="ru-RU" b="1" dirty="0" smtClean="0"/>
              <a:t> </a:t>
            </a:r>
            <a:r>
              <a:rPr lang="ru-RU" b="1" dirty="0" err="1" smtClean="0"/>
              <a:t>виявляється</a:t>
            </a:r>
            <a:r>
              <a:rPr lang="ru-RU" b="1" dirty="0" smtClean="0"/>
              <a:t> </a:t>
            </a:r>
            <a:r>
              <a:rPr lang="ru-RU" b="1" dirty="0" err="1" smtClean="0"/>
              <a:t>мікроцефалія</a:t>
            </a:r>
            <a:r>
              <a:rPr lang="ru-RU" b="1" dirty="0" smtClean="0"/>
              <a:t>, </a:t>
            </a:r>
            <a:r>
              <a:rPr lang="ru-RU" b="1" dirty="0" err="1" smtClean="0"/>
              <a:t>короткі</a:t>
            </a:r>
            <a:r>
              <a:rPr lang="ru-RU" b="1" dirty="0" smtClean="0"/>
              <a:t> </a:t>
            </a:r>
            <a:r>
              <a:rPr lang="ru-RU" b="1" dirty="0" err="1" smtClean="0"/>
              <a:t>деформовані</a:t>
            </a:r>
            <a:r>
              <a:rPr lang="ru-RU" b="1" dirty="0" smtClean="0"/>
              <a:t> </a:t>
            </a:r>
            <a:r>
              <a:rPr lang="ru-RU" b="1" dirty="0" err="1" smtClean="0"/>
              <a:t>очні</a:t>
            </a:r>
            <a:r>
              <a:rPr lang="ru-RU" b="1" dirty="0" smtClean="0"/>
              <a:t> </a:t>
            </a:r>
            <a:r>
              <a:rPr lang="ru-RU" b="1" dirty="0" err="1" smtClean="0"/>
              <a:t>щілини</a:t>
            </a:r>
            <a:r>
              <a:rPr lang="ru-RU" b="1" dirty="0" smtClean="0"/>
              <a:t>, </a:t>
            </a:r>
            <a:r>
              <a:rPr lang="ru-RU" b="1" dirty="0" err="1" smtClean="0"/>
              <a:t>недорозвинення</a:t>
            </a:r>
            <a:r>
              <a:rPr lang="ru-RU" b="1" dirty="0" smtClean="0"/>
              <a:t> </a:t>
            </a:r>
            <a:r>
              <a:rPr lang="ru-RU" b="1" dirty="0" err="1" smtClean="0"/>
              <a:t>середньої</a:t>
            </a:r>
            <a:r>
              <a:rPr lang="ru-RU" b="1" dirty="0" smtClean="0"/>
              <a:t> </a:t>
            </a:r>
            <a:r>
              <a:rPr lang="ru-RU" b="1" dirty="0" err="1" smtClean="0"/>
              <a:t>частини</a:t>
            </a:r>
            <a:r>
              <a:rPr lang="ru-RU" b="1" dirty="0" smtClean="0"/>
              <a:t> </a:t>
            </a:r>
            <a:r>
              <a:rPr lang="ru-RU" b="1" dirty="0" err="1" smtClean="0"/>
              <a:t>лиця</a:t>
            </a:r>
            <a:r>
              <a:rPr lang="ru-RU" b="1" dirty="0" smtClean="0"/>
              <a:t> і </a:t>
            </a:r>
            <a:r>
              <a:rPr lang="ru-RU" b="1" dirty="0" err="1" smtClean="0"/>
              <a:t>щелеп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2243" y="4041938"/>
            <a:ext cx="8714756" cy="646331"/>
          </a:xfrm>
          <a:prstGeom prst="rect">
            <a:avLst/>
          </a:prstGeom>
          <a:solidFill>
            <a:schemeClr val="tx2">
              <a:lumMod val="75000"/>
            </a:schemeClr>
          </a:solidFill>
          <a:ln w="381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Таким чином, </a:t>
            </a:r>
            <a:r>
              <a:rPr lang="ru-RU" b="1" dirty="0" err="1" smtClean="0">
                <a:solidFill>
                  <a:schemeClr val="bg1">
                    <a:lumMod val="50000"/>
                  </a:schemeClr>
                </a:solidFill>
              </a:rPr>
              <a:t>кожна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1">
                    <a:lumMod val="50000"/>
                  </a:schemeClr>
                </a:solidFill>
              </a:rPr>
              <a:t>людина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bg1">
                    <a:lumMod val="50000"/>
                  </a:schemeClr>
                </a:solidFill>
              </a:rPr>
              <a:t>споживаючи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 алкоголь, </a:t>
            </a:r>
            <a:r>
              <a:rPr lang="ru-RU" b="1" dirty="0" err="1" smtClean="0">
                <a:solidFill>
                  <a:schemeClr val="bg1">
                    <a:lumMod val="50000"/>
                  </a:schemeClr>
                </a:solidFill>
              </a:rPr>
              <a:t>завдає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1">
                    <a:lumMod val="50000"/>
                  </a:schemeClr>
                </a:solidFill>
              </a:rPr>
              <a:t>шкоди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 не </a:t>
            </a:r>
            <a:r>
              <a:rPr lang="ru-RU" b="1" dirty="0" err="1" smtClean="0">
                <a:solidFill>
                  <a:schemeClr val="bg1">
                    <a:lumMod val="50000"/>
                  </a:schemeClr>
                </a:solidFill>
              </a:rPr>
              <a:t>тільки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1">
                    <a:lumMod val="50000"/>
                  </a:schemeClr>
                </a:solidFill>
              </a:rPr>
              <a:t>самій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1">
                    <a:lumMod val="50000"/>
                  </a:schemeClr>
                </a:solidFill>
              </a:rPr>
              <a:t>собі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, але й </a:t>
            </a:r>
            <a:r>
              <a:rPr lang="ru-RU" b="1" dirty="0" err="1" smtClean="0">
                <a:solidFill>
                  <a:schemeClr val="bg1">
                    <a:lumMod val="50000"/>
                  </a:schemeClr>
                </a:solidFill>
              </a:rPr>
              <a:t>власним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1">
                    <a:lumMod val="50000"/>
                  </a:schemeClr>
                </a:solidFill>
              </a:rPr>
              <a:t>дітям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 і </a:t>
            </a:r>
            <a:r>
              <a:rPr lang="ru-RU" b="1" dirty="0" err="1" smtClean="0">
                <a:solidFill>
                  <a:schemeClr val="bg1">
                    <a:lumMod val="50000"/>
                  </a:schemeClr>
                </a:solidFill>
              </a:rPr>
              <a:t>навіть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1">
                    <a:lumMod val="50000"/>
                  </a:schemeClr>
                </a:solidFill>
              </a:rPr>
              <a:t>віддаленим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1">
                    <a:lumMod val="50000"/>
                  </a:schemeClr>
                </a:solidFill>
              </a:rPr>
              <a:t>нащадкам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612" y="4718499"/>
            <a:ext cx="3389387" cy="21395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111" y="4718498"/>
            <a:ext cx="2139501" cy="213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34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268760"/>
            <a:ext cx="6840760" cy="2862322"/>
          </a:xfrm>
          <a:prstGeom prst="rect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sz="6000" dirty="0"/>
          </a:p>
          <a:p>
            <a:r>
              <a:rPr lang="ru-RU" sz="6000" dirty="0" smtClean="0"/>
              <a:t>   </a:t>
            </a:r>
            <a:r>
              <a:rPr lang="ru-RU" sz="6000" dirty="0" err="1" smtClean="0"/>
              <a:t>Дякую</a:t>
            </a:r>
            <a:r>
              <a:rPr lang="ru-RU" sz="6000" dirty="0" smtClean="0"/>
              <a:t> за </a:t>
            </a:r>
            <a:r>
              <a:rPr lang="ru-RU" sz="6000" dirty="0" err="1" smtClean="0"/>
              <a:t>увагу</a:t>
            </a:r>
            <a:r>
              <a:rPr lang="ru-RU" sz="6000" dirty="0" smtClean="0"/>
              <a:t>.</a:t>
            </a:r>
            <a:endParaRPr lang="uk-UA" sz="6000" dirty="0" smtClean="0"/>
          </a:p>
          <a:p>
            <a:endParaRPr lang="uk-UA" sz="6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64088" y="4869160"/>
            <a:ext cx="3168352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err="1" smtClean="0"/>
              <a:t>Підготувала</a:t>
            </a:r>
            <a:r>
              <a:rPr lang="ru-RU" dirty="0" smtClean="0"/>
              <a:t> </a:t>
            </a:r>
          </a:p>
          <a:p>
            <a:r>
              <a:rPr lang="ru-RU" dirty="0" err="1" smtClean="0"/>
              <a:t>учениця</a:t>
            </a:r>
            <a:r>
              <a:rPr lang="ru-RU" dirty="0" smtClean="0"/>
              <a:t> 11 </a:t>
            </a:r>
            <a:r>
              <a:rPr lang="ru-RU" dirty="0" err="1" smtClean="0"/>
              <a:t>класу</a:t>
            </a:r>
            <a:endParaRPr lang="ru-RU" dirty="0" smtClean="0"/>
          </a:p>
          <a:p>
            <a:r>
              <a:rPr lang="ru-RU" dirty="0" smtClean="0"/>
              <a:t>КЗО "</a:t>
            </a:r>
            <a:r>
              <a:rPr lang="ru-RU" dirty="0" err="1" smtClean="0"/>
              <a:t>Тернівський</a:t>
            </a:r>
            <a:r>
              <a:rPr lang="ru-RU" dirty="0" smtClean="0"/>
              <a:t> </a:t>
            </a:r>
            <a:r>
              <a:rPr lang="ru-RU" dirty="0" err="1" smtClean="0"/>
              <a:t>ліцей</a:t>
            </a:r>
            <a:r>
              <a:rPr lang="ru-RU" dirty="0" smtClean="0"/>
              <a:t>"</a:t>
            </a:r>
          </a:p>
          <a:p>
            <a:r>
              <a:rPr lang="ru-RU" dirty="0" smtClean="0"/>
              <a:t>Квас Жанна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577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deshow">
  <a:themeElements>
    <a:clrScheme name="Tradeshow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TC101859861[[fn=Выставка]]</Template>
  <TotalTime>64</TotalTime>
  <Words>467</Words>
  <Application>Microsoft Office PowerPoint</Application>
  <PresentationFormat>Экран (4:3)</PresentationFormat>
  <Paragraphs>26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Tradeshow</vt:lpstr>
      <vt:lpstr>Вплив спиртів       на організм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Вплив спиртів на організм</dc:title>
  <dc:creator>XTreme.ws</dc:creator>
  <cp:lastModifiedBy>XTreme.ws</cp:lastModifiedBy>
  <cp:revision>7</cp:revision>
  <dcterms:created xsi:type="dcterms:W3CDTF">2014-01-24T20:09:05Z</dcterms:created>
  <dcterms:modified xsi:type="dcterms:W3CDTF">2014-01-24T21:13:49Z</dcterms:modified>
</cp:coreProperties>
</file>