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71" r:id="rId4"/>
    <p:sldId id="257" r:id="rId5"/>
    <p:sldId id="259" r:id="rId6"/>
    <p:sldId id="260" r:id="rId7"/>
    <p:sldId id="265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9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B273B-C823-4625-A597-3F2B8E4B1B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F2DFCB-B49B-4E01-96A8-B7BA1E306759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Пошкодження головного мозку.</a:t>
          </a:r>
          <a:endParaRPr lang="uk-UA" dirty="0"/>
        </a:p>
      </dgm:t>
    </dgm:pt>
    <dgm:pt modelId="{5ED7B7CF-369F-48C3-B592-3173EC23F34D}" type="parTrans" cxnId="{3E2B77B3-A408-4FA8-BFF2-398969624236}">
      <dgm:prSet/>
      <dgm:spPr/>
      <dgm:t>
        <a:bodyPr/>
        <a:lstStyle/>
        <a:p>
          <a:endParaRPr lang="uk-UA"/>
        </a:p>
      </dgm:t>
    </dgm:pt>
    <dgm:pt modelId="{31FBA135-4985-4517-8F18-0ADC6EBFEB2C}" type="sibTrans" cxnId="{3E2B77B3-A408-4FA8-BFF2-398969624236}">
      <dgm:prSet/>
      <dgm:spPr/>
      <dgm:t>
        <a:bodyPr/>
        <a:lstStyle/>
        <a:p>
          <a:endParaRPr lang="uk-UA"/>
        </a:p>
      </dgm:t>
    </dgm:pt>
    <dgm:pt modelId="{886F9612-C188-4FC8-B486-D7861345514D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Психози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супроводжуються</a:t>
          </a:r>
          <a:r>
            <a:rPr lang="ru-RU" dirty="0" smtClean="0"/>
            <a:t> </a:t>
          </a:r>
          <a:r>
            <a:rPr lang="ru-RU" dirty="0" err="1" smtClean="0"/>
            <a:t>панікою</a:t>
          </a:r>
          <a:r>
            <a:rPr lang="ru-RU" dirty="0" smtClean="0"/>
            <a:t>, </a:t>
          </a:r>
          <a:r>
            <a:rPr lang="ru-RU" dirty="0" err="1" smtClean="0"/>
            <a:t>агресивністю</a:t>
          </a:r>
          <a:r>
            <a:rPr lang="ru-RU" dirty="0" smtClean="0"/>
            <a:t>, страхом, а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сильними</a:t>
          </a:r>
          <a:r>
            <a:rPr lang="ru-RU" dirty="0" smtClean="0"/>
            <a:t> </a:t>
          </a:r>
          <a:r>
            <a:rPr lang="ru-RU" dirty="0" err="1" smtClean="0"/>
            <a:t>галюцинаціями</a:t>
          </a:r>
          <a:r>
            <a:rPr lang="ru-RU" dirty="0" smtClean="0"/>
            <a:t>.</a:t>
          </a:r>
          <a:endParaRPr lang="uk-UA" dirty="0"/>
        </a:p>
      </dgm:t>
    </dgm:pt>
    <dgm:pt modelId="{9714C1FE-2997-4555-94ED-051F1957F2FC}" type="parTrans" cxnId="{0B35B273-64BC-4BD3-972B-4722F9A39847}">
      <dgm:prSet/>
      <dgm:spPr/>
      <dgm:t>
        <a:bodyPr/>
        <a:lstStyle/>
        <a:p>
          <a:endParaRPr lang="uk-UA"/>
        </a:p>
      </dgm:t>
    </dgm:pt>
    <dgm:pt modelId="{A49F789E-5D7B-487A-BD64-4D803ABB1DAA}" type="sibTrans" cxnId="{0B35B273-64BC-4BD3-972B-4722F9A39847}">
      <dgm:prSet/>
      <dgm:spPr/>
      <dgm:t>
        <a:bodyPr/>
        <a:lstStyle/>
        <a:p>
          <a:endParaRPr lang="uk-UA"/>
        </a:p>
      </dgm:t>
    </dgm:pt>
    <dgm:pt modelId="{F9A288F9-3CD9-4A24-B3E8-A9DEFDB106C4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Розвиток шизофренії</a:t>
          </a:r>
          <a:endParaRPr lang="uk-UA" dirty="0"/>
        </a:p>
      </dgm:t>
    </dgm:pt>
    <dgm:pt modelId="{2F6FA6BF-CE17-4CF4-9C93-36F82C4CBCBF}" type="parTrans" cxnId="{E7BCD9B9-7367-4DDA-A227-D5024C7FFDCE}">
      <dgm:prSet/>
      <dgm:spPr/>
      <dgm:t>
        <a:bodyPr/>
        <a:lstStyle/>
        <a:p>
          <a:endParaRPr lang="uk-UA"/>
        </a:p>
      </dgm:t>
    </dgm:pt>
    <dgm:pt modelId="{1256A9CE-6C7D-4F73-BF06-B01AC760A592}" type="sibTrans" cxnId="{E7BCD9B9-7367-4DDA-A227-D5024C7FFDCE}">
      <dgm:prSet/>
      <dgm:spPr/>
      <dgm:t>
        <a:bodyPr/>
        <a:lstStyle/>
        <a:p>
          <a:endParaRPr lang="uk-UA"/>
        </a:p>
      </dgm:t>
    </dgm:pt>
    <dgm:pt modelId="{BB776B59-9B42-4FB0-A98A-FA0D39D93A5F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Психологічна залежність</a:t>
          </a:r>
          <a:endParaRPr lang="uk-UA" dirty="0"/>
        </a:p>
      </dgm:t>
    </dgm:pt>
    <dgm:pt modelId="{1EDE4A1C-1B46-4E69-9A73-DF64B1D94D82}" type="parTrans" cxnId="{3B2EA7A6-77DB-48B8-BBEC-1AA1E4311450}">
      <dgm:prSet/>
      <dgm:spPr/>
      <dgm:t>
        <a:bodyPr/>
        <a:lstStyle/>
        <a:p>
          <a:endParaRPr lang="uk-UA"/>
        </a:p>
      </dgm:t>
    </dgm:pt>
    <dgm:pt modelId="{E05879F8-B32B-48C7-AE81-A4F47E057703}" type="sibTrans" cxnId="{3B2EA7A6-77DB-48B8-BBEC-1AA1E4311450}">
      <dgm:prSet/>
      <dgm:spPr/>
      <dgm:t>
        <a:bodyPr/>
        <a:lstStyle/>
        <a:p>
          <a:endParaRPr lang="uk-UA"/>
        </a:p>
      </dgm:t>
    </dgm:pt>
    <dgm:pt modelId="{90856911-2EE8-4399-90D7-922F21D58255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Трапляються  випадки суїциду</a:t>
          </a:r>
          <a:endParaRPr lang="uk-UA" dirty="0"/>
        </a:p>
      </dgm:t>
    </dgm:pt>
    <dgm:pt modelId="{4E393A4A-AB4B-4BAE-B2B8-537E989C3BE1}" type="parTrans" cxnId="{EB060ACC-6EB0-4090-AFED-5ED61D788FC7}">
      <dgm:prSet/>
      <dgm:spPr/>
      <dgm:t>
        <a:bodyPr/>
        <a:lstStyle/>
        <a:p>
          <a:endParaRPr lang="uk-UA"/>
        </a:p>
      </dgm:t>
    </dgm:pt>
    <dgm:pt modelId="{915304AB-5B1D-4A66-BB12-2422F4079577}" type="sibTrans" cxnId="{EB060ACC-6EB0-4090-AFED-5ED61D788FC7}">
      <dgm:prSet/>
      <dgm:spPr/>
      <dgm:t>
        <a:bodyPr/>
        <a:lstStyle/>
        <a:p>
          <a:endParaRPr lang="uk-UA"/>
        </a:p>
      </dgm:t>
    </dgm:pt>
    <dgm:pt modelId="{09129E15-F879-4CC7-AFC8-71EE1C0139D7}" type="pres">
      <dgm:prSet presAssocID="{FD5B273B-C823-4625-A597-3F2B8E4B1B51}" presName="linear" presStyleCnt="0">
        <dgm:presLayoutVars>
          <dgm:animLvl val="lvl"/>
          <dgm:resizeHandles val="exact"/>
        </dgm:presLayoutVars>
      </dgm:prSet>
      <dgm:spPr/>
    </dgm:pt>
    <dgm:pt modelId="{E23CD0E1-0956-452A-9CD3-AFAB5183827E}" type="pres">
      <dgm:prSet presAssocID="{1CF2DFCB-B49B-4E01-96A8-B7BA1E30675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2FD7F8-009D-426A-A81F-E586BC08C255}" type="pres">
      <dgm:prSet presAssocID="{31FBA135-4985-4517-8F18-0ADC6EBFEB2C}" presName="spacer" presStyleCnt="0"/>
      <dgm:spPr/>
    </dgm:pt>
    <dgm:pt modelId="{9F1F2492-383B-4668-AB5F-A6F658839910}" type="pres">
      <dgm:prSet presAssocID="{886F9612-C188-4FC8-B486-D7861345514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71952D-C335-4E7F-A4FD-203D7330E095}" type="pres">
      <dgm:prSet presAssocID="{A49F789E-5D7B-487A-BD64-4D803ABB1DAA}" presName="spacer" presStyleCnt="0"/>
      <dgm:spPr/>
    </dgm:pt>
    <dgm:pt modelId="{7ED16FD4-9BEB-4C4E-A7AC-78E3BE4E3A38}" type="pres">
      <dgm:prSet presAssocID="{F9A288F9-3CD9-4A24-B3E8-A9DEFDB106C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386A81-894E-45BA-AE2D-040F24E359AF}" type="pres">
      <dgm:prSet presAssocID="{1256A9CE-6C7D-4F73-BF06-B01AC760A592}" presName="spacer" presStyleCnt="0"/>
      <dgm:spPr/>
    </dgm:pt>
    <dgm:pt modelId="{AE63745B-4955-4B86-8B2E-3E171C7EBB19}" type="pres">
      <dgm:prSet presAssocID="{BB776B59-9B42-4FB0-A98A-FA0D39D93A5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43A72F-630A-4635-B67D-AEF6B1C2F536}" type="pres">
      <dgm:prSet presAssocID="{E05879F8-B32B-48C7-AE81-A4F47E057703}" presName="spacer" presStyleCnt="0"/>
      <dgm:spPr/>
    </dgm:pt>
    <dgm:pt modelId="{628829A7-DBE8-4659-9954-A715465816EC}" type="pres">
      <dgm:prSet presAssocID="{90856911-2EE8-4399-90D7-922F21D5825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7BCD9B9-7367-4DDA-A227-D5024C7FFDCE}" srcId="{FD5B273B-C823-4625-A597-3F2B8E4B1B51}" destId="{F9A288F9-3CD9-4A24-B3E8-A9DEFDB106C4}" srcOrd="2" destOrd="0" parTransId="{2F6FA6BF-CE17-4CF4-9C93-36F82C4CBCBF}" sibTransId="{1256A9CE-6C7D-4F73-BF06-B01AC760A592}"/>
    <dgm:cxn modelId="{3D3548CD-5ED8-4002-A803-45EF081CC457}" type="presOf" srcId="{886F9612-C188-4FC8-B486-D7861345514D}" destId="{9F1F2492-383B-4668-AB5F-A6F658839910}" srcOrd="0" destOrd="0" presId="urn:microsoft.com/office/officeart/2005/8/layout/vList2"/>
    <dgm:cxn modelId="{0A90B67C-D328-4961-A367-8C3E76825A20}" type="presOf" srcId="{F9A288F9-3CD9-4A24-B3E8-A9DEFDB106C4}" destId="{7ED16FD4-9BEB-4C4E-A7AC-78E3BE4E3A38}" srcOrd="0" destOrd="0" presId="urn:microsoft.com/office/officeart/2005/8/layout/vList2"/>
    <dgm:cxn modelId="{0B35B273-64BC-4BD3-972B-4722F9A39847}" srcId="{FD5B273B-C823-4625-A597-3F2B8E4B1B51}" destId="{886F9612-C188-4FC8-B486-D7861345514D}" srcOrd="1" destOrd="0" parTransId="{9714C1FE-2997-4555-94ED-051F1957F2FC}" sibTransId="{A49F789E-5D7B-487A-BD64-4D803ABB1DAA}"/>
    <dgm:cxn modelId="{EB060ACC-6EB0-4090-AFED-5ED61D788FC7}" srcId="{FD5B273B-C823-4625-A597-3F2B8E4B1B51}" destId="{90856911-2EE8-4399-90D7-922F21D58255}" srcOrd="4" destOrd="0" parTransId="{4E393A4A-AB4B-4BAE-B2B8-537E989C3BE1}" sibTransId="{915304AB-5B1D-4A66-BB12-2422F4079577}"/>
    <dgm:cxn modelId="{3B2EA7A6-77DB-48B8-BBEC-1AA1E4311450}" srcId="{FD5B273B-C823-4625-A597-3F2B8E4B1B51}" destId="{BB776B59-9B42-4FB0-A98A-FA0D39D93A5F}" srcOrd="3" destOrd="0" parTransId="{1EDE4A1C-1B46-4E69-9A73-DF64B1D94D82}" sibTransId="{E05879F8-B32B-48C7-AE81-A4F47E057703}"/>
    <dgm:cxn modelId="{82F2D176-F794-4754-8EEF-6BDE7AE4333D}" type="presOf" srcId="{BB776B59-9B42-4FB0-A98A-FA0D39D93A5F}" destId="{AE63745B-4955-4B86-8B2E-3E171C7EBB19}" srcOrd="0" destOrd="0" presId="urn:microsoft.com/office/officeart/2005/8/layout/vList2"/>
    <dgm:cxn modelId="{F8A8D671-1901-458A-8C48-A622071EE79A}" type="presOf" srcId="{90856911-2EE8-4399-90D7-922F21D58255}" destId="{628829A7-DBE8-4659-9954-A715465816EC}" srcOrd="0" destOrd="0" presId="urn:microsoft.com/office/officeart/2005/8/layout/vList2"/>
    <dgm:cxn modelId="{3E2B77B3-A408-4FA8-BFF2-398969624236}" srcId="{FD5B273B-C823-4625-A597-3F2B8E4B1B51}" destId="{1CF2DFCB-B49B-4E01-96A8-B7BA1E306759}" srcOrd="0" destOrd="0" parTransId="{5ED7B7CF-369F-48C3-B592-3173EC23F34D}" sibTransId="{31FBA135-4985-4517-8F18-0ADC6EBFEB2C}"/>
    <dgm:cxn modelId="{2FF2D573-630D-49E9-9B71-D07253FE96CB}" type="presOf" srcId="{FD5B273B-C823-4625-A597-3F2B8E4B1B51}" destId="{09129E15-F879-4CC7-AFC8-71EE1C0139D7}" srcOrd="0" destOrd="0" presId="urn:microsoft.com/office/officeart/2005/8/layout/vList2"/>
    <dgm:cxn modelId="{7D4CC745-EE09-434D-AAA0-78AD49CB4672}" type="presOf" srcId="{1CF2DFCB-B49B-4E01-96A8-B7BA1E306759}" destId="{E23CD0E1-0956-452A-9CD3-AFAB5183827E}" srcOrd="0" destOrd="0" presId="urn:microsoft.com/office/officeart/2005/8/layout/vList2"/>
    <dgm:cxn modelId="{1874E40B-CD6C-4850-B0C4-034327C70099}" type="presParOf" srcId="{09129E15-F879-4CC7-AFC8-71EE1C0139D7}" destId="{E23CD0E1-0956-452A-9CD3-AFAB5183827E}" srcOrd="0" destOrd="0" presId="urn:microsoft.com/office/officeart/2005/8/layout/vList2"/>
    <dgm:cxn modelId="{95F0D6D9-3160-4D1A-906A-A16214D2BD94}" type="presParOf" srcId="{09129E15-F879-4CC7-AFC8-71EE1C0139D7}" destId="{812FD7F8-009D-426A-A81F-E586BC08C255}" srcOrd="1" destOrd="0" presId="urn:microsoft.com/office/officeart/2005/8/layout/vList2"/>
    <dgm:cxn modelId="{D588B3C9-E591-4B7F-9BA4-2D4009A0EEB2}" type="presParOf" srcId="{09129E15-F879-4CC7-AFC8-71EE1C0139D7}" destId="{9F1F2492-383B-4668-AB5F-A6F658839910}" srcOrd="2" destOrd="0" presId="urn:microsoft.com/office/officeart/2005/8/layout/vList2"/>
    <dgm:cxn modelId="{C2009A48-CDA3-4591-89EB-18E474182744}" type="presParOf" srcId="{09129E15-F879-4CC7-AFC8-71EE1C0139D7}" destId="{BE71952D-C335-4E7F-A4FD-203D7330E095}" srcOrd="3" destOrd="0" presId="urn:microsoft.com/office/officeart/2005/8/layout/vList2"/>
    <dgm:cxn modelId="{3E9BF4CE-16C2-48D7-A9DD-635AEB85C66D}" type="presParOf" srcId="{09129E15-F879-4CC7-AFC8-71EE1C0139D7}" destId="{7ED16FD4-9BEB-4C4E-A7AC-78E3BE4E3A38}" srcOrd="4" destOrd="0" presId="urn:microsoft.com/office/officeart/2005/8/layout/vList2"/>
    <dgm:cxn modelId="{A45DF5A0-0E91-47BA-856D-762A48DB04C6}" type="presParOf" srcId="{09129E15-F879-4CC7-AFC8-71EE1C0139D7}" destId="{D9386A81-894E-45BA-AE2D-040F24E359AF}" srcOrd="5" destOrd="0" presId="urn:microsoft.com/office/officeart/2005/8/layout/vList2"/>
    <dgm:cxn modelId="{C59D3DC5-88E7-4A1F-91F2-E10AB39DC4AB}" type="presParOf" srcId="{09129E15-F879-4CC7-AFC8-71EE1C0139D7}" destId="{AE63745B-4955-4B86-8B2E-3E171C7EBB19}" srcOrd="6" destOrd="0" presId="urn:microsoft.com/office/officeart/2005/8/layout/vList2"/>
    <dgm:cxn modelId="{9831C4CF-49E7-4CFF-B077-B2119D23CAD5}" type="presParOf" srcId="{09129E15-F879-4CC7-AFC8-71EE1C0139D7}" destId="{D043A72F-630A-4635-B67D-AEF6B1C2F536}" srcOrd="7" destOrd="0" presId="urn:microsoft.com/office/officeart/2005/8/layout/vList2"/>
    <dgm:cxn modelId="{28ECD274-1CF9-4779-9C2E-1A631165FCF3}" type="presParOf" srcId="{09129E15-F879-4CC7-AFC8-71EE1C0139D7}" destId="{628829A7-DBE8-4659-9954-A715465816E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CD0E1-0956-452A-9CD3-AFAB5183827E}">
      <dsp:nvSpPr>
        <dsp:cNvPr id="0" name=""/>
        <dsp:cNvSpPr/>
      </dsp:nvSpPr>
      <dsp:spPr>
        <a:xfrm>
          <a:off x="0" y="96632"/>
          <a:ext cx="5256583" cy="831979"/>
        </a:xfrm>
        <a:prstGeom prst="roundRect">
          <a:avLst/>
        </a:prstGeom>
        <a:gradFill rotWithShape="1">
          <a:gsLst>
            <a:gs pos="0">
              <a:schemeClr val="accent6">
                <a:tint val="60000"/>
                <a:satMod val="160000"/>
              </a:schemeClr>
            </a:gs>
            <a:gs pos="46000">
              <a:schemeClr val="accent6">
                <a:tint val="86000"/>
                <a:satMod val="160000"/>
              </a:schemeClr>
            </a:gs>
            <a:gs pos="100000">
              <a:schemeClr val="accent6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Пошкодження головного мозку.</a:t>
          </a:r>
          <a:endParaRPr lang="uk-UA" sz="1500" kern="1200" dirty="0"/>
        </a:p>
      </dsp:txBody>
      <dsp:txXfrm>
        <a:off x="40614" y="137246"/>
        <a:ext cx="5175355" cy="750751"/>
      </dsp:txXfrm>
    </dsp:sp>
    <dsp:sp modelId="{9F1F2492-383B-4668-AB5F-A6F658839910}">
      <dsp:nvSpPr>
        <dsp:cNvPr id="0" name=""/>
        <dsp:cNvSpPr/>
      </dsp:nvSpPr>
      <dsp:spPr>
        <a:xfrm>
          <a:off x="0" y="971811"/>
          <a:ext cx="5256583" cy="831979"/>
        </a:xfrm>
        <a:prstGeom prst="roundRect">
          <a:avLst/>
        </a:prstGeom>
        <a:gradFill rotWithShape="1">
          <a:gsLst>
            <a:gs pos="0">
              <a:schemeClr val="accent6">
                <a:tint val="60000"/>
                <a:satMod val="160000"/>
              </a:schemeClr>
            </a:gs>
            <a:gs pos="46000">
              <a:schemeClr val="accent6">
                <a:tint val="86000"/>
                <a:satMod val="160000"/>
              </a:schemeClr>
            </a:gs>
            <a:gs pos="100000">
              <a:schemeClr val="accent6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Психози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які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супроводжуються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панікою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агресивністю</a:t>
          </a:r>
          <a:r>
            <a:rPr lang="ru-RU" sz="1500" kern="1200" dirty="0" smtClean="0"/>
            <a:t>, страхом, а </a:t>
          </a:r>
          <a:r>
            <a:rPr lang="ru-RU" sz="1500" kern="1200" dirty="0" err="1" smtClean="0"/>
            <a:t>також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сильними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галюцинаціями</a:t>
          </a:r>
          <a:r>
            <a:rPr lang="ru-RU" sz="1500" kern="1200" dirty="0" smtClean="0"/>
            <a:t>.</a:t>
          </a:r>
          <a:endParaRPr lang="uk-UA" sz="1500" kern="1200" dirty="0"/>
        </a:p>
      </dsp:txBody>
      <dsp:txXfrm>
        <a:off x="40614" y="1012425"/>
        <a:ext cx="5175355" cy="750751"/>
      </dsp:txXfrm>
    </dsp:sp>
    <dsp:sp modelId="{7ED16FD4-9BEB-4C4E-A7AC-78E3BE4E3A38}">
      <dsp:nvSpPr>
        <dsp:cNvPr id="0" name=""/>
        <dsp:cNvSpPr/>
      </dsp:nvSpPr>
      <dsp:spPr>
        <a:xfrm>
          <a:off x="0" y="1846991"/>
          <a:ext cx="5256583" cy="831979"/>
        </a:xfrm>
        <a:prstGeom prst="roundRect">
          <a:avLst/>
        </a:prstGeom>
        <a:gradFill rotWithShape="1">
          <a:gsLst>
            <a:gs pos="0">
              <a:schemeClr val="accent6">
                <a:tint val="60000"/>
                <a:satMod val="160000"/>
              </a:schemeClr>
            </a:gs>
            <a:gs pos="46000">
              <a:schemeClr val="accent6">
                <a:tint val="86000"/>
                <a:satMod val="160000"/>
              </a:schemeClr>
            </a:gs>
            <a:gs pos="100000">
              <a:schemeClr val="accent6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Розвиток шизофренії</a:t>
          </a:r>
          <a:endParaRPr lang="uk-UA" sz="1500" kern="1200" dirty="0"/>
        </a:p>
      </dsp:txBody>
      <dsp:txXfrm>
        <a:off x="40614" y="1887605"/>
        <a:ext cx="5175355" cy="750751"/>
      </dsp:txXfrm>
    </dsp:sp>
    <dsp:sp modelId="{AE63745B-4955-4B86-8B2E-3E171C7EBB19}">
      <dsp:nvSpPr>
        <dsp:cNvPr id="0" name=""/>
        <dsp:cNvSpPr/>
      </dsp:nvSpPr>
      <dsp:spPr>
        <a:xfrm>
          <a:off x="0" y="2722171"/>
          <a:ext cx="5256583" cy="831979"/>
        </a:xfrm>
        <a:prstGeom prst="roundRect">
          <a:avLst/>
        </a:prstGeom>
        <a:gradFill rotWithShape="1">
          <a:gsLst>
            <a:gs pos="0">
              <a:schemeClr val="accent6">
                <a:tint val="60000"/>
                <a:satMod val="160000"/>
              </a:schemeClr>
            </a:gs>
            <a:gs pos="46000">
              <a:schemeClr val="accent6">
                <a:tint val="86000"/>
                <a:satMod val="160000"/>
              </a:schemeClr>
            </a:gs>
            <a:gs pos="100000">
              <a:schemeClr val="accent6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Психологічна залежність</a:t>
          </a:r>
          <a:endParaRPr lang="uk-UA" sz="1500" kern="1200" dirty="0"/>
        </a:p>
      </dsp:txBody>
      <dsp:txXfrm>
        <a:off x="40614" y="2762785"/>
        <a:ext cx="5175355" cy="750751"/>
      </dsp:txXfrm>
    </dsp:sp>
    <dsp:sp modelId="{628829A7-DBE8-4659-9954-A715465816EC}">
      <dsp:nvSpPr>
        <dsp:cNvPr id="0" name=""/>
        <dsp:cNvSpPr/>
      </dsp:nvSpPr>
      <dsp:spPr>
        <a:xfrm>
          <a:off x="0" y="3597351"/>
          <a:ext cx="5256583" cy="831979"/>
        </a:xfrm>
        <a:prstGeom prst="roundRect">
          <a:avLst/>
        </a:prstGeom>
        <a:gradFill rotWithShape="1">
          <a:gsLst>
            <a:gs pos="0">
              <a:schemeClr val="accent6">
                <a:tint val="60000"/>
                <a:satMod val="160000"/>
              </a:schemeClr>
            </a:gs>
            <a:gs pos="46000">
              <a:schemeClr val="accent6">
                <a:tint val="86000"/>
                <a:satMod val="160000"/>
              </a:schemeClr>
            </a:gs>
            <a:gs pos="100000">
              <a:schemeClr val="accent6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Трапляються  випадки суїциду</a:t>
          </a:r>
          <a:endParaRPr lang="uk-UA" sz="1500" kern="1200" dirty="0"/>
        </a:p>
      </dsp:txBody>
      <dsp:txXfrm>
        <a:off x="40614" y="3637965"/>
        <a:ext cx="5175355" cy="750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/>
              <a:t>Галюциногени</a:t>
            </a:r>
            <a:r>
              <a:rPr lang="ru-RU" b="1" dirty="0" smtClean="0"/>
              <a:t>. ЛСД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Підготувала</a:t>
            </a:r>
            <a:r>
              <a:rPr lang="ru-RU" dirty="0" smtClean="0"/>
              <a:t>: </a:t>
            </a:r>
            <a:r>
              <a:rPr lang="ru-RU" dirty="0" err="1" smtClean="0"/>
              <a:t>ліцеїст</a:t>
            </a:r>
            <a:r>
              <a:rPr lang="ru-RU" dirty="0" smtClean="0"/>
              <a:t> 203н.в.</a:t>
            </a:r>
          </a:p>
          <a:p>
            <a:r>
              <a:rPr lang="ru-RU" dirty="0" smtClean="0"/>
              <a:t>Бондаренко Оксана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24936" cy="6264696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uk-UA" dirty="0"/>
              <a:t>Повторно синтезувавши ЛСД-25 для подальшого дослідження 16 квітня 1943, Гофман відчув запаморочення і був змушений припинити роботу. У своєму щоденнику Гофман написав, що після цього він пішов додому і відчув вплив «чудової невгамовності, об'єднаної з легким запамороченням». Гофман писав, що, після того, як він ліг у своє ліжко, він впав у неприємний «сп'янілий» стан, який характеризувався надзвичайно посиленою уявою. Гофман твердив, що він був у казковій державі, і, заплющивши очі, бачив безперервні потоки «фантастичних картин, екстраординарних форм з інтенсивною, калейдоскопічною грою кольорів.» Цей стан протривав приблизно дві години. </a:t>
            </a:r>
            <a:r>
              <a:rPr lang="uk-UA" dirty="0" err="1"/>
              <a:t>Психоактивні</a:t>
            </a:r>
            <a:r>
              <a:rPr lang="uk-UA" dirty="0"/>
              <a:t> ефекти у Гофмана були викликані незначною дозою речовини, що ненароком потрапила на шкіру вченого. Три дні по тому, 19 квітня 1943, він прийняв набагато більшу дозу (250 </a:t>
            </a:r>
            <a:r>
              <a:rPr lang="uk-UA" dirty="0" err="1"/>
              <a:t>мкг</a:t>
            </a:r>
            <a:r>
              <a:rPr lang="uk-UA" dirty="0"/>
              <a:t>), щоб краще зрозуміти ефекти речовини</a:t>
            </a:r>
          </a:p>
        </p:txBody>
      </p:sp>
    </p:spTree>
    <p:extLst>
      <p:ext uri="{BB962C8B-B14F-4D97-AF65-F5344CB8AC3E}">
        <p14:creationId xmlns:p14="http://schemas.microsoft.com/office/powerpoint/2010/main" val="294329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399032"/>
          </a:xfrm>
        </p:spPr>
        <p:txBody>
          <a:bodyPr/>
          <a:lstStyle/>
          <a:p>
            <a:r>
              <a:rPr lang="ru-RU" dirty="0" err="1" smtClean="0"/>
              <a:t>Виробництво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21" y="1052736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ЛСД </a:t>
            </a:r>
            <a:r>
              <a:rPr lang="ru-RU" dirty="0" err="1" smtClean="0"/>
              <a:t>потр</a:t>
            </a:r>
            <a:r>
              <a:rPr lang="uk-UA" dirty="0" err="1" smtClean="0"/>
              <a:t>ібне</a:t>
            </a:r>
            <a:r>
              <a:rPr lang="uk-UA" dirty="0" smtClean="0"/>
              <a:t> певне лабораторне обладнання. Протягом 3 діб можна виготовити 30-100г. Чистого продукту. Зазвичай виготовляється в невеликих кількостях. Синтез ЛСД проводиться з </a:t>
            </a:r>
            <a:r>
              <a:rPr lang="uk-UA" dirty="0" err="1" smtClean="0"/>
              <a:t>лізергінової</a:t>
            </a:r>
            <a:r>
              <a:rPr lang="uk-UA" dirty="0" smtClean="0"/>
              <a:t> кислоти.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87994"/>
            <a:ext cx="3188657" cy="297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0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Дія наркотику на організм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ru-RU" dirty="0"/>
              <a:t>Як правило,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відчувати</a:t>
            </a:r>
            <a:r>
              <a:rPr lang="ru-RU" dirty="0"/>
              <a:t> </a:t>
            </a:r>
            <a:r>
              <a:rPr lang="ru-RU" dirty="0" err="1"/>
              <a:t>якусь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наркотику </a:t>
            </a:r>
            <a:r>
              <a:rPr lang="ru-RU" dirty="0" err="1"/>
              <a:t>приблизно</a:t>
            </a:r>
            <a:r>
              <a:rPr lang="ru-RU" dirty="0"/>
              <a:t> через годину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прийому</a:t>
            </a:r>
            <a:r>
              <a:rPr lang="ru-RU" dirty="0"/>
              <a:t>.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змінюватися</a:t>
            </a:r>
            <a:r>
              <a:rPr lang="ru-RU" dirty="0"/>
              <a:t> і </a:t>
            </a:r>
            <a:r>
              <a:rPr lang="ru-RU" dirty="0" err="1"/>
              <a:t>фізіологічні</a:t>
            </a:r>
            <a:r>
              <a:rPr lang="ru-RU" dirty="0"/>
              <a:t> характеристики, а </a:t>
            </a:r>
            <a:r>
              <a:rPr lang="ru-RU" dirty="0" err="1"/>
              <a:t>саме</a:t>
            </a:r>
            <a:r>
              <a:rPr lang="ru-RU" dirty="0"/>
              <a:t> – </a:t>
            </a:r>
            <a:r>
              <a:rPr lang="ru-RU" dirty="0" err="1"/>
              <a:t>змінюється</a:t>
            </a:r>
            <a:r>
              <a:rPr lang="ru-RU" dirty="0"/>
              <a:t> температура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тиск</a:t>
            </a:r>
            <a:r>
              <a:rPr lang="ru-RU" dirty="0"/>
              <a:t>, </a:t>
            </a:r>
            <a:r>
              <a:rPr lang="ru-RU" dirty="0" smtClean="0"/>
              <a:t>пульс, </a:t>
            </a:r>
            <a:r>
              <a:rPr lang="ru-RU" dirty="0" err="1" smtClean="0"/>
              <a:t>аритмія</a:t>
            </a:r>
            <a:r>
              <a:rPr lang="ru-RU" dirty="0" smtClean="0"/>
              <a:t>, </a:t>
            </a:r>
            <a:r>
              <a:rPr lang="ru-RU" dirty="0" err="1" smtClean="0"/>
              <a:t>розширюються</a:t>
            </a:r>
            <a:r>
              <a:rPr lang="ru-RU" dirty="0" smtClean="0"/>
              <a:t> </a:t>
            </a:r>
            <a:r>
              <a:rPr lang="ru-RU" dirty="0" err="1" smtClean="0"/>
              <a:t>зіниці</a:t>
            </a:r>
            <a:r>
              <a:rPr lang="ru-RU" dirty="0" smtClean="0"/>
              <a:t>, 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446609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935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60032" y="116632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uk-UA" dirty="0"/>
              <a:t>Протягом всього часу дії ЛСД порушується здатність розсудливо міркувати, починаються різкі перепади настрою, спостерігається поява різноманітних галюцинацій, людина під впливом цього наркотику зовсім не </a:t>
            </a:r>
            <a:r>
              <a:rPr lang="uk-UA" dirty="0" smtClean="0"/>
              <a:t>здатна відчувати </a:t>
            </a:r>
            <a:r>
              <a:rPr lang="uk-UA" dirty="0"/>
              <a:t>реальність. Як наслідок, людина не може себе контролювати і </a:t>
            </a:r>
            <a:r>
              <a:rPr lang="uk-UA" dirty="0" smtClean="0"/>
              <a:t>її </a:t>
            </a:r>
            <a:r>
              <a:rPr lang="uk-UA" dirty="0"/>
              <a:t>поведінка під дією ЛСД </a:t>
            </a:r>
            <a:r>
              <a:rPr lang="uk-UA" dirty="0" smtClean="0"/>
              <a:t>непередбачувана.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75784"/>
            <a:ext cx="3312368" cy="25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3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017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97753" y="260648"/>
            <a:ext cx="4244280" cy="562771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dirty="0"/>
              <a:t> </a:t>
            </a:r>
            <a:r>
              <a:rPr lang="uk-UA" dirty="0" smtClean="0"/>
              <a:t>Галюцинації </a:t>
            </a:r>
            <a:r>
              <a:rPr lang="uk-UA" dirty="0" err="1" smtClean="0"/>
              <a:t>можут</a:t>
            </a:r>
            <a:r>
              <a:rPr lang="uk-UA" dirty="0" smtClean="0"/>
              <a:t> бути </a:t>
            </a:r>
            <a:r>
              <a:rPr lang="uk-UA" dirty="0" err="1" smtClean="0"/>
              <a:t>разноманітними</a:t>
            </a:r>
            <a:r>
              <a:rPr lang="uk-UA" dirty="0" smtClean="0"/>
              <a:t>. Добре, якщо людина буде бачити яскраве </a:t>
            </a:r>
            <a:r>
              <a:rPr lang="uk-UA" dirty="0"/>
              <a:t>сонце і квіткова </a:t>
            </a:r>
            <a:r>
              <a:rPr lang="uk-UA" dirty="0" smtClean="0"/>
              <a:t>галявина, але зовсім інша справа, </a:t>
            </a:r>
            <a:r>
              <a:rPr lang="uk-UA" dirty="0"/>
              <a:t>якщо </a:t>
            </a:r>
            <a:r>
              <a:rPr lang="uk-UA" dirty="0" smtClean="0"/>
              <a:t>вона </a:t>
            </a:r>
            <a:r>
              <a:rPr lang="uk-UA" dirty="0"/>
              <a:t>побіжить на вулицю рятуватися від якогось монстра або зробить крок у вікно з метою втекти від </a:t>
            </a:r>
            <a:r>
              <a:rPr lang="uk-UA" dirty="0" smtClean="0"/>
              <a:t>чудовиськ.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4829323" cy="330129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80" y="4509119"/>
            <a:ext cx="3024336" cy="2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8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Наслідки вживання ЛСД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07955518"/>
              </p:ext>
            </p:extLst>
          </p:nvPr>
        </p:nvGraphicFramePr>
        <p:xfrm>
          <a:off x="1619672" y="1700808"/>
          <a:ext cx="52565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942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836712"/>
            <a:ext cx="4038600" cy="4680520"/>
          </a:xfrm>
        </p:spPr>
        <p:txBody>
          <a:bodyPr>
            <a:normAutofit fontScale="85000" lnSpcReduction="10000"/>
          </a:bodyPr>
          <a:lstStyle/>
          <a:p>
            <a:pPr marL="64008" indent="0">
              <a:buNone/>
            </a:pPr>
            <a:r>
              <a:rPr lang="uk-UA" dirty="0" smtClean="0"/>
              <a:t>ЛСД володіє надзвичайно низькою токсичністю, для передозування ЛСД необхідно прийняти величезну дозу. Таким чином, щоб прийняти летальну дозу наркотику, потрібно перевищити дозування в 1000 раз. На даний момент документальних підтверджень летальних випадків від передозування ЛСД не існує.</a:t>
            </a:r>
            <a:endParaRPr lang="uk-UA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323528" y="332656"/>
            <a:ext cx="4038600" cy="4525963"/>
          </a:xfrm>
        </p:spPr>
        <p:txBody>
          <a:bodyPr/>
          <a:lstStyle/>
          <a:p>
            <a:r>
              <a:rPr lang="uk-UA" dirty="0" smtClean="0"/>
              <a:t>ЛСД швидко виводиться з організму. Виявити наркотик можливо протягом 2-5 днів після прийому</a:t>
            </a:r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9" y="3356992"/>
            <a:ext cx="3609020" cy="2887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190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399032"/>
          </a:xfrm>
        </p:spPr>
        <p:txBody>
          <a:bodyPr>
            <a:normAutofit/>
          </a:bodyPr>
          <a:lstStyle/>
          <a:p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Обери здорове життя!</a:t>
            </a:r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467100" cy="23812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3449620" cy="258562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21088"/>
            <a:ext cx="3600400" cy="254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1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Галюциногени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dirty="0" err="1"/>
              <a:t>Галюциногени</a:t>
            </a:r>
            <a:r>
              <a:rPr lang="ru-RU" dirty="0"/>
              <a:t> —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природного </a:t>
            </a:r>
            <a:r>
              <a:rPr lang="ru-RU" dirty="0" err="1"/>
              <a:t>походження</a:t>
            </a:r>
            <a:r>
              <a:rPr lang="ru-RU" dirty="0"/>
              <a:t>,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зорові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слухові</a:t>
            </a:r>
            <a:r>
              <a:rPr lang="ru-RU" dirty="0"/>
              <a:t> </a:t>
            </a:r>
            <a:r>
              <a:rPr lang="ru-RU" dirty="0" err="1"/>
              <a:t>галюцинації</a:t>
            </a:r>
            <a:r>
              <a:rPr lang="ru-RU" dirty="0"/>
              <a:t>. Часто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стани</a:t>
            </a:r>
            <a:r>
              <a:rPr lang="ru-RU" dirty="0"/>
              <a:t> </a:t>
            </a:r>
            <a:r>
              <a:rPr lang="ru-RU" dirty="0" err="1"/>
              <a:t>супроводжуються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настрою —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депресії</a:t>
            </a:r>
            <a:r>
              <a:rPr lang="ru-RU" dirty="0"/>
              <a:t> до </a:t>
            </a:r>
            <a:r>
              <a:rPr lang="ru-RU" dirty="0" err="1"/>
              <a:t>невиправданої</a:t>
            </a:r>
            <a:r>
              <a:rPr lang="ru-RU" dirty="0"/>
              <a:t> </a:t>
            </a:r>
            <a:r>
              <a:rPr lang="ru-RU" dirty="0" err="1"/>
              <a:t>агресивності</a:t>
            </a:r>
            <a:r>
              <a:rPr lang="ru-RU" dirty="0"/>
              <a:t>. </a:t>
            </a:r>
            <a:r>
              <a:rPr lang="ru-RU" dirty="0" err="1"/>
              <a:t>Точніший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— 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</a:t>
            </a:r>
            <a:r>
              <a:rPr lang="ru-RU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препарати</a:t>
            </a:r>
            <a:r>
              <a:rPr lang="ru-RU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що</a:t>
            </a:r>
            <a:r>
              <a:rPr lang="ru-RU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змінюють</a:t>
            </a:r>
            <a:r>
              <a:rPr lang="ru-RU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свідомість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»,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5224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848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Галюцинації</a:t>
            </a:r>
            <a:endParaRPr lang="uk-UA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644008" y="836712"/>
            <a:ext cx="4510847" cy="4608512"/>
          </a:xfrm>
        </p:spPr>
        <p:txBody>
          <a:bodyPr>
            <a:noAutofit/>
          </a:bodyPr>
          <a:lstStyle/>
          <a:p>
            <a:r>
              <a:rPr lang="uk-UA" sz="2000" b="1" i="1" dirty="0"/>
              <a:t>Галюцинації</a:t>
            </a:r>
            <a:r>
              <a:rPr lang="uk-UA" sz="2000" dirty="0"/>
              <a:t> — несправжні сприйняття та уявлення, коли реального об'єкта в цей час немає. Так само, як ілюзії, вони пов'язані з аналізаторами кори головного мозку і бувають зоровими, слуховими, нюховими, смаковими тощо.</a:t>
            </a:r>
          </a:p>
          <a:p>
            <a:r>
              <a:rPr lang="uk-UA" sz="2000" dirty="0"/>
              <a:t>Галюцинації можуть бути відносно простими, коли хворий, наприклад, у зовсім порожній кімнаті бачить фігури людей і чує їхні голоси, і складними, коли сприймаються цілі сцени.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473195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744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6186" cy="6858000"/>
          </a:xfrm>
        </p:spPr>
      </p:pic>
    </p:spTree>
    <p:extLst>
      <p:ext uri="{BB962C8B-B14F-4D97-AF65-F5344CB8AC3E}">
        <p14:creationId xmlns:p14="http://schemas.microsoft.com/office/powerpoint/2010/main" val="6111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ЛСД</a:t>
            </a:r>
            <a:r>
              <a:rPr lang="ru-RU" dirty="0"/>
              <a:t>(</a:t>
            </a:r>
            <a:r>
              <a:rPr lang="ru-RU" dirty="0" err="1"/>
              <a:t>диетиламід</a:t>
            </a:r>
            <a:r>
              <a:rPr lang="ru-RU" dirty="0"/>
              <a:t> </a:t>
            </a:r>
            <a:r>
              <a:rPr lang="ru-RU" dirty="0" err="1"/>
              <a:t>лізергінової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uk-UA" dirty="0" smtClean="0"/>
              <a:t>ЛСД – найсильніший хімічний галюциноген </a:t>
            </a:r>
            <a:r>
              <a:rPr lang="uk-UA" dirty="0" err="1" smtClean="0"/>
              <a:t>психоделічного</a:t>
            </a:r>
            <a:r>
              <a:rPr lang="uk-UA" dirty="0" smtClean="0"/>
              <a:t> типу.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прозорого</a:t>
            </a:r>
            <a:r>
              <a:rPr lang="ru-RU" dirty="0"/>
              <a:t> </a:t>
            </a:r>
            <a:r>
              <a:rPr lang="ru-RU" dirty="0" err="1"/>
              <a:t>розчину</a:t>
            </a:r>
            <a:r>
              <a:rPr lang="ru-RU" dirty="0"/>
              <a:t>, порошку і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різноколірних</a:t>
            </a:r>
            <a:r>
              <a:rPr lang="ru-RU" dirty="0"/>
              <a:t> марок,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нагадують</a:t>
            </a:r>
            <a:r>
              <a:rPr lang="ru-RU" dirty="0"/>
              <a:t> </a:t>
            </a:r>
            <a:r>
              <a:rPr lang="ru-RU" dirty="0" err="1"/>
              <a:t>поштові</a:t>
            </a:r>
            <a:r>
              <a:rPr lang="ru-RU" dirty="0"/>
              <a:t> (</a:t>
            </a:r>
            <a:r>
              <a:rPr lang="ru-RU" dirty="0" err="1"/>
              <a:t>їх</a:t>
            </a:r>
            <a:r>
              <a:rPr lang="ru-RU" dirty="0"/>
              <a:t> основа </a:t>
            </a:r>
            <a:r>
              <a:rPr lang="ru-RU" dirty="0" err="1"/>
              <a:t>просякнута</a:t>
            </a:r>
            <a:r>
              <a:rPr lang="ru-RU" dirty="0"/>
              <a:t> </a:t>
            </a:r>
            <a:r>
              <a:rPr lang="ru-RU" dirty="0" err="1"/>
              <a:t>розчином</a:t>
            </a:r>
            <a:r>
              <a:rPr lang="ru-RU" dirty="0"/>
              <a:t> наркотика).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4104456" cy="324036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1168"/>
            <a:ext cx="2368673" cy="17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865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4" cy="6858000"/>
          </a:xfrm>
        </p:spPr>
      </p:pic>
    </p:spTree>
    <p:extLst>
      <p:ext uri="{BB962C8B-B14F-4D97-AF65-F5344CB8AC3E}">
        <p14:creationId xmlns:p14="http://schemas.microsoft.com/office/powerpoint/2010/main" val="10212361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126104" cy="306408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980728"/>
            <a:ext cx="4186808" cy="5051648"/>
          </a:xfrm>
        </p:spPr>
        <p:txBody>
          <a:bodyPr/>
          <a:lstStyle/>
          <a:p>
            <a:pPr marL="64008" indent="0">
              <a:buNone/>
            </a:pPr>
            <a:r>
              <a:rPr lang="uk-UA" dirty="0"/>
              <a:t>ЛСД синтезують з </a:t>
            </a:r>
            <a:r>
              <a:rPr lang="uk-UA" dirty="0" err="1"/>
              <a:t>лізергинової</a:t>
            </a:r>
            <a:r>
              <a:rPr lang="uk-UA" dirty="0"/>
              <a:t> кислоти, що добувається зі спорангії мікроскопічного грибка, паразитуючого на злакових рослинах (наприклад, пшениці). </a:t>
            </a:r>
            <a:r>
              <a:rPr lang="ru-RU" dirty="0"/>
              <a:t>У чистому </a:t>
            </a:r>
            <a:r>
              <a:rPr lang="ru-RU" dirty="0" err="1"/>
              <a:t>вигляді</a:t>
            </a:r>
            <a:r>
              <a:rPr lang="ru-RU" dirty="0"/>
              <a:t> ЛСД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, запаху і </a:t>
            </a:r>
            <a:r>
              <a:rPr lang="ru-RU" dirty="0" err="1"/>
              <a:t>злегка</a:t>
            </a:r>
            <a:r>
              <a:rPr lang="ru-RU" dirty="0"/>
              <a:t> </a:t>
            </a:r>
            <a:r>
              <a:rPr lang="ru-RU" dirty="0" err="1"/>
              <a:t>гіркуватий</a:t>
            </a:r>
            <a:r>
              <a:rPr lang="ru-RU" dirty="0"/>
              <a:t> на </a:t>
            </a:r>
            <a:r>
              <a:rPr lang="ru-RU" dirty="0" smtClean="0"/>
              <a:t>смак.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328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/>
          <a:lstStyle/>
          <a:p>
            <a:r>
              <a:rPr lang="uk-UA" dirty="0" smtClean="0"/>
              <a:t>Історія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038600" cy="4525963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dirty="0" smtClean="0"/>
              <a:t>Вперше </a:t>
            </a:r>
            <a:r>
              <a:rPr lang="uk-UA" dirty="0"/>
              <a:t>ЛСД було синтезовано в 1943 швейцарським хіміком </a:t>
            </a:r>
            <a:r>
              <a:rPr lang="uk-UA" b="1" dirty="0"/>
              <a:t>Альбертом Гофманом</a:t>
            </a:r>
            <a:r>
              <a:rPr lang="uk-UA" dirty="0"/>
              <a:t> в </a:t>
            </a:r>
            <a:r>
              <a:rPr lang="en-US" dirty="0"/>
              <a:t>Sandoz Laboratories </a:t>
            </a:r>
            <a:r>
              <a:rPr lang="uk-UA" dirty="0"/>
              <a:t>у Базелі, як частина великого проекту пошуку цікавих для медицини похідних від алкалоїдів.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447676" cy="3511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45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236</TotalTime>
  <Words>631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Галюциногени. ЛСД</vt:lpstr>
      <vt:lpstr>Галюциногени</vt:lpstr>
      <vt:lpstr>Презентация PowerPoint</vt:lpstr>
      <vt:lpstr>Галюцинації</vt:lpstr>
      <vt:lpstr>Презентация PowerPoint</vt:lpstr>
      <vt:lpstr>ЛСД(диетиламід лізергінової кислоти)</vt:lpstr>
      <vt:lpstr>Презентация PowerPoint</vt:lpstr>
      <vt:lpstr>Презентация PowerPoint</vt:lpstr>
      <vt:lpstr>Історія</vt:lpstr>
      <vt:lpstr>Презентация PowerPoint</vt:lpstr>
      <vt:lpstr>Виробництво</vt:lpstr>
      <vt:lpstr>Дія наркотику на організм</vt:lpstr>
      <vt:lpstr>Презентация PowerPoint</vt:lpstr>
      <vt:lpstr>Презентация PowerPoint</vt:lpstr>
      <vt:lpstr>Презентация PowerPoint</vt:lpstr>
      <vt:lpstr>Наслідки вживання ЛСД</vt:lpstr>
      <vt:lpstr>Презентация PowerPoint</vt:lpstr>
      <vt:lpstr>Обери здорове життя!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ЛСД</dc:title>
  <dc:creator>Оксана</dc:creator>
  <cp:lastModifiedBy>Оксана</cp:lastModifiedBy>
  <cp:revision>21</cp:revision>
  <dcterms:created xsi:type="dcterms:W3CDTF">2014-02-28T19:23:29Z</dcterms:created>
  <dcterms:modified xsi:type="dcterms:W3CDTF">2014-03-02T17:35:43Z</dcterms:modified>
</cp:coreProperties>
</file>