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1" r:id="rId4"/>
    <p:sldId id="260" r:id="rId5"/>
    <p:sldId id="266" r:id="rId6"/>
    <p:sldId id="262" r:id="rId7"/>
    <p:sldId id="267" r:id="rId8"/>
    <p:sldId id="265" r:id="rId9"/>
    <p:sldId id="264" r:id="rId10"/>
    <p:sldId id="268" r:id="rId11"/>
    <p:sldId id="270" r:id="rId12"/>
    <p:sldId id="271" r:id="rId13"/>
    <p:sldId id="272" r:id="rId14"/>
    <p:sldId id="281" r:id="rId15"/>
    <p:sldId id="282" r:id="rId16"/>
    <p:sldId id="273" r:id="rId17"/>
    <p:sldId id="274" r:id="rId18"/>
    <p:sldId id="277" r:id="rId19"/>
    <p:sldId id="278" r:id="rId20"/>
    <p:sldId id="283" r:id="rId21"/>
    <p:sldId id="275" r:id="rId22"/>
    <p:sldId id="289" r:id="rId23"/>
    <p:sldId id="294" r:id="rId24"/>
    <p:sldId id="288" r:id="rId25"/>
    <p:sldId id="276" r:id="rId26"/>
    <p:sldId id="280" r:id="rId27"/>
    <p:sldId id="284" r:id="rId28"/>
    <p:sldId id="285" r:id="rId29"/>
    <p:sldId id="286" r:id="rId30"/>
    <p:sldId id="287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FFE0A3"/>
    <a:srgbClr val="D0005E"/>
    <a:srgbClr val="BE0260"/>
    <a:srgbClr val="018AC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660"/>
  </p:normalViewPr>
  <p:slideViewPr>
    <p:cSldViewPr>
      <p:cViewPr varScale="1">
        <p:scale>
          <a:sx n="69" d="100"/>
          <a:sy n="69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32B52-B6AE-4BA9-A3CA-903512FD023D}" type="doc">
      <dgm:prSet loTypeId="urn:microsoft.com/office/officeart/2005/8/layout/cycle3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95ED1A7-3746-4ADA-9EA3-758677906F3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Коронку зуба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вкриває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емаль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найтвердіша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тканина 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організмі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твердістю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наближається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кварцу</a:t>
          </a:r>
          <a:endParaRPr lang="ru-RU" dirty="0"/>
        </a:p>
      </dgm:t>
    </dgm:pt>
    <dgm:pt modelId="{43BFF70F-CD97-4B2B-B547-6C915F5753E9}" type="parTrans" cxnId="{40481D70-0EB9-437F-ACB6-7D6734A8110F}">
      <dgm:prSet/>
      <dgm:spPr/>
      <dgm:t>
        <a:bodyPr/>
        <a:lstStyle/>
        <a:p>
          <a:endParaRPr lang="ru-RU"/>
        </a:p>
      </dgm:t>
    </dgm:pt>
    <dgm:pt modelId="{2F5982F4-4FC3-45FB-BD0E-E25FBB3D4B07}" type="sibTrans" cxnId="{40481D70-0EB9-437F-ACB6-7D6734A8110F}">
      <dgm:prSet/>
      <dgm:spPr/>
      <dgm:t>
        <a:bodyPr/>
        <a:lstStyle/>
        <a:p>
          <a:endParaRPr lang="ru-RU"/>
        </a:p>
      </dgm:t>
    </dgm:pt>
    <dgm:pt modelId="{B39EDBFC-DBAE-4540-85F9-C362BD18A8EB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емаллю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розташований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дентин.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утворює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більшу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коронки,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шийки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зануреного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ясна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кореня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8C7BB93B-C502-4CE8-997F-4FA63AA5B792}" type="parTrans" cxnId="{7C920D38-1EAB-4E20-9525-8D5558384685}">
      <dgm:prSet/>
      <dgm:spPr/>
      <dgm:t>
        <a:bodyPr/>
        <a:lstStyle/>
        <a:p>
          <a:endParaRPr lang="ru-RU"/>
        </a:p>
      </dgm:t>
    </dgm:pt>
    <dgm:pt modelId="{7B8756F7-7E82-4C90-B18F-FEAC6F15B5D7}" type="sibTrans" cxnId="{7C920D38-1EAB-4E20-9525-8D5558384685}">
      <dgm:prSet/>
      <dgm:spPr/>
      <dgm:t>
        <a:bodyPr/>
        <a:lstStyle/>
        <a:p>
          <a:endParaRPr lang="ru-RU"/>
        </a:p>
      </dgm:t>
    </dgm:pt>
    <dgm:pt modelId="{7B89E131-E05B-48C0-B5BC-3E4B43A88B6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Порожнину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зуба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заповнює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сполучна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тканина - пульпа</a:t>
          </a:r>
          <a:endParaRPr lang="ru-RU" dirty="0"/>
        </a:p>
      </dgm:t>
    </dgm:pt>
    <dgm:pt modelId="{5ACFD486-7FD9-4814-97AD-FEA92998F02F}" type="parTrans" cxnId="{430AF3B7-1461-421D-99C4-86DFB6F5E585}">
      <dgm:prSet/>
      <dgm:spPr/>
      <dgm:t>
        <a:bodyPr/>
        <a:lstStyle/>
        <a:p>
          <a:endParaRPr lang="ru-RU"/>
        </a:p>
      </dgm:t>
    </dgm:pt>
    <dgm:pt modelId="{08155349-D2C8-4080-8EA7-06CC9284E66E}" type="sibTrans" cxnId="{430AF3B7-1461-421D-99C4-86DFB6F5E585}">
      <dgm:prSet/>
      <dgm:spPr/>
      <dgm:t>
        <a:bodyPr/>
        <a:lstStyle/>
        <a:p>
          <a:endParaRPr lang="ru-RU"/>
        </a:p>
      </dgm:t>
    </dgm:pt>
    <dgm:pt modelId="{C515D732-2BA7-401B-A318-374DB5EC333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 пульпу через канал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кореня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входять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кровоносні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лімфатичні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нерви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/>
        </a:p>
      </dgm:t>
    </dgm:pt>
    <dgm:pt modelId="{3BAE612E-7282-4575-AE7E-D6139C8B67C4}" type="parTrans" cxnId="{4816A91C-1BFD-4C7A-B9F1-AAB03B242477}">
      <dgm:prSet/>
      <dgm:spPr/>
      <dgm:t>
        <a:bodyPr/>
        <a:lstStyle/>
        <a:p>
          <a:endParaRPr lang="ru-RU"/>
        </a:p>
      </dgm:t>
    </dgm:pt>
    <dgm:pt modelId="{0A115693-2BE1-46E9-B728-3B7ABE57794D}" type="sibTrans" cxnId="{4816A91C-1BFD-4C7A-B9F1-AAB03B242477}">
      <dgm:prSet/>
      <dgm:spPr/>
      <dgm:t>
        <a:bodyPr/>
        <a:lstStyle/>
        <a:p>
          <a:endParaRPr lang="ru-RU"/>
        </a:p>
      </dgm:t>
    </dgm:pt>
    <dgm:pt modelId="{D4992D9B-53FA-404E-9A21-D1BA33704A6F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Шийку і корінь зуба вкриває цемент. </a:t>
          </a:r>
          <a:endParaRPr lang="ru-RU" sz="2400" dirty="0"/>
        </a:p>
      </dgm:t>
    </dgm:pt>
    <dgm:pt modelId="{C1E421F5-39AD-4793-B67D-A0546DA3C059}" type="parTrans" cxnId="{6E23535D-0566-433E-BC36-762B2A125C06}">
      <dgm:prSet/>
      <dgm:spPr/>
      <dgm:t>
        <a:bodyPr/>
        <a:lstStyle/>
        <a:p>
          <a:endParaRPr lang="ru-RU"/>
        </a:p>
      </dgm:t>
    </dgm:pt>
    <dgm:pt modelId="{28A02E0A-4995-497B-A8B1-D41F4A72F8D5}" type="sibTrans" cxnId="{6E23535D-0566-433E-BC36-762B2A125C06}">
      <dgm:prSet/>
      <dgm:spPr/>
      <dgm:t>
        <a:bodyPr/>
        <a:lstStyle/>
        <a:p>
          <a:endParaRPr lang="ru-RU"/>
        </a:p>
      </dgm:t>
    </dgm:pt>
    <dgm:pt modelId="{6DDA4DCE-81A0-4D1A-976E-4ADB20D28B58}" type="pres">
      <dgm:prSet presAssocID="{A7B32B52-B6AE-4BA9-A3CA-903512FD0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E6E95-6417-438B-9499-9E146E737FD2}" type="pres">
      <dgm:prSet presAssocID="{A7B32B52-B6AE-4BA9-A3CA-903512FD023D}" presName="cycle" presStyleCnt="0"/>
      <dgm:spPr/>
    </dgm:pt>
    <dgm:pt modelId="{F16A5A86-83C4-4E6F-83E2-1CD446437411}" type="pres">
      <dgm:prSet presAssocID="{E95ED1A7-3746-4ADA-9EA3-758677906F3B}" presName="nodeFirstNode" presStyleLbl="node1" presStyleIdx="0" presStyleCnt="5" custScaleX="117701" custScaleY="125319" custRadScaleRad="89360" custRadScaleInc="-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C01A9-E11A-4322-ADAB-A2F8D1F9AE0F}" type="pres">
      <dgm:prSet presAssocID="{2F5982F4-4FC3-45FB-BD0E-E25FBB3D4B0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16E6870-78F2-4063-A035-325B9971A558}" type="pres">
      <dgm:prSet presAssocID="{B39EDBFC-DBAE-4540-85F9-C362BD18A8EB}" presName="nodeFollowingNodes" presStyleLbl="node1" presStyleIdx="1" presStyleCnt="5" custScaleX="104403" custScaleY="137955" custRadScaleRad="96472" custRadScaleInc="1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3CC8-624C-43A6-BE45-88559DABE1E2}" type="pres">
      <dgm:prSet presAssocID="{7B89E131-E05B-48C0-B5BC-3E4B43A88B60}" presName="nodeFollowingNodes" presStyleLbl="node1" presStyleIdx="2" presStyleCnt="5" custScaleX="110468" custScaleY="153319" custRadScaleRad="106677" custRadScaleInc="-1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30576-25B2-4308-90FB-2D8451BC8CA8}" type="pres">
      <dgm:prSet presAssocID="{C515D732-2BA7-401B-A318-374DB5EC333F}" presName="nodeFollowingNodes" presStyleLbl="node1" presStyleIdx="3" presStyleCnt="5" custScaleX="106785" custScaleY="128170" custRadScaleRad="91063" custRadScaleInc="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07C84-0FD2-47B6-960D-5026232DA84F}" type="pres">
      <dgm:prSet presAssocID="{D4992D9B-53FA-404E-9A21-D1BA33704A6F}" presName="nodeFollowingNodes" presStyleLbl="node1" presStyleIdx="4" presStyleCnt="5" custScaleX="105243" custScaleY="91680" custRadScaleRad="92655" custRadScaleInc="-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8E6F7-938E-49B6-A090-DA4839699F43}" type="presOf" srcId="{7B89E131-E05B-48C0-B5BC-3E4B43A88B60}" destId="{49E13CC8-624C-43A6-BE45-88559DABE1E2}" srcOrd="0" destOrd="0" presId="urn:microsoft.com/office/officeart/2005/8/layout/cycle3"/>
    <dgm:cxn modelId="{40481D70-0EB9-437F-ACB6-7D6734A8110F}" srcId="{A7B32B52-B6AE-4BA9-A3CA-903512FD023D}" destId="{E95ED1A7-3746-4ADA-9EA3-758677906F3B}" srcOrd="0" destOrd="0" parTransId="{43BFF70F-CD97-4B2B-B547-6C915F5753E9}" sibTransId="{2F5982F4-4FC3-45FB-BD0E-E25FBB3D4B07}"/>
    <dgm:cxn modelId="{7C920D38-1EAB-4E20-9525-8D5558384685}" srcId="{A7B32B52-B6AE-4BA9-A3CA-903512FD023D}" destId="{B39EDBFC-DBAE-4540-85F9-C362BD18A8EB}" srcOrd="1" destOrd="0" parTransId="{8C7BB93B-C502-4CE8-997F-4FA63AA5B792}" sibTransId="{7B8756F7-7E82-4C90-B18F-FEAC6F15B5D7}"/>
    <dgm:cxn modelId="{4A6D4EF7-1611-47AB-8B12-7A9ADD502ABE}" type="presOf" srcId="{D4992D9B-53FA-404E-9A21-D1BA33704A6F}" destId="{60C07C84-0FD2-47B6-960D-5026232DA84F}" srcOrd="0" destOrd="0" presId="urn:microsoft.com/office/officeart/2005/8/layout/cycle3"/>
    <dgm:cxn modelId="{16EF6836-D62B-471D-8E78-1B83C1BF8CCB}" type="presOf" srcId="{A7B32B52-B6AE-4BA9-A3CA-903512FD023D}" destId="{6DDA4DCE-81A0-4D1A-976E-4ADB20D28B58}" srcOrd="0" destOrd="0" presId="urn:microsoft.com/office/officeart/2005/8/layout/cycle3"/>
    <dgm:cxn modelId="{B8790DB5-FDB2-482F-B0A1-3920F53CF232}" type="presOf" srcId="{B39EDBFC-DBAE-4540-85F9-C362BD18A8EB}" destId="{D16E6870-78F2-4063-A035-325B9971A558}" srcOrd="0" destOrd="0" presId="urn:microsoft.com/office/officeart/2005/8/layout/cycle3"/>
    <dgm:cxn modelId="{AB2D5352-C788-4893-921F-225FF5A6E320}" type="presOf" srcId="{2F5982F4-4FC3-45FB-BD0E-E25FBB3D4B07}" destId="{323C01A9-E11A-4322-ADAB-A2F8D1F9AE0F}" srcOrd="0" destOrd="0" presId="urn:microsoft.com/office/officeart/2005/8/layout/cycle3"/>
    <dgm:cxn modelId="{430AF3B7-1461-421D-99C4-86DFB6F5E585}" srcId="{A7B32B52-B6AE-4BA9-A3CA-903512FD023D}" destId="{7B89E131-E05B-48C0-B5BC-3E4B43A88B60}" srcOrd="2" destOrd="0" parTransId="{5ACFD486-7FD9-4814-97AD-FEA92998F02F}" sibTransId="{08155349-D2C8-4080-8EA7-06CC9284E66E}"/>
    <dgm:cxn modelId="{954CF732-ED23-4BF5-8169-2FDD46C7B3B6}" type="presOf" srcId="{C515D732-2BA7-401B-A318-374DB5EC333F}" destId="{90F30576-25B2-4308-90FB-2D8451BC8CA8}" srcOrd="0" destOrd="0" presId="urn:microsoft.com/office/officeart/2005/8/layout/cycle3"/>
    <dgm:cxn modelId="{4816A91C-1BFD-4C7A-B9F1-AAB03B242477}" srcId="{A7B32B52-B6AE-4BA9-A3CA-903512FD023D}" destId="{C515D732-2BA7-401B-A318-374DB5EC333F}" srcOrd="3" destOrd="0" parTransId="{3BAE612E-7282-4575-AE7E-D6139C8B67C4}" sibTransId="{0A115693-2BE1-46E9-B728-3B7ABE57794D}"/>
    <dgm:cxn modelId="{03C7D52D-71F3-4809-BB8F-BD0A8F34CBB7}" type="presOf" srcId="{E95ED1A7-3746-4ADA-9EA3-758677906F3B}" destId="{F16A5A86-83C4-4E6F-83E2-1CD446437411}" srcOrd="0" destOrd="0" presId="urn:microsoft.com/office/officeart/2005/8/layout/cycle3"/>
    <dgm:cxn modelId="{6E23535D-0566-433E-BC36-762B2A125C06}" srcId="{A7B32B52-B6AE-4BA9-A3CA-903512FD023D}" destId="{D4992D9B-53FA-404E-9A21-D1BA33704A6F}" srcOrd="4" destOrd="0" parTransId="{C1E421F5-39AD-4793-B67D-A0546DA3C059}" sibTransId="{28A02E0A-4995-497B-A8B1-D41F4A72F8D5}"/>
    <dgm:cxn modelId="{CAF410F8-7F14-4362-AE89-A83FD1E0F65C}" type="presParOf" srcId="{6DDA4DCE-81A0-4D1A-976E-4ADB20D28B58}" destId="{E2DE6E95-6417-438B-9499-9E146E737FD2}" srcOrd="0" destOrd="0" presId="urn:microsoft.com/office/officeart/2005/8/layout/cycle3"/>
    <dgm:cxn modelId="{6825D19D-28C4-486D-AC18-147F7048306C}" type="presParOf" srcId="{E2DE6E95-6417-438B-9499-9E146E737FD2}" destId="{F16A5A86-83C4-4E6F-83E2-1CD446437411}" srcOrd="0" destOrd="0" presId="urn:microsoft.com/office/officeart/2005/8/layout/cycle3"/>
    <dgm:cxn modelId="{C412AE04-9876-4B9C-832F-BA03F42541A6}" type="presParOf" srcId="{E2DE6E95-6417-438B-9499-9E146E737FD2}" destId="{323C01A9-E11A-4322-ADAB-A2F8D1F9AE0F}" srcOrd="1" destOrd="0" presId="urn:microsoft.com/office/officeart/2005/8/layout/cycle3"/>
    <dgm:cxn modelId="{8B5E2BFF-D39B-4366-8092-28558AB0958A}" type="presParOf" srcId="{E2DE6E95-6417-438B-9499-9E146E737FD2}" destId="{D16E6870-78F2-4063-A035-325B9971A558}" srcOrd="2" destOrd="0" presId="urn:microsoft.com/office/officeart/2005/8/layout/cycle3"/>
    <dgm:cxn modelId="{3D3EF04A-A7D7-4B3D-96B6-3EC3A89C619F}" type="presParOf" srcId="{E2DE6E95-6417-438B-9499-9E146E737FD2}" destId="{49E13CC8-624C-43A6-BE45-88559DABE1E2}" srcOrd="3" destOrd="0" presId="urn:microsoft.com/office/officeart/2005/8/layout/cycle3"/>
    <dgm:cxn modelId="{98194A57-91AD-40DE-BC4F-093F786948C1}" type="presParOf" srcId="{E2DE6E95-6417-438B-9499-9E146E737FD2}" destId="{90F30576-25B2-4308-90FB-2D8451BC8CA8}" srcOrd="4" destOrd="0" presId="urn:microsoft.com/office/officeart/2005/8/layout/cycle3"/>
    <dgm:cxn modelId="{E22CF4BC-5B22-4C4F-8162-5CD12B14AF38}" type="presParOf" srcId="{E2DE6E95-6417-438B-9499-9E146E737FD2}" destId="{60C07C84-0FD2-47B6-960D-5026232DA84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C01A9-E11A-4322-ADAB-A2F8D1F9AE0F}">
      <dsp:nvSpPr>
        <dsp:cNvPr id="0" name=""/>
        <dsp:cNvSpPr/>
      </dsp:nvSpPr>
      <dsp:spPr>
        <a:xfrm>
          <a:off x="1132642" y="-42759"/>
          <a:ext cx="6573926" cy="6573926"/>
        </a:xfrm>
        <a:prstGeom prst="circularArrow">
          <a:avLst>
            <a:gd name="adj1" fmla="val 5544"/>
            <a:gd name="adj2" fmla="val 330680"/>
            <a:gd name="adj3" fmla="val 13322770"/>
            <a:gd name="adj4" fmla="val 17668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A5A86-83C4-4E6F-83E2-1CD446437411}">
      <dsp:nvSpPr>
        <dsp:cNvPr id="0" name=""/>
        <dsp:cNvSpPr/>
      </dsp:nvSpPr>
      <dsp:spPr>
        <a:xfrm>
          <a:off x="2590808" y="-1"/>
          <a:ext cx="3657595" cy="1947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Коронку зуба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вкриває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емаль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найтвердіша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 тканина в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організмі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твердістю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наближається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до кварцу</a:t>
          </a:r>
          <a:endParaRPr lang="ru-RU" sz="1900" kern="1200" dirty="0"/>
        </a:p>
      </dsp:txBody>
      <dsp:txXfrm>
        <a:off x="2685861" y="95052"/>
        <a:ext cx="3467489" cy="1757057"/>
      </dsp:txXfrm>
    </dsp:sp>
    <dsp:sp modelId="{D16E6870-78F2-4063-A035-325B9971A558}">
      <dsp:nvSpPr>
        <dsp:cNvPr id="0" name=""/>
        <dsp:cNvSpPr/>
      </dsp:nvSpPr>
      <dsp:spPr>
        <a:xfrm>
          <a:off x="5638794" y="2057391"/>
          <a:ext cx="3244355" cy="2143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емаллю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розташований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дентин.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Він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утворює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більшу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коронки,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шийки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зануреного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у ясна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кореня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/>
        </a:p>
      </dsp:txBody>
      <dsp:txXfrm>
        <a:off x="5743431" y="2162028"/>
        <a:ext cx="3035081" cy="1934223"/>
      </dsp:txXfrm>
    </dsp:sp>
    <dsp:sp modelId="{49E13CC8-624C-43A6-BE45-88559DABE1E2}">
      <dsp:nvSpPr>
        <dsp:cNvPr id="0" name=""/>
        <dsp:cNvSpPr/>
      </dsp:nvSpPr>
      <dsp:spPr>
        <a:xfrm>
          <a:off x="5029188" y="4343409"/>
          <a:ext cx="3432827" cy="23822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Порожнину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зуба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заповнює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сполучна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тканина - пульпа</a:t>
          </a:r>
          <a:endParaRPr lang="ru-RU" sz="1900" kern="1200" dirty="0"/>
        </a:p>
      </dsp:txBody>
      <dsp:txXfrm>
        <a:off x="5145478" y="4459699"/>
        <a:ext cx="3200247" cy="2149637"/>
      </dsp:txXfrm>
    </dsp:sp>
    <dsp:sp modelId="{90F30576-25B2-4308-90FB-2D8451BC8CA8}">
      <dsp:nvSpPr>
        <dsp:cNvPr id="0" name=""/>
        <dsp:cNvSpPr/>
      </dsp:nvSpPr>
      <dsp:spPr>
        <a:xfrm>
          <a:off x="1237136" y="4398114"/>
          <a:ext cx="3318377" cy="19914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У пульпу через канал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кореня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входять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кровоносні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лімфатичні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судини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нерви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900" kern="1200" dirty="0"/>
        </a:p>
      </dsp:txBody>
      <dsp:txXfrm>
        <a:off x="1334351" y="4495329"/>
        <a:ext cx="3123947" cy="1797031"/>
      </dsp:txXfrm>
    </dsp:sp>
    <dsp:sp modelId="{60C07C84-0FD2-47B6-960D-5026232DA84F}">
      <dsp:nvSpPr>
        <dsp:cNvPr id="0" name=""/>
        <dsp:cNvSpPr/>
      </dsp:nvSpPr>
      <dsp:spPr>
        <a:xfrm>
          <a:off x="405065" y="2209802"/>
          <a:ext cx="3270459" cy="14244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Шийку і корінь зуба вкриває цемент. </a:t>
          </a:r>
          <a:endParaRPr lang="ru-RU" sz="2400" kern="1200" dirty="0"/>
        </a:p>
      </dsp:txBody>
      <dsp:txXfrm>
        <a:off x="474603" y="2279340"/>
        <a:ext cx="3131383" cy="128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EEB4-54C0-46C9-8878-592FE0DF4ED6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54B83-BE93-48FF-BF97-262543DF1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4B83-BE93-48FF-BF97-262543DF10C7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054655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97088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054655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&#1056;&#1072;&#1073;&#1086;&#1090;&#1072;/&#1052;&#1086;&#1103;%20&#1088;&#1086;&#1073;&#1086;&#1090;&#1072;/&#1055;&#1083;&#1086;&#1084;&#1073;&#1099;.doc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4;&#1110;&#1076;&#1091;&#1074;&#1072;&#1085;&#1085;&#1103;%20&#1089;&#1090;&#1086;&#1084;&#1072;&#1090;&#1086;&#1083;&#1086;&#1075;&#1072;.accdb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2.xlsx" TargetMode="External"/><Relationship Id="rId5" Type="http://schemas.openxmlformats.org/officeDocument/2006/relationships/image" Target="../media/image30.png"/><Relationship Id="rId4" Type="http://schemas.openxmlformats.org/officeDocument/2006/relationships/oleObject" Target="../embeddings/Microsoft_Excel_97-2003_Worksheet2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2;&#1073;&#1086;&#1090;&#1072;/&#1052;&#1086;&#1103;%20&#1088;&#1086;&#1073;&#1086;&#1090;&#1072;/&#1044;&#1086;&#1076;&#1072;&#1090;&#1082;&#1080;/&#1041;&#1091;&#1082;&#1083;&#1077;&#1090;%201.pu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3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oleObject" Target="../embeddings/Microsoft_Excel_97-2003_Worksheet4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Microsoft_Excel_97-2003_Worksheet5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Excel_97-2003_Worksheet6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png"/><Relationship Id="rId4" Type="http://schemas.openxmlformats.org/officeDocument/2006/relationships/oleObject" Target="../embeddings/Microsoft_Excel_97-2003_Worksheet7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Бережіть свої зуби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1" y="2970885"/>
            <a:ext cx="3348224" cy="2744115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</a:t>
            </a:r>
            <a:br>
              <a:rPr lang="uk-UA" dirty="0" smtClean="0"/>
            </a:br>
            <a:r>
              <a:rPr lang="uk-UA" dirty="0" smtClean="0"/>
              <a:t>учениці 11-Б класу</a:t>
            </a:r>
            <a:br>
              <a:rPr lang="uk-UA" dirty="0" smtClean="0"/>
            </a:br>
            <a:r>
              <a:rPr lang="uk-UA" dirty="0" smtClean="0"/>
              <a:t>Халімон </a:t>
            </a:r>
            <a:r>
              <a:rPr lang="uk-UA" dirty="0" err="1" smtClean="0"/>
              <a:t>Заріна</a:t>
            </a:r>
            <a:r>
              <a:rPr lang="uk-UA" dirty="0" smtClean="0"/>
              <a:t> та Миронович Ярослава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799" y="228600"/>
            <a:ext cx="6087765" cy="9098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Карієс – найпоширеніше захворювання зубів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4" y="1596541"/>
            <a:ext cx="8237835" cy="21372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b="1" dirty="0" smtClean="0"/>
              <a:t>Карієс </a:t>
            </a:r>
            <a:r>
              <a:rPr lang="uk-UA" dirty="0" smtClean="0"/>
              <a:t>(лат. </a:t>
            </a:r>
            <a:r>
              <a:rPr lang="es-ES_tradnl" dirty="0" smtClean="0"/>
              <a:t>Caries dentium) </a:t>
            </a:r>
            <a:r>
              <a:rPr lang="uk-UA" dirty="0" smtClean="0"/>
              <a:t>— патологічний процес, який починається після прорізування зубів та супроводжується </a:t>
            </a:r>
            <a:r>
              <a:rPr lang="uk-UA" dirty="0" err="1" smtClean="0"/>
              <a:t>демінералізацією</a:t>
            </a:r>
            <a:r>
              <a:rPr lang="uk-UA" dirty="0" smtClean="0"/>
              <a:t> та протеолізом, з утворенням порожнини під дією </a:t>
            </a:r>
            <a:r>
              <a:rPr lang="uk-UA" dirty="0" err="1" smtClean="0"/>
              <a:t>ендо-</a:t>
            </a:r>
            <a:r>
              <a:rPr lang="uk-UA" dirty="0" smtClean="0"/>
              <a:t> і екзогенних факторів.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D:\зубы\Работа\Зубы картинки\kari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09704"/>
            <a:ext cx="3505200" cy="263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527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Карієс — дуже поширене захворювання. У дитячому віці воно посідає перше місце серед хронічних захворювань.</a:t>
            </a:r>
            <a:endParaRPr lang="ru-RU" dirty="0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1981200" y="1676400"/>
            <a:ext cx="4876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Диаграмма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9144793" imgH="6779340" progId="Excel.Sheet.8">
                  <p:embed/>
                </p:oleObj>
              </mc:Choice>
              <mc:Fallback>
                <p:oleObj r:id="rId4" imgW="9144793" imgH="677934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0" y="0"/>
            <a:ext cx="6705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часто ви чистите зуби?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29f1eab3c3cb0734b75d1d3b617dd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3786188" cy="4929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cand-si-de-ce-apar-cariile-la-copii-1052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4678" y="-142900"/>
            <a:ext cx="6143636" cy="3741155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010399" cy="9144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Обстеження порожнини рота та діагностика карієсу.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599" y="1596540"/>
            <a:ext cx="5020965" cy="4728060"/>
          </a:xfrm>
        </p:spPr>
        <p:txBody>
          <a:bodyPr>
            <a:normAutofit/>
          </a:bodyPr>
          <a:lstStyle/>
          <a:p>
            <a:r>
              <a:rPr lang="uk-UA" dirty="0" smtClean="0"/>
              <a:t>Проходити огляд у професійного стоматолога необхідно 1 раз кожні пів року.</a:t>
            </a:r>
            <a:endParaRPr lang="en-US" dirty="0" smtClean="0"/>
          </a:p>
          <a:p>
            <a:r>
              <a:rPr lang="uk-UA" dirty="0" smtClean="0"/>
              <a:t>Огляд хворого проводять в стоматологічному кріслі. </a:t>
            </a:r>
          </a:p>
          <a:p>
            <a:r>
              <a:rPr lang="uk-UA" dirty="0" smtClean="0"/>
              <a:t>По ходу обстеження користуються стоматологічним дзеркалом зубним зондом. </a:t>
            </a:r>
            <a:endParaRPr lang="ru-RU" dirty="0"/>
          </a:p>
        </p:txBody>
      </p:sp>
      <p:pic>
        <p:nvPicPr>
          <p:cNvPr id="11266" name="Picture 2" descr="D:\зубы\Работа\Зубы картинки\animacao_perio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2895600" cy="1873622"/>
          </a:xfrm>
          <a:prstGeom prst="rect">
            <a:avLst/>
          </a:prstGeom>
          <a:noFill/>
        </p:spPr>
      </p:pic>
      <p:pic>
        <p:nvPicPr>
          <p:cNvPr id="11267" name="Picture 3" descr="D:\зубы\Работа\Зубы картинки\gl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7316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70216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Професійна гігієнічна чистка зубів складається з кількох етапів: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1800" dirty="0" smtClean="0"/>
              <a:t>   </a:t>
            </a:r>
            <a:r>
              <a:rPr lang="uk-UA" sz="2000" dirty="0" smtClean="0"/>
              <a:t>- анестезія (за бажанням пацієнта);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- використання спеціального захисного </a:t>
            </a:r>
            <a:r>
              <a:rPr lang="uk-UA" sz="2000" dirty="0" err="1" smtClean="0"/>
              <a:t>ретрактора</a:t>
            </a:r>
            <a:r>
              <a:rPr lang="uk-UA" sz="2000" dirty="0" smtClean="0"/>
              <a:t> для губ -  (гумова накладка на губи, яка захищає їх від дії соди);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- зняття зубного каменю ультразвуком;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- полірування поверхні зубів;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- урок гігієни, підбір засобів гігієни.</a:t>
            </a:r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uk-UA" sz="18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2857520" cy="167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081" y="3143248"/>
            <a:ext cx="276191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25146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424757"/>
            <a:ext cx="2500330" cy="143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286388"/>
            <a:ext cx="250099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ятиугольник 17">
            <a:hlinkClick r:id="rId7" action="ppaction://hlinkfile"/>
          </p:cNvPr>
          <p:cNvSpPr/>
          <p:nvPr/>
        </p:nvSpPr>
        <p:spPr>
          <a:xfrm>
            <a:off x="4419600" y="5867400"/>
            <a:ext cx="3352800" cy="7620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Дізнайтеся більше про пломби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Picture 2" descr="D:\Фотки\DSCN1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270" y="0"/>
            <a:ext cx="9321270" cy="699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ки\DSCN1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D:\Фотки\DSCN1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2060"/>
          </a:xfrm>
          <a:prstGeom prst="rect">
            <a:avLst/>
          </a:prstGeom>
          <a:noFill/>
        </p:spPr>
      </p:pic>
      <p:sp>
        <p:nvSpPr>
          <p:cNvPr id="5" name="Пятиугольник 4">
            <a:hlinkClick r:id="rId3" action="ppaction://hlinkfile"/>
          </p:cNvPr>
          <p:cNvSpPr/>
          <p:nvPr/>
        </p:nvSpPr>
        <p:spPr>
          <a:xfrm>
            <a:off x="6248400" y="6172200"/>
            <a:ext cx="2895600" cy="685800"/>
          </a:xfrm>
          <a:prstGeom prst="homePlate">
            <a:avLst>
              <a:gd name="adj" fmla="val 5796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Дізнайтеся про режим роботи стоматолога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Зуби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Зу́би</a:t>
            </a:r>
            <a:r>
              <a:rPr lang="vi-VN" dirty="0" smtClean="0"/>
              <a:t> — кісткові утворення в ротовій порожнині хребетних тварин, використовуються для розкушування і пережовування їжі, а також з метою нападу і захисту</a:t>
            </a:r>
            <a:endParaRPr lang="en-US" dirty="0"/>
          </a:p>
        </p:txBody>
      </p:sp>
      <p:pic>
        <p:nvPicPr>
          <p:cNvPr id="1027" name="Picture 3" descr="D:\зубы\Работа\Зубы картинки\tooth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43688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Диаграмма 2"/>
          <p:cNvGraphicFramePr>
            <a:graphicFrameLocks noGrp="1"/>
          </p:cNvGraphicFramePr>
          <p:nvPr>
            <p:ph idx="1"/>
          </p:nvPr>
        </p:nvGraphicFramePr>
        <p:xfrm>
          <a:off x="-1524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4" imgW="9602032" imgH="5992887" progId="Excel.Sheet.8">
                  <p:embed/>
                </p:oleObj>
              </mc:Choice>
              <mc:Fallback>
                <p:oleObj r:id="rId4" imgW="9602032" imgH="5992887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0"/>
            <a:ext cx="6400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часто ви відвідуєте стоматолога 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ятиугольник 6">
            <a:hlinkClick r:id="rId6" action="ppaction://hlinkfile"/>
          </p:cNvPr>
          <p:cNvSpPr/>
          <p:nvPr/>
        </p:nvSpPr>
        <p:spPr>
          <a:xfrm>
            <a:off x="6248400" y="6019800"/>
            <a:ext cx="2895600" cy="685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Зверніться до </a:t>
            </a:r>
            <a:r>
              <a:rPr lang="en-US" sz="2000" dirty="0" smtClean="0"/>
              <a:t>MS Excel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7574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Сучасні методики гігієни порожнини 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9" y="1596541"/>
            <a:ext cx="5630565" cy="36612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b="1" dirty="0" smtClean="0"/>
              <a:t>Чищення зубів </a:t>
            </a:r>
            <a:r>
              <a:rPr lang="uk-UA" dirty="0" smtClean="0"/>
              <a:t>— гігієнічна процедура для очищення поверхні зубів від залишків їжі і м'якого зубного нальоту. Зазвичай виконується з допомогою зубної щітки або  і зубної нитки.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D:\зубы\2457186-4d630e0e90a9ac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2"/>
            <a:ext cx="3200400" cy="466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" y="5867400"/>
            <a:ext cx="4357687" cy="7386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Зубна щітка – пристосування для чищення зубів і масажу </a:t>
            </a:r>
            <a:r>
              <a:rPr lang="uk-UA" sz="2400" dirty="0"/>
              <a:t>ясен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" name="Picture 5" descr="C:\Users\Администратор\Desktop\Зубы\B68B16AE85A397F128733DD53216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5643570" cy="564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Зубы\brushi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384" y="3276600"/>
            <a:ext cx="5185737" cy="3581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Чищення зубів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447800"/>
            <a:ext cx="36576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Більшість зубних лікарів рекомендують чистити зуби двічі на день, після прийому їжі.</a:t>
            </a:r>
            <a:endParaRPr lang="ru-RU" sz="2400" dirty="0"/>
          </a:p>
        </p:txBody>
      </p:sp>
      <p:pic>
        <p:nvPicPr>
          <p:cNvPr id="4" name="Picture 2" descr="D:\зубы\4376834-ef37ab12d44015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09950"/>
            <a:ext cx="2895600" cy="2895600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4" action="ppaction://hlinkfile"/>
          </p:cNvPr>
          <p:cNvSpPr/>
          <p:nvPr/>
        </p:nvSpPr>
        <p:spPr>
          <a:xfrm>
            <a:off x="5638800" y="1752600"/>
            <a:ext cx="2895600" cy="685800"/>
          </a:xfrm>
          <a:prstGeom prst="homePlate">
            <a:avLst>
              <a:gd name="adj" fmla="val 5796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Дізнайтеся більше з буклету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2"/>
          <p:cNvGraphicFramePr>
            <a:graphicFrameLocks/>
          </p:cNvGraphicFramePr>
          <p:nvPr/>
        </p:nvGraphicFramePr>
        <p:xfrm>
          <a:off x="-171450" y="0"/>
          <a:ext cx="9315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4" imgW="9315495" imgH="6858594" progId="Excel.Sheet.8">
                  <p:embed/>
                </p:oleObj>
              </mc:Choice>
              <mc:Fallback>
                <p:oleObj r:id="rId4" imgW="9315495" imgH="685859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450" y="0"/>
                        <a:ext cx="93154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71600" y="0"/>
            <a:ext cx="6705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часто ви міняєте зубну щітку?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Зубы\4314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4500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H:\Зубы\887d50f6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0375"/>
            <a:ext cx="5143500" cy="3857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0" y="928688"/>
            <a:ext cx="428625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Зубний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порошок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286375"/>
            <a:ext cx="40005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виборі зубного порошку всі обрали порошок марки 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Like Baby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Зубы\1314104031_2399001817_0e5328012e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3" descr="H:\Зубы\toothpa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3" cy="37528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1000125"/>
            <a:ext cx="392906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Зубна паста – желеподібна маса (паста або гель)  для чищення зубів.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зубы\4376834-ef37ab12d440154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0"/>
            <a:ext cx="3333751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3"/>
          <p:cNvGraphicFramePr>
            <a:graphicFrameLocks/>
          </p:cNvGraphicFramePr>
          <p:nvPr/>
        </p:nvGraphicFramePr>
        <p:xfrm>
          <a:off x="-706438" y="685800"/>
          <a:ext cx="9850438" cy="707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4" imgW="9851990" imgH="6858594" progId="Excel.Sheet.8">
                  <p:embed/>
                </p:oleObj>
              </mc:Choice>
              <mc:Fallback>
                <p:oleObj r:id="rId4" imgW="9851990" imgH="6858594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06438" y="685800"/>
                        <a:ext cx="9850438" cy="707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33600" y="381000"/>
            <a:ext cx="6248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Зубні пасти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2"/>
          <p:cNvGraphicFramePr>
            <a:graphicFrameLocks/>
          </p:cNvGraphicFramePr>
          <p:nvPr/>
        </p:nvGraphicFramePr>
        <p:xfrm>
          <a:off x="-285750" y="285750"/>
          <a:ext cx="942975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4" imgW="9211854" imgH="6206266" progId="Excel.Sheet.8">
                  <p:embed/>
                </p:oleObj>
              </mc:Choice>
              <mc:Fallback>
                <p:oleObj r:id="rId4" imgW="9211854" imgH="6206266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0" y="285750"/>
                        <a:ext cx="9429750" cy="634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0" y="228600"/>
            <a:ext cx="5029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Чи діагностували вам карієс?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/>
          <a:srcRect b="51447"/>
          <a:stretch>
            <a:fillRect/>
          </a:stretch>
        </p:blipFill>
        <p:spPr bwMode="auto">
          <a:xfrm>
            <a:off x="214282" y="0"/>
            <a:ext cx="5000660" cy="3416378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/>
          <a:srcRect l="6248" t="5299" r="961" b="49101"/>
          <a:stretch>
            <a:fillRect/>
          </a:stretch>
        </p:blipFill>
        <p:spPr bwMode="auto">
          <a:xfrm>
            <a:off x="3571875" y="3130550"/>
            <a:ext cx="5572125" cy="3727450"/>
          </a:xfrm>
          <a:prstGeom prst="roundRect">
            <a:avLst>
              <a:gd name="adj" fmla="val 1111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72125" y="714375"/>
            <a:ext cx="3571875" cy="1631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/>
              <a:t>Жувальна гумка - </a:t>
            </a:r>
            <a:r>
              <a:rPr lang="ru-RU" sz="2000"/>
              <a:t>вид цукерки для жування, призначена для очищення зубів та ротової порожнини, маскування неприємних запахів.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4714875"/>
            <a:ext cx="3357562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/>
              <a:t>Зубні нитки призначені для ретельного видалення зубного нальоту і залишків їжі з проміжків між зубами.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533400"/>
            <a:ext cx="7016195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Зуби</a:t>
            </a:r>
            <a:r>
              <a:rPr lang="ru-RU" b="1" dirty="0" smtClean="0"/>
              <a:t> </a:t>
            </a:r>
            <a:r>
              <a:rPr lang="ru-RU" b="1" dirty="0" err="1" smtClean="0"/>
              <a:t>людини</a:t>
            </a:r>
            <a:r>
              <a:rPr lang="ru-RU" dirty="0" smtClean="0"/>
              <a:t> 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розкушувати</a:t>
            </a:r>
            <a:r>
              <a:rPr lang="ru-RU" dirty="0" smtClean="0"/>
              <a:t>, </a:t>
            </a:r>
            <a:r>
              <a:rPr lang="ru-RU" dirty="0" err="1" smtClean="0"/>
              <a:t>пережовувати</a:t>
            </a:r>
            <a:r>
              <a:rPr lang="ru-RU" dirty="0" smtClean="0"/>
              <a:t> 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в </a:t>
            </a:r>
            <a:r>
              <a:rPr lang="ru-RU" dirty="0" err="1" smtClean="0"/>
              <a:t>утворенні</a:t>
            </a:r>
            <a:r>
              <a:rPr lang="ru-RU" dirty="0" smtClean="0"/>
              <a:t> </a:t>
            </a:r>
            <a:r>
              <a:rPr lang="ru-RU" dirty="0" err="1" smtClean="0"/>
              <a:t>звуків</a:t>
            </a:r>
            <a:r>
              <a:rPr lang="ru-RU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важливою</a:t>
            </a:r>
            <a:r>
              <a:rPr lang="ru-RU" i="1" dirty="0" smtClean="0"/>
              <a:t> </a:t>
            </a:r>
            <a:r>
              <a:rPr lang="ru-RU" i="1" dirty="0" err="1" smtClean="0"/>
              <a:t>частиною</a:t>
            </a:r>
            <a:r>
              <a:rPr lang="ru-RU" i="1" dirty="0" smtClean="0"/>
              <a:t> </a:t>
            </a:r>
            <a:r>
              <a:rPr lang="ru-RU" i="1" dirty="0" err="1" smtClean="0"/>
              <a:t>усмішки</a:t>
            </a:r>
            <a:r>
              <a:rPr lang="ru-RU" i="1" dirty="0" smtClean="0"/>
              <a:t>. </a:t>
            </a:r>
            <a:endParaRPr lang="en-US" i="1" dirty="0" smtClean="0"/>
          </a:p>
        </p:txBody>
      </p:sp>
      <p:pic>
        <p:nvPicPr>
          <p:cNvPr id="6" name="Picture 2" descr="D:\зубы\Работа\Зубы картинки\7398861853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448" y="2813739"/>
            <a:ext cx="5029200" cy="333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Зубы\78154439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3221037" cy="3786187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icture 3" descr="H:\Зубы\zubochistki-88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313" y="3214688"/>
            <a:ext cx="3040062" cy="3357562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4813" y="1071563"/>
            <a:ext cx="4286250" cy="1631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/>
              <a:t>Еліксири покращують очищення поверхонь зубів, попереджають утворення зубного нальоту, дезодорують порожнину рота.</a:t>
            </a:r>
            <a:endParaRPr lang="ru-RU" sz="2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5143500"/>
            <a:ext cx="5214937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/>
              <a:t>Зубочи́стка — загострена паличка, призначена для видалення рештків їжі, що застрягли між зубами.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Диаграмма 2"/>
          <p:cNvGraphicFramePr>
            <a:graphicFrameLocks/>
          </p:cNvGraphicFramePr>
          <p:nvPr/>
        </p:nvGraphicFramePr>
        <p:xfrm>
          <a:off x="0" y="174625"/>
          <a:ext cx="9144000" cy="650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4" imgW="9144793" imgH="6504996" progId="Excel.Sheet.8">
                  <p:embed/>
                </p:oleObj>
              </mc:Choice>
              <mc:Fallback>
                <p:oleObj r:id="rId4" imgW="9144793" imgH="6504996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25"/>
                        <a:ext cx="9144000" cy="650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" y="0"/>
            <a:ext cx="838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Чи користуєтесь ви зубними нитками,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ополіскувачами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зубочистками?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1"/>
          <p:cNvGraphicFramePr>
            <a:graphicFrameLocks/>
          </p:cNvGraphicFramePr>
          <p:nvPr/>
        </p:nvGraphicFramePr>
        <p:xfrm>
          <a:off x="-457200" y="838200"/>
          <a:ext cx="10072688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4" imgW="10071465" imgH="6718374" progId="Excel.Sheet.8">
                  <p:embed/>
                </p:oleObj>
              </mc:Choice>
              <mc:Fallback>
                <p:oleObj r:id="rId4" imgW="10071465" imgH="6718374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838200"/>
                        <a:ext cx="10072688" cy="671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9200" y="22860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Якого кольору ваша зубна емаль?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98861853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00636"/>
            <a:ext cx="9377312" cy="15001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Посм</a:t>
            </a:r>
            <a:r>
              <a:rPr lang="uk-UA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іхайтесь</a:t>
            </a: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здоров'я!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838200"/>
            <a:ext cx="7016195" cy="6141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нормі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32 </a:t>
            </a:r>
            <a:r>
              <a:rPr lang="ru-RU" dirty="0" err="1" smtClean="0">
                <a:solidFill>
                  <a:schemeClr val="bg1"/>
                </a:solidFill>
              </a:rPr>
              <a:t>постійних</a:t>
            </a:r>
            <a:r>
              <a:rPr lang="ru-RU" dirty="0" smtClean="0">
                <a:solidFill>
                  <a:schemeClr val="bg1"/>
                </a:solidFill>
              </a:rPr>
              <a:t> зуба.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 descr="D:\зубы\Работа\Зубы картинки\Фото2315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6160" t="13583" r="13754"/>
          <a:stretch>
            <a:fillRect/>
          </a:stretch>
        </p:blipFill>
        <p:spPr bwMode="auto">
          <a:xfrm>
            <a:off x="1981200" y="1752600"/>
            <a:ext cx="5943600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76400" y="228600"/>
            <a:ext cx="7016195" cy="1071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основною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діляться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4478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Різці</a:t>
            </a:r>
          </a:p>
        </p:txBody>
      </p:sp>
      <p:pic>
        <p:nvPicPr>
          <p:cNvPr id="3074" name="Picture 2" descr="D:\зубы\te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717" y="2362200"/>
            <a:ext cx="4568283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D:\зубы\DSC01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114800" cy="5018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D:\зубы\DSC01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14599"/>
            <a:ext cx="4772439" cy="3657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D:\зубы\germetizaciya_fissur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199" y="2057400"/>
            <a:ext cx="4690533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1371600" y="26670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Ікла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40386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Премоляри</a:t>
            </a:r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1600" y="54102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Моляри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9200" y="2286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Різці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19050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Ікла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37338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Премоляри</a:t>
            </a:r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200" y="54102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Моляри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600"/>
            <a:ext cx="44196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прорізаються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першими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дітей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52600"/>
            <a:ext cx="44196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Конусоподібні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розривання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утримання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276600"/>
            <a:ext cx="44196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роздавлювання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перетирання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використовуватися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розривання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257800"/>
            <a:ext cx="44196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Задні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зуби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служать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перетирання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їжі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 три </a:t>
            </a:r>
            <a:r>
              <a:rPr lang="ru-RU" sz="2000" dirty="0" err="1" smtClean="0"/>
              <a:t>кореня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верхній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щелепі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два — на </a:t>
            </a:r>
            <a:r>
              <a:rPr lang="ru-RU" sz="2000" dirty="0" err="1" smtClean="0"/>
              <a:t>нижній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Структура зубів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1222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 кожному </a:t>
            </a:r>
            <a:r>
              <a:rPr lang="ru-RU" dirty="0" err="1" smtClean="0"/>
              <a:t>зубі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коронку, </a:t>
            </a:r>
            <a:r>
              <a:rPr lang="ru-RU" dirty="0" err="1" smtClean="0"/>
              <a:t>шийку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корінь</a:t>
            </a:r>
            <a:endParaRPr lang="ru-RU" dirty="0"/>
          </a:p>
        </p:txBody>
      </p:sp>
      <p:pic>
        <p:nvPicPr>
          <p:cNvPr id="5122" name="Picture 2" descr="D:\зубы\R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03" y="3429000"/>
            <a:ext cx="930280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убы\R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057400"/>
            <a:ext cx="4876800" cy="4382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зубы\tooth_anim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05200" cy="471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547</Words>
  <Application>Microsoft Office PowerPoint</Application>
  <PresentationFormat>Экран (4:3)</PresentationFormat>
  <Paragraphs>65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Office Theme</vt:lpstr>
      <vt:lpstr>Лист Microsoft Excel 97-2003</vt:lpstr>
      <vt:lpstr>Бережіть свої зуби</vt:lpstr>
      <vt:lpstr>Зуби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зубів</vt:lpstr>
      <vt:lpstr>Презентация PowerPoint</vt:lpstr>
      <vt:lpstr>Презентация PowerPoint</vt:lpstr>
      <vt:lpstr>Карієс – найпоширеніше захворювання зубів</vt:lpstr>
      <vt:lpstr>Презентация PowerPoint</vt:lpstr>
      <vt:lpstr>Презентация PowerPoint</vt:lpstr>
      <vt:lpstr>Презентация PowerPoint</vt:lpstr>
      <vt:lpstr>Обстеження порожнини рота та діагностика карієсу. </vt:lpstr>
      <vt:lpstr>Презентация PowerPoint</vt:lpstr>
      <vt:lpstr> Професійна гігієнічна чистка зубів складається з кількох етапів: 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методики гігієни порожнини рота</vt:lpstr>
      <vt:lpstr>Презентация PowerPoint</vt:lpstr>
      <vt:lpstr>Чищення зубів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Зарина</cp:lastModifiedBy>
  <cp:revision>88</cp:revision>
  <dcterms:created xsi:type="dcterms:W3CDTF">2013-08-21T19:17:07Z</dcterms:created>
  <dcterms:modified xsi:type="dcterms:W3CDTF">2014-06-03T18:44:12Z</dcterms:modified>
</cp:coreProperties>
</file>