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14" r:id="rId2"/>
  </p:sldMasterIdLst>
  <p:sldIdLst>
    <p:sldId id="256" r:id="rId3"/>
    <p:sldId id="257" r:id="rId4"/>
    <p:sldId id="258" r:id="rId5"/>
    <p:sldId id="261" r:id="rId6"/>
    <p:sldId id="263" r:id="rId7"/>
    <p:sldId id="259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E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2" autoAdjust="0"/>
    <p:restoredTop sz="94660"/>
  </p:normalViewPr>
  <p:slideViewPr>
    <p:cSldViewPr snapToGrid="0">
      <p:cViewPr varScale="1">
        <p:scale>
          <a:sx n="49" d="100"/>
          <a:sy n="49" d="100"/>
        </p:scale>
        <p:origin x="10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0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66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958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071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7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6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29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21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65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0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18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508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97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75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53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7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38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80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9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5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08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844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56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12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92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62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1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43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67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81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3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346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13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25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203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6E4BE2C-6E58-4212-98A0-F703A8BEBCC7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A40FAEE-EF52-43E5-98F9-961E92B54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932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bbuilding.org.ua/wp-content/uploads/2010/04/1a722a0dfc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62" y="2288472"/>
            <a:ext cx="2637286" cy="2637286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ruocherv.klasna.com/uploads/editor/450/69311/sitepage_154/image/8534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57" y="2060837"/>
            <a:ext cx="3413494" cy="25601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06340" y="430442"/>
            <a:ext cx="6842376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8800" b="1" cap="none" spc="0" dirty="0" smtClean="0">
                <a:ln/>
                <a:solidFill>
                  <a:srgbClr val="002060"/>
                </a:solidFill>
                <a:effectLst/>
              </a:rPr>
              <a:t>Вуглеводи</a:t>
            </a:r>
            <a:endParaRPr lang="ru-RU" sz="8800" b="1" cap="none" spc="0" dirty="0">
              <a:ln/>
              <a:solidFill>
                <a:srgbClr val="002060"/>
              </a:solidFill>
              <a:effectLst/>
            </a:endParaRPr>
          </a:p>
        </p:txBody>
      </p:sp>
      <p:pic>
        <p:nvPicPr>
          <p:cNvPr id="1028" name="Picture 4" descr="https://encrypted-tbn1.gstatic.com/images?q=tbn:ANd9GcRNJSxEAcvk8G9GlBeaou5aYYlADJemgy1PcpP2Zq94eOa6he-1QetbbDT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388" y="3059566"/>
            <a:ext cx="3548279" cy="2361220"/>
          </a:xfrm>
          <a:prstGeom prst="rect">
            <a:avLst/>
          </a:prstGeom>
          <a:noFill/>
          <a:ln w="5715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73154" y="5569723"/>
            <a:ext cx="561884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0" cap="none" spc="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Підготував</a:t>
            </a:r>
            <a:r>
              <a:rPr lang="ru-RU" sz="32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кадет 35 взводу:</a:t>
            </a:r>
          </a:p>
          <a:p>
            <a:r>
              <a:rPr lang="uk-UA" sz="32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Завражний</a:t>
            </a:r>
            <a:r>
              <a:rPr lang="uk-UA" sz="3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Дмитро</a:t>
            </a:r>
            <a:endParaRPr lang="ru-RU" sz="32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4856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5358" y="520511"/>
            <a:ext cx="6581284" cy="1200329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rgbClr val="002060"/>
                </a:solidFill>
                <a:effectLst/>
              </a:rPr>
              <a:t>Дисахариди</a:t>
            </a:r>
            <a:endParaRPr lang="ru-RU" sz="72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247" y="1778729"/>
            <a:ext cx="11861260" cy="3970318"/>
          </a:xfrm>
          <a:prstGeom prst="rect">
            <a:avLst/>
          </a:prstGeom>
          <a:solidFill>
            <a:schemeClr val="accent3">
              <a:lumMod val="60000"/>
              <a:lumOff val="40000"/>
              <a:alpha val="68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Дисахариди —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вуглеводи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при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нагріванні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з водою в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присутності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мінеральних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кислот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під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дією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ферментів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піддаються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гідролізу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розкладаються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дві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молекули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моносахаридів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Буряковий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тростинний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цукор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(сахароза), С12Н22О11 —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найважливіший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із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дисахаридів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Його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добувають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із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цукрового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буряку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(в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ньому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знаходиться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до 28%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сахарози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від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сухої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речовини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із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цукрової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тростини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Він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є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також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у соках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берези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клену і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деяких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фруктах. Сахароза —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цінний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харчовий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продукт. При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гідролізі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вона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розпадається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утворенням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молекули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глюкози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молекули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фруктози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800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5749047"/>
            <a:ext cx="3404680" cy="1108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План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7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5358" y="520511"/>
            <a:ext cx="6581284" cy="1200329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cap="none" spc="0" dirty="0" err="1" smtClean="0">
                <a:ln/>
                <a:solidFill>
                  <a:srgbClr val="002060"/>
                </a:solidFill>
                <a:effectLst/>
              </a:rPr>
              <a:t>Ол</a:t>
            </a:r>
            <a:r>
              <a:rPr lang="uk-UA" sz="7200" b="1" cap="none" spc="0" dirty="0" err="1" smtClean="0">
                <a:ln/>
                <a:solidFill>
                  <a:srgbClr val="002060"/>
                </a:solidFill>
                <a:effectLst/>
              </a:rPr>
              <a:t>ігосахариди</a:t>
            </a:r>
            <a:endParaRPr lang="ru-RU" sz="72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373" y="1917948"/>
            <a:ext cx="11653737" cy="3970318"/>
          </a:xfrm>
          <a:prstGeom prst="rect">
            <a:avLst/>
          </a:prstGeom>
          <a:solidFill>
            <a:srgbClr val="41E52B">
              <a:alpha val="67843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Олігосахариди —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хімічні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сполуки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залишків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молекул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моносахаридів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з'єднані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собою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ковалентними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зв'язками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проміжний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вуглеводів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моно- і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полісахаридами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них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найпоширеніші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дисахариди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утворені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внаслідок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сполучення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залишків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двох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молекул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моносахаридів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буряковий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тростинний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цукор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сахароза —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складається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залишків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глюкози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фруктози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солодовий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мальтоза —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лише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залишків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глюкози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Дисахариди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солодкий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присмак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Вони, як і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моносахариди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добре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розчинні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воді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5888266"/>
            <a:ext cx="2957209" cy="969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План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40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5358" y="520511"/>
            <a:ext cx="6581284" cy="1200329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7200" b="1" cap="none" spc="0" dirty="0" smtClean="0">
                <a:ln/>
                <a:solidFill>
                  <a:srgbClr val="002060"/>
                </a:solidFill>
                <a:effectLst/>
              </a:rPr>
              <a:t>Полісахариди</a:t>
            </a:r>
            <a:endParaRPr lang="ru-RU" sz="72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8966" y="1917948"/>
            <a:ext cx="10094068" cy="3539430"/>
          </a:xfrm>
          <a:prstGeom prst="rect">
            <a:avLst/>
          </a:prstGeom>
          <a:solidFill>
            <a:srgbClr val="41E52B">
              <a:alpha val="67843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Полісахариди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вуглеводи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чому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відрізняються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моносахаридів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дисахаридів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не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солодкого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смаку, і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майже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розчинні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Вони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представляють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собою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складні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високомолекулярні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сполуки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каталітичним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впливом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кислот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ферментів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піддаються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гідролізу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утворенням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простіших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поліцукридів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потім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дицукридів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і,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зрештою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сотні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тисячі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молекул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моноцукридів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5749047"/>
            <a:ext cx="3404680" cy="1108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План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129736" y="5899050"/>
            <a:ext cx="2062264" cy="9589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07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5358" y="520511"/>
            <a:ext cx="6581284" cy="1200329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7200" b="1" cap="none" spc="0" dirty="0" smtClean="0">
                <a:ln/>
                <a:solidFill>
                  <a:srgbClr val="002060"/>
                </a:solidFill>
                <a:effectLst/>
              </a:rPr>
              <a:t>Полісахариди</a:t>
            </a:r>
            <a:endParaRPr lang="ru-RU" sz="72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463" y="1917948"/>
            <a:ext cx="11575915" cy="3539430"/>
          </a:xfrm>
          <a:prstGeom prst="rect">
            <a:avLst/>
          </a:prstGeom>
          <a:solidFill>
            <a:srgbClr val="41E52B">
              <a:alpha val="67843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Важливіший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представник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поліцукридів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крохмаль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целюлоза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Їхні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побудовані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ланок -С6 Н10 О5-, є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залишками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шестичленних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циклічних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 молекул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глюкози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загубивших молекулу води, тому склад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крохмалю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целюлози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виражається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однією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формулою (С6 Н10 О5).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Різниця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властивостях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цих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поліцукридів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обумовлена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просторовою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ізомерією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утворюючих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моноцукридних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молекул: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крохмаль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побудований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ланок </a:t>
            </a:r>
            <a:r>
              <a:rPr lang="el-G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целюлоза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el-G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глюкози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5749047"/>
            <a:ext cx="3404680" cy="1108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План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129736" y="5899050"/>
            <a:ext cx="2062264" cy="9589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106383" y="5899050"/>
            <a:ext cx="2003898" cy="9589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87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5358" y="520511"/>
            <a:ext cx="6581284" cy="1200329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7200" b="1" cap="none" spc="0" dirty="0" smtClean="0">
                <a:ln/>
                <a:solidFill>
                  <a:srgbClr val="002060"/>
                </a:solidFill>
                <a:effectLst/>
              </a:rPr>
              <a:t>Полісахариди</a:t>
            </a:r>
            <a:endParaRPr lang="ru-RU" sz="72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373" y="1917948"/>
            <a:ext cx="11692647" cy="3539430"/>
          </a:xfrm>
          <a:prstGeom prst="rect">
            <a:avLst/>
          </a:prstGeom>
          <a:solidFill>
            <a:srgbClr val="41E52B">
              <a:alpha val="67843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Крохмаль (С6 Н10 О5)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білий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мікроскопом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зернистий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порошок,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нерозчинний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холодній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воді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гарячій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воді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набухає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утворює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колоїдний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крохмальний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клейстер); з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розчином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йоду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дає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синє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забарвлення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Молекула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крохмалю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неоднорідна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розмірами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Крохмаль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утворюється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результаті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фотосинтезу в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листі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рослин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відкладається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«про запас» в клубнях,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кореневищах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зернах. В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шлунковому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тракті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тварини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крохмаль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піддається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гідролізу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перетворюється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глюкозу, яка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засвоюється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організмом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5749047"/>
            <a:ext cx="3404680" cy="1108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План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129736" y="5899050"/>
            <a:ext cx="2062264" cy="9589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106383" y="5899050"/>
            <a:ext cx="2003898" cy="9589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1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5358" y="0"/>
            <a:ext cx="6581284" cy="1200329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7200" b="1" cap="none" spc="0" dirty="0" smtClean="0">
                <a:ln/>
                <a:solidFill>
                  <a:srgbClr val="002060"/>
                </a:solidFill>
                <a:effectLst/>
              </a:rPr>
              <a:t>Полісахариди</a:t>
            </a:r>
            <a:endParaRPr lang="ru-RU" sz="72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739" y="1467921"/>
            <a:ext cx="11575915" cy="4401205"/>
          </a:xfrm>
          <a:prstGeom prst="rect">
            <a:avLst/>
          </a:prstGeom>
          <a:solidFill>
            <a:srgbClr val="41E52B">
              <a:alpha val="67843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техніці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перетворення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крохмалю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глюкозу (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оцукрювання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відбувається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шляхом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кипіння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впродовж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декількох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годин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розбавленням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сірчаної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кислоти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каталітичний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вплив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сірчаної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кислоти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оцукрювання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крохмалю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винайдено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1811 р.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російським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вченим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К. С. Кирхгофом).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утвореного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вилучити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сірчану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кислоту до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нього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добавляють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крейду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утворюючи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сірчаної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кислоти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нерозчинений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сульфат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кальцію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Останній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відфільтровують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упарюють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Утворюється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густа солодка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крохмальна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патока,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крім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глюкози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містить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значну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продуктів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гідролізу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крохмалю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5869126"/>
            <a:ext cx="3073940" cy="988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План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129736" y="5899050"/>
            <a:ext cx="2062264" cy="9589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106383" y="5899050"/>
            <a:ext cx="2003898" cy="9589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85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5357" y="136187"/>
            <a:ext cx="6581284" cy="1200329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7200" b="1" cap="none" spc="0" dirty="0" smtClean="0">
                <a:ln/>
                <a:solidFill>
                  <a:srgbClr val="002060"/>
                </a:solidFill>
                <a:effectLst/>
              </a:rPr>
              <a:t>Полісахариди</a:t>
            </a:r>
            <a:endParaRPr lang="ru-RU" sz="72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582" y="1595021"/>
            <a:ext cx="11828833" cy="4401205"/>
          </a:xfrm>
          <a:prstGeom prst="rect">
            <a:avLst/>
          </a:prstGeom>
          <a:solidFill>
            <a:srgbClr val="41E52B">
              <a:alpha val="67843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Патока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використовується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приготування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кондитерських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виробів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для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різноманітних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технічних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цілей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Якщо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потрібно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отримати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глюкозу, то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кип'ятіння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крохмалю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ведуть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довше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ніж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досягається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повніше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перетворення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глюкозу.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Отримання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нейтралізації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фільтрування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згущають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нього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почнуть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випадати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кристали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глюкози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При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нагріванні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сухого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крохмалю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200–250°С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відбувається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часткове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розкладання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отримується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суміш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менш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складних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ніж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крохмаль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полісахариди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називаються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декстрином. Декстрин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використовується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оздоблення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тканин і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приготування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клею. </a:t>
            </a:r>
            <a:endParaRPr lang="ru-RU" sz="280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5996226"/>
            <a:ext cx="2996119" cy="883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План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129736" y="5899050"/>
            <a:ext cx="2062264" cy="9589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106383" y="5899050"/>
            <a:ext cx="2003898" cy="9589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828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5357" y="136187"/>
            <a:ext cx="6581284" cy="1200329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7200" b="1" cap="none" spc="0" dirty="0" smtClean="0">
                <a:ln/>
                <a:solidFill>
                  <a:srgbClr val="002060"/>
                </a:solidFill>
                <a:effectLst/>
              </a:rPr>
              <a:t>Полісахариди</a:t>
            </a:r>
            <a:endParaRPr lang="ru-RU" sz="72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582" y="1595021"/>
            <a:ext cx="11828833" cy="3970318"/>
          </a:xfrm>
          <a:prstGeom prst="rect">
            <a:avLst/>
          </a:prstGeom>
          <a:solidFill>
            <a:srgbClr val="41E52B">
              <a:alpha val="67843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Декстрин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використовується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оздоблення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тканин і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приготування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клею.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Перетворення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крохмалю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декстрин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пояснюється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утворенням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підсмаженої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корки на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випеченому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хлібі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блиск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накрохмаленої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білизни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Целюлоза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клітковина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(С6 Н10 О5)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волокнистої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складова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оболонки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рослинних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клітин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Величина Х в молекулах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целюлози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завжди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становить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приблизно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3000, але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досягати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6000 до 12000.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Найчистіша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целюлоза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бавовняне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волокно — становить 85-90 %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целюлози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5749047"/>
            <a:ext cx="3404680" cy="1108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План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129736" y="5899050"/>
            <a:ext cx="2062264" cy="9589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106383" y="5899050"/>
            <a:ext cx="2003898" cy="9589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90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5357" y="136187"/>
            <a:ext cx="6581284" cy="1200329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7200" b="1" cap="none" spc="0" dirty="0" smtClean="0">
                <a:ln/>
                <a:solidFill>
                  <a:srgbClr val="002060"/>
                </a:solidFill>
                <a:effectLst/>
              </a:rPr>
              <a:t>Полісахариди</a:t>
            </a:r>
            <a:endParaRPr lang="ru-RU" sz="72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582" y="1595021"/>
            <a:ext cx="11828833" cy="4401205"/>
          </a:xfrm>
          <a:prstGeom prst="rect">
            <a:avLst/>
          </a:prstGeom>
          <a:solidFill>
            <a:srgbClr val="41E52B">
              <a:alpha val="67843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деревині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хвойних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дерев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целюлози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знаходиться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приблизно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50 % (в склад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деревини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целюлозою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входять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супутники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них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важливішим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лігнин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природний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полімер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побудований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декількох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ароматичних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киснево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вміщуючих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сполук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ряду бензолу, і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геміцелюлози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споріднені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целюлози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поліцукриди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Значення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целюлози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достатньо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вказати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велика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бавовняного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волокна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йде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виробництво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бавовняно-паперових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тканин. З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целюлози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виробляють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папір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картон, а шляхом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хімічної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переробки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цілий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ряд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різноманітних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продуктів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штучне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волокно,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пластичні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лаки,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бездимний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порох,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етиловий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спирт.</a:t>
            </a: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5996226"/>
            <a:ext cx="2805357" cy="861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План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129736" y="5899050"/>
            <a:ext cx="2062264" cy="9589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106383" y="5899050"/>
            <a:ext cx="2003898" cy="9589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89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5357" y="136187"/>
            <a:ext cx="6581284" cy="1200329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7200" b="1" cap="none" spc="0" dirty="0" smtClean="0">
                <a:ln/>
                <a:solidFill>
                  <a:srgbClr val="002060"/>
                </a:solidFill>
                <a:effectLst/>
              </a:rPr>
              <a:t>Полісахариди</a:t>
            </a:r>
            <a:endParaRPr lang="ru-RU" sz="72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582" y="1595021"/>
            <a:ext cx="11828833" cy="3970318"/>
          </a:xfrm>
          <a:prstGeom prst="rect">
            <a:avLst/>
          </a:prstGeom>
          <a:solidFill>
            <a:srgbClr val="41E52B">
              <a:alpha val="67843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Целюлоза не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розчиняється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воді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діетиловому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ефірі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етиловому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спирті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Вона не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розщеплюється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дією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розбавлених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кислот,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стійка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дії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лугів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слабких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окисників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обробці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холоді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концентрованою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сірчаною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кислотою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целюлоза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розчиняється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утворюючи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в'язкий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Якщо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вилити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надлишок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води,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виділяється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білий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пластичний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продукт, так званий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амілоїд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частково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гідралізованою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целюлозою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схожий з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крохмалем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реакцією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йодом (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синє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забарвлення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целюлоза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дає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цієї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5749047"/>
            <a:ext cx="3404680" cy="1108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План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129736" y="5899050"/>
            <a:ext cx="2062264" cy="9589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106383" y="5899050"/>
            <a:ext cx="2003898" cy="9589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55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82954" y="376534"/>
            <a:ext cx="4033286" cy="1200329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rgbClr val="002060"/>
                </a:solidFill>
                <a:effectLst/>
              </a:rPr>
              <a:t>План</a:t>
            </a:r>
            <a:endParaRPr lang="ru-RU" sz="72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5" name="Прямоугольник 4">
            <a:hlinkClick r:id="" action="ppaction://hlinkshowjump?jump=nextslide"/>
          </p:cNvPr>
          <p:cNvSpPr/>
          <p:nvPr/>
        </p:nvSpPr>
        <p:spPr>
          <a:xfrm>
            <a:off x="875490" y="1926078"/>
            <a:ext cx="4513633" cy="622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Вуглеводи;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5999597" y="1926078"/>
            <a:ext cx="4513633" cy="622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Моносахариди;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875487" y="2915358"/>
            <a:ext cx="4513633" cy="622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Дисахариди;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5999597" y="2915358"/>
            <a:ext cx="4513633" cy="622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Олігосахариди;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3742780" y="3922133"/>
            <a:ext cx="4513633" cy="622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Полісахариди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hlinkClick r:id="" action="ppaction://hlinkshowjump?jump=lastslide"/>
          </p:cNvPr>
          <p:cNvSpPr/>
          <p:nvPr/>
        </p:nvSpPr>
        <p:spPr>
          <a:xfrm>
            <a:off x="1723105" y="4893918"/>
            <a:ext cx="8552984" cy="861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Список </a:t>
            </a:r>
            <a:r>
              <a:rPr lang="ru-RU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використаної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літератури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25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5357" y="136187"/>
            <a:ext cx="6581284" cy="1200329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7200" b="1" cap="none" spc="0" dirty="0" smtClean="0">
                <a:ln/>
                <a:solidFill>
                  <a:srgbClr val="002060"/>
                </a:solidFill>
                <a:effectLst/>
              </a:rPr>
              <a:t>Полісахариди</a:t>
            </a:r>
            <a:endParaRPr lang="ru-RU" sz="72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582" y="1595021"/>
            <a:ext cx="11828833" cy="2677656"/>
          </a:xfrm>
          <a:prstGeom prst="rect">
            <a:avLst/>
          </a:prstGeom>
          <a:solidFill>
            <a:srgbClr val="41E52B">
              <a:alpha val="67843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не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проклеєний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папір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опустити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короткий час в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концентровану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сірчану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кислоту і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потім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терміново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промити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амілоїд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утвориться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склеїть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волокна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паперу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роблячи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щільнішим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міцнішим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Так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виготовляється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пергаментний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папір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При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тривалій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дії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целюлозу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концентрованих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розчинів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мінеральних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кислот вона при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підігріві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піддається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гідролізу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кінцевим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продуктом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якого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глюкоза.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5749047"/>
            <a:ext cx="3404680" cy="1108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План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106383" y="5899050"/>
            <a:ext cx="2003898" cy="9589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04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830" y="136187"/>
            <a:ext cx="11575915" cy="2308324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7200" b="1" cap="none" spc="0" dirty="0" smtClean="0">
                <a:ln/>
                <a:solidFill>
                  <a:srgbClr val="002060"/>
                </a:solidFill>
                <a:effectLst/>
              </a:rPr>
              <a:t>Список використаної літератури</a:t>
            </a:r>
            <a:endParaRPr lang="ru-RU" sz="72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829" y="2828836"/>
            <a:ext cx="11575915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1. М. О. 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Полумбрик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Вуглеводи в 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харчових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продуктах і 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здоров’я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людини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.– К.: 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Академперіодика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2011. — 487 с // "Журнал 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Національної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академії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медичних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наук 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України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", 2011, т. 17, № 3.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2023354" y="5408579"/>
            <a:ext cx="3404680" cy="1108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План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8" name="Управляющая кнопка: в начало 7">
            <a:hlinkClick r:id="" action="ppaction://hlinkshowjump?jump=firstslide" highlightClick="1"/>
          </p:cNvPr>
          <p:cNvSpPr/>
          <p:nvPr/>
        </p:nvSpPr>
        <p:spPr>
          <a:xfrm>
            <a:off x="8612221" y="5483580"/>
            <a:ext cx="1964987" cy="95895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30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82451" y="304800"/>
            <a:ext cx="5051864" cy="1200329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rgbClr val="002060"/>
                </a:solidFill>
                <a:effectLst/>
              </a:rPr>
              <a:t>Вуглеводи</a:t>
            </a:r>
            <a:endParaRPr lang="ru-RU" sz="72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9651" y="1744066"/>
            <a:ext cx="11517549" cy="4154984"/>
          </a:xfrm>
          <a:prstGeom prst="rect">
            <a:avLst/>
          </a:prstGeom>
          <a:solidFill>
            <a:srgbClr val="92D050">
              <a:alpha val="87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Вуглеводи</a:t>
            </a:r>
            <a:r>
              <a:rPr lang="ru-RU" sz="3200" b="1" i="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— </a:t>
            </a:r>
            <a:r>
              <a:rPr lang="ru-RU" sz="3200" b="1" i="0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органічні</a:t>
            </a:r>
            <a:r>
              <a:rPr lang="ru-RU" sz="3200" b="1" i="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200" b="1" i="0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сполуки</a:t>
            </a:r>
            <a:r>
              <a:rPr lang="ru-RU" sz="3200" b="1" i="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3200" b="1" i="0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емпіричною</a:t>
            </a:r>
            <a:r>
              <a:rPr lang="ru-RU" sz="3200" b="1" i="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формулою </a:t>
            </a:r>
            <a:r>
              <a:rPr lang="en-US" sz="4000" b="1" i="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Cm(H2O)n</a:t>
            </a:r>
            <a:r>
              <a:rPr lang="en-US" sz="3200" b="1" i="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3200" b="1" i="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до складу </a:t>
            </a:r>
            <a:r>
              <a:rPr lang="ru-RU" sz="3200" b="1" i="0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яких</a:t>
            </a:r>
            <a:r>
              <a:rPr lang="ru-RU" sz="3200" b="1" i="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200" b="1" i="0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входять</a:t>
            </a:r>
            <a:r>
              <a:rPr lang="ru-RU" sz="3200" b="1" i="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200" b="1" i="0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тільки</a:t>
            </a:r>
            <a:r>
              <a:rPr lang="ru-RU" sz="3200" b="1" i="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Карбон, Оксиген та </a:t>
            </a:r>
            <a:r>
              <a:rPr lang="ru-RU" sz="3200" b="1" i="0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Гідроген</a:t>
            </a:r>
            <a:r>
              <a:rPr lang="ru-RU" sz="3200" b="1" i="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Вуглеводи є </a:t>
            </a:r>
            <a:r>
              <a:rPr lang="ru-RU" sz="3200" b="1" i="0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складовою</a:t>
            </a:r>
            <a:r>
              <a:rPr lang="ru-RU" sz="3200" b="1" i="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200" b="1" i="0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частиною</a:t>
            </a:r>
            <a:r>
              <a:rPr lang="ru-RU" sz="3200" b="1" i="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200" b="1" i="0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клітин</a:t>
            </a:r>
            <a:r>
              <a:rPr lang="ru-RU" sz="3200" b="1" i="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200" b="1" i="0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усіх</a:t>
            </a:r>
            <a:r>
              <a:rPr lang="ru-RU" sz="3200" b="1" i="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200" b="1" i="0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живих</a:t>
            </a:r>
            <a:r>
              <a:rPr lang="ru-RU" sz="3200" b="1" i="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200" b="1" i="0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організмів</a:t>
            </a:r>
            <a:r>
              <a:rPr lang="ru-RU" sz="3200" b="1" i="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just"/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Вуглеводи є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найпоширенішими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органічними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сполуками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підтверджується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тим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фактом,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ніж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половина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органічного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вуглецю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Землі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існує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формі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вуглеводів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5899050"/>
            <a:ext cx="3054485" cy="958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План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10129736" y="5899050"/>
            <a:ext cx="2062264" cy="9589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80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82451" y="304800"/>
            <a:ext cx="5051864" cy="1200329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rgbClr val="002060"/>
                </a:solidFill>
                <a:effectLst/>
              </a:rPr>
              <a:t>Вуглеводи</a:t>
            </a:r>
            <a:endParaRPr lang="ru-RU" sz="72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1285" y="1652626"/>
            <a:ext cx="11498093" cy="3539430"/>
          </a:xfrm>
          <a:prstGeom prst="rect">
            <a:avLst/>
          </a:prstGeom>
          <a:solidFill>
            <a:srgbClr val="92D050">
              <a:alpha val="87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Здебільшого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вуглеводи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сполуками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рослинного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походження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продукти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фотосинтезу, і таким чином вони є базовою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ланкою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трансформації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сонячної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хімічну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життя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Землі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білками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жирами,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вуглеводи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важлива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складова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частина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харчування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тварин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них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використовується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технічна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продукція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5749047"/>
            <a:ext cx="3404680" cy="1108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План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129736" y="5899050"/>
            <a:ext cx="2062264" cy="9589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106383" y="5899050"/>
            <a:ext cx="2003898" cy="9589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82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82451" y="304800"/>
            <a:ext cx="5051864" cy="1200329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rgbClr val="002060"/>
                </a:solidFill>
                <a:effectLst/>
              </a:rPr>
              <a:t>Вуглеводи</a:t>
            </a:r>
            <a:endParaRPr lang="ru-RU" sz="72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4204" y="1820266"/>
            <a:ext cx="10797702" cy="3662541"/>
          </a:xfrm>
          <a:prstGeom prst="rect">
            <a:avLst/>
          </a:prstGeom>
          <a:solidFill>
            <a:srgbClr val="92D050">
              <a:alpha val="87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хімічної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точки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зору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полігідроксикарбонільні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сполуки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їхні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похідні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загальною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формулою </a:t>
            </a: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4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nH2nOn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Вуглеводи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поділяють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на:</a:t>
            </a:r>
          </a:p>
          <a:p>
            <a:pPr algn="just"/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моносахариди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исахариди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лігосахариди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олісахариди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5749047"/>
            <a:ext cx="3404680" cy="1108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План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106383" y="5899050"/>
            <a:ext cx="2003898" cy="9589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89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57270" y="415445"/>
            <a:ext cx="6581284" cy="1200329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rgbClr val="002060"/>
                </a:solidFill>
                <a:effectLst/>
              </a:rPr>
              <a:t>Моносахариди</a:t>
            </a:r>
            <a:endParaRPr lang="ru-RU" sz="72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8890" y="1813492"/>
            <a:ext cx="11738043" cy="4093428"/>
          </a:xfrm>
          <a:prstGeom prst="rect">
            <a:avLst/>
          </a:prstGeom>
          <a:solidFill>
            <a:srgbClr val="FFFF00">
              <a:alpha val="77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0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Моносахариди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—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прості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вуглеводи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вони не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піддаються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гідролізу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— не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розщеплюються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водою на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простіші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вуглеводи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Глюкоза і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виноградний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цукор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С6Н12О6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найважливіші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моносахаридів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білі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кристали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солодкі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на смак, легко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розчиняються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воді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Знаходяться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в соку винограду, в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багатьох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фруктах, а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також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крові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тварин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і людей.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М'язова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робота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виконується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головним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чином за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рахунок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енергії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яка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виділяється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при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окисленні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глюкози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Глюкоза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отримується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при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гідролізі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полісахаридів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крохмалю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целюлози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під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дією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ферментів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мінеральних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кислот).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5906920"/>
            <a:ext cx="3073940" cy="951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План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129736" y="5899050"/>
            <a:ext cx="2062264" cy="9589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82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57270" y="415445"/>
            <a:ext cx="6581284" cy="1200329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rgbClr val="002060"/>
                </a:solidFill>
                <a:effectLst/>
              </a:rPr>
              <a:t>Моносахариди</a:t>
            </a:r>
            <a:endParaRPr lang="ru-RU" sz="72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8890" y="1813492"/>
            <a:ext cx="11738043" cy="4401205"/>
          </a:xfrm>
          <a:prstGeom prst="rect">
            <a:avLst/>
          </a:prstGeom>
          <a:solidFill>
            <a:srgbClr val="FFFF00">
              <a:alpha val="77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Фруктоза,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плодовий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цукор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С6Н12О6-моносахарид,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супутник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глюкози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багатьох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плодах і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ягідних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соках;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значно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солодше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глюкози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в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купі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нею входить до складу меду.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Представляє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собою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шестиатомний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кето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спирт. В формулах фруктоз і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глюкози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показано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характерне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цих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моносахаридів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відносне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просторове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положення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атомів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 і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входять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вуглеводний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ланцюжок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Моносахариди, як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альдегіди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кето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спирти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зв'язками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зі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змішаними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функціями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природа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ускладнена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властивістю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внутрішньо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молекулярних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взаємодій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спиртових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гідроксильних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альдегідної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кетонової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карбонільної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6214697"/>
            <a:ext cx="2757270" cy="643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План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076344" y="6214696"/>
            <a:ext cx="2115656" cy="64330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054502" y="6214696"/>
            <a:ext cx="2055779" cy="64330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6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57270" y="415445"/>
            <a:ext cx="6581284" cy="1200329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rgbClr val="002060"/>
                </a:solidFill>
                <a:effectLst/>
              </a:rPr>
              <a:t>Моносахариди</a:t>
            </a:r>
            <a:endParaRPr lang="ru-RU" sz="72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8890" y="1794037"/>
            <a:ext cx="11738043" cy="3539430"/>
          </a:xfrm>
          <a:prstGeom prst="rect">
            <a:avLst/>
          </a:prstGeom>
          <a:solidFill>
            <a:srgbClr val="FFFF00">
              <a:alpha val="77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Завдяки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моносахариди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існують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вступають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реакцію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відкритій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ланцюговій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але й в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циклічних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формах.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Вуглеводний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ланцюжок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моносахариду,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глюкози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приймати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конформацію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1-й С-атом,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карбонільну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зближується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спиртовою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групою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5-м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С-атомі;атом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переміщується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карбонільного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кисню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кисень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5-м С-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атомі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з'єднується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1-м (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карбонільним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С-атомом. В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наслідок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замикається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шестичленне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атомів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кисню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кільце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5749047"/>
            <a:ext cx="3404680" cy="1108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План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129736" y="5899050"/>
            <a:ext cx="2062264" cy="9589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106383" y="5899050"/>
            <a:ext cx="2003898" cy="9589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84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57270" y="415445"/>
            <a:ext cx="6581284" cy="1200329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rgbClr val="002060"/>
                </a:solidFill>
                <a:effectLst/>
              </a:rPr>
              <a:t>Моносахариди</a:t>
            </a:r>
            <a:endParaRPr lang="ru-RU" sz="72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8890" y="1813492"/>
            <a:ext cx="11738043" cy="3539430"/>
          </a:xfrm>
          <a:prstGeom prst="rect">
            <a:avLst/>
          </a:prstGeom>
          <a:solidFill>
            <a:srgbClr val="FFFF00">
              <a:alpha val="77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кристалічна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глюкоза (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виноградний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цукор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представляє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собою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циклічну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альфа-формулу. При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розчиненні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вона переходить в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ланцюгову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через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неї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бета-форму; при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установлюється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динамічна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рівновага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усіма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формами. Бета-форма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виділена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кристалічному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вигляді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в водному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вона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утворює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рівноважну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систему, яка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Ланцюгова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існує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розчинах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причому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невеликій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кількості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в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вільному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вигляді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виділена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5749047"/>
            <a:ext cx="3404680" cy="1108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План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106383" y="5899050"/>
            <a:ext cx="2003898" cy="9589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3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1_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TC104033923[[fn=Глубина]]</Template>
  <TotalTime>297</TotalTime>
  <Words>1247</Words>
  <Application>Microsoft Office PowerPoint</Application>
  <PresentationFormat>Широкоэкранный</PresentationFormat>
  <Paragraphs>78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Corbel</vt:lpstr>
      <vt:lpstr>Глубина</vt:lpstr>
      <vt:lpstr>1_Глубина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Завражный</dc:creator>
  <cp:lastModifiedBy>Дмитрий Завражный</cp:lastModifiedBy>
  <cp:revision>13</cp:revision>
  <dcterms:created xsi:type="dcterms:W3CDTF">2014-03-16T14:29:52Z</dcterms:created>
  <dcterms:modified xsi:type="dcterms:W3CDTF">2014-03-16T19:27:28Z</dcterms:modified>
</cp:coreProperties>
</file>