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BA38418-9F2D-43E9-A5F5-5477FF420492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2C499F-ADBC-4C74-9798-3E9FDD592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86314" y="214290"/>
            <a:ext cx="4357686" cy="2786082"/>
          </a:xfrm>
        </p:spPr>
        <p:txBody>
          <a:bodyPr>
            <a:normAutofit/>
          </a:bodyPr>
          <a:lstStyle/>
          <a:p>
            <a:r>
              <a:rPr lang="uk-UA" sz="8800" i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Юпітер</a:t>
            </a:r>
            <a:br>
              <a:rPr lang="uk-UA" sz="8800" i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uk-UA" sz="4000" i="1" dirty="0" smtClean="0">
                <a:solidFill>
                  <a:schemeClr val="bg1">
                    <a:lumMod val="75000"/>
                  </a:schemeClr>
                </a:solidFill>
              </a:rPr>
              <a:t>Планета-гігант</a:t>
            </a:r>
            <a:r>
              <a:rPr lang="ru-RU" sz="4000" i="1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ru-RU" sz="4000" i="1" dirty="0" smtClean="0">
                <a:solidFill>
                  <a:schemeClr val="bg1">
                    <a:lumMod val="75000"/>
                  </a:schemeClr>
                </a:solidFill>
              </a:rPr>
            </a:br>
            <a:endParaRPr lang="ru-RU" sz="4000" i="1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Презентацію 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підготувала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:</a:t>
            </a:r>
            <a:b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МАМЧУР СОНЯ</a:t>
            </a:r>
            <a:endParaRPr lang="uk-UA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маса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197476"/>
            <a:ext cx="8686800" cy="1660524"/>
          </a:xfrm>
        </p:spPr>
        <p:txBody>
          <a:bodyPr/>
          <a:lstStyle/>
          <a:p>
            <a:r>
              <a:rPr lang="ru-RU" dirty="0" err="1" smtClean="0"/>
              <a:t>Маса</a:t>
            </a:r>
            <a:r>
              <a:rPr lang="ru-RU" dirty="0" smtClean="0"/>
              <a:t> </a:t>
            </a:r>
            <a:r>
              <a:rPr lang="ru-RU" dirty="0" err="1" smtClean="0"/>
              <a:t>Юпітера</a:t>
            </a:r>
            <a:r>
              <a:rPr lang="ru-RU" dirty="0" smtClean="0"/>
              <a:t> в 2,47 рази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 smtClean="0"/>
              <a:t>сумарну</a:t>
            </a:r>
            <a:r>
              <a:rPr lang="ru-RU" dirty="0" smtClean="0"/>
              <a:t> </a:t>
            </a:r>
            <a:r>
              <a:rPr lang="ru-RU" dirty="0" err="1" smtClean="0"/>
              <a:t>масу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планет </a:t>
            </a:r>
            <a:r>
              <a:rPr lang="ru-RU" dirty="0" err="1" smtClean="0"/>
              <a:t>Сонячної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разом </a:t>
            </a:r>
            <a:r>
              <a:rPr lang="ru-RU" dirty="0" err="1" smtClean="0"/>
              <a:t>узятих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4818" name="Picture 2" descr="http://upload.wikimedia.org/wikipedia/commons/thumb/6/6c/%D0%9C%D0%B0%D1%81%D1%81%D0%B0%D0%9F%D0%BB%D0%B0%D0%BD%D0%B5%D1%82%D0%A1%D0%BE%D0%BB%D0%BD%D0%B5%D1%87%D0%BD%D0%BE%D0%B9%D0%A1%D0%B8%D1%81%D1%82%D0%B5%D0%BC%D1%8B.svg/350px-%D0%9C%D0%B0%D1%81%D1%81%D0%B0%D0%9F%D0%BB%D0%B0%D0%BD%D0%B5%D1%82%D0%A1%D0%BE%D0%BB%D0%BD%D0%B5%D1%87%D0%BD%D0%BE%D0%B9%D0%A1%D0%B8%D1%81%D1%82%D0%B5%D0%BC%D1%8B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214422"/>
            <a:ext cx="6572296" cy="40372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будова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5"/>
            <a:ext cx="8686800" cy="928693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На </a:t>
            </a:r>
            <a:r>
              <a:rPr lang="ru-RU" sz="2400" dirty="0" err="1" smtClean="0">
                <a:solidFill>
                  <a:schemeClr val="tx1"/>
                </a:solidFill>
              </a:rPr>
              <a:t>даний</a:t>
            </a:r>
            <a:r>
              <a:rPr lang="ru-RU" sz="2400" dirty="0" smtClean="0">
                <a:solidFill>
                  <a:schemeClr val="tx1"/>
                </a:solidFill>
              </a:rPr>
              <a:t> момент </a:t>
            </a:r>
            <a:r>
              <a:rPr lang="ru-RU" sz="2400" dirty="0" err="1" smtClean="0">
                <a:solidFill>
                  <a:schemeClr val="tx1"/>
                </a:solidFill>
              </a:rPr>
              <a:t>найбільше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визнання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отримала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наступна</a:t>
            </a:r>
            <a:r>
              <a:rPr lang="ru-RU" sz="2400" dirty="0" smtClean="0">
                <a:solidFill>
                  <a:schemeClr val="tx1"/>
                </a:solidFill>
              </a:rPr>
              <a:t> модель </a:t>
            </a:r>
            <a:r>
              <a:rPr lang="ru-RU" sz="2400" dirty="0" err="1" smtClean="0">
                <a:solidFill>
                  <a:schemeClr val="tx1"/>
                </a:solidFill>
              </a:rPr>
              <a:t>внутрішньої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будови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Юпітера</a:t>
            </a:r>
            <a:r>
              <a:rPr lang="ru-RU" sz="2400" dirty="0" smtClean="0">
                <a:solidFill>
                  <a:schemeClr val="tx1"/>
                </a:solidFill>
              </a:rPr>
              <a:t> :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36866" name="Picture 2" descr="C:\Users\Admin\Desktop\Jupiter_interio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71678"/>
            <a:ext cx="4857784" cy="449631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572132" y="2143116"/>
            <a:ext cx="32147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72132" y="2071678"/>
            <a:ext cx="34290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/>
              <a:t>1 –</a:t>
            </a:r>
            <a:r>
              <a:rPr lang="uk-UA" sz="2400" dirty="0" smtClean="0"/>
              <a:t> атмосфера;</a:t>
            </a:r>
          </a:p>
          <a:p>
            <a:r>
              <a:rPr lang="uk-UA" sz="2400" b="1" i="1" dirty="0" smtClean="0"/>
              <a:t>2 – </a:t>
            </a:r>
            <a:r>
              <a:rPr lang="uk-UA" sz="2400" dirty="0" smtClean="0"/>
              <a:t>шар металевого   водню;</a:t>
            </a:r>
          </a:p>
          <a:p>
            <a:r>
              <a:rPr lang="uk-UA" sz="2400" b="1" i="1" dirty="0" smtClean="0"/>
              <a:t>3 – </a:t>
            </a:r>
            <a:r>
              <a:rPr lang="uk-UA" sz="2400" dirty="0" err="1" smtClean="0"/>
              <a:t>кам</a:t>
            </a:r>
            <a:r>
              <a:rPr lang="en-US" sz="2400" dirty="0" smtClean="0"/>
              <a:t>`</a:t>
            </a:r>
            <a:r>
              <a:rPr lang="uk-UA" sz="2400" dirty="0" err="1" smtClean="0"/>
              <a:t>яне</a:t>
            </a:r>
            <a:r>
              <a:rPr lang="uk-UA" sz="2400" dirty="0" smtClean="0"/>
              <a:t> ядро;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Велика </a:t>
            </a:r>
            <a:r>
              <a:rPr lang="ru-RU" dirty="0" err="1" smtClean="0"/>
              <a:t>червона</a:t>
            </a:r>
            <a:r>
              <a:rPr lang="ru-RU" dirty="0" smtClean="0"/>
              <a:t> </a:t>
            </a:r>
            <a:r>
              <a:rPr lang="ru-RU" dirty="0" err="1" smtClean="0"/>
              <a:t>пляма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4500594" cy="507209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 Велика </a:t>
            </a:r>
            <a:r>
              <a:rPr lang="ru-RU" dirty="0" err="1" smtClean="0"/>
              <a:t>червона</a:t>
            </a:r>
            <a:r>
              <a:rPr lang="ru-RU" dirty="0" smtClean="0"/>
              <a:t> </a:t>
            </a:r>
            <a:r>
              <a:rPr lang="ru-RU" dirty="0" err="1" smtClean="0"/>
              <a:t>пляма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унікальний</a:t>
            </a:r>
            <a:r>
              <a:rPr lang="ru-RU" dirty="0" smtClean="0"/>
              <a:t> </a:t>
            </a:r>
            <a:r>
              <a:rPr lang="ru-RU" dirty="0" err="1" smtClean="0"/>
              <a:t>довгоживучий</a:t>
            </a:r>
            <a:r>
              <a:rPr lang="ru-RU" dirty="0" smtClean="0"/>
              <a:t> </a:t>
            </a:r>
            <a:r>
              <a:rPr lang="ru-RU" dirty="0" err="1" smtClean="0"/>
              <a:t>гігантський</a:t>
            </a:r>
            <a:r>
              <a:rPr lang="ru-RU" dirty="0" smtClean="0"/>
              <a:t> ураган, </a:t>
            </a:r>
            <a:r>
              <a:rPr lang="ru-RU" dirty="0" err="1" smtClean="0"/>
              <a:t>речовина</a:t>
            </a:r>
            <a:r>
              <a:rPr lang="ru-RU" dirty="0" smtClean="0"/>
              <a:t>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обертається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годинникової</a:t>
            </a:r>
            <a:r>
              <a:rPr lang="ru-RU" dirty="0" smtClean="0"/>
              <a:t> </a:t>
            </a:r>
            <a:r>
              <a:rPr lang="ru-RU" dirty="0" err="1" smtClean="0"/>
              <a:t>стрілки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повний</a:t>
            </a:r>
            <a:r>
              <a:rPr lang="ru-RU" dirty="0" smtClean="0"/>
              <a:t> оборот за 6 </a:t>
            </a:r>
            <a:r>
              <a:rPr lang="ru-RU" dirty="0" err="1" smtClean="0"/>
              <a:t>земних</a:t>
            </a:r>
            <a:r>
              <a:rPr lang="ru-RU" dirty="0" smtClean="0"/>
              <a:t> </a:t>
            </a:r>
            <a:r>
              <a:rPr lang="ru-RU" dirty="0" err="1" smtClean="0"/>
              <a:t>діб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відкрито</a:t>
            </a:r>
            <a:r>
              <a:rPr lang="ru-RU" dirty="0" smtClean="0"/>
              <a:t> Робертом Гуком 1664 року.</a:t>
            </a:r>
            <a:endParaRPr lang="ru-RU" dirty="0"/>
          </a:p>
        </p:txBody>
      </p:sp>
      <p:pic>
        <p:nvPicPr>
          <p:cNvPr id="37890" name="Picture 2" descr="C:\Users\Admin\Desktop\глаз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428736"/>
            <a:ext cx="4067191" cy="48874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супутники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803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     </a:t>
            </a:r>
            <a:r>
              <a:rPr lang="uk-UA" sz="2800" dirty="0" smtClean="0"/>
              <a:t>Нині відомо 67 супутників Юпітера.</a:t>
            </a:r>
          </a:p>
          <a:p>
            <a:pPr>
              <a:buNone/>
            </a:pPr>
            <a:r>
              <a:rPr lang="ru-RU" sz="2800" dirty="0" smtClean="0"/>
              <a:t>     </a:t>
            </a:r>
            <a:r>
              <a:rPr lang="ru-RU" sz="2800" dirty="0" err="1" smtClean="0"/>
              <a:t>Чотири</a:t>
            </a:r>
            <a:r>
              <a:rPr lang="ru-RU" sz="2800" dirty="0" smtClean="0"/>
              <a:t> </a:t>
            </a:r>
            <a:r>
              <a:rPr lang="ru-RU" sz="2800" dirty="0" err="1" smtClean="0"/>
              <a:t>найбільших</a:t>
            </a:r>
            <a:r>
              <a:rPr lang="ru-RU" sz="2800" dirty="0" smtClean="0"/>
              <a:t> </a:t>
            </a:r>
            <a:r>
              <a:rPr lang="ru-RU" sz="2800" dirty="0" err="1" smtClean="0"/>
              <a:t>супутника</a:t>
            </a:r>
            <a:r>
              <a:rPr lang="ru-RU" sz="2800" dirty="0" smtClean="0"/>
              <a:t> - </a:t>
            </a:r>
            <a:r>
              <a:rPr lang="ru-RU" sz="2800" dirty="0" err="1" smtClean="0"/>
              <a:t>Іо</a:t>
            </a:r>
            <a:r>
              <a:rPr lang="ru-RU" sz="2800" dirty="0" smtClean="0"/>
              <a:t>, </a:t>
            </a:r>
            <a:r>
              <a:rPr lang="ru-RU" sz="2800" dirty="0" err="1" smtClean="0"/>
              <a:t>Європа</a:t>
            </a:r>
            <a:r>
              <a:rPr lang="ru-RU" sz="2800" dirty="0" smtClean="0"/>
              <a:t>, </a:t>
            </a:r>
            <a:r>
              <a:rPr lang="ru-RU" sz="2800" dirty="0" err="1" smtClean="0"/>
              <a:t>Ганімед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Каллісто</a:t>
            </a:r>
            <a:r>
              <a:rPr lang="ru-RU" sz="2800" dirty="0" smtClean="0"/>
              <a:t> - </a:t>
            </a:r>
            <a:r>
              <a:rPr lang="ru-RU" sz="2800" dirty="0" err="1" smtClean="0"/>
              <a:t>були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відкриті</a:t>
            </a:r>
            <a:r>
              <a:rPr lang="ru-RU" sz="2800" dirty="0" smtClean="0"/>
              <a:t> </a:t>
            </a:r>
            <a:r>
              <a:rPr lang="ru-RU" sz="2800" dirty="0" err="1" smtClean="0"/>
              <a:t>ще</a:t>
            </a:r>
            <a:r>
              <a:rPr lang="ru-RU" sz="2800" dirty="0" smtClean="0"/>
              <a:t> в 1610 </a:t>
            </a:r>
            <a:r>
              <a:rPr lang="ru-RU" sz="2800" dirty="0" err="1" smtClean="0"/>
              <a:t>році</a:t>
            </a:r>
            <a:r>
              <a:rPr lang="ru-RU" sz="2800" dirty="0" smtClean="0"/>
              <a:t> </a:t>
            </a:r>
            <a:r>
              <a:rPr lang="ru-RU" sz="2800" dirty="0" err="1" smtClean="0"/>
              <a:t>Галілео</a:t>
            </a:r>
            <a:r>
              <a:rPr lang="ru-RU" sz="2800" dirty="0" smtClean="0"/>
              <a:t> </a:t>
            </a:r>
            <a:r>
              <a:rPr lang="ru-RU" sz="2800" dirty="0" err="1" smtClean="0"/>
              <a:t>Галілеєм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супутники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5195894" cy="50895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Найбільший</a:t>
            </a:r>
            <a:r>
              <a:rPr lang="ru-RU" dirty="0" smtClean="0"/>
              <a:t> </a:t>
            </a:r>
            <a:r>
              <a:rPr lang="ru-RU" dirty="0" err="1" smtClean="0"/>
              <a:t>інтерес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</a:t>
            </a:r>
            <a:r>
              <a:rPr lang="ru-RU" dirty="0" err="1" smtClean="0"/>
              <a:t>Європа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err="1" smtClean="0"/>
              <a:t>глобальним</a:t>
            </a:r>
            <a:r>
              <a:rPr lang="ru-RU" dirty="0" smtClean="0"/>
              <a:t> океаном, в </a:t>
            </a:r>
            <a:r>
              <a:rPr lang="ru-RU" dirty="0" err="1" smtClean="0"/>
              <a:t>якому</a:t>
            </a:r>
            <a:r>
              <a:rPr lang="ru-RU" dirty="0" smtClean="0"/>
              <a:t>, </a:t>
            </a:r>
            <a:r>
              <a:rPr lang="ru-RU" dirty="0" err="1" smtClean="0"/>
              <a:t>зг</a:t>
            </a:r>
            <a:r>
              <a:rPr lang="uk-UA" dirty="0" err="1" smtClean="0"/>
              <a:t>ідно</a:t>
            </a:r>
            <a:r>
              <a:rPr lang="uk-UA" dirty="0" smtClean="0"/>
              <a:t> з припущеннями вчених, може існувати життя</a:t>
            </a:r>
            <a:r>
              <a:rPr lang="ru-RU" dirty="0" smtClean="0"/>
              <a:t>.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показали, </a:t>
            </a:r>
            <a:r>
              <a:rPr lang="ru-RU" dirty="0" err="1" smtClean="0"/>
              <a:t>що</a:t>
            </a:r>
            <a:r>
              <a:rPr lang="ru-RU" dirty="0" smtClean="0"/>
              <a:t> океан </a:t>
            </a:r>
            <a:r>
              <a:rPr lang="ru-RU" dirty="0" err="1" smtClean="0"/>
              <a:t>простягається</a:t>
            </a:r>
            <a:r>
              <a:rPr lang="ru-RU" dirty="0" smtClean="0"/>
              <a:t> </a:t>
            </a:r>
            <a:r>
              <a:rPr lang="ru-RU" dirty="0" err="1" smtClean="0"/>
              <a:t>вглиб</a:t>
            </a:r>
            <a:r>
              <a:rPr lang="ru-RU" dirty="0" smtClean="0"/>
              <a:t> на 90 км,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земного </a:t>
            </a:r>
            <a:r>
              <a:rPr lang="ru-RU" dirty="0" err="1" smtClean="0"/>
              <a:t>Світового</a:t>
            </a:r>
            <a:r>
              <a:rPr lang="ru-RU" dirty="0" smtClean="0"/>
              <a:t> океану. </a:t>
            </a:r>
            <a:r>
              <a:rPr lang="ru-RU" dirty="0" err="1" smtClean="0"/>
              <a:t>Поверхня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 </a:t>
            </a:r>
            <a:r>
              <a:rPr lang="ru-RU" dirty="0" err="1" smtClean="0"/>
              <a:t>поцяткована</a:t>
            </a:r>
            <a:r>
              <a:rPr lang="ru-RU" dirty="0" smtClean="0"/>
              <a:t> </a:t>
            </a:r>
            <a:r>
              <a:rPr lang="ru-RU" dirty="0" err="1" smtClean="0"/>
              <a:t>розломами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тріщинами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виникли</a:t>
            </a:r>
            <a:r>
              <a:rPr lang="ru-RU" dirty="0" smtClean="0"/>
              <a:t> в </a:t>
            </a:r>
            <a:r>
              <a:rPr lang="ru-RU" dirty="0" err="1" smtClean="0"/>
              <a:t>крижаному</a:t>
            </a:r>
            <a:r>
              <a:rPr lang="ru-RU" dirty="0" smtClean="0"/>
              <a:t> </a:t>
            </a:r>
            <a:r>
              <a:rPr lang="ru-RU" dirty="0" err="1" smtClean="0"/>
              <a:t>панцирі</a:t>
            </a:r>
            <a:r>
              <a:rPr lang="ru-RU" dirty="0" smtClean="0"/>
              <a:t> </a:t>
            </a:r>
            <a:r>
              <a:rPr lang="ru-RU" dirty="0" err="1" smtClean="0"/>
              <a:t>супутника</a:t>
            </a:r>
            <a:r>
              <a:rPr lang="ru-RU" dirty="0" smtClean="0"/>
              <a:t>. </a:t>
            </a:r>
            <a:r>
              <a:rPr lang="ru-RU" dirty="0" err="1" smtClean="0"/>
              <a:t>Висловлювалося</a:t>
            </a:r>
            <a:r>
              <a:rPr lang="ru-RU" dirty="0" smtClean="0"/>
              <a:t> </a:t>
            </a:r>
            <a:r>
              <a:rPr lang="ru-RU" dirty="0" err="1" smtClean="0"/>
              <a:t>припущення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джерелом</a:t>
            </a:r>
            <a:r>
              <a:rPr lang="ru-RU" dirty="0" smtClean="0"/>
              <a:t> тепла для </a:t>
            </a:r>
            <a:r>
              <a:rPr lang="ru-RU" dirty="0" err="1" smtClean="0"/>
              <a:t>Європи</a:t>
            </a:r>
            <a:r>
              <a:rPr lang="ru-RU" dirty="0" smtClean="0"/>
              <a:t> служить </a:t>
            </a:r>
            <a:r>
              <a:rPr lang="ru-RU" dirty="0" err="1" smtClean="0"/>
              <a:t>саме</a:t>
            </a:r>
            <a:r>
              <a:rPr lang="ru-RU" dirty="0" smtClean="0"/>
              <a:t> сам океан, а не ядро </a:t>
            </a:r>
            <a:r>
              <a:rPr lang="ru-RU" dirty="0" err="1" smtClean="0"/>
              <a:t>супутника</a:t>
            </a:r>
            <a:r>
              <a:rPr lang="ru-RU" dirty="0" smtClean="0"/>
              <a:t>.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підлідного</a:t>
            </a:r>
            <a:r>
              <a:rPr lang="ru-RU" dirty="0" smtClean="0"/>
              <a:t> океану </a:t>
            </a:r>
            <a:r>
              <a:rPr lang="ru-RU" dirty="0" err="1" smtClean="0"/>
              <a:t>передбачається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на </a:t>
            </a:r>
            <a:r>
              <a:rPr lang="ru-RU" dirty="0" err="1" smtClean="0"/>
              <a:t>Каллісто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Ганімеді</a:t>
            </a:r>
            <a:endParaRPr lang="ru-RU" dirty="0"/>
          </a:p>
        </p:txBody>
      </p:sp>
      <p:pic>
        <p:nvPicPr>
          <p:cNvPr id="39940" name="Picture 4" descr="http://www.popmech.ru/images/upload/article/13129_1234965080_fu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714488"/>
            <a:ext cx="3429024" cy="342902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000760" y="5286388"/>
            <a:ext cx="23574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 smtClean="0"/>
              <a:t>Європа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супутники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5553084" cy="501811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3600" dirty="0" err="1" smtClean="0"/>
              <a:t>Іо</a:t>
            </a:r>
            <a:r>
              <a:rPr lang="ru-RU" sz="3600" dirty="0" smtClean="0"/>
              <a:t> </a:t>
            </a:r>
            <a:r>
              <a:rPr lang="ru-RU" sz="3600" dirty="0" err="1" smtClean="0"/>
              <a:t>цікавий</a:t>
            </a:r>
            <a:r>
              <a:rPr lang="ru-RU" sz="3600" dirty="0" smtClean="0"/>
              <a:t> </a:t>
            </a:r>
            <a:r>
              <a:rPr lang="ru-RU" sz="3600" dirty="0" err="1" smtClean="0"/>
              <a:t>наявністю</a:t>
            </a:r>
            <a:r>
              <a:rPr lang="ru-RU" sz="3600" dirty="0" smtClean="0"/>
              <a:t> </a:t>
            </a:r>
            <a:r>
              <a:rPr lang="ru-RU" sz="3600" dirty="0" err="1" smtClean="0"/>
              <a:t>потужних</a:t>
            </a:r>
            <a:r>
              <a:rPr lang="ru-RU" sz="3600" dirty="0" smtClean="0"/>
              <a:t> </a:t>
            </a:r>
            <a:r>
              <a:rPr lang="ru-RU" sz="3600" dirty="0" err="1" smtClean="0"/>
              <a:t>діючих</a:t>
            </a:r>
            <a:r>
              <a:rPr lang="ru-RU" sz="3600" dirty="0" smtClean="0"/>
              <a:t> </a:t>
            </a:r>
            <a:r>
              <a:rPr lang="ru-RU" sz="3600" dirty="0" err="1" smtClean="0"/>
              <a:t>вулканів</a:t>
            </a:r>
            <a:r>
              <a:rPr lang="ru-RU" sz="3600" dirty="0" smtClean="0"/>
              <a:t>; </a:t>
            </a:r>
            <a:r>
              <a:rPr lang="ru-RU" sz="3600" dirty="0" err="1" smtClean="0"/>
              <a:t>поверхню</a:t>
            </a:r>
            <a:r>
              <a:rPr lang="ru-RU" sz="3600" dirty="0" smtClean="0"/>
              <a:t> </a:t>
            </a:r>
            <a:r>
              <a:rPr lang="ru-RU" sz="3600" dirty="0" err="1" smtClean="0"/>
              <a:t>супутника</a:t>
            </a:r>
            <a:r>
              <a:rPr lang="ru-RU" sz="3600" dirty="0" smtClean="0"/>
              <a:t> залита продуктами </a:t>
            </a:r>
            <a:r>
              <a:rPr lang="ru-RU" sz="3600" dirty="0" err="1" smtClean="0"/>
              <a:t>вулканічної</a:t>
            </a:r>
            <a:r>
              <a:rPr lang="ru-RU" sz="3600" dirty="0" smtClean="0"/>
              <a:t> </a:t>
            </a:r>
            <a:r>
              <a:rPr lang="ru-RU" sz="3600" dirty="0" err="1" smtClean="0"/>
              <a:t>активності</a:t>
            </a:r>
            <a:r>
              <a:rPr lang="ru-RU" sz="3600" dirty="0" smtClean="0"/>
              <a:t>. На </a:t>
            </a:r>
            <a:r>
              <a:rPr lang="ru-RU" sz="3600" dirty="0" err="1" smtClean="0"/>
              <a:t>фотографіях</a:t>
            </a:r>
            <a:r>
              <a:rPr lang="ru-RU" sz="3600" dirty="0" smtClean="0"/>
              <a:t>, </a:t>
            </a:r>
            <a:r>
              <a:rPr lang="ru-RU" sz="3600" dirty="0" err="1" smtClean="0"/>
              <a:t>зроблених</a:t>
            </a:r>
            <a:r>
              <a:rPr lang="ru-RU" sz="3600" dirty="0" smtClean="0"/>
              <a:t> </a:t>
            </a:r>
            <a:r>
              <a:rPr lang="ru-RU" sz="3600" dirty="0" err="1" smtClean="0"/>
              <a:t>космічними</a:t>
            </a:r>
            <a:r>
              <a:rPr lang="ru-RU" sz="3600" dirty="0" smtClean="0"/>
              <a:t> зондами, видно, </a:t>
            </a:r>
            <a:r>
              <a:rPr lang="ru-RU" sz="3600" dirty="0" err="1" smtClean="0"/>
              <a:t>що</a:t>
            </a:r>
            <a:r>
              <a:rPr lang="ru-RU" sz="3600" dirty="0" smtClean="0"/>
              <a:t> </a:t>
            </a:r>
            <a:r>
              <a:rPr lang="ru-RU" sz="3600" dirty="0" err="1" smtClean="0"/>
              <a:t>поверхня</a:t>
            </a:r>
            <a:r>
              <a:rPr lang="ru-RU" sz="3600" dirty="0" smtClean="0"/>
              <a:t> </a:t>
            </a:r>
            <a:r>
              <a:rPr lang="ru-RU" sz="3600" dirty="0" err="1" smtClean="0"/>
              <a:t>Іо</a:t>
            </a:r>
            <a:r>
              <a:rPr lang="ru-RU" sz="3600" dirty="0" smtClean="0"/>
              <a:t> </a:t>
            </a:r>
            <a:r>
              <a:rPr lang="ru-RU" sz="3600" dirty="0" err="1" smtClean="0"/>
              <a:t>має</a:t>
            </a:r>
            <a:r>
              <a:rPr lang="ru-RU" sz="3600" dirty="0" smtClean="0"/>
              <a:t> </a:t>
            </a:r>
            <a:r>
              <a:rPr lang="ru-RU" sz="3600" dirty="0" err="1" smtClean="0"/>
              <a:t>яскраво-жовте</a:t>
            </a:r>
            <a:r>
              <a:rPr lang="ru-RU" sz="3600" dirty="0" smtClean="0"/>
              <a:t> </a:t>
            </a:r>
            <a:r>
              <a:rPr lang="ru-RU" sz="3600" dirty="0" err="1" smtClean="0"/>
              <a:t>забарвлення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з</a:t>
            </a:r>
            <a:r>
              <a:rPr lang="ru-RU" sz="3600" dirty="0" smtClean="0"/>
              <a:t> </a:t>
            </a:r>
            <a:r>
              <a:rPr lang="ru-RU" sz="3600" dirty="0" err="1" smtClean="0"/>
              <a:t>плямами</a:t>
            </a:r>
            <a:r>
              <a:rPr lang="ru-RU" sz="3600" dirty="0" smtClean="0"/>
              <a:t> коричневого, </a:t>
            </a:r>
            <a:r>
              <a:rPr lang="ru-RU" sz="3600" dirty="0" err="1" smtClean="0"/>
              <a:t>червоного</a:t>
            </a:r>
            <a:r>
              <a:rPr lang="ru-RU" sz="3600" dirty="0" smtClean="0"/>
              <a:t> </a:t>
            </a:r>
            <a:r>
              <a:rPr lang="ru-RU" sz="3600" dirty="0" err="1" smtClean="0"/>
              <a:t>і</a:t>
            </a:r>
            <a:r>
              <a:rPr lang="ru-RU" sz="3600" dirty="0" smtClean="0"/>
              <a:t> </a:t>
            </a:r>
            <a:r>
              <a:rPr lang="ru-RU" sz="3600" dirty="0" err="1" smtClean="0"/>
              <a:t>темно-жовтого</a:t>
            </a:r>
            <a:r>
              <a:rPr lang="ru-RU" sz="3600" dirty="0" smtClean="0"/>
              <a:t> </a:t>
            </a:r>
            <a:r>
              <a:rPr lang="ru-RU" sz="3600" dirty="0" err="1" smtClean="0"/>
              <a:t>кольорів</a:t>
            </a:r>
            <a:r>
              <a:rPr lang="ru-RU" sz="3600" dirty="0" smtClean="0"/>
              <a:t>. </a:t>
            </a:r>
            <a:r>
              <a:rPr lang="ru-RU" sz="3600" dirty="0" err="1" smtClean="0"/>
              <a:t>Ці</a:t>
            </a:r>
            <a:r>
              <a:rPr lang="ru-RU" sz="3600" dirty="0" smtClean="0"/>
              <a:t> </a:t>
            </a:r>
            <a:r>
              <a:rPr lang="ru-RU" sz="3600" dirty="0" err="1" smtClean="0"/>
              <a:t>плями</a:t>
            </a:r>
            <a:r>
              <a:rPr lang="ru-RU" sz="3600" dirty="0" smtClean="0"/>
              <a:t> - продукт </a:t>
            </a:r>
            <a:r>
              <a:rPr lang="ru-RU" sz="3600" dirty="0" err="1" smtClean="0"/>
              <a:t>вивержень</a:t>
            </a:r>
            <a:r>
              <a:rPr lang="ru-RU" sz="3600" dirty="0" smtClean="0"/>
              <a:t> </a:t>
            </a:r>
            <a:r>
              <a:rPr lang="ru-RU" sz="3600" dirty="0" err="1" smtClean="0"/>
              <a:t>вулканів</a:t>
            </a:r>
            <a:r>
              <a:rPr lang="ru-RU" sz="3600" dirty="0" smtClean="0"/>
              <a:t> </a:t>
            </a:r>
            <a:r>
              <a:rPr lang="ru-RU" sz="3600" dirty="0" err="1" smtClean="0"/>
              <a:t>Іо</a:t>
            </a:r>
            <a:r>
              <a:rPr lang="ru-RU" sz="3600" dirty="0" smtClean="0"/>
              <a:t>, </a:t>
            </a:r>
            <a:r>
              <a:rPr lang="ru-RU" sz="3600" dirty="0" err="1" smtClean="0"/>
              <a:t>що</a:t>
            </a:r>
            <a:r>
              <a:rPr lang="ru-RU" sz="3600" dirty="0" smtClean="0"/>
              <a:t> </a:t>
            </a:r>
            <a:r>
              <a:rPr lang="ru-RU" sz="3600" dirty="0" err="1" smtClean="0"/>
              <a:t>складаються</a:t>
            </a:r>
            <a:r>
              <a:rPr lang="ru-RU" sz="3600" dirty="0" smtClean="0"/>
              <a:t> </a:t>
            </a:r>
            <a:r>
              <a:rPr lang="ru-RU" sz="3600" dirty="0" err="1" smtClean="0"/>
              <a:t>переважно</a:t>
            </a:r>
            <a:r>
              <a:rPr lang="ru-RU" sz="3600" dirty="0" smtClean="0"/>
              <a:t> </a:t>
            </a:r>
            <a:r>
              <a:rPr lang="ru-RU" sz="3600" dirty="0" err="1" smtClean="0"/>
              <a:t>з</a:t>
            </a:r>
            <a:r>
              <a:rPr lang="ru-RU" sz="3600" dirty="0" smtClean="0"/>
              <a:t> </a:t>
            </a:r>
            <a:r>
              <a:rPr lang="ru-RU" sz="3600" dirty="0" err="1" smtClean="0"/>
              <a:t>сірки</a:t>
            </a:r>
            <a:r>
              <a:rPr lang="ru-RU" sz="3600" dirty="0" smtClean="0"/>
              <a:t> та </a:t>
            </a:r>
            <a:r>
              <a:rPr lang="ru-RU" sz="3600" dirty="0" err="1" smtClean="0"/>
              <a:t>її</a:t>
            </a:r>
            <a:r>
              <a:rPr lang="ru-RU" sz="3600" dirty="0" smtClean="0"/>
              <a:t> </a:t>
            </a:r>
            <a:r>
              <a:rPr lang="ru-RU" sz="3600" dirty="0" err="1" smtClean="0"/>
              <a:t>сполук</a:t>
            </a:r>
            <a:r>
              <a:rPr lang="ru-RU" sz="3600" dirty="0" smtClean="0"/>
              <a:t>; </a:t>
            </a:r>
            <a:r>
              <a:rPr lang="ru-RU" sz="3600" dirty="0" err="1" smtClean="0"/>
              <a:t>колір</a:t>
            </a:r>
            <a:r>
              <a:rPr lang="ru-RU" sz="3600" dirty="0" smtClean="0"/>
              <a:t> </a:t>
            </a:r>
            <a:r>
              <a:rPr lang="ru-RU" sz="3600" dirty="0" err="1" smtClean="0"/>
              <a:t>вивержень</a:t>
            </a:r>
            <a:r>
              <a:rPr lang="ru-RU" sz="3600" dirty="0" smtClean="0"/>
              <a:t> </a:t>
            </a:r>
            <a:r>
              <a:rPr lang="ru-RU" sz="3600" dirty="0" err="1" smtClean="0"/>
              <a:t>залежить</a:t>
            </a:r>
            <a:r>
              <a:rPr lang="ru-RU" sz="3600" dirty="0" smtClean="0"/>
              <a:t> </a:t>
            </a:r>
            <a:r>
              <a:rPr lang="ru-RU" sz="3600" dirty="0" err="1" smtClean="0"/>
              <a:t>від</a:t>
            </a:r>
            <a:r>
              <a:rPr lang="ru-RU" sz="3600" dirty="0" smtClean="0"/>
              <a:t> </a:t>
            </a:r>
            <a:r>
              <a:rPr lang="ru-RU" sz="3600" dirty="0" err="1" smtClean="0"/>
              <a:t>їх</a:t>
            </a:r>
            <a:r>
              <a:rPr lang="ru-RU" sz="3600" dirty="0" smtClean="0"/>
              <a:t> </a:t>
            </a:r>
            <a:r>
              <a:rPr lang="ru-RU" sz="3600" dirty="0" err="1" smtClean="0"/>
              <a:t>температури</a:t>
            </a:r>
            <a:endParaRPr lang="ru-RU" sz="3600" dirty="0"/>
          </a:p>
        </p:txBody>
      </p:sp>
      <p:pic>
        <p:nvPicPr>
          <p:cNvPr id="4" name="Picture 4" descr="http://sanatate.md/data/pic/news/0106/10643/1_60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785926"/>
            <a:ext cx="2857520" cy="28575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429388" y="4857760"/>
            <a:ext cx="1643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3200" b="1" i="1" dirty="0" err="1" smtClean="0"/>
              <a:t>Іо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супутники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4786314" cy="571501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Ганімед</a:t>
            </a:r>
            <a:r>
              <a:rPr lang="ru-RU" dirty="0" smtClean="0"/>
              <a:t> – </a:t>
            </a:r>
            <a:r>
              <a:rPr lang="ru-RU" dirty="0" err="1" smtClean="0"/>
              <a:t>найбільший</a:t>
            </a:r>
            <a:r>
              <a:rPr lang="ru-RU" dirty="0" smtClean="0"/>
              <a:t> </a:t>
            </a:r>
            <a:r>
              <a:rPr lang="ru-RU" dirty="0" err="1" smtClean="0"/>
              <a:t>супутник</a:t>
            </a:r>
            <a:r>
              <a:rPr lang="ru-RU" dirty="0" smtClean="0"/>
              <a:t> </a:t>
            </a:r>
            <a:r>
              <a:rPr lang="ru-RU" dirty="0" err="1" smtClean="0"/>
              <a:t>Юпітера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до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галілеєвих</a:t>
            </a:r>
            <a:r>
              <a:rPr lang="ru-RU" dirty="0" smtClean="0"/>
              <a:t> </a:t>
            </a:r>
            <a:r>
              <a:rPr lang="ru-RU" dirty="0" err="1" smtClean="0"/>
              <a:t>супутників</a:t>
            </a:r>
            <a:r>
              <a:rPr lang="ru-RU" dirty="0" smtClean="0"/>
              <a:t>.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найбільшим</a:t>
            </a:r>
            <a:r>
              <a:rPr lang="ru-RU" dirty="0" smtClean="0"/>
              <a:t> </a:t>
            </a:r>
            <a:r>
              <a:rPr lang="ru-RU" dirty="0" err="1" smtClean="0"/>
              <a:t>супутником</a:t>
            </a:r>
            <a:r>
              <a:rPr lang="ru-RU" dirty="0" smtClean="0"/>
              <a:t> у </a:t>
            </a:r>
            <a:r>
              <a:rPr lang="ru-RU" dirty="0" err="1" smtClean="0"/>
              <a:t>Сонячній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. </a:t>
            </a:r>
            <a:r>
              <a:rPr lang="ru-RU" dirty="0" err="1" smtClean="0"/>
              <a:t>Поверхня</a:t>
            </a:r>
            <a:r>
              <a:rPr lang="ru-RU" dirty="0" smtClean="0"/>
              <a:t> </a:t>
            </a:r>
            <a:r>
              <a:rPr lang="ru-RU" dirty="0" err="1" smtClean="0"/>
              <a:t>Ганімеду</a:t>
            </a:r>
            <a:r>
              <a:rPr lang="ru-RU" dirty="0" smtClean="0"/>
              <a:t> </a:t>
            </a:r>
            <a:r>
              <a:rPr lang="ru-RU" dirty="0" err="1" smtClean="0"/>
              <a:t>диференційована</a:t>
            </a:r>
            <a:r>
              <a:rPr lang="ru-RU" dirty="0" smtClean="0"/>
              <a:t> - </a:t>
            </a:r>
            <a:r>
              <a:rPr lang="ru-RU" dirty="0" err="1" smtClean="0"/>
              <a:t>спостерігаються</a:t>
            </a:r>
            <a:r>
              <a:rPr lang="ru-RU" dirty="0" smtClean="0"/>
              <a:t> </a:t>
            </a:r>
            <a:r>
              <a:rPr lang="ru-RU" dirty="0" err="1" smtClean="0"/>
              <a:t>геологічно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 </a:t>
            </a:r>
            <a:r>
              <a:rPr lang="ru-RU" dirty="0" err="1" smtClean="0"/>
              <a:t>райони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світлішим</a:t>
            </a:r>
            <a:r>
              <a:rPr lang="ru-RU" dirty="0" smtClean="0"/>
              <a:t> </a:t>
            </a:r>
            <a:r>
              <a:rPr lang="ru-RU" dirty="0" err="1" smtClean="0"/>
              <a:t>кольором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виступом</a:t>
            </a:r>
            <a:r>
              <a:rPr lang="ru-RU" dirty="0" smtClean="0"/>
              <a:t> канав, та </a:t>
            </a:r>
            <a:r>
              <a:rPr lang="ru-RU" dirty="0" err="1" smtClean="0"/>
              <a:t>старіших</a:t>
            </a:r>
            <a:r>
              <a:rPr lang="ru-RU" dirty="0" smtClean="0"/>
              <a:t> </a:t>
            </a:r>
            <a:r>
              <a:rPr lang="ru-RU" dirty="0" err="1" smtClean="0"/>
              <a:t>районів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виглядають</a:t>
            </a:r>
            <a:r>
              <a:rPr lang="ru-RU" dirty="0" smtClean="0"/>
              <a:t> </a:t>
            </a:r>
            <a:r>
              <a:rPr lang="ru-RU" dirty="0" err="1" smtClean="0"/>
              <a:t>темнішими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рясніють</a:t>
            </a:r>
            <a:r>
              <a:rPr lang="ru-RU" dirty="0" smtClean="0"/>
              <a:t> </a:t>
            </a:r>
            <a:r>
              <a:rPr lang="ru-RU" dirty="0" err="1" smtClean="0"/>
              <a:t>ударними</a:t>
            </a:r>
            <a:r>
              <a:rPr lang="ru-RU" dirty="0" smtClean="0"/>
              <a:t> кратерами.</a:t>
            </a:r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спостерігати</a:t>
            </a:r>
            <a:r>
              <a:rPr lang="ru-RU" dirty="0" smtClean="0"/>
              <a:t> </a:t>
            </a:r>
            <a:r>
              <a:rPr lang="ru-RU" dirty="0" err="1" smtClean="0"/>
              <a:t>регіони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пересувалися</a:t>
            </a:r>
            <a:r>
              <a:rPr lang="ru-RU" dirty="0" smtClean="0"/>
              <a:t> один </a:t>
            </a:r>
            <a:r>
              <a:rPr lang="ru-RU" dirty="0" err="1" smtClean="0"/>
              <a:t>відносно</a:t>
            </a:r>
            <a:r>
              <a:rPr lang="ru-RU" dirty="0" smtClean="0"/>
              <a:t> одного, </a:t>
            </a:r>
            <a:r>
              <a:rPr lang="ru-RU" dirty="0" err="1" smtClean="0"/>
              <a:t>подібно</a:t>
            </a:r>
            <a:r>
              <a:rPr lang="ru-RU" dirty="0" smtClean="0"/>
              <a:t> </a:t>
            </a:r>
            <a:r>
              <a:rPr lang="ru-RU" dirty="0" err="1" smtClean="0"/>
              <a:t>континентальній</a:t>
            </a:r>
            <a:r>
              <a:rPr lang="ru-RU" dirty="0" smtClean="0"/>
              <a:t> </a:t>
            </a:r>
            <a:r>
              <a:rPr lang="ru-RU" dirty="0" err="1" smtClean="0"/>
              <a:t>корі</a:t>
            </a:r>
            <a:r>
              <a:rPr lang="ru-RU" dirty="0" smtClean="0"/>
              <a:t> на </a:t>
            </a:r>
            <a:r>
              <a:rPr lang="ru-RU" dirty="0" err="1" smtClean="0"/>
              <a:t>Землі</a:t>
            </a:r>
            <a:r>
              <a:rPr lang="ru-RU" dirty="0" smtClean="0"/>
              <a:t>, а на </a:t>
            </a:r>
            <a:r>
              <a:rPr lang="ru-RU" dirty="0" err="1" smtClean="0"/>
              <a:t>їхніх</a:t>
            </a:r>
            <a:r>
              <a:rPr lang="ru-RU" dirty="0" smtClean="0"/>
              <a:t> краях </a:t>
            </a:r>
            <a:r>
              <a:rPr lang="ru-RU" dirty="0" err="1" smtClean="0"/>
              <a:t>підіймалися</a:t>
            </a:r>
            <a:r>
              <a:rPr lang="ru-RU" dirty="0" smtClean="0"/>
              <a:t> гори.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загалом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свідчать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тектонічна</a:t>
            </a:r>
            <a:r>
              <a:rPr lang="ru-RU" dirty="0" smtClean="0"/>
              <a:t> </a:t>
            </a:r>
            <a:r>
              <a:rPr lang="ru-RU" dirty="0" err="1" smtClean="0"/>
              <a:t>активність</a:t>
            </a:r>
            <a:r>
              <a:rPr lang="ru-RU" dirty="0" smtClean="0"/>
              <a:t> </a:t>
            </a:r>
            <a:r>
              <a:rPr lang="ru-RU" dirty="0" err="1" smtClean="0"/>
              <a:t>Ганімеда</a:t>
            </a:r>
            <a:r>
              <a:rPr lang="ru-RU" dirty="0" smtClean="0"/>
              <a:t> </a:t>
            </a:r>
            <a:r>
              <a:rPr lang="ru-RU" dirty="0" err="1" smtClean="0"/>
              <a:t>згасла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супутника</a:t>
            </a:r>
            <a:r>
              <a:rPr lang="ru-RU" dirty="0" smtClean="0"/>
              <a:t> </a:t>
            </a:r>
            <a:r>
              <a:rPr lang="ru-RU" dirty="0" err="1" smtClean="0"/>
              <a:t>видні</a:t>
            </a:r>
            <a:r>
              <a:rPr lang="ru-RU" dirty="0" smtClean="0"/>
              <a:t> </a:t>
            </a:r>
            <a:r>
              <a:rPr lang="ru-RU" dirty="0" err="1" smtClean="0"/>
              <a:t>полярні</a:t>
            </a:r>
            <a:r>
              <a:rPr lang="ru-RU" dirty="0" smtClean="0"/>
              <a:t> </a:t>
            </a:r>
            <a:r>
              <a:rPr lang="ru-RU" dirty="0" err="1" smtClean="0"/>
              <a:t>льодовики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простягаються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полюсів</a:t>
            </a:r>
            <a:r>
              <a:rPr lang="ru-RU" dirty="0" smtClean="0"/>
              <a:t> до 40 </a:t>
            </a:r>
            <a:r>
              <a:rPr lang="ru-RU" dirty="0" err="1" smtClean="0"/>
              <a:t>паралелі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1986" name="Picture 2" descr="http://s019.radikal.ru/i618/1205/a4/d4a12bfd5ba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52" y="1357298"/>
            <a:ext cx="3714775" cy="371477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643570" y="5357826"/>
            <a:ext cx="17859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 smtClean="0"/>
              <a:t>Ганімед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супутники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54162"/>
            <a:ext cx="4786346" cy="50181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На </a:t>
            </a:r>
            <a:r>
              <a:rPr lang="ru-RU" dirty="0" err="1" smtClean="0"/>
              <a:t>Каллісто</a:t>
            </a:r>
            <a:r>
              <a:rPr lang="ru-RU" dirty="0" smtClean="0"/>
              <a:t>, як </a:t>
            </a:r>
            <a:r>
              <a:rPr lang="ru-RU" dirty="0" err="1" smtClean="0"/>
              <a:t>передбачається</a:t>
            </a:r>
            <a:r>
              <a:rPr lang="ru-RU" dirty="0" smtClean="0"/>
              <a:t>,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океан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поверхнею</a:t>
            </a:r>
            <a:r>
              <a:rPr lang="ru-RU" dirty="0" smtClean="0"/>
              <a:t> </a:t>
            </a:r>
            <a:r>
              <a:rPr lang="ru-RU" dirty="0" err="1" smtClean="0"/>
              <a:t>супутника</a:t>
            </a:r>
            <a:r>
              <a:rPr lang="ru-RU" dirty="0" smtClean="0"/>
              <a:t>; на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побічно</a:t>
            </a:r>
            <a:r>
              <a:rPr lang="ru-RU" dirty="0" smtClean="0"/>
              <a:t> </a:t>
            </a:r>
            <a:r>
              <a:rPr lang="ru-RU" dirty="0" err="1" smtClean="0"/>
              <a:t>вказує</a:t>
            </a:r>
            <a:r>
              <a:rPr lang="ru-RU" dirty="0" smtClean="0"/>
              <a:t> </a:t>
            </a:r>
            <a:r>
              <a:rPr lang="ru-RU" dirty="0" err="1" smtClean="0"/>
              <a:t>магнітне</a:t>
            </a:r>
            <a:r>
              <a:rPr lang="ru-RU" dirty="0" smtClean="0"/>
              <a:t> поле </a:t>
            </a:r>
            <a:r>
              <a:rPr lang="ru-RU" dirty="0" err="1" smtClean="0"/>
              <a:t>Каллісто</a:t>
            </a:r>
            <a:r>
              <a:rPr lang="ru-RU" dirty="0" smtClean="0"/>
              <a:t>, яке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породжене</a:t>
            </a:r>
            <a:r>
              <a:rPr lang="ru-RU" dirty="0" smtClean="0"/>
              <a:t> </a:t>
            </a:r>
            <a:r>
              <a:rPr lang="ru-RU" dirty="0" err="1" smtClean="0"/>
              <a:t>наявністю</a:t>
            </a:r>
            <a:r>
              <a:rPr lang="ru-RU" dirty="0" smtClean="0"/>
              <a:t> </a:t>
            </a:r>
            <a:r>
              <a:rPr lang="ru-RU" dirty="0" err="1" smtClean="0"/>
              <a:t>електричних</a:t>
            </a:r>
            <a:r>
              <a:rPr lang="ru-RU" dirty="0" smtClean="0"/>
              <a:t> </a:t>
            </a:r>
            <a:r>
              <a:rPr lang="ru-RU" dirty="0" err="1" smtClean="0"/>
              <a:t>струмів</a:t>
            </a:r>
            <a:r>
              <a:rPr lang="ru-RU" dirty="0" smtClean="0"/>
              <a:t> в </a:t>
            </a:r>
            <a:r>
              <a:rPr lang="ru-RU" dirty="0" err="1" smtClean="0"/>
              <a:t>солоній</a:t>
            </a:r>
            <a:r>
              <a:rPr lang="ru-RU" dirty="0" smtClean="0"/>
              <a:t> </a:t>
            </a:r>
            <a:r>
              <a:rPr lang="ru-RU" dirty="0" err="1" smtClean="0"/>
              <a:t>воді</a:t>
            </a:r>
            <a:r>
              <a:rPr lang="ru-RU" dirty="0" smtClean="0"/>
              <a:t> </a:t>
            </a:r>
            <a:r>
              <a:rPr lang="ru-RU" dirty="0" err="1" smtClean="0"/>
              <a:t>всередині</a:t>
            </a:r>
            <a:r>
              <a:rPr lang="ru-RU" dirty="0" smtClean="0"/>
              <a:t> </a:t>
            </a:r>
            <a:r>
              <a:rPr lang="ru-RU" dirty="0" err="1" smtClean="0"/>
              <a:t>супутника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на </a:t>
            </a:r>
            <a:r>
              <a:rPr lang="ru-RU" dirty="0" err="1" smtClean="0"/>
              <a:t>користь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гіпотези</a:t>
            </a:r>
            <a:r>
              <a:rPr lang="ru-RU" dirty="0" smtClean="0"/>
              <a:t> </a:t>
            </a:r>
            <a:r>
              <a:rPr lang="ru-RU" dirty="0" err="1" smtClean="0"/>
              <a:t>свідчить</a:t>
            </a:r>
            <a:r>
              <a:rPr lang="ru-RU" dirty="0" smtClean="0"/>
              <a:t> той факт,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магнітне</a:t>
            </a:r>
            <a:r>
              <a:rPr lang="ru-RU" dirty="0" smtClean="0"/>
              <a:t> поле у </a:t>
            </a:r>
            <a:r>
              <a:rPr lang="ru-RU" dirty="0" err="1" smtClean="0"/>
              <a:t>Каллісто</a:t>
            </a:r>
            <a:r>
              <a:rPr lang="ru-RU" dirty="0" smtClean="0"/>
              <a:t> </a:t>
            </a:r>
            <a:r>
              <a:rPr lang="ru-RU" dirty="0" err="1" smtClean="0"/>
              <a:t>змінюється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орієнтації</a:t>
            </a:r>
            <a:r>
              <a:rPr lang="ru-RU" dirty="0" smtClean="0"/>
              <a:t> на </a:t>
            </a:r>
            <a:r>
              <a:rPr lang="ru-RU" dirty="0" err="1" smtClean="0"/>
              <a:t>магнітне</a:t>
            </a:r>
            <a:r>
              <a:rPr lang="ru-RU" dirty="0" smtClean="0"/>
              <a:t> поле </a:t>
            </a:r>
            <a:r>
              <a:rPr lang="ru-RU" dirty="0" err="1" smtClean="0"/>
              <a:t>Юпітера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високопровідна</a:t>
            </a:r>
            <a:r>
              <a:rPr lang="ru-RU" dirty="0" smtClean="0"/>
              <a:t> </a:t>
            </a:r>
            <a:r>
              <a:rPr lang="ru-RU" dirty="0" err="1" smtClean="0"/>
              <a:t>рідина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поверхнею</a:t>
            </a:r>
            <a:r>
              <a:rPr lang="ru-RU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</a:t>
            </a:r>
            <a:r>
              <a:rPr lang="ru-RU" dirty="0" err="1" smtClean="0"/>
              <a:t>супутника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3010" name="Picture 2" descr="http://images1.wikia.nocookie.net/__cb20100203044430/gravity/images/e/e9/Callist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571612"/>
            <a:ext cx="3748881" cy="381474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000760" y="5500702"/>
            <a:ext cx="16603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 smtClean="0"/>
              <a:t>Каллісто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2786058"/>
            <a:ext cx="56436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000" b="1" i="1" dirty="0" smtClean="0"/>
              <a:t>Дякую за увагу!</a:t>
            </a:r>
            <a:endParaRPr lang="ru-RU" sz="6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Назва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3"/>
            <a:ext cx="5214942" cy="3000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Планета названа в честь верховного бога римлян - Юпітера.</a:t>
            </a:r>
          </a:p>
        </p:txBody>
      </p:sp>
      <p:pic>
        <p:nvPicPr>
          <p:cNvPr id="1026" name="Picture 2" descr="C:\Users\Admin\Desktop\220px-Statue_of_Zeus_(Hermitage)_-_Статуя_Юпитер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214422"/>
            <a:ext cx="3286148" cy="52443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Історія </a:t>
            </a:r>
            <a:r>
              <a:rPr lang="uk-UA" dirty="0" err="1" smtClean="0"/>
              <a:t>дОсліджень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 месопотамській культурі планета називалась </a:t>
            </a:r>
            <a:r>
              <a:rPr lang="ru-RU" dirty="0" err="1" smtClean="0"/>
              <a:t>Мулу-баббар</a:t>
            </a:r>
            <a:r>
              <a:rPr lang="ru-RU" dirty="0" smtClean="0"/>
              <a:t> (</a:t>
            </a:r>
            <a:r>
              <a:rPr lang="ru-RU" dirty="0" err="1" smtClean="0"/>
              <a:t>біла</a:t>
            </a:r>
            <a:r>
              <a:rPr lang="ru-RU" dirty="0" smtClean="0"/>
              <a:t> </a:t>
            </a:r>
            <a:r>
              <a:rPr lang="ru-RU" dirty="0" err="1" smtClean="0"/>
              <a:t>зірка</a:t>
            </a:r>
            <a:r>
              <a:rPr lang="ru-RU" dirty="0" smtClean="0"/>
              <a:t>);</a:t>
            </a:r>
          </a:p>
          <a:p>
            <a:r>
              <a:rPr lang="uk-UA" dirty="0" smtClean="0"/>
              <a:t>Вавилоняни вперше розробили теорію для пояснення видимого руху Юпітера та </a:t>
            </a:r>
            <a:r>
              <a:rPr lang="uk-UA" dirty="0" err="1" smtClean="0"/>
              <a:t>пов</a:t>
            </a:r>
            <a:r>
              <a:rPr lang="en-US" dirty="0" smtClean="0"/>
              <a:t>`</a:t>
            </a:r>
            <a:r>
              <a:rPr lang="uk-UA" dirty="0" err="1" smtClean="0"/>
              <a:t>язали</a:t>
            </a:r>
            <a:r>
              <a:rPr lang="uk-UA" dirty="0" smtClean="0"/>
              <a:t> його з богом </a:t>
            </a:r>
            <a:r>
              <a:rPr lang="uk-UA" dirty="0" err="1" smtClean="0"/>
              <a:t>Мардуком</a:t>
            </a:r>
            <a:r>
              <a:rPr lang="uk-UA" dirty="0" smtClean="0"/>
              <a:t>;</a:t>
            </a:r>
          </a:p>
          <a:p>
            <a:r>
              <a:rPr lang="uk-UA" dirty="0" smtClean="0"/>
              <a:t>Детальний опис 12-літнього циклу руху планети </a:t>
            </a:r>
            <a:r>
              <a:rPr lang="uk-UA" dirty="0" err="1" smtClean="0"/>
              <a:t>рзробили</a:t>
            </a:r>
            <a:r>
              <a:rPr lang="uk-UA" dirty="0" smtClean="0"/>
              <a:t> китайські астрономи, які назвали її </a:t>
            </a:r>
            <a:r>
              <a:rPr lang="ru-RU" dirty="0" err="1" smtClean="0"/>
              <a:t>Суй-син</a:t>
            </a:r>
            <a:r>
              <a:rPr lang="ru-RU" dirty="0" smtClean="0"/>
              <a:t> (</a:t>
            </a:r>
            <a:r>
              <a:rPr lang="ru-RU" dirty="0" err="1" smtClean="0"/>
              <a:t>зірка</a:t>
            </a:r>
            <a:r>
              <a:rPr lang="ru-RU" dirty="0" smtClean="0"/>
              <a:t> року);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Історія </a:t>
            </a:r>
            <a:r>
              <a:rPr lang="uk-UA" dirty="0" err="1" smtClean="0"/>
              <a:t>дОсліджень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На початку </a:t>
            </a:r>
            <a:r>
              <a:rPr lang="en-US" dirty="0" smtClean="0"/>
              <a:t>XVII</a:t>
            </a:r>
            <a:r>
              <a:rPr lang="uk-UA" dirty="0" smtClean="0"/>
              <a:t> століття Галілео Галілей досліджував Юпітер за допомогою створеного ним телескопа та відкрив 4 супутники гіганта;</a:t>
            </a:r>
          </a:p>
          <a:p>
            <a:r>
              <a:rPr lang="ru-RU" dirty="0" smtClean="0"/>
              <a:t>В 1660-х роках </a:t>
            </a:r>
            <a:r>
              <a:rPr lang="ru-RU" dirty="0" err="1" smtClean="0"/>
              <a:t>Джованні</a:t>
            </a:r>
            <a:r>
              <a:rPr lang="ru-RU" dirty="0" smtClean="0"/>
              <a:t> </a:t>
            </a:r>
            <a:r>
              <a:rPr lang="ru-RU" dirty="0" err="1" smtClean="0"/>
              <a:t>Кассіні</a:t>
            </a:r>
            <a:r>
              <a:rPr lang="ru-RU" dirty="0" smtClean="0"/>
              <a:t> </a:t>
            </a:r>
            <a:r>
              <a:rPr lang="ru-RU" dirty="0" err="1" smtClean="0"/>
              <a:t>спостерігав</a:t>
            </a:r>
            <a:r>
              <a:rPr lang="ru-RU" dirty="0" smtClean="0"/>
              <a:t> </a:t>
            </a:r>
            <a:r>
              <a:rPr lang="ru-RU" dirty="0" err="1" smtClean="0"/>
              <a:t>плями</a:t>
            </a:r>
            <a:r>
              <a:rPr lang="ru-RU" dirty="0" smtClean="0"/>
              <a:t> та </a:t>
            </a:r>
            <a:r>
              <a:rPr lang="ru-RU" dirty="0" err="1" smtClean="0"/>
              <a:t>полоси</a:t>
            </a:r>
            <a:r>
              <a:rPr lang="ru-RU" dirty="0" smtClean="0"/>
              <a:t> на «</a:t>
            </a:r>
            <a:r>
              <a:rPr lang="ru-RU" dirty="0" err="1" smtClean="0"/>
              <a:t>поверхні</a:t>
            </a:r>
            <a:r>
              <a:rPr lang="ru-RU" dirty="0" smtClean="0"/>
              <a:t>» </a:t>
            </a:r>
            <a:r>
              <a:rPr lang="ru-RU" dirty="0" err="1" smtClean="0"/>
              <a:t>Юпітера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Історія </a:t>
            </a:r>
            <a:r>
              <a:rPr lang="uk-UA" dirty="0" err="1" smtClean="0"/>
              <a:t>дОсліджень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 початку </a:t>
            </a:r>
            <a:r>
              <a:rPr lang="en-US" dirty="0" smtClean="0"/>
              <a:t>XX</a:t>
            </a:r>
            <a:r>
              <a:rPr lang="uk-UA" dirty="0" smtClean="0"/>
              <a:t> ст. </a:t>
            </a:r>
            <a:r>
              <a:rPr lang="ru-RU" dirty="0" smtClean="0"/>
              <a:t>активно </a:t>
            </a:r>
            <a:r>
              <a:rPr lang="ru-RU" dirty="0" err="1" smtClean="0"/>
              <a:t>проводяться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Юпітера</a:t>
            </a:r>
            <a:r>
              <a:rPr lang="ru-RU" dirty="0" smtClean="0"/>
              <a:t> як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наземних</a:t>
            </a:r>
            <a:r>
              <a:rPr lang="ru-RU" dirty="0" smtClean="0"/>
              <a:t> </a:t>
            </a:r>
            <a:r>
              <a:rPr lang="ru-RU" dirty="0" err="1" smtClean="0"/>
              <a:t>телескопів</a:t>
            </a:r>
            <a:r>
              <a:rPr lang="ru-RU" dirty="0" smtClean="0"/>
              <a:t> (у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радіотелескопів</a:t>
            </a:r>
            <a:r>
              <a:rPr lang="ru-RU" dirty="0" smtClean="0"/>
              <a:t>), так </a:t>
            </a:r>
            <a:r>
              <a:rPr lang="ru-RU" dirty="0" err="1" smtClean="0"/>
              <a:t>і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космічних</a:t>
            </a:r>
            <a:r>
              <a:rPr lang="ru-RU" dirty="0" smtClean="0"/>
              <a:t> </a:t>
            </a:r>
            <a:r>
              <a:rPr lang="ru-RU" dirty="0" err="1" smtClean="0"/>
              <a:t>апаратів</a:t>
            </a:r>
            <a:r>
              <a:rPr lang="ru-RU" dirty="0" smtClean="0"/>
              <a:t> - телескопа «Хаббл» </a:t>
            </a:r>
            <a:r>
              <a:rPr lang="ru-RU" dirty="0" err="1" smtClean="0"/>
              <a:t>і</a:t>
            </a:r>
            <a:r>
              <a:rPr lang="ru-RU" dirty="0" smtClean="0"/>
              <a:t> ряду </a:t>
            </a:r>
            <a:r>
              <a:rPr lang="ru-RU" dirty="0" err="1" smtClean="0"/>
              <a:t>зондів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положення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5016"/>
            <a:ext cx="9144000" cy="714356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П</a:t>
            </a:r>
            <a:r>
              <a:rPr lang="en-US" dirty="0" smtClean="0"/>
              <a:t>`</a:t>
            </a:r>
            <a:r>
              <a:rPr lang="uk-UA" dirty="0" err="1" smtClean="0"/>
              <a:t>ята</a:t>
            </a:r>
            <a:r>
              <a:rPr lang="uk-UA" dirty="0" smtClean="0"/>
              <a:t> планета Сонячної системи.</a:t>
            </a:r>
            <a:endParaRPr lang="uk-UA" sz="28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051" name="Picture 3" descr="C:\Users\Admin\Desktop\ftf-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357298"/>
            <a:ext cx="7429552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Орбіта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410076" cy="5089548"/>
          </a:xfrm>
        </p:spPr>
        <p:txBody>
          <a:bodyPr/>
          <a:lstStyle/>
          <a:p>
            <a:r>
              <a:rPr lang="ru-RU" dirty="0" err="1" smtClean="0"/>
              <a:t>Юпітер</a:t>
            </a:r>
            <a:r>
              <a:rPr lang="ru-RU" dirty="0" smtClean="0"/>
              <a:t> </a:t>
            </a:r>
            <a:r>
              <a:rPr lang="ru-RU" dirty="0" err="1" smtClean="0"/>
              <a:t>рухається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Сонця</a:t>
            </a:r>
            <a:r>
              <a:rPr lang="ru-RU" dirty="0" smtClean="0"/>
              <a:t> по </a:t>
            </a:r>
            <a:r>
              <a:rPr lang="ru-RU" dirty="0" err="1" smtClean="0"/>
              <a:t>близькій</a:t>
            </a:r>
            <a:r>
              <a:rPr lang="ru-RU" dirty="0" smtClean="0"/>
              <a:t> до </a:t>
            </a:r>
            <a:r>
              <a:rPr lang="ru-RU" dirty="0" err="1" smtClean="0"/>
              <a:t>кругової</a:t>
            </a:r>
            <a:r>
              <a:rPr lang="ru-RU" dirty="0" smtClean="0"/>
              <a:t> </a:t>
            </a:r>
            <a:r>
              <a:rPr lang="ru-RU" dirty="0" err="1" smtClean="0"/>
              <a:t>еліптичній</a:t>
            </a:r>
            <a:r>
              <a:rPr lang="ru-RU" dirty="0" smtClean="0"/>
              <a:t> </a:t>
            </a:r>
            <a:r>
              <a:rPr lang="ru-RU" dirty="0" err="1" smtClean="0"/>
              <a:t>орбіті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32770" name="Picture 2" descr="http://opisanie.ucoz.ru/_ld/1/065980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571612"/>
            <a:ext cx="4105275" cy="4972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форма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Форма </a:t>
            </a:r>
            <a:r>
              <a:rPr lang="ru-RU" dirty="0" err="1" smtClean="0"/>
              <a:t>Юпітера</a:t>
            </a:r>
            <a:r>
              <a:rPr lang="ru-RU" dirty="0" smtClean="0"/>
              <a:t> - </a:t>
            </a:r>
            <a:r>
              <a:rPr lang="ru-RU" dirty="0" err="1" smtClean="0"/>
              <a:t>сплюснутий</a:t>
            </a:r>
            <a:r>
              <a:rPr lang="ru-RU" dirty="0" smtClean="0"/>
              <a:t> </a:t>
            </a:r>
            <a:r>
              <a:rPr lang="ru-RU" dirty="0" err="1" smtClean="0"/>
              <a:t>сфероїд</a:t>
            </a:r>
            <a:r>
              <a:rPr lang="ru-RU" dirty="0" smtClean="0"/>
              <a:t> (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опуклість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екватора</a:t>
            </a:r>
            <a:r>
              <a:rPr lang="ru-RU" dirty="0" smtClean="0"/>
              <a:t>), </a:t>
            </a:r>
            <a:r>
              <a:rPr lang="ru-RU" dirty="0" err="1" smtClean="0"/>
              <a:t>оскільки</a:t>
            </a:r>
            <a:r>
              <a:rPr lang="ru-RU" dirty="0" smtClean="0"/>
              <a:t> планета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газу та </a:t>
            </a:r>
            <a:r>
              <a:rPr lang="ru-RU" dirty="0" err="1" smtClean="0"/>
              <a:t>рідини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обертається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радіус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1714488"/>
            <a:ext cx="4991104" cy="335758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Юпітер</a:t>
            </a:r>
            <a:r>
              <a:rPr lang="ru-RU" dirty="0" smtClean="0"/>
              <a:t> – </a:t>
            </a:r>
            <a:r>
              <a:rPr lang="ru-RU" dirty="0" err="1" smtClean="0"/>
              <a:t>найбільша</a:t>
            </a:r>
            <a:r>
              <a:rPr lang="ru-RU" dirty="0" smtClean="0"/>
              <a:t> планета </a:t>
            </a:r>
            <a:r>
              <a:rPr lang="ru-RU" dirty="0" err="1" smtClean="0"/>
              <a:t>Сонячної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екваторіальний</a:t>
            </a:r>
            <a:r>
              <a:rPr lang="ru-RU" dirty="0" smtClean="0"/>
              <a:t> </a:t>
            </a:r>
            <a:r>
              <a:rPr lang="ru-RU" dirty="0" err="1" smtClean="0"/>
              <a:t>радіус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71,4 тис. км, </a:t>
            </a:r>
            <a:r>
              <a:rPr lang="ru-RU" dirty="0" err="1" smtClean="0"/>
              <a:t>що</a:t>
            </a:r>
            <a:r>
              <a:rPr lang="ru-RU" dirty="0" smtClean="0"/>
              <a:t> в 11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 smtClean="0"/>
              <a:t>радіус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3794" name="Picture 2" descr="C:\Users\Admin\Desktop\Jupiter-Earth-Spot_comparis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3592788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555</Words>
  <Application>Microsoft Office PowerPoint</Application>
  <PresentationFormat>Экран (4:3)</PresentationFormat>
  <Paragraphs>63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Трек</vt:lpstr>
      <vt:lpstr>Юпітер Планета-гігант </vt:lpstr>
      <vt:lpstr>Назва</vt:lpstr>
      <vt:lpstr>Історія дОсліджень</vt:lpstr>
      <vt:lpstr>Історія дОсліджень</vt:lpstr>
      <vt:lpstr>Історія дОсліджень</vt:lpstr>
      <vt:lpstr>положення</vt:lpstr>
      <vt:lpstr>Орбіта</vt:lpstr>
      <vt:lpstr>форма</vt:lpstr>
      <vt:lpstr>радіус</vt:lpstr>
      <vt:lpstr>маса</vt:lpstr>
      <vt:lpstr>будова</vt:lpstr>
      <vt:lpstr>Велика червона пляма</vt:lpstr>
      <vt:lpstr>супутники</vt:lpstr>
      <vt:lpstr>супутники</vt:lpstr>
      <vt:lpstr>супутники</vt:lpstr>
      <vt:lpstr>супутники</vt:lpstr>
      <vt:lpstr>супутники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Юпітер Планета-гігант</dc:title>
  <dc:creator>Admin</dc:creator>
  <cp:lastModifiedBy>PC</cp:lastModifiedBy>
  <cp:revision>27</cp:revision>
  <dcterms:created xsi:type="dcterms:W3CDTF">2013-11-05T15:30:27Z</dcterms:created>
  <dcterms:modified xsi:type="dcterms:W3CDTF">2014-06-04T11:38:35Z</dcterms:modified>
</cp:coreProperties>
</file>