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60" r:id="rId4"/>
    <p:sldId id="261" r:id="rId5"/>
    <p:sldId id="262" r:id="rId6"/>
    <p:sldId id="263" r:id="rId7"/>
    <p:sldId id="264" r:id="rId8"/>
    <p:sldId id="265" r:id="rId9"/>
    <p:sldId id="259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591" autoAdjust="0"/>
    <p:restoredTop sz="98469" autoAdjust="0"/>
  </p:normalViewPr>
  <p:slideViewPr>
    <p:cSldViewPr>
      <p:cViewPr varScale="1">
        <p:scale>
          <a:sx n="112" d="100"/>
          <a:sy n="112" d="100"/>
        </p:scale>
        <p:origin x="-948" y="-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E9BF6-5E19-4E94-855B-DD2B2AFA8AC7}" type="datetimeFigureOut">
              <a:rPr lang="ru-RU" smtClean="0"/>
              <a:pPr/>
              <a:t>01.02.2015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65C63D-6B67-4E5B-8D92-9DA026DB977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E9BF6-5E19-4E94-855B-DD2B2AFA8AC7}" type="datetimeFigureOut">
              <a:rPr lang="ru-RU" smtClean="0"/>
              <a:pPr/>
              <a:t>01.02.2015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65C63D-6B67-4E5B-8D92-9DA026DB977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E9BF6-5E19-4E94-855B-DD2B2AFA8AC7}" type="datetimeFigureOut">
              <a:rPr lang="ru-RU" smtClean="0"/>
              <a:pPr/>
              <a:t>01.02.2015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65C63D-6B67-4E5B-8D92-9DA026DB977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E9BF6-5E19-4E94-855B-DD2B2AFA8AC7}" type="datetimeFigureOut">
              <a:rPr lang="ru-RU" smtClean="0"/>
              <a:pPr/>
              <a:t>01.02.2015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65C63D-6B67-4E5B-8D92-9DA026DB977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E9BF6-5E19-4E94-855B-DD2B2AFA8AC7}" type="datetimeFigureOut">
              <a:rPr lang="ru-RU" smtClean="0"/>
              <a:pPr/>
              <a:t>01.02.2015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65C63D-6B67-4E5B-8D92-9DA026DB977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E9BF6-5E19-4E94-855B-DD2B2AFA8AC7}" type="datetimeFigureOut">
              <a:rPr lang="ru-RU" smtClean="0"/>
              <a:pPr/>
              <a:t>01.02.2015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65C63D-6B67-4E5B-8D92-9DA026DB977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E9BF6-5E19-4E94-855B-DD2B2AFA8AC7}" type="datetimeFigureOut">
              <a:rPr lang="ru-RU" smtClean="0"/>
              <a:pPr/>
              <a:t>01.02.2015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65C63D-6B67-4E5B-8D92-9DA026DB977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E9BF6-5E19-4E94-855B-DD2B2AFA8AC7}" type="datetimeFigureOut">
              <a:rPr lang="ru-RU" smtClean="0"/>
              <a:pPr/>
              <a:t>01.02.2015</a:t>
            </a:fld>
            <a:endParaRPr lang="ru-RU"/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565C63D-6B67-4E5B-8D92-9DA026DB977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Нижний колонтитул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E9BF6-5E19-4E94-855B-DD2B2AFA8AC7}" type="datetimeFigureOut">
              <a:rPr lang="ru-RU" smtClean="0"/>
              <a:pPr/>
              <a:t>01.02.2015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65C63D-6B67-4E5B-8D92-9DA026DB977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E9BF6-5E19-4E94-855B-DD2B2AFA8AC7}" type="datetimeFigureOut">
              <a:rPr lang="ru-RU" smtClean="0"/>
              <a:pPr/>
              <a:t>01.02.2015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fld id="{5565C63D-6B67-4E5B-8D92-9DA026DB977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fld id="{BCDE9BF6-5E19-4E94-855B-DD2B2AFA8AC7}" type="datetimeFigureOut">
              <a:rPr lang="ru-RU" smtClean="0"/>
              <a:pPr/>
              <a:t>01.02.2015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65C63D-6B67-4E5B-8D92-9DA026DB977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олилиния 11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олилиния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BCDE9BF6-5E19-4E94-855B-DD2B2AFA8AC7}" type="datetimeFigureOut">
              <a:rPr lang="ru-RU" smtClean="0"/>
              <a:pPr/>
              <a:t>01.02.2015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5565C63D-6B67-4E5B-8D92-9DA026DB977C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slideLayout" Target="../slideLayouts/slideLayout7.xml"/><Relationship Id="rId1" Type="http://schemas.openxmlformats.org/officeDocument/2006/relationships/video" Target="file:///C:\Documents%20and%20Settings\&#1040;&#1076;&#1084;&#1080;&#1085;&#1080;&#1089;&#1090;&#1088;&#1072;&#1090;&#1086;&#1088;\&#1052;&#1086;&#1080;%20&#1076;&#1086;&#1082;&#1091;&#1084;&#1077;&#1085;&#1090;&#1099;\&#1052;&#1072;&#1088;&#1089;.avi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0" y="0"/>
            <a:ext cx="9144000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ru-RU" sz="5400" dirty="0">
              <a:solidFill>
                <a:srgbClr val="FFC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5400" dirty="0" err="1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Призентація</a:t>
            </a:r>
            <a:endParaRPr lang="ru-RU" sz="5400" dirty="0">
              <a:solidFill>
                <a:srgbClr val="FFC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5400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На тему: «Планета Марс»</a:t>
            </a:r>
          </a:p>
          <a:p>
            <a:pPr algn="ctr"/>
            <a:r>
              <a:rPr lang="ru-RU" sz="5400" dirty="0" err="1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Учня</a:t>
            </a:r>
            <a:r>
              <a:rPr lang="ru-RU" sz="5400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11-А </a:t>
            </a:r>
            <a:r>
              <a:rPr lang="ru-RU" sz="5400" dirty="0" err="1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класу</a:t>
            </a:r>
            <a:endParaRPr lang="ru-RU" sz="5400" dirty="0" smtClean="0">
              <a:solidFill>
                <a:srgbClr val="FFC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5400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Горд</a:t>
            </a:r>
            <a:r>
              <a:rPr lang="uk-UA" sz="5400" dirty="0" err="1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ієнко</a:t>
            </a:r>
            <a:r>
              <a:rPr lang="uk-UA" sz="5400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5400" dirty="0" err="1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Ігора</a:t>
            </a:r>
            <a:endParaRPr lang="ru-RU" sz="5400" dirty="0" smtClean="0">
              <a:solidFill>
                <a:srgbClr val="FFC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5400" dirty="0">
              <a:solidFill>
                <a:srgbClr val="FFC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28728" y="214290"/>
            <a:ext cx="642942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4000" dirty="0" smtClean="0">
                <a:solidFill>
                  <a:srgbClr val="FFC000"/>
                </a:solidFill>
              </a:rPr>
              <a:t>Основні відомості </a:t>
            </a:r>
            <a:endParaRPr lang="ru-RU" sz="4000" dirty="0">
              <a:solidFill>
                <a:srgbClr val="FFC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0" y="928670"/>
            <a:ext cx="9144000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err="1" smtClean="0">
                <a:solidFill>
                  <a:srgbClr val="FFFF00"/>
                </a:solidFill>
              </a:rPr>
              <a:t>Відстань</a:t>
            </a:r>
            <a:r>
              <a:rPr lang="ru-RU" sz="2400" b="1" dirty="0" smtClean="0">
                <a:solidFill>
                  <a:srgbClr val="FFFF00"/>
                </a:solidFill>
              </a:rPr>
              <a:t> </a:t>
            </a:r>
            <a:r>
              <a:rPr lang="ru-RU" sz="2400" b="1" dirty="0" err="1" smtClean="0">
                <a:solidFill>
                  <a:srgbClr val="FFFF00"/>
                </a:solidFill>
              </a:rPr>
              <a:t>від</a:t>
            </a:r>
            <a:r>
              <a:rPr lang="ru-RU" sz="2400" b="1" dirty="0" smtClean="0">
                <a:solidFill>
                  <a:srgbClr val="FFFF00"/>
                </a:solidFill>
              </a:rPr>
              <a:t> </a:t>
            </a:r>
            <a:r>
              <a:rPr lang="ru-RU" sz="2400" b="1" dirty="0" err="1" smtClean="0">
                <a:solidFill>
                  <a:srgbClr val="FFFF00"/>
                </a:solidFill>
              </a:rPr>
              <a:t>Сонця</a:t>
            </a:r>
            <a:r>
              <a:rPr lang="ru-RU" sz="2400" b="1" dirty="0">
                <a:solidFill>
                  <a:srgbClr val="FFFF00"/>
                </a:solidFill>
              </a:rPr>
              <a:t>:</a:t>
            </a:r>
            <a:r>
              <a:rPr lang="ru-RU" sz="2400" b="1" dirty="0" smtClean="0">
                <a:solidFill>
                  <a:srgbClr val="FFFF00"/>
                </a:solidFill>
              </a:rPr>
              <a:t> </a:t>
            </a:r>
            <a:r>
              <a:rPr lang="ru-RU" sz="2400" dirty="0" smtClean="0">
                <a:solidFill>
                  <a:srgbClr val="FFFF00"/>
                </a:solidFill>
              </a:rPr>
              <a:t>228 </a:t>
            </a:r>
            <a:r>
              <a:rPr lang="ru-RU" sz="2400" dirty="0" err="1" smtClean="0">
                <a:solidFill>
                  <a:srgbClr val="FFFF00"/>
                </a:solidFill>
              </a:rPr>
              <a:t>млн</a:t>
            </a:r>
            <a:r>
              <a:rPr lang="ru-RU" sz="2400" dirty="0" smtClean="0">
                <a:solidFill>
                  <a:srgbClr val="FFFF00"/>
                </a:solidFill>
              </a:rPr>
              <a:t> км</a:t>
            </a:r>
          </a:p>
          <a:p>
            <a:r>
              <a:rPr lang="ru-RU" sz="2400" b="1" dirty="0" err="1" smtClean="0">
                <a:solidFill>
                  <a:srgbClr val="FFFF00"/>
                </a:solidFill>
              </a:rPr>
              <a:t>Діаметр</a:t>
            </a:r>
            <a:r>
              <a:rPr lang="ru-RU" sz="2400" b="1" dirty="0" smtClean="0">
                <a:solidFill>
                  <a:srgbClr val="FFFF00"/>
                </a:solidFill>
              </a:rPr>
              <a:t> </a:t>
            </a:r>
            <a:r>
              <a:rPr lang="ru-RU" sz="2400" b="1" dirty="0" err="1" smtClean="0">
                <a:solidFill>
                  <a:srgbClr val="FFFF00"/>
                </a:solidFill>
              </a:rPr>
              <a:t>планети</a:t>
            </a:r>
            <a:r>
              <a:rPr lang="ru-RU" sz="2400" b="1" dirty="0" smtClean="0">
                <a:solidFill>
                  <a:srgbClr val="FFFF00"/>
                </a:solidFill>
              </a:rPr>
              <a:t>: </a:t>
            </a:r>
            <a:r>
              <a:rPr lang="ru-RU" sz="2400" dirty="0" smtClean="0">
                <a:solidFill>
                  <a:srgbClr val="FFFF00"/>
                </a:solidFill>
              </a:rPr>
              <a:t>6786 км </a:t>
            </a:r>
          </a:p>
          <a:p>
            <a:r>
              <a:rPr lang="ru-RU" sz="2400" b="1" dirty="0" err="1" smtClean="0">
                <a:solidFill>
                  <a:srgbClr val="FFFF00"/>
                </a:solidFill>
              </a:rPr>
              <a:t>Період</a:t>
            </a:r>
            <a:r>
              <a:rPr lang="ru-RU" sz="2400" b="1" dirty="0" smtClean="0">
                <a:solidFill>
                  <a:srgbClr val="FFFF00"/>
                </a:solidFill>
              </a:rPr>
              <a:t> </a:t>
            </a:r>
            <a:r>
              <a:rPr lang="ru-RU" sz="2400" b="1" dirty="0" err="1" smtClean="0">
                <a:solidFill>
                  <a:srgbClr val="FFFF00"/>
                </a:solidFill>
              </a:rPr>
              <a:t>обертання</a:t>
            </a:r>
            <a:r>
              <a:rPr lang="ru-RU" sz="2400" b="1" dirty="0" smtClean="0">
                <a:solidFill>
                  <a:srgbClr val="FFFF00"/>
                </a:solidFill>
              </a:rPr>
              <a:t>: </a:t>
            </a:r>
            <a:r>
              <a:rPr lang="ru-RU" sz="2400" dirty="0" smtClean="0">
                <a:solidFill>
                  <a:srgbClr val="FFFF00"/>
                </a:solidFill>
              </a:rPr>
              <a:t>24 год 37 </a:t>
            </a:r>
            <a:r>
              <a:rPr lang="ru-RU" sz="2400" dirty="0" err="1" smtClean="0">
                <a:solidFill>
                  <a:srgbClr val="FFFF00"/>
                </a:solidFill>
              </a:rPr>
              <a:t>хв</a:t>
            </a:r>
            <a:endParaRPr lang="ru-RU" sz="2400" dirty="0" smtClean="0">
              <a:solidFill>
                <a:srgbClr val="FFFF00"/>
              </a:solidFill>
            </a:endParaRPr>
          </a:p>
          <a:p>
            <a:r>
              <a:rPr lang="ru-RU" sz="2400" b="1" dirty="0" err="1" smtClean="0">
                <a:solidFill>
                  <a:srgbClr val="FFFF00"/>
                </a:solidFill>
              </a:rPr>
              <a:t>Рік</a:t>
            </a:r>
            <a:r>
              <a:rPr lang="ru-RU" sz="2400" b="1" dirty="0" smtClean="0">
                <a:solidFill>
                  <a:srgbClr val="FFFF00"/>
                </a:solidFill>
              </a:rPr>
              <a:t> на </a:t>
            </a:r>
            <a:r>
              <a:rPr lang="ru-RU" sz="2400" b="1" dirty="0" err="1" smtClean="0">
                <a:solidFill>
                  <a:srgbClr val="FFFF00"/>
                </a:solidFill>
              </a:rPr>
              <a:t>планеті</a:t>
            </a:r>
            <a:r>
              <a:rPr lang="ru-RU" sz="2400" b="1" dirty="0" smtClean="0">
                <a:solidFill>
                  <a:srgbClr val="FFFF00"/>
                </a:solidFill>
              </a:rPr>
              <a:t>: </a:t>
            </a:r>
            <a:r>
              <a:rPr lang="ru-RU" sz="2400" dirty="0" smtClean="0">
                <a:solidFill>
                  <a:srgbClr val="FFFF00"/>
                </a:solidFill>
              </a:rPr>
              <a:t>687 </a:t>
            </a:r>
            <a:r>
              <a:rPr lang="ru-RU" sz="2400" dirty="0" err="1" smtClean="0">
                <a:solidFill>
                  <a:srgbClr val="FFFF00"/>
                </a:solidFill>
              </a:rPr>
              <a:t>діб</a:t>
            </a:r>
            <a:r>
              <a:rPr lang="ru-RU" sz="2400" dirty="0" smtClean="0">
                <a:solidFill>
                  <a:srgbClr val="FFFF00"/>
                </a:solidFill>
              </a:rPr>
              <a:t> </a:t>
            </a:r>
          </a:p>
          <a:p>
            <a:r>
              <a:rPr lang="en-US" sz="2400" b="1" dirty="0" smtClean="0">
                <a:solidFill>
                  <a:srgbClr val="FFFF00"/>
                </a:solidFill>
              </a:rPr>
              <a:t>t ° </a:t>
            </a:r>
            <a:r>
              <a:rPr lang="ru-RU" sz="2400" b="1" dirty="0" smtClean="0">
                <a:solidFill>
                  <a:srgbClr val="FFFF00"/>
                </a:solidFill>
              </a:rPr>
              <a:t>на </a:t>
            </a:r>
            <a:r>
              <a:rPr lang="ru-RU" sz="2400" b="1" dirty="0" err="1" smtClean="0">
                <a:solidFill>
                  <a:srgbClr val="FFFF00"/>
                </a:solidFill>
              </a:rPr>
              <a:t>поверхні</a:t>
            </a:r>
            <a:r>
              <a:rPr lang="ru-RU" sz="2400" b="1" dirty="0" smtClean="0">
                <a:solidFill>
                  <a:srgbClr val="FFFF00"/>
                </a:solidFill>
              </a:rPr>
              <a:t>: </a:t>
            </a:r>
            <a:r>
              <a:rPr lang="ru-RU" sz="2400" dirty="0" smtClean="0">
                <a:solidFill>
                  <a:srgbClr val="FFFF00"/>
                </a:solidFill>
              </a:rPr>
              <a:t>-50 ° </a:t>
            </a:r>
            <a:r>
              <a:rPr lang="en-US" sz="2400" dirty="0" smtClean="0">
                <a:solidFill>
                  <a:srgbClr val="FFFF00"/>
                </a:solidFill>
              </a:rPr>
              <a:t>C</a:t>
            </a:r>
          </a:p>
          <a:p>
            <a:r>
              <a:rPr lang="ru-RU" sz="2400" b="1" dirty="0" smtClean="0">
                <a:solidFill>
                  <a:srgbClr val="FFFF00"/>
                </a:solidFill>
              </a:rPr>
              <a:t>Атмосфера:</a:t>
            </a:r>
            <a:r>
              <a:rPr lang="ru-RU" sz="2400" dirty="0" smtClean="0">
                <a:solidFill>
                  <a:srgbClr val="FFFF00"/>
                </a:solidFill>
              </a:rPr>
              <a:t> 96% </a:t>
            </a:r>
            <a:r>
              <a:rPr lang="ru-RU" sz="2400" dirty="0" err="1" smtClean="0">
                <a:solidFill>
                  <a:srgbClr val="FFFF00"/>
                </a:solidFill>
              </a:rPr>
              <a:t>вуглекислий</a:t>
            </a:r>
            <a:r>
              <a:rPr lang="ru-RU" sz="2400" dirty="0" smtClean="0">
                <a:solidFill>
                  <a:srgbClr val="FFFF00"/>
                </a:solidFill>
              </a:rPr>
              <a:t> газ; 2,7% азот; 1,6% аргон; 0,13% </a:t>
            </a:r>
            <a:r>
              <a:rPr lang="ru-RU" sz="2400" dirty="0" err="1" smtClean="0">
                <a:solidFill>
                  <a:srgbClr val="FFFF00"/>
                </a:solidFill>
              </a:rPr>
              <a:t>кисень</a:t>
            </a:r>
            <a:r>
              <a:rPr lang="ru-RU" sz="2400" dirty="0" smtClean="0">
                <a:solidFill>
                  <a:srgbClr val="FFFF00"/>
                </a:solidFill>
              </a:rPr>
              <a:t>; </a:t>
            </a:r>
            <a:r>
              <a:rPr lang="ru-RU" sz="2400" dirty="0" err="1" smtClean="0">
                <a:solidFill>
                  <a:srgbClr val="FFFF00"/>
                </a:solidFill>
              </a:rPr>
              <a:t>можлива</a:t>
            </a:r>
            <a:r>
              <a:rPr lang="ru-RU" sz="2400" dirty="0" smtClean="0">
                <a:solidFill>
                  <a:srgbClr val="FFFF00"/>
                </a:solidFill>
              </a:rPr>
              <a:t> </a:t>
            </a:r>
            <a:r>
              <a:rPr lang="ru-RU" sz="2400" dirty="0" err="1" smtClean="0">
                <a:solidFill>
                  <a:srgbClr val="FFFF00"/>
                </a:solidFill>
              </a:rPr>
              <a:t>наявність</a:t>
            </a:r>
            <a:r>
              <a:rPr lang="ru-RU" sz="2400" dirty="0" smtClean="0">
                <a:solidFill>
                  <a:srgbClr val="FFFF00"/>
                </a:solidFill>
              </a:rPr>
              <a:t> </a:t>
            </a:r>
            <a:r>
              <a:rPr lang="ru-RU" sz="2400" dirty="0" err="1" smtClean="0">
                <a:solidFill>
                  <a:srgbClr val="FFFF00"/>
                </a:solidFill>
              </a:rPr>
              <a:t>водяної</a:t>
            </a:r>
            <a:r>
              <a:rPr lang="ru-RU" sz="2400" dirty="0" smtClean="0">
                <a:solidFill>
                  <a:srgbClr val="FFFF00"/>
                </a:solidFill>
              </a:rPr>
              <a:t> пари (0,03%)</a:t>
            </a:r>
          </a:p>
          <a:p>
            <a:r>
              <a:rPr lang="ru-RU" sz="2400" b="1" dirty="0" err="1" smtClean="0">
                <a:solidFill>
                  <a:srgbClr val="FFFF00"/>
                </a:solidFill>
              </a:rPr>
              <a:t>Супутники</a:t>
            </a:r>
            <a:r>
              <a:rPr lang="ru-RU" sz="2400" b="1" dirty="0" smtClean="0">
                <a:solidFill>
                  <a:srgbClr val="FFFF00"/>
                </a:solidFill>
              </a:rPr>
              <a:t>:</a:t>
            </a:r>
            <a:r>
              <a:rPr lang="ru-RU" sz="2400" dirty="0" smtClean="0">
                <a:solidFill>
                  <a:srgbClr val="FFFF00"/>
                </a:solidFill>
              </a:rPr>
              <a:t> Фобос </a:t>
            </a:r>
            <a:r>
              <a:rPr lang="ru-RU" sz="2400" dirty="0" err="1" smtClean="0">
                <a:solidFill>
                  <a:srgbClr val="FFFF00"/>
                </a:solidFill>
              </a:rPr>
              <a:t>і</a:t>
            </a:r>
            <a:r>
              <a:rPr lang="ru-RU" sz="2400" dirty="0" smtClean="0">
                <a:solidFill>
                  <a:srgbClr val="FFFF00"/>
                </a:solidFill>
              </a:rPr>
              <a:t> </a:t>
            </a:r>
            <a:r>
              <a:rPr lang="ru-RU" sz="2400" dirty="0" err="1" smtClean="0">
                <a:solidFill>
                  <a:srgbClr val="FFFF00"/>
                </a:solidFill>
              </a:rPr>
              <a:t>Деймос</a:t>
            </a:r>
            <a:r>
              <a:rPr lang="ru-RU" sz="2400" dirty="0" smtClean="0">
                <a:solidFill>
                  <a:srgbClr val="FFFF00"/>
                </a:solidFill>
              </a:rPr>
              <a:t>.</a:t>
            </a:r>
          </a:p>
          <a:p>
            <a:r>
              <a:rPr lang="uk-UA" sz="2400" b="1" dirty="0" err="1" smtClean="0">
                <a:solidFill>
                  <a:srgbClr val="FFFF00"/>
                </a:solidFill>
              </a:rPr>
              <a:t>Масса</a:t>
            </a:r>
            <a:r>
              <a:rPr lang="uk-UA" sz="2400" b="1" dirty="0" smtClean="0">
                <a:solidFill>
                  <a:srgbClr val="FFFF00"/>
                </a:solidFill>
              </a:rPr>
              <a:t>: </a:t>
            </a:r>
            <a:r>
              <a:rPr lang="ru-RU" sz="2400" dirty="0" smtClean="0">
                <a:solidFill>
                  <a:srgbClr val="FFFF00"/>
                </a:solidFill>
              </a:rPr>
              <a:t>0,64185·10</a:t>
            </a:r>
            <a:r>
              <a:rPr lang="ru-RU" sz="2400" baseline="30000" dirty="0" smtClean="0">
                <a:solidFill>
                  <a:srgbClr val="FFFF00"/>
                </a:solidFill>
              </a:rPr>
              <a:t>24</a:t>
            </a:r>
            <a:r>
              <a:rPr lang="ru-RU" sz="2400" dirty="0" smtClean="0">
                <a:solidFill>
                  <a:srgbClr val="FFFF00"/>
                </a:solidFill>
              </a:rPr>
              <a:t> кг</a:t>
            </a:r>
          </a:p>
          <a:p>
            <a:r>
              <a:rPr lang="ru-RU" sz="2400" b="1" dirty="0" err="1" smtClean="0">
                <a:solidFill>
                  <a:srgbClr val="FFFF00"/>
                </a:solidFill>
              </a:rPr>
              <a:t>Об'єм</a:t>
            </a:r>
            <a:r>
              <a:rPr lang="ru-RU" sz="2400" b="1" dirty="0" smtClean="0">
                <a:solidFill>
                  <a:srgbClr val="FFFF00"/>
                </a:solidFill>
              </a:rPr>
              <a:t>: </a:t>
            </a:r>
            <a:r>
              <a:rPr lang="ru-RU" sz="2400" dirty="0" smtClean="0">
                <a:solidFill>
                  <a:srgbClr val="FFFF00"/>
                </a:solidFill>
              </a:rPr>
              <a:t>1,6318×10</a:t>
            </a:r>
            <a:r>
              <a:rPr lang="ru-RU" sz="2400" baseline="30000" dirty="0" smtClean="0">
                <a:solidFill>
                  <a:srgbClr val="FFFF00"/>
                </a:solidFill>
              </a:rPr>
              <a:t>11</a:t>
            </a:r>
            <a:r>
              <a:rPr lang="ru-RU" sz="2400" dirty="0" smtClean="0">
                <a:solidFill>
                  <a:srgbClr val="FFFF00"/>
                </a:solidFill>
              </a:rPr>
              <a:t> км³</a:t>
            </a:r>
          </a:p>
          <a:p>
            <a:r>
              <a:rPr lang="ru-RU" sz="2400" b="1" dirty="0" err="1" smtClean="0">
                <a:solidFill>
                  <a:srgbClr val="FFFF00"/>
                </a:solidFill>
              </a:rPr>
              <a:t>Прискорення</a:t>
            </a:r>
            <a:r>
              <a:rPr lang="ru-RU" sz="2400" b="1" dirty="0" smtClean="0">
                <a:solidFill>
                  <a:srgbClr val="FFFF00"/>
                </a:solidFill>
              </a:rPr>
              <a:t> </a:t>
            </a:r>
            <a:r>
              <a:rPr lang="ru-RU" sz="2400" b="1" dirty="0" err="1" smtClean="0">
                <a:solidFill>
                  <a:srgbClr val="FFFF00"/>
                </a:solidFill>
              </a:rPr>
              <a:t>вільного</a:t>
            </a:r>
            <a:r>
              <a:rPr lang="ru-RU" sz="2400" b="1" dirty="0" smtClean="0">
                <a:solidFill>
                  <a:srgbClr val="FFFF00"/>
                </a:solidFill>
              </a:rPr>
              <a:t> </a:t>
            </a:r>
            <a:r>
              <a:rPr lang="ru-RU" sz="2400" b="1" dirty="0" err="1" smtClean="0">
                <a:solidFill>
                  <a:srgbClr val="FFFF00"/>
                </a:solidFill>
              </a:rPr>
              <a:t>падіння</a:t>
            </a:r>
            <a:r>
              <a:rPr lang="ru-RU" sz="2400" b="1" dirty="0">
                <a:solidFill>
                  <a:srgbClr val="FFFF00"/>
                </a:solidFill>
              </a:rPr>
              <a:t> </a:t>
            </a:r>
            <a:r>
              <a:rPr lang="ru-RU" sz="2400" b="1" dirty="0" smtClean="0">
                <a:solidFill>
                  <a:srgbClr val="FFFF00"/>
                </a:solidFill>
              </a:rPr>
              <a:t>на </a:t>
            </a:r>
            <a:r>
              <a:rPr lang="ru-RU" sz="2400" b="1" dirty="0" err="1" smtClean="0">
                <a:solidFill>
                  <a:srgbClr val="FFFF00"/>
                </a:solidFill>
              </a:rPr>
              <a:t>поверхні</a:t>
            </a:r>
            <a:r>
              <a:rPr lang="ru-RU" sz="2400" b="1" dirty="0" smtClean="0">
                <a:solidFill>
                  <a:srgbClr val="FFFF00"/>
                </a:solidFill>
              </a:rPr>
              <a:t>:</a:t>
            </a:r>
            <a:r>
              <a:rPr lang="ru-RU" sz="2400" dirty="0" smtClean="0">
                <a:solidFill>
                  <a:srgbClr val="FFFF00"/>
                </a:solidFill>
              </a:rPr>
              <a:t> 3,711 м/с²</a:t>
            </a:r>
          </a:p>
          <a:p>
            <a:endParaRPr lang="ru-RU" sz="2400" dirty="0" smtClean="0">
              <a:solidFill>
                <a:srgbClr val="FFFF00"/>
              </a:solidFill>
            </a:endParaRPr>
          </a:p>
          <a:p>
            <a:endParaRPr lang="ru-RU" sz="2400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ransition>
    <p:push dir="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857356" y="214290"/>
            <a:ext cx="507209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dirty="0" smtClean="0">
                <a:solidFill>
                  <a:srgbClr val="FFC000"/>
                </a:solidFill>
              </a:rPr>
              <a:t>Планета Марс</a:t>
            </a:r>
            <a:endParaRPr lang="ru-RU" sz="4000" dirty="0">
              <a:solidFill>
                <a:srgbClr val="FFC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0" y="857232"/>
            <a:ext cx="4857752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rgbClr val="FFFF00"/>
                </a:solidFill>
              </a:rPr>
              <a:t>Марс — </a:t>
            </a:r>
            <a:r>
              <a:rPr lang="ru-RU" dirty="0" err="1" smtClean="0">
                <a:solidFill>
                  <a:srgbClr val="FFFF00"/>
                </a:solidFill>
              </a:rPr>
              <a:t>четверта</a:t>
            </a:r>
            <a:r>
              <a:rPr lang="ru-RU" dirty="0" smtClean="0">
                <a:solidFill>
                  <a:srgbClr val="FFFF00"/>
                </a:solidFill>
              </a:rPr>
              <a:t> планета </a:t>
            </a:r>
            <a:r>
              <a:rPr lang="ru-RU" dirty="0" err="1" smtClean="0">
                <a:solidFill>
                  <a:srgbClr val="FFFF00"/>
                </a:solidFill>
              </a:rPr>
              <a:t>Сонячної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системи</a:t>
            </a:r>
            <a:r>
              <a:rPr lang="ru-RU" dirty="0" smtClean="0">
                <a:solidFill>
                  <a:srgbClr val="FFFF00"/>
                </a:solidFill>
              </a:rPr>
              <a:t> за </a:t>
            </a:r>
            <a:r>
              <a:rPr lang="ru-RU" dirty="0" err="1" smtClean="0">
                <a:solidFill>
                  <a:srgbClr val="FFFF00"/>
                </a:solidFill>
              </a:rPr>
              <a:t>відстанню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від</a:t>
            </a:r>
            <a:r>
              <a:rPr lang="ru-RU" dirty="0" smtClean="0">
                <a:solidFill>
                  <a:srgbClr val="FFFF00"/>
                </a:solidFill>
              </a:rPr>
              <a:t> </a:t>
            </a:r>
            <a:r>
              <a:rPr lang="ru-RU" dirty="0" err="1" smtClean="0">
                <a:solidFill>
                  <a:srgbClr val="FFFF00"/>
                </a:solidFill>
              </a:rPr>
              <a:t>Сонця</a:t>
            </a:r>
            <a:r>
              <a:rPr lang="ru-RU" dirty="0" smtClean="0">
                <a:solidFill>
                  <a:srgbClr val="FFFF00"/>
                </a:solidFill>
              </a:rPr>
              <a:t> </a:t>
            </a:r>
            <a:r>
              <a:rPr lang="ru-RU" dirty="0" err="1" smtClean="0">
                <a:solidFill>
                  <a:srgbClr val="FFFF00"/>
                </a:solidFill>
              </a:rPr>
              <a:t>й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сьома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за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розміром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і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масою</a:t>
            </a:r>
            <a:r>
              <a:rPr lang="ru-RU" dirty="0" smtClean="0">
                <a:solidFill>
                  <a:srgbClr val="FFFF00"/>
                </a:solidFill>
              </a:rPr>
              <a:t>. Названа на честь Марса — </a:t>
            </a:r>
            <a:r>
              <a:rPr lang="ru-RU" dirty="0" err="1" smtClean="0">
                <a:solidFill>
                  <a:srgbClr val="FFFF00"/>
                </a:solidFill>
              </a:rPr>
              <a:t>давньоримського</a:t>
            </a:r>
            <a:r>
              <a:rPr lang="ru-RU" dirty="0" smtClean="0">
                <a:solidFill>
                  <a:srgbClr val="FFFF00"/>
                </a:solidFill>
              </a:rPr>
              <a:t> бога </a:t>
            </a:r>
            <a:r>
              <a:rPr lang="ru-RU" dirty="0" err="1" smtClean="0">
                <a:solidFill>
                  <a:srgbClr val="FFFF00"/>
                </a:solidFill>
              </a:rPr>
              <a:t>війни</a:t>
            </a:r>
            <a:r>
              <a:rPr lang="ru-RU" dirty="0" smtClean="0">
                <a:solidFill>
                  <a:srgbClr val="FFFF00"/>
                </a:solidFill>
              </a:rPr>
              <a:t>. </a:t>
            </a:r>
            <a:r>
              <a:rPr lang="ru-RU" dirty="0" err="1" smtClean="0">
                <a:solidFill>
                  <a:srgbClr val="FFFF00"/>
                </a:solidFill>
              </a:rPr>
              <a:t>Іноді</a:t>
            </a:r>
            <a:r>
              <a:rPr lang="ru-RU" dirty="0" smtClean="0">
                <a:solidFill>
                  <a:srgbClr val="FFFF00"/>
                </a:solidFill>
              </a:rPr>
              <a:t> Марс </a:t>
            </a:r>
            <a:r>
              <a:rPr lang="ru-RU" dirty="0" err="1" smtClean="0">
                <a:solidFill>
                  <a:srgbClr val="FFFF00"/>
                </a:solidFill>
              </a:rPr>
              <a:t>називають</a:t>
            </a:r>
            <a:r>
              <a:rPr lang="ru-RU" dirty="0" smtClean="0">
                <a:solidFill>
                  <a:srgbClr val="FFFF00"/>
                </a:solidFill>
              </a:rPr>
              <a:t> «</a:t>
            </a:r>
            <a:r>
              <a:rPr lang="ru-RU" dirty="0" err="1" smtClean="0">
                <a:solidFill>
                  <a:srgbClr val="FFFF00"/>
                </a:solidFill>
              </a:rPr>
              <a:t>червоною</a:t>
            </a:r>
            <a:r>
              <a:rPr lang="ru-RU" dirty="0" smtClean="0">
                <a:solidFill>
                  <a:srgbClr val="FFFF00"/>
                </a:solidFill>
              </a:rPr>
              <a:t> планетою» через </a:t>
            </a:r>
            <a:r>
              <a:rPr lang="ru-RU" dirty="0" err="1" smtClean="0">
                <a:solidFill>
                  <a:srgbClr val="FFFF00"/>
                </a:solidFill>
              </a:rPr>
              <a:t>червонуватий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колір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поверхні</a:t>
            </a:r>
            <a:r>
              <a:rPr lang="ru-RU" dirty="0" smtClean="0">
                <a:solidFill>
                  <a:srgbClr val="FFFF00"/>
                </a:solidFill>
              </a:rPr>
              <a:t>, </a:t>
            </a:r>
            <a:r>
              <a:rPr lang="ru-RU" dirty="0" err="1" smtClean="0">
                <a:solidFill>
                  <a:srgbClr val="FFFF00"/>
                </a:solidFill>
              </a:rPr>
              <a:t>спричинений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наявністю</a:t>
            </a:r>
            <a:r>
              <a:rPr lang="ru-RU" dirty="0" smtClean="0">
                <a:solidFill>
                  <a:srgbClr val="FFFF00"/>
                </a:solidFill>
              </a:rPr>
              <a:t> оксиду </a:t>
            </a:r>
            <a:r>
              <a:rPr lang="ru-RU" dirty="0" err="1" smtClean="0">
                <a:solidFill>
                  <a:srgbClr val="FFFF00"/>
                </a:solidFill>
              </a:rPr>
              <a:t>заліза</a:t>
            </a:r>
            <a:r>
              <a:rPr lang="ru-RU" dirty="0" smtClean="0">
                <a:solidFill>
                  <a:srgbClr val="FFFF00"/>
                </a:solidFill>
              </a:rPr>
              <a:t>. </a:t>
            </a:r>
          </a:p>
          <a:p>
            <a:r>
              <a:rPr lang="ru-RU" dirty="0" smtClean="0">
                <a:solidFill>
                  <a:srgbClr val="FFFF00"/>
                </a:solidFill>
              </a:rPr>
              <a:t>Марс — планета земного типу </a:t>
            </a:r>
            <a:r>
              <a:rPr lang="ru-RU" dirty="0" err="1" smtClean="0">
                <a:solidFill>
                  <a:srgbClr val="FFFF00"/>
                </a:solidFill>
              </a:rPr>
              <a:t>з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розрідженою</a:t>
            </a:r>
            <a:r>
              <a:rPr lang="ru-RU" dirty="0" smtClean="0">
                <a:solidFill>
                  <a:srgbClr val="FFFF00"/>
                </a:solidFill>
              </a:rPr>
              <a:t> атмосферою. На </a:t>
            </a:r>
            <a:r>
              <a:rPr lang="ru-RU" dirty="0" err="1" smtClean="0">
                <a:solidFill>
                  <a:srgbClr val="FFFF00"/>
                </a:solidFill>
              </a:rPr>
              <a:t>Марсі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є</a:t>
            </a:r>
            <a:r>
              <a:rPr lang="ru-RU" dirty="0" smtClean="0">
                <a:solidFill>
                  <a:srgbClr val="FFFF00"/>
                </a:solidFill>
              </a:rPr>
              <a:t> </a:t>
            </a:r>
            <a:r>
              <a:rPr lang="ru-RU" dirty="0" err="1" smtClean="0">
                <a:solidFill>
                  <a:srgbClr val="FFFF00"/>
                </a:solidFill>
              </a:rPr>
              <a:t>метеоритні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кратери</a:t>
            </a:r>
            <a:r>
              <a:rPr lang="ru-RU" dirty="0" smtClean="0">
                <a:solidFill>
                  <a:srgbClr val="FFFF00"/>
                </a:solidFill>
              </a:rPr>
              <a:t>, як на </a:t>
            </a:r>
            <a:r>
              <a:rPr lang="ru-RU" dirty="0" err="1" smtClean="0">
                <a:solidFill>
                  <a:srgbClr val="FFFF00"/>
                </a:solidFill>
              </a:rPr>
              <a:t>Місяці</a:t>
            </a:r>
            <a:r>
              <a:rPr lang="ru-RU" dirty="0" smtClean="0">
                <a:solidFill>
                  <a:srgbClr val="FFFF00"/>
                </a:solidFill>
              </a:rPr>
              <a:t>,</a:t>
            </a:r>
          </a:p>
          <a:p>
            <a:endParaRPr lang="ru-RU" dirty="0">
              <a:solidFill>
                <a:srgbClr val="FFFF00"/>
              </a:solidFill>
            </a:endParaRPr>
          </a:p>
        </p:txBody>
      </p:sp>
      <p:pic>
        <p:nvPicPr>
          <p:cNvPr id="4" name="Рисунок 3" descr="Space_Fascinating_Mars_018102_29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89499" y="785794"/>
            <a:ext cx="4254501" cy="3190876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6" name="TextBox 5"/>
          <p:cNvSpPr txBox="1"/>
          <p:nvPr/>
        </p:nvSpPr>
        <p:spPr>
          <a:xfrm>
            <a:off x="0" y="4000504"/>
            <a:ext cx="914400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err="1" smtClean="0">
                <a:solidFill>
                  <a:srgbClr val="FFFF00"/>
                </a:solidFill>
              </a:rPr>
              <a:t>вулкани</a:t>
            </a:r>
            <a:r>
              <a:rPr lang="ru-RU" dirty="0" smtClean="0">
                <a:solidFill>
                  <a:srgbClr val="FFFF00"/>
                </a:solidFill>
              </a:rPr>
              <a:t>, </a:t>
            </a:r>
            <a:r>
              <a:rPr lang="ru-RU" dirty="0" err="1" smtClean="0">
                <a:solidFill>
                  <a:srgbClr val="FFFF00"/>
                </a:solidFill>
              </a:rPr>
              <a:t>долини</a:t>
            </a:r>
            <a:r>
              <a:rPr lang="ru-RU" dirty="0" smtClean="0">
                <a:solidFill>
                  <a:srgbClr val="FFFF00"/>
                </a:solidFill>
              </a:rPr>
              <a:t> </a:t>
            </a:r>
            <a:r>
              <a:rPr lang="ru-RU" dirty="0" err="1" smtClean="0">
                <a:solidFill>
                  <a:srgbClr val="FFFF00"/>
                </a:solidFill>
              </a:rPr>
              <a:t>і</a:t>
            </a:r>
            <a:r>
              <a:rPr lang="ru-RU" dirty="0" smtClean="0">
                <a:solidFill>
                  <a:srgbClr val="FFFF00"/>
                </a:solidFill>
              </a:rPr>
              <a:t> </a:t>
            </a:r>
            <a:r>
              <a:rPr lang="ru-RU" dirty="0" err="1" smtClean="0">
                <a:solidFill>
                  <a:srgbClr val="FFFF00"/>
                </a:solidFill>
              </a:rPr>
              <a:t>пустелі</a:t>
            </a:r>
            <a:r>
              <a:rPr lang="ru-RU" dirty="0" smtClean="0">
                <a:solidFill>
                  <a:srgbClr val="FFFF00"/>
                </a:solidFill>
              </a:rPr>
              <a:t>, </a:t>
            </a:r>
            <a:r>
              <a:rPr lang="ru-RU" dirty="0" err="1" smtClean="0">
                <a:solidFill>
                  <a:srgbClr val="FFFF00"/>
                </a:solidFill>
              </a:rPr>
              <a:t>подібні</a:t>
            </a:r>
            <a:r>
              <a:rPr lang="ru-RU" dirty="0" smtClean="0">
                <a:solidFill>
                  <a:srgbClr val="FFFF00"/>
                </a:solidFill>
              </a:rPr>
              <a:t> до </a:t>
            </a:r>
            <a:r>
              <a:rPr lang="ru-RU" dirty="0" err="1" smtClean="0">
                <a:solidFill>
                  <a:srgbClr val="FFFF00"/>
                </a:solidFill>
              </a:rPr>
              <a:t>земних</a:t>
            </a:r>
            <a:r>
              <a:rPr lang="ru-RU" dirty="0" smtClean="0">
                <a:solidFill>
                  <a:srgbClr val="FFFF00"/>
                </a:solidFill>
              </a:rPr>
              <a:t>. Тут </a:t>
            </a:r>
            <a:r>
              <a:rPr lang="ru-RU" dirty="0" err="1" smtClean="0">
                <a:solidFill>
                  <a:srgbClr val="FFFF00"/>
                </a:solidFill>
              </a:rPr>
              <a:t>розташована</a:t>
            </a:r>
            <a:r>
              <a:rPr lang="ru-RU" dirty="0" smtClean="0">
                <a:solidFill>
                  <a:srgbClr val="FFFF00"/>
                </a:solidFill>
              </a:rPr>
              <a:t> гора </a:t>
            </a:r>
            <a:r>
              <a:rPr lang="ru-RU" dirty="0" err="1" smtClean="0">
                <a:solidFill>
                  <a:srgbClr val="FFFF00"/>
                </a:solidFill>
              </a:rPr>
              <a:t>Олімп</a:t>
            </a:r>
            <a:r>
              <a:rPr lang="ru-RU" dirty="0" smtClean="0">
                <a:solidFill>
                  <a:srgbClr val="FFFF00"/>
                </a:solidFill>
              </a:rPr>
              <a:t> (22 км), </a:t>
            </a:r>
            <a:r>
              <a:rPr lang="ru-RU" dirty="0" err="1" smtClean="0">
                <a:solidFill>
                  <a:srgbClr val="FFFF00"/>
                </a:solidFill>
              </a:rPr>
              <a:t>найвища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відома</a:t>
            </a:r>
            <a:r>
              <a:rPr lang="ru-RU" dirty="0" smtClean="0">
                <a:solidFill>
                  <a:srgbClr val="FFFF00"/>
                </a:solidFill>
              </a:rPr>
              <a:t> гора в </a:t>
            </a:r>
            <a:r>
              <a:rPr lang="ru-RU" dirty="0" err="1" smtClean="0">
                <a:solidFill>
                  <a:srgbClr val="FFFF00"/>
                </a:solidFill>
              </a:rPr>
              <a:t>Сонячній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системі</a:t>
            </a:r>
            <a:r>
              <a:rPr lang="ru-RU" dirty="0" smtClean="0">
                <a:solidFill>
                  <a:srgbClr val="FFFF00"/>
                </a:solidFill>
              </a:rPr>
              <a:t>. На </a:t>
            </a:r>
            <a:r>
              <a:rPr lang="ru-RU" dirty="0" err="1" smtClean="0">
                <a:solidFill>
                  <a:srgbClr val="FFFF00"/>
                </a:solidFill>
              </a:rPr>
              <a:t>додаток</a:t>
            </a:r>
            <a:r>
              <a:rPr lang="ru-RU" dirty="0" smtClean="0">
                <a:solidFill>
                  <a:srgbClr val="FFFF00"/>
                </a:solidFill>
              </a:rPr>
              <a:t> до </a:t>
            </a:r>
            <a:r>
              <a:rPr lang="ru-RU" dirty="0" err="1" smtClean="0">
                <a:solidFill>
                  <a:srgbClr val="FFFF00"/>
                </a:solidFill>
              </a:rPr>
              <a:t>географічних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особливостей</a:t>
            </a:r>
            <a:r>
              <a:rPr lang="ru-RU" dirty="0" smtClean="0">
                <a:solidFill>
                  <a:srgbClr val="FFFF00"/>
                </a:solidFill>
              </a:rPr>
              <a:t> — </a:t>
            </a:r>
            <a:r>
              <a:rPr lang="ru-RU" dirty="0" err="1" smtClean="0">
                <a:solidFill>
                  <a:srgbClr val="FFFF00"/>
                </a:solidFill>
              </a:rPr>
              <a:t>період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обертання</a:t>
            </a:r>
            <a:r>
              <a:rPr lang="ru-RU" dirty="0" smtClean="0">
                <a:solidFill>
                  <a:srgbClr val="FFFF00"/>
                </a:solidFill>
              </a:rPr>
              <a:t> Марса </a:t>
            </a:r>
            <a:r>
              <a:rPr lang="ru-RU" dirty="0" err="1" smtClean="0">
                <a:solidFill>
                  <a:srgbClr val="FFFF00"/>
                </a:solidFill>
              </a:rPr>
              <a:t>і</a:t>
            </a:r>
            <a:r>
              <a:rPr lang="ru-RU" dirty="0" smtClean="0">
                <a:solidFill>
                  <a:srgbClr val="FFFF00"/>
                </a:solidFill>
              </a:rPr>
              <a:t> </a:t>
            </a:r>
            <a:r>
              <a:rPr lang="ru-RU" dirty="0" err="1" smtClean="0">
                <a:solidFill>
                  <a:srgbClr val="FFFF00"/>
                </a:solidFill>
              </a:rPr>
              <a:t>сезонні</a:t>
            </a:r>
            <a:r>
              <a:rPr lang="ru-RU" dirty="0" smtClean="0">
                <a:solidFill>
                  <a:srgbClr val="FFFF00"/>
                </a:solidFill>
              </a:rPr>
              <a:t> цикли </a:t>
            </a:r>
            <a:r>
              <a:rPr lang="ru-RU" dirty="0" err="1" smtClean="0">
                <a:solidFill>
                  <a:srgbClr val="FFFF00"/>
                </a:solidFill>
              </a:rPr>
              <a:t>також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подібні</a:t>
            </a:r>
            <a:r>
              <a:rPr lang="ru-RU" dirty="0" smtClean="0">
                <a:solidFill>
                  <a:srgbClr val="FFFF00"/>
                </a:solidFill>
              </a:rPr>
              <a:t> до </a:t>
            </a:r>
            <a:r>
              <a:rPr lang="ru-RU" dirty="0" err="1" smtClean="0">
                <a:solidFill>
                  <a:srgbClr val="FFFF00"/>
                </a:solidFill>
              </a:rPr>
              <a:t>земних</a:t>
            </a:r>
            <a:r>
              <a:rPr lang="ru-RU" dirty="0" smtClean="0">
                <a:solidFill>
                  <a:srgbClr val="FFFF00"/>
                </a:solidFill>
              </a:rPr>
              <a:t>.</a:t>
            </a:r>
          </a:p>
          <a:p>
            <a:r>
              <a:rPr lang="ru-RU" dirty="0" smtClean="0">
                <a:solidFill>
                  <a:srgbClr val="FFFF00"/>
                </a:solidFill>
              </a:rPr>
              <a:t>Марс — невелика планета, </a:t>
            </a:r>
            <a:r>
              <a:rPr lang="ru-RU" dirty="0" err="1" smtClean="0">
                <a:solidFill>
                  <a:srgbClr val="FFFF00"/>
                </a:solidFill>
              </a:rPr>
              <a:t>більша</a:t>
            </a:r>
            <a:r>
              <a:rPr lang="ru-RU" dirty="0" smtClean="0">
                <a:solidFill>
                  <a:srgbClr val="FFFF00"/>
                </a:solidFill>
              </a:rPr>
              <a:t> за </a:t>
            </a:r>
            <a:r>
              <a:rPr lang="ru-RU" dirty="0" err="1" smtClean="0">
                <a:solidFill>
                  <a:srgbClr val="FFFF00"/>
                </a:solidFill>
              </a:rPr>
              <a:t>Меркурій</a:t>
            </a:r>
            <a:r>
              <a:rPr lang="ru-RU" dirty="0" smtClean="0">
                <a:solidFill>
                  <a:srgbClr val="FFFF00"/>
                </a:solidFill>
              </a:rPr>
              <a:t>, </a:t>
            </a:r>
            <a:r>
              <a:rPr lang="ru-RU" dirty="0" err="1" smtClean="0">
                <a:solidFill>
                  <a:srgbClr val="FFFF00"/>
                </a:solidFill>
              </a:rPr>
              <a:t>але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майже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вдвічі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менша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від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Землі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за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діаметром</a:t>
            </a:r>
            <a:r>
              <a:rPr lang="ru-RU" dirty="0" smtClean="0">
                <a:solidFill>
                  <a:srgbClr val="FFFF00"/>
                </a:solidFill>
              </a:rPr>
              <a:t>. </a:t>
            </a:r>
            <a:r>
              <a:rPr lang="ru-RU" dirty="0" err="1" smtClean="0">
                <a:solidFill>
                  <a:srgbClr val="FFFF00"/>
                </a:solidFill>
              </a:rPr>
              <a:t>Об'єкти</a:t>
            </a:r>
            <a:r>
              <a:rPr lang="ru-RU" dirty="0" smtClean="0">
                <a:solidFill>
                  <a:srgbClr val="FFFF00"/>
                </a:solidFill>
              </a:rPr>
              <a:t> на </a:t>
            </a:r>
            <a:r>
              <a:rPr lang="ru-RU" dirty="0" err="1" smtClean="0">
                <a:solidFill>
                  <a:srgbClr val="FFFF00"/>
                </a:solidFill>
              </a:rPr>
              <a:t>Марсі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важать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лише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третину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своєї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земної</a:t>
            </a:r>
            <a:r>
              <a:rPr lang="ru-RU" dirty="0" smtClean="0">
                <a:solidFill>
                  <a:srgbClr val="FFFF00"/>
                </a:solidFill>
              </a:rPr>
              <a:t> ваги. </a:t>
            </a:r>
            <a:r>
              <a:rPr lang="ru-RU" dirty="0" err="1" smtClean="0">
                <a:solidFill>
                  <a:srgbClr val="FFFF00"/>
                </a:solidFill>
              </a:rPr>
              <a:t>Орбіта</a:t>
            </a:r>
            <a:r>
              <a:rPr lang="ru-RU" dirty="0" smtClean="0">
                <a:solidFill>
                  <a:srgbClr val="FFFF00"/>
                </a:solidFill>
              </a:rPr>
              <a:t> Марса </a:t>
            </a:r>
            <a:r>
              <a:rPr lang="ru-RU" dirty="0" err="1" smtClean="0">
                <a:solidFill>
                  <a:srgbClr val="FFFF00"/>
                </a:solidFill>
              </a:rPr>
              <a:t>приблизно</a:t>
            </a:r>
            <a:r>
              <a:rPr lang="ru-RU" dirty="0" smtClean="0">
                <a:solidFill>
                  <a:srgbClr val="FFFF00"/>
                </a:solidFill>
              </a:rPr>
              <a:t> у 1,5 рази </a:t>
            </a:r>
            <a:r>
              <a:rPr lang="ru-RU" dirty="0" err="1" smtClean="0">
                <a:solidFill>
                  <a:srgbClr val="FFFF00"/>
                </a:solidFill>
              </a:rPr>
              <a:t>віддаленіша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від</a:t>
            </a:r>
            <a:r>
              <a:rPr lang="ru-RU" dirty="0" smtClean="0">
                <a:solidFill>
                  <a:srgbClr val="FFFF00"/>
                </a:solidFill>
              </a:rPr>
              <a:t> </a:t>
            </a:r>
            <a:r>
              <a:rPr lang="ru-RU" dirty="0" err="1" smtClean="0">
                <a:solidFill>
                  <a:srgbClr val="FFFF00"/>
                </a:solidFill>
              </a:rPr>
              <a:t>Сонця</a:t>
            </a:r>
            <a:r>
              <a:rPr lang="ru-RU" dirty="0" smtClean="0">
                <a:solidFill>
                  <a:srgbClr val="FFFF00"/>
                </a:solidFill>
              </a:rPr>
              <a:t>, </a:t>
            </a:r>
            <a:r>
              <a:rPr lang="ru-RU" dirty="0" err="1" smtClean="0">
                <a:solidFill>
                  <a:srgbClr val="FFFF00"/>
                </a:solidFill>
              </a:rPr>
              <a:t>ніж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орбіта</a:t>
            </a:r>
            <a:r>
              <a:rPr lang="ru-RU" dirty="0" smtClean="0">
                <a:solidFill>
                  <a:srgbClr val="FFFF00"/>
                </a:solidFill>
              </a:rPr>
              <a:t> </a:t>
            </a:r>
            <a:r>
              <a:rPr lang="ru-RU" dirty="0" err="1" smtClean="0">
                <a:solidFill>
                  <a:srgbClr val="FFFF00"/>
                </a:solidFill>
              </a:rPr>
              <a:t>Землі</a:t>
            </a:r>
            <a:r>
              <a:rPr lang="ru-RU" dirty="0" smtClean="0">
                <a:solidFill>
                  <a:srgbClr val="FFFF00"/>
                </a:solidFill>
              </a:rPr>
              <a:t>. </a:t>
            </a:r>
            <a:r>
              <a:rPr lang="ru-RU" dirty="0" err="1" smtClean="0">
                <a:solidFill>
                  <a:srgbClr val="FFFF00"/>
                </a:solidFill>
              </a:rPr>
              <a:t>Тривалість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марсіанського</a:t>
            </a:r>
            <a:r>
              <a:rPr lang="ru-RU" dirty="0" smtClean="0">
                <a:solidFill>
                  <a:srgbClr val="FFFF00"/>
                </a:solidFill>
              </a:rPr>
              <a:t> року становить 687 </a:t>
            </a:r>
            <a:r>
              <a:rPr lang="ru-RU" dirty="0" err="1" smtClean="0">
                <a:solidFill>
                  <a:srgbClr val="FFFF00"/>
                </a:solidFill>
              </a:rPr>
              <a:t>земних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днів</a:t>
            </a:r>
            <a:r>
              <a:rPr lang="ru-RU" dirty="0" smtClean="0">
                <a:solidFill>
                  <a:srgbClr val="FFFF00"/>
                </a:solidFill>
              </a:rPr>
              <a:t>. Марс </a:t>
            </a:r>
            <a:r>
              <a:rPr lang="ru-RU" dirty="0" err="1" smtClean="0">
                <a:solidFill>
                  <a:srgbClr val="FFFF00"/>
                </a:solidFill>
              </a:rPr>
              <a:t>обертається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навколо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своєї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осі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з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періодом</a:t>
            </a:r>
            <a:r>
              <a:rPr lang="ru-RU" dirty="0" smtClean="0">
                <a:solidFill>
                  <a:srgbClr val="FFFF00"/>
                </a:solidFill>
              </a:rPr>
              <a:t> 24 </a:t>
            </a:r>
            <a:r>
              <a:rPr lang="ru-RU" dirty="0" err="1" smtClean="0">
                <a:solidFill>
                  <a:srgbClr val="FFFF00"/>
                </a:solidFill>
              </a:rPr>
              <a:t>години</a:t>
            </a:r>
            <a:r>
              <a:rPr lang="ru-RU" dirty="0" smtClean="0">
                <a:solidFill>
                  <a:srgbClr val="FFFF00"/>
                </a:solidFill>
              </a:rPr>
              <a:t> 37 </a:t>
            </a:r>
            <a:r>
              <a:rPr lang="ru-RU" dirty="0" err="1" smtClean="0">
                <a:solidFill>
                  <a:srgbClr val="FFFF00"/>
                </a:solidFill>
              </a:rPr>
              <a:t>хвилин</a:t>
            </a:r>
            <a:r>
              <a:rPr lang="ru-RU" dirty="0" smtClean="0">
                <a:solidFill>
                  <a:srgbClr val="FFFF00"/>
                </a:solidFill>
              </a:rPr>
              <a:t> (</a:t>
            </a:r>
            <a:r>
              <a:rPr lang="ru-RU" dirty="0" err="1" smtClean="0">
                <a:solidFill>
                  <a:srgbClr val="FFFF00"/>
                </a:solidFill>
              </a:rPr>
              <a:t>марсіанську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добу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називають</a:t>
            </a:r>
            <a:r>
              <a:rPr lang="ru-RU" dirty="0" smtClean="0">
                <a:solidFill>
                  <a:srgbClr val="FFFF00"/>
                </a:solidFill>
              </a:rPr>
              <a:t> </a:t>
            </a:r>
            <a:r>
              <a:rPr lang="ru-RU" dirty="0" err="1" smtClean="0">
                <a:solidFill>
                  <a:srgbClr val="FFFF00"/>
                </a:solidFill>
              </a:rPr>
              <a:t>сол</a:t>
            </a:r>
            <a:r>
              <a:rPr lang="ru-RU" dirty="0" smtClean="0">
                <a:solidFill>
                  <a:srgbClr val="FFFF00"/>
                </a:solidFill>
              </a:rPr>
              <a:t>), </a:t>
            </a:r>
            <a:r>
              <a:rPr lang="ru-RU" dirty="0" err="1" smtClean="0">
                <a:solidFill>
                  <a:srgbClr val="FFFF00"/>
                </a:solidFill>
              </a:rPr>
              <a:t>що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лише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трохи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довше</a:t>
            </a:r>
            <a:r>
              <a:rPr lang="ru-RU" dirty="0" smtClean="0">
                <a:solidFill>
                  <a:srgbClr val="FFFF00"/>
                </a:solidFill>
              </a:rPr>
              <a:t> за </a:t>
            </a:r>
            <a:r>
              <a:rPr lang="ru-RU" dirty="0" err="1" smtClean="0">
                <a:solidFill>
                  <a:srgbClr val="FFFF00"/>
                </a:solidFill>
              </a:rPr>
              <a:t>тривалість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доби</a:t>
            </a:r>
            <a:r>
              <a:rPr lang="ru-RU" dirty="0" smtClean="0">
                <a:solidFill>
                  <a:srgbClr val="FFFF00"/>
                </a:solidFill>
              </a:rPr>
              <a:t> на </a:t>
            </a:r>
            <a:r>
              <a:rPr lang="ru-RU" dirty="0" err="1" smtClean="0">
                <a:solidFill>
                  <a:srgbClr val="FFFF00"/>
                </a:solidFill>
              </a:rPr>
              <a:t>Землі</a:t>
            </a:r>
            <a:r>
              <a:rPr lang="ru-RU" dirty="0" smtClean="0">
                <a:solidFill>
                  <a:srgbClr val="FFFF00"/>
                </a:solidFill>
              </a:rPr>
              <a:t>. </a:t>
            </a:r>
            <a:endParaRPr lang="ru-RU" dirty="0"/>
          </a:p>
        </p:txBody>
      </p:sp>
    </p:spTree>
  </p:cSld>
  <p:clrMapOvr>
    <a:masterClrMapping/>
  </p:clrMapOvr>
  <p:transition>
    <p:push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71604" y="214290"/>
            <a:ext cx="564360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dirty="0" smtClean="0">
                <a:solidFill>
                  <a:srgbClr val="FFC000"/>
                </a:solidFill>
              </a:rPr>
              <a:t>Планета Марс</a:t>
            </a:r>
            <a:endParaRPr lang="ru-RU" sz="4000" dirty="0">
              <a:solidFill>
                <a:srgbClr val="FFC000"/>
              </a:solidFill>
            </a:endParaRPr>
          </a:p>
        </p:txBody>
      </p:sp>
      <p:pic>
        <p:nvPicPr>
          <p:cNvPr id="3" name="Рисунок 2" descr="7A8baqTUzog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31953" y="857231"/>
            <a:ext cx="3112048" cy="3286149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4" name="TextBox 3"/>
          <p:cNvSpPr txBox="1"/>
          <p:nvPr/>
        </p:nvSpPr>
        <p:spPr>
          <a:xfrm>
            <a:off x="0" y="857232"/>
            <a:ext cx="5929322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rgbClr val="FFFF00"/>
                </a:solidFill>
              </a:rPr>
              <a:t>Через </a:t>
            </a:r>
            <a:r>
              <a:rPr lang="ru-RU" dirty="0" err="1" smtClean="0">
                <a:solidFill>
                  <a:srgbClr val="FFFF00"/>
                </a:solidFill>
              </a:rPr>
              <a:t>кожні</a:t>
            </a:r>
            <a:r>
              <a:rPr lang="ru-RU" dirty="0" smtClean="0">
                <a:solidFill>
                  <a:srgbClr val="FFFF00"/>
                </a:solidFill>
              </a:rPr>
              <a:t> 780 </a:t>
            </a:r>
            <a:r>
              <a:rPr lang="ru-RU" dirty="0" err="1" smtClean="0">
                <a:solidFill>
                  <a:srgbClr val="FFFF00"/>
                </a:solidFill>
              </a:rPr>
              <a:t>днів</a:t>
            </a:r>
            <a:r>
              <a:rPr lang="ru-RU" dirty="0" smtClean="0">
                <a:solidFill>
                  <a:srgbClr val="FFFF00"/>
                </a:solidFill>
              </a:rPr>
              <a:t> Земля </a:t>
            </a:r>
            <a:r>
              <a:rPr lang="ru-RU" dirty="0" err="1" smtClean="0">
                <a:solidFill>
                  <a:srgbClr val="FFFF00"/>
                </a:solidFill>
              </a:rPr>
              <a:t>і</a:t>
            </a:r>
            <a:r>
              <a:rPr lang="ru-RU" dirty="0" smtClean="0">
                <a:solidFill>
                  <a:srgbClr val="FFFF00"/>
                </a:solidFill>
              </a:rPr>
              <a:t> Марс </a:t>
            </a:r>
            <a:r>
              <a:rPr lang="ru-RU" dirty="0" err="1" smtClean="0">
                <a:solidFill>
                  <a:srgbClr val="FFFF00"/>
                </a:solidFill>
              </a:rPr>
              <a:t>опиняються</a:t>
            </a:r>
            <a:r>
              <a:rPr lang="ru-RU" dirty="0" smtClean="0">
                <a:solidFill>
                  <a:srgbClr val="FFFF00"/>
                </a:solidFill>
              </a:rPr>
              <a:t> на </a:t>
            </a:r>
            <a:r>
              <a:rPr lang="ru-RU" dirty="0" err="1" smtClean="0">
                <a:solidFill>
                  <a:srgbClr val="FFFF00"/>
                </a:solidFill>
              </a:rPr>
              <a:t>мінімальній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відстані</a:t>
            </a:r>
            <a:r>
              <a:rPr lang="ru-RU" dirty="0" smtClean="0">
                <a:solidFill>
                  <a:srgbClr val="FFFF00"/>
                </a:solidFill>
              </a:rPr>
              <a:t> одна </a:t>
            </a:r>
            <a:r>
              <a:rPr lang="ru-RU" dirty="0" err="1" smtClean="0">
                <a:solidFill>
                  <a:srgbClr val="FFFF00"/>
                </a:solidFill>
              </a:rPr>
              <a:t>від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одної</a:t>
            </a:r>
            <a:r>
              <a:rPr lang="ru-RU" dirty="0" smtClean="0">
                <a:solidFill>
                  <a:srgbClr val="FFFF00"/>
                </a:solidFill>
              </a:rPr>
              <a:t>, </a:t>
            </a:r>
            <a:r>
              <a:rPr lang="ru-RU" dirty="0" err="1" smtClean="0">
                <a:solidFill>
                  <a:srgbClr val="FFFF00"/>
                </a:solidFill>
              </a:rPr>
              <a:t>що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змінюється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від</a:t>
            </a:r>
            <a:r>
              <a:rPr lang="ru-RU" dirty="0" smtClean="0">
                <a:solidFill>
                  <a:srgbClr val="FFFF00"/>
                </a:solidFill>
              </a:rPr>
              <a:t> 56 до 101 </a:t>
            </a:r>
            <a:r>
              <a:rPr lang="ru-RU" dirty="0" err="1" smtClean="0">
                <a:solidFill>
                  <a:srgbClr val="FFFF00"/>
                </a:solidFill>
              </a:rPr>
              <a:t>млн</a:t>
            </a:r>
            <a:r>
              <a:rPr lang="ru-RU" dirty="0" smtClean="0">
                <a:solidFill>
                  <a:srgbClr val="FFFF00"/>
                </a:solidFill>
              </a:rPr>
              <a:t> км. </a:t>
            </a:r>
            <a:r>
              <a:rPr lang="ru-RU" dirty="0" err="1" smtClean="0">
                <a:solidFill>
                  <a:srgbClr val="FFFF00"/>
                </a:solidFill>
              </a:rPr>
              <a:t>Такі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зближення</a:t>
            </a:r>
            <a:r>
              <a:rPr lang="ru-RU" dirty="0" smtClean="0">
                <a:solidFill>
                  <a:srgbClr val="FFFF00"/>
                </a:solidFill>
              </a:rPr>
              <a:t> планет </a:t>
            </a:r>
            <a:r>
              <a:rPr lang="ru-RU" dirty="0" err="1" smtClean="0">
                <a:solidFill>
                  <a:srgbClr val="FFFF00"/>
                </a:solidFill>
              </a:rPr>
              <a:t>називають</a:t>
            </a:r>
            <a:r>
              <a:rPr lang="ru-RU" dirty="0" smtClean="0">
                <a:solidFill>
                  <a:srgbClr val="FFFF00"/>
                </a:solidFill>
              </a:rPr>
              <a:t> </a:t>
            </a:r>
            <a:r>
              <a:rPr lang="ru-RU" dirty="0" err="1" smtClean="0">
                <a:solidFill>
                  <a:srgbClr val="FFFF00"/>
                </a:solidFill>
              </a:rPr>
              <a:t>протистояннями</a:t>
            </a:r>
            <a:r>
              <a:rPr lang="ru-RU" dirty="0" smtClean="0">
                <a:solidFill>
                  <a:srgbClr val="FFFF00"/>
                </a:solidFill>
              </a:rPr>
              <a:t>. </a:t>
            </a:r>
            <a:r>
              <a:rPr lang="ru-RU" dirty="0" err="1" smtClean="0">
                <a:solidFill>
                  <a:srgbClr val="FFFF00"/>
                </a:solidFill>
              </a:rPr>
              <a:t>Якщо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відстань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між</a:t>
            </a:r>
            <a:r>
              <a:rPr lang="ru-RU" dirty="0" smtClean="0">
                <a:solidFill>
                  <a:srgbClr val="FFFF00"/>
                </a:solidFill>
              </a:rPr>
              <a:t> планетами </a:t>
            </a:r>
            <a:r>
              <a:rPr lang="ru-RU" dirty="0" err="1" smtClean="0">
                <a:solidFill>
                  <a:srgbClr val="FFFF00"/>
                </a:solidFill>
              </a:rPr>
              <a:t>менша</a:t>
            </a:r>
            <a:r>
              <a:rPr lang="ru-RU" dirty="0" smtClean="0">
                <a:solidFill>
                  <a:srgbClr val="FFFF00"/>
                </a:solidFill>
              </a:rPr>
              <a:t> 60 </a:t>
            </a:r>
            <a:r>
              <a:rPr lang="ru-RU" dirty="0" err="1" smtClean="0">
                <a:solidFill>
                  <a:srgbClr val="FFFF00"/>
                </a:solidFill>
              </a:rPr>
              <a:t>млн</a:t>
            </a:r>
            <a:r>
              <a:rPr lang="ru-RU" dirty="0" smtClean="0">
                <a:solidFill>
                  <a:srgbClr val="FFFF00"/>
                </a:solidFill>
              </a:rPr>
              <a:t> км, то </a:t>
            </a:r>
            <a:r>
              <a:rPr lang="ru-RU" dirty="0" err="1" smtClean="0">
                <a:solidFill>
                  <a:srgbClr val="FFFF00"/>
                </a:solidFill>
              </a:rPr>
              <a:t>такі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протистояння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називають</a:t>
            </a:r>
            <a:r>
              <a:rPr lang="ru-RU" dirty="0" smtClean="0">
                <a:solidFill>
                  <a:srgbClr val="FFFF00"/>
                </a:solidFill>
              </a:rPr>
              <a:t> великими. </a:t>
            </a:r>
            <a:r>
              <a:rPr lang="ru-RU" dirty="0" err="1" smtClean="0">
                <a:solidFill>
                  <a:srgbClr val="FFFF00"/>
                </a:solidFill>
              </a:rPr>
              <a:t>Великі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протистояння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відбуваються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кожні</a:t>
            </a:r>
            <a:r>
              <a:rPr lang="ru-RU" dirty="0" smtClean="0">
                <a:solidFill>
                  <a:srgbClr val="FFFF00"/>
                </a:solidFill>
              </a:rPr>
              <a:t> 15-17 </a:t>
            </a:r>
            <a:r>
              <a:rPr lang="ru-RU" dirty="0" err="1" smtClean="0">
                <a:solidFill>
                  <a:srgbClr val="FFFF00"/>
                </a:solidFill>
              </a:rPr>
              <a:t>років</a:t>
            </a:r>
            <a:r>
              <a:rPr lang="ru-RU" dirty="0" smtClean="0">
                <a:solidFill>
                  <a:srgbClr val="FFFF00"/>
                </a:solidFill>
              </a:rPr>
              <a:t>.</a:t>
            </a:r>
          </a:p>
          <a:p>
            <a:r>
              <a:rPr lang="ru-RU" dirty="0" err="1" smtClean="0">
                <a:solidFill>
                  <a:srgbClr val="FFFF00"/>
                </a:solidFill>
              </a:rPr>
              <a:t>Планетологічну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історію</a:t>
            </a:r>
            <a:r>
              <a:rPr lang="ru-RU" dirty="0" smtClean="0">
                <a:solidFill>
                  <a:srgbClr val="FFFF00"/>
                </a:solidFill>
              </a:rPr>
              <a:t> Марса </a:t>
            </a:r>
            <a:r>
              <a:rPr lang="ru-RU" dirty="0" err="1" smtClean="0">
                <a:solidFill>
                  <a:srgbClr val="FFFF00"/>
                </a:solidFill>
              </a:rPr>
              <a:t>можна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поділити</a:t>
            </a:r>
            <a:r>
              <a:rPr lang="ru-RU" dirty="0" smtClean="0">
                <a:solidFill>
                  <a:srgbClr val="FFFF00"/>
                </a:solidFill>
              </a:rPr>
              <a:t> на </a:t>
            </a:r>
            <a:r>
              <a:rPr lang="ru-RU" dirty="0" err="1" smtClean="0">
                <a:solidFill>
                  <a:srgbClr val="FFFF00"/>
                </a:solidFill>
              </a:rPr>
              <a:t>багато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епох</a:t>
            </a:r>
            <a:r>
              <a:rPr lang="ru-RU" dirty="0" smtClean="0">
                <a:solidFill>
                  <a:srgbClr val="FFFF00"/>
                </a:solidFill>
              </a:rPr>
              <a:t>, </a:t>
            </a:r>
            <a:r>
              <a:rPr lang="ru-RU" dirty="0" err="1" smtClean="0">
                <a:solidFill>
                  <a:srgbClr val="FFFF00"/>
                </a:solidFill>
              </a:rPr>
              <a:t>але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найголовніші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з</a:t>
            </a:r>
            <a:r>
              <a:rPr lang="ru-RU" dirty="0" smtClean="0">
                <a:solidFill>
                  <a:srgbClr val="FFFF00"/>
                </a:solidFill>
              </a:rPr>
              <a:t> них три:</a:t>
            </a:r>
          </a:p>
          <a:p>
            <a:pPr>
              <a:buFont typeface="Arial" pitchFamily="34" charset="0"/>
              <a:buChar char="•"/>
            </a:pPr>
            <a:r>
              <a:rPr lang="ru-RU" dirty="0" smtClean="0">
                <a:solidFill>
                  <a:srgbClr val="FFFF00"/>
                </a:solidFill>
              </a:rPr>
              <a:t>    </a:t>
            </a:r>
            <a:r>
              <a:rPr lang="ru-RU" dirty="0" err="1" smtClean="0">
                <a:solidFill>
                  <a:srgbClr val="FFFF00"/>
                </a:solidFill>
              </a:rPr>
              <a:t>Нойанська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епоха</a:t>
            </a:r>
            <a:r>
              <a:rPr lang="ru-RU" dirty="0" smtClean="0">
                <a:solidFill>
                  <a:srgbClr val="FFFF00"/>
                </a:solidFill>
              </a:rPr>
              <a:t> (названа в честь Ноя; 3,5 </a:t>
            </a:r>
            <a:r>
              <a:rPr lang="ru-RU" dirty="0" err="1" smtClean="0">
                <a:solidFill>
                  <a:srgbClr val="FFFF00"/>
                </a:solidFill>
              </a:rPr>
              <a:t>мільярдів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років</a:t>
            </a:r>
            <a:r>
              <a:rPr lang="ru-RU" dirty="0" smtClean="0">
                <a:solidFill>
                  <a:srgbClr val="FFFF00"/>
                </a:solidFill>
              </a:rPr>
              <a:t> тому): </a:t>
            </a:r>
            <a:r>
              <a:rPr lang="ru-RU" dirty="0" err="1" smtClean="0">
                <a:solidFill>
                  <a:srgbClr val="FFFF00"/>
                </a:solidFill>
              </a:rPr>
              <a:t>Сформувалися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найстаріші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об'єкти</a:t>
            </a:r>
            <a:r>
              <a:rPr lang="ru-RU" dirty="0" smtClean="0">
                <a:solidFill>
                  <a:srgbClr val="FFFF00"/>
                </a:solidFill>
              </a:rPr>
              <a:t>, </a:t>
            </a:r>
            <a:r>
              <a:rPr lang="ru-RU" dirty="0" err="1" smtClean="0">
                <a:solidFill>
                  <a:srgbClr val="FFFF00"/>
                </a:solidFill>
              </a:rPr>
              <a:t>наявні</a:t>
            </a:r>
            <a:r>
              <a:rPr lang="ru-RU" dirty="0" smtClean="0">
                <a:solidFill>
                  <a:srgbClr val="FFFF00"/>
                </a:solidFill>
              </a:rPr>
              <a:t> на </a:t>
            </a:r>
            <a:r>
              <a:rPr lang="ru-RU" dirty="0" err="1" smtClean="0">
                <a:solidFill>
                  <a:srgbClr val="FFFF00"/>
                </a:solidFill>
              </a:rPr>
              <a:t>поверхні</a:t>
            </a:r>
            <a:r>
              <a:rPr lang="ru-RU" dirty="0" smtClean="0">
                <a:solidFill>
                  <a:srgbClr val="FFFF00"/>
                </a:solidFill>
              </a:rPr>
              <a:t> Марса.</a:t>
            </a:r>
          </a:p>
          <a:p>
            <a:endParaRPr lang="ru-RU" dirty="0">
              <a:solidFill>
                <a:srgbClr val="FFFF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0" y="4214818"/>
            <a:ext cx="900115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ru-RU" dirty="0" smtClean="0">
                <a:solidFill>
                  <a:srgbClr val="FFFF00"/>
                </a:solidFill>
              </a:rPr>
              <a:t>   </a:t>
            </a:r>
            <a:r>
              <a:rPr lang="ru-RU" dirty="0" err="1" smtClean="0">
                <a:solidFill>
                  <a:srgbClr val="FFFF00"/>
                </a:solidFill>
              </a:rPr>
              <a:t>Гесперійська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епоха</a:t>
            </a:r>
            <a:r>
              <a:rPr lang="ru-RU" dirty="0" smtClean="0">
                <a:solidFill>
                  <a:srgbClr val="FFFF00"/>
                </a:solidFill>
              </a:rPr>
              <a:t> (1,8 </a:t>
            </a:r>
            <a:r>
              <a:rPr lang="ru-RU" dirty="0" err="1" smtClean="0">
                <a:solidFill>
                  <a:srgbClr val="FFFF00"/>
                </a:solidFill>
              </a:rPr>
              <a:t>мільярдів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років</a:t>
            </a:r>
            <a:r>
              <a:rPr lang="ru-RU" dirty="0" smtClean="0">
                <a:solidFill>
                  <a:srgbClr val="FFFF00"/>
                </a:solidFill>
              </a:rPr>
              <a:t> тому): у </a:t>
            </a:r>
            <a:r>
              <a:rPr lang="ru-RU" dirty="0" err="1" smtClean="0">
                <a:solidFill>
                  <a:srgbClr val="FFFF00"/>
                </a:solidFill>
              </a:rPr>
              <a:t>цю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епоху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сформувалися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широчезні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рівнини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з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лави</a:t>
            </a:r>
            <a:r>
              <a:rPr lang="ru-RU" dirty="0" smtClean="0">
                <a:solidFill>
                  <a:srgbClr val="FFFF00"/>
                </a:solidFill>
              </a:rPr>
              <a:t>.</a:t>
            </a:r>
          </a:p>
          <a:p>
            <a:pPr>
              <a:buFont typeface="Arial" pitchFamily="34" charset="0"/>
              <a:buChar char="•"/>
            </a:pPr>
            <a:r>
              <a:rPr lang="ru-RU" dirty="0" smtClean="0">
                <a:solidFill>
                  <a:srgbClr val="FFFF00"/>
                </a:solidFill>
              </a:rPr>
              <a:t>   </a:t>
            </a:r>
            <a:r>
              <a:rPr lang="ru-RU" dirty="0" err="1" smtClean="0">
                <a:solidFill>
                  <a:srgbClr val="FFFF00"/>
                </a:solidFill>
              </a:rPr>
              <a:t>Амазонська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епоха</a:t>
            </a:r>
            <a:r>
              <a:rPr lang="ru-RU" dirty="0" smtClean="0">
                <a:solidFill>
                  <a:srgbClr val="FFFF00"/>
                </a:solidFill>
              </a:rPr>
              <a:t> (1,6 </a:t>
            </a:r>
            <a:r>
              <a:rPr lang="ru-RU" dirty="0" err="1" smtClean="0">
                <a:solidFill>
                  <a:srgbClr val="FFFF00"/>
                </a:solidFill>
              </a:rPr>
              <a:t>мільярдів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років</a:t>
            </a:r>
            <a:r>
              <a:rPr lang="ru-RU" dirty="0" smtClean="0">
                <a:solidFill>
                  <a:srgbClr val="FFFF00"/>
                </a:solidFill>
              </a:rPr>
              <a:t> тому)</a:t>
            </a:r>
          </a:p>
          <a:p>
            <a:endParaRPr lang="ru-RU" dirty="0" smtClean="0">
              <a:solidFill>
                <a:srgbClr val="FFFF00"/>
              </a:solidFill>
            </a:endParaRPr>
          </a:p>
          <a:p>
            <a:pPr>
              <a:buFont typeface="Arial" pitchFamily="34" charset="0"/>
              <a:buChar char="•"/>
            </a:pPr>
            <a:endParaRPr lang="ru-RU" dirty="0"/>
          </a:p>
        </p:txBody>
      </p:sp>
    </p:spTree>
  </p:cSld>
  <p:clrMapOvr>
    <a:masterClrMapping/>
  </p:clrMapOvr>
  <p:transition>
    <p:push dir="r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643174" y="214290"/>
            <a:ext cx="442915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dirty="0" smtClean="0">
                <a:solidFill>
                  <a:srgbClr val="FFC000"/>
                </a:solidFill>
              </a:rPr>
              <a:t>Планета Марс</a:t>
            </a:r>
            <a:endParaRPr lang="ru-RU" sz="4000" dirty="0">
              <a:solidFill>
                <a:srgbClr val="FFC000"/>
              </a:solidFill>
            </a:endParaRPr>
          </a:p>
        </p:txBody>
      </p:sp>
      <p:pic>
        <p:nvPicPr>
          <p:cNvPr id="4" name="Рисунок 3" descr="mars_500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40152" y="857232"/>
            <a:ext cx="3103847" cy="3116262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5" name="TextBox 4"/>
          <p:cNvSpPr txBox="1"/>
          <p:nvPr/>
        </p:nvSpPr>
        <p:spPr>
          <a:xfrm>
            <a:off x="142844" y="857232"/>
            <a:ext cx="5786478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rgbClr val="FFFF00"/>
                </a:solidFill>
              </a:rPr>
              <a:t>Через </a:t>
            </a:r>
            <a:r>
              <a:rPr lang="ru-RU" dirty="0" err="1" smtClean="0">
                <a:solidFill>
                  <a:srgbClr val="FFFF00"/>
                </a:solidFill>
              </a:rPr>
              <a:t>більшу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віддаленість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від</a:t>
            </a:r>
            <a:r>
              <a:rPr lang="ru-RU" dirty="0" smtClean="0">
                <a:solidFill>
                  <a:srgbClr val="FFFF00"/>
                </a:solidFill>
              </a:rPr>
              <a:t> </a:t>
            </a:r>
            <a:r>
              <a:rPr lang="ru-RU" dirty="0" err="1" smtClean="0">
                <a:solidFill>
                  <a:srgbClr val="FFFF00"/>
                </a:solidFill>
              </a:rPr>
              <a:t>Сонця</a:t>
            </a:r>
            <a:r>
              <a:rPr lang="ru-RU" dirty="0" smtClean="0">
                <a:solidFill>
                  <a:srgbClr val="FFFF00"/>
                </a:solidFill>
              </a:rPr>
              <a:t> Марс </a:t>
            </a:r>
            <a:r>
              <a:rPr lang="ru-RU" dirty="0" err="1" smtClean="0">
                <a:solidFill>
                  <a:srgbClr val="FFFF00"/>
                </a:solidFill>
              </a:rPr>
              <a:t>отримує</a:t>
            </a:r>
            <a:r>
              <a:rPr lang="ru-RU" dirty="0" smtClean="0">
                <a:solidFill>
                  <a:srgbClr val="FFFF00"/>
                </a:solidFill>
              </a:rPr>
              <a:t> на 57 % </a:t>
            </a:r>
            <a:r>
              <a:rPr lang="ru-RU" dirty="0" err="1" smtClean="0">
                <a:solidFill>
                  <a:srgbClr val="FFFF00"/>
                </a:solidFill>
              </a:rPr>
              <a:t>менше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енергії</a:t>
            </a:r>
            <a:r>
              <a:rPr lang="ru-RU" dirty="0" smtClean="0">
                <a:solidFill>
                  <a:srgbClr val="FFFF00"/>
                </a:solidFill>
              </a:rPr>
              <a:t>, у </a:t>
            </a:r>
            <a:r>
              <a:rPr lang="ru-RU" dirty="0" err="1" smtClean="0">
                <a:solidFill>
                  <a:srgbClr val="FFFF00"/>
                </a:solidFill>
              </a:rPr>
              <a:t>порівнянні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з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тією</a:t>
            </a:r>
            <a:r>
              <a:rPr lang="ru-RU" dirty="0" smtClean="0">
                <a:solidFill>
                  <a:srgbClr val="FFFF00"/>
                </a:solidFill>
              </a:rPr>
              <a:t>, </a:t>
            </a:r>
            <a:r>
              <a:rPr lang="ru-RU" dirty="0" err="1" smtClean="0">
                <a:solidFill>
                  <a:srgbClr val="FFFF00"/>
                </a:solidFill>
              </a:rPr>
              <a:t>що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одержує</a:t>
            </a:r>
            <a:r>
              <a:rPr lang="ru-RU" dirty="0" smtClean="0">
                <a:solidFill>
                  <a:srgbClr val="FFFF00"/>
                </a:solidFill>
              </a:rPr>
              <a:t> Земля. </a:t>
            </a:r>
            <a:r>
              <a:rPr lang="ru-RU" dirty="0" err="1" smtClean="0">
                <a:solidFill>
                  <a:srgbClr val="FFFF00"/>
                </a:solidFill>
              </a:rPr>
              <a:t>Середньорічна</a:t>
            </a:r>
            <a:r>
              <a:rPr lang="ru-RU" dirty="0" smtClean="0">
                <a:solidFill>
                  <a:srgbClr val="FFFF00"/>
                </a:solidFill>
              </a:rPr>
              <a:t> температура там −50° С. Температура </a:t>
            </a:r>
            <a:r>
              <a:rPr lang="ru-RU" dirty="0" err="1" smtClean="0">
                <a:solidFill>
                  <a:srgbClr val="FFFF00"/>
                </a:solidFill>
              </a:rPr>
              <a:t>поверхні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протягом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доби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істотно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змінюється</a:t>
            </a:r>
            <a:r>
              <a:rPr lang="ru-RU" dirty="0" smtClean="0">
                <a:solidFill>
                  <a:srgbClr val="FFFF00"/>
                </a:solidFill>
              </a:rPr>
              <a:t>. </a:t>
            </a:r>
            <a:r>
              <a:rPr lang="ru-RU" dirty="0" err="1" smtClean="0">
                <a:solidFill>
                  <a:srgbClr val="FFFF00"/>
                </a:solidFill>
              </a:rPr>
              <a:t>Наприклад</a:t>
            </a:r>
            <a:r>
              <a:rPr lang="ru-RU" dirty="0" smtClean="0">
                <a:solidFill>
                  <a:srgbClr val="FFFF00"/>
                </a:solidFill>
              </a:rPr>
              <a:t>, у </a:t>
            </a:r>
            <a:r>
              <a:rPr lang="ru-RU" dirty="0" err="1" smtClean="0">
                <a:solidFill>
                  <a:srgbClr val="FFFF00"/>
                </a:solidFill>
              </a:rPr>
              <a:t>південній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півкулі</a:t>
            </a:r>
            <a:r>
              <a:rPr lang="ru-RU" dirty="0" smtClean="0">
                <a:solidFill>
                  <a:srgbClr val="FFFF00"/>
                </a:solidFill>
              </a:rPr>
              <a:t> температура в </a:t>
            </a:r>
            <a:r>
              <a:rPr lang="ru-RU" dirty="0" err="1" smtClean="0">
                <a:solidFill>
                  <a:srgbClr val="FFFF00"/>
                </a:solidFill>
              </a:rPr>
              <a:t>середині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осені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змінюється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від</a:t>
            </a:r>
            <a:r>
              <a:rPr lang="ru-RU" dirty="0" smtClean="0">
                <a:solidFill>
                  <a:srgbClr val="FFFF00"/>
                </a:solidFill>
              </a:rPr>
              <a:t> −18 </a:t>
            </a:r>
            <a:r>
              <a:rPr lang="ru-RU" dirty="0" err="1" smtClean="0">
                <a:solidFill>
                  <a:srgbClr val="FFFF00"/>
                </a:solidFill>
              </a:rPr>
              <a:t>градусів</a:t>
            </a:r>
            <a:r>
              <a:rPr lang="ru-RU" dirty="0" smtClean="0">
                <a:solidFill>
                  <a:srgbClr val="FFFF00"/>
                </a:solidFill>
              </a:rPr>
              <a:t> (</a:t>
            </a:r>
            <a:r>
              <a:rPr lang="ru-RU" dirty="0" err="1" smtClean="0">
                <a:solidFill>
                  <a:srgbClr val="FFFF00"/>
                </a:solidFill>
              </a:rPr>
              <a:t>опівдні</a:t>
            </a:r>
            <a:r>
              <a:rPr lang="ru-RU" dirty="0" smtClean="0">
                <a:solidFill>
                  <a:srgbClr val="FFFF00"/>
                </a:solidFill>
              </a:rPr>
              <a:t>) до −63 </a:t>
            </a:r>
            <a:r>
              <a:rPr lang="ru-RU" dirty="0" err="1" smtClean="0">
                <a:solidFill>
                  <a:srgbClr val="FFFF00"/>
                </a:solidFill>
              </a:rPr>
              <a:t>градусів</a:t>
            </a:r>
            <a:r>
              <a:rPr lang="ru-RU" dirty="0" smtClean="0">
                <a:solidFill>
                  <a:srgbClr val="FFFF00"/>
                </a:solidFill>
              </a:rPr>
              <a:t> (</a:t>
            </a:r>
            <a:r>
              <a:rPr lang="ru-RU" dirty="0" err="1" smtClean="0">
                <a:solidFill>
                  <a:srgbClr val="FFFF00"/>
                </a:solidFill>
              </a:rPr>
              <a:t>увечері</a:t>
            </a:r>
            <a:r>
              <a:rPr lang="ru-RU" dirty="0" smtClean="0">
                <a:solidFill>
                  <a:srgbClr val="FFFF00"/>
                </a:solidFill>
              </a:rPr>
              <a:t>). </a:t>
            </a:r>
            <a:r>
              <a:rPr lang="ru-RU" dirty="0" err="1" smtClean="0">
                <a:solidFill>
                  <a:srgbClr val="FFFF00"/>
                </a:solidFill>
              </a:rPr>
              <a:t>Однак</a:t>
            </a:r>
            <a:r>
              <a:rPr lang="ru-RU" dirty="0" smtClean="0">
                <a:solidFill>
                  <a:srgbClr val="FFFF00"/>
                </a:solidFill>
              </a:rPr>
              <a:t>, на </a:t>
            </a:r>
            <a:r>
              <a:rPr lang="ru-RU" dirty="0" err="1" smtClean="0">
                <a:solidFill>
                  <a:srgbClr val="FFFF00"/>
                </a:solidFill>
              </a:rPr>
              <a:t>глибині</a:t>
            </a:r>
            <a:r>
              <a:rPr lang="ru-RU" dirty="0" smtClean="0">
                <a:solidFill>
                  <a:srgbClr val="FFFF00"/>
                </a:solidFill>
              </a:rPr>
              <a:t> 25 м </a:t>
            </a:r>
            <a:r>
              <a:rPr lang="ru-RU" dirty="0" err="1" smtClean="0">
                <a:solidFill>
                  <a:srgbClr val="FFFF00"/>
                </a:solidFill>
              </a:rPr>
              <a:t>під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поверхнею</a:t>
            </a:r>
            <a:r>
              <a:rPr lang="ru-RU" dirty="0" smtClean="0">
                <a:solidFill>
                  <a:srgbClr val="FFFF00"/>
                </a:solidFill>
              </a:rPr>
              <a:t> температура практично </a:t>
            </a:r>
            <a:r>
              <a:rPr lang="ru-RU" dirty="0" err="1" smtClean="0">
                <a:solidFill>
                  <a:srgbClr val="FFFF00"/>
                </a:solidFill>
              </a:rPr>
              <a:t>постійна</a:t>
            </a:r>
            <a:r>
              <a:rPr lang="ru-RU" dirty="0" smtClean="0">
                <a:solidFill>
                  <a:srgbClr val="FFFF00"/>
                </a:solidFill>
              </a:rPr>
              <a:t> −50° С </a:t>
            </a:r>
            <a:r>
              <a:rPr lang="ru-RU" dirty="0" err="1" smtClean="0">
                <a:solidFill>
                  <a:srgbClr val="FFFF00"/>
                </a:solidFill>
              </a:rPr>
              <a:t>і</a:t>
            </a:r>
            <a:r>
              <a:rPr lang="ru-RU" dirty="0" smtClean="0">
                <a:solidFill>
                  <a:srgbClr val="FFFF00"/>
                </a:solidFill>
              </a:rPr>
              <a:t> не </a:t>
            </a:r>
            <a:r>
              <a:rPr lang="ru-RU" dirty="0" err="1" smtClean="0">
                <a:solidFill>
                  <a:srgbClr val="FFFF00"/>
                </a:solidFill>
              </a:rPr>
              <a:t>залежить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від</a:t>
            </a:r>
            <a:r>
              <a:rPr lang="ru-RU" dirty="0" smtClean="0">
                <a:solidFill>
                  <a:srgbClr val="FFFF00"/>
                </a:solidFill>
              </a:rPr>
              <a:t> сезону. </a:t>
            </a:r>
            <a:endParaRPr lang="en-US" dirty="0" smtClean="0">
              <a:solidFill>
                <a:srgbClr val="FFFF00"/>
              </a:solidFill>
            </a:endParaRPr>
          </a:p>
          <a:p>
            <a:r>
              <a:rPr lang="ru-RU" dirty="0" err="1" smtClean="0">
                <a:solidFill>
                  <a:srgbClr val="FFFF00"/>
                </a:solidFill>
              </a:rPr>
              <a:t>Максимальні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значення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температури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поверхні</a:t>
            </a:r>
            <a:r>
              <a:rPr lang="ru-RU" dirty="0" smtClean="0">
                <a:solidFill>
                  <a:srgbClr val="FFFF00"/>
                </a:solidFill>
              </a:rPr>
              <a:t> не </a:t>
            </a:r>
            <a:r>
              <a:rPr lang="ru-RU" dirty="0" err="1" smtClean="0">
                <a:solidFill>
                  <a:srgbClr val="FFFF00"/>
                </a:solidFill>
              </a:rPr>
              <a:t>перевищують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декількох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градусів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вище</a:t>
            </a:r>
            <a:r>
              <a:rPr lang="ru-RU" dirty="0" smtClean="0">
                <a:solidFill>
                  <a:srgbClr val="FFFF00"/>
                </a:solidFill>
              </a:rPr>
              <a:t> 0, а </a:t>
            </a:r>
            <a:r>
              <a:rPr lang="ru-RU" dirty="0" err="1" smtClean="0">
                <a:solidFill>
                  <a:srgbClr val="FFFF00"/>
                </a:solidFill>
              </a:rPr>
              <a:t>мінімальні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значення</a:t>
            </a:r>
            <a:r>
              <a:rPr lang="ru-RU" dirty="0" smtClean="0">
                <a:solidFill>
                  <a:srgbClr val="FFFF00"/>
                </a:solidFill>
              </a:rPr>
              <a:t>, </a:t>
            </a:r>
            <a:r>
              <a:rPr lang="ru-RU" dirty="0" err="1" smtClean="0">
                <a:solidFill>
                  <a:srgbClr val="FFFF00"/>
                </a:solidFill>
              </a:rPr>
              <a:t>зареєстровані</a:t>
            </a:r>
            <a:r>
              <a:rPr lang="ru-RU" dirty="0" smtClean="0">
                <a:solidFill>
                  <a:srgbClr val="FFFF00"/>
                </a:solidFill>
              </a:rPr>
              <a:t> на </a:t>
            </a:r>
            <a:r>
              <a:rPr lang="ru-RU" dirty="0" err="1" smtClean="0">
                <a:solidFill>
                  <a:srgbClr val="FFFF00"/>
                </a:solidFill>
              </a:rPr>
              <a:t>північній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полярній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шапці</a:t>
            </a:r>
            <a:r>
              <a:rPr lang="ru-RU" dirty="0" smtClean="0">
                <a:solidFill>
                  <a:srgbClr val="FFFF00"/>
                </a:solidFill>
              </a:rPr>
              <a:t>, −138 °</a:t>
            </a:r>
            <a:r>
              <a:rPr lang="en-US" dirty="0" smtClean="0">
                <a:solidFill>
                  <a:srgbClr val="FFFF00"/>
                </a:solidFill>
              </a:rPr>
              <a:t>C.</a:t>
            </a:r>
            <a:endParaRPr lang="ru-RU" dirty="0"/>
          </a:p>
        </p:txBody>
      </p:sp>
    </p:spTree>
  </p:cSld>
  <p:clrMapOvr>
    <a:masterClrMapping/>
  </p:clrMapOvr>
  <p:transition>
    <p:push dir="u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928794" y="214290"/>
            <a:ext cx="528641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dirty="0" err="1" smtClean="0">
                <a:solidFill>
                  <a:srgbClr val="FFC000"/>
                </a:solidFill>
              </a:rPr>
              <a:t>Супутники</a:t>
            </a:r>
            <a:r>
              <a:rPr lang="ru-RU" sz="4000" dirty="0" smtClean="0">
                <a:solidFill>
                  <a:srgbClr val="FFC000"/>
                </a:solidFill>
              </a:rPr>
              <a:t> Марсу</a:t>
            </a:r>
            <a:endParaRPr lang="ru-RU" sz="4000" dirty="0">
              <a:solidFill>
                <a:srgbClr val="FFC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0" y="857233"/>
            <a:ext cx="91440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dirty="0" smtClean="0">
                <a:solidFill>
                  <a:srgbClr val="FFFF00"/>
                </a:solidFill>
              </a:rPr>
              <a:t>      Першим </a:t>
            </a:r>
            <a:r>
              <a:rPr lang="ru-RU" sz="2000" dirty="0" err="1" smtClean="0">
                <a:solidFill>
                  <a:srgbClr val="FFFF00"/>
                </a:solidFill>
              </a:rPr>
              <a:t>передбачив</a:t>
            </a:r>
            <a:r>
              <a:rPr lang="ru-RU" sz="2000" dirty="0" smtClean="0">
                <a:solidFill>
                  <a:srgbClr val="FFFF00"/>
                </a:solidFill>
              </a:rPr>
              <a:t>, </a:t>
            </a:r>
            <a:r>
              <a:rPr lang="ru-RU" sz="2000" dirty="0" err="1" smtClean="0">
                <a:solidFill>
                  <a:srgbClr val="FFFF00"/>
                </a:solidFill>
              </a:rPr>
              <a:t>що</a:t>
            </a:r>
            <a:r>
              <a:rPr lang="ru-RU" sz="2000" dirty="0" smtClean="0">
                <a:solidFill>
                  <a:srgbClr val="FFFF00"/>
                </a:solidFill>
              </a:rPr>
              <a:t> Марс </a:t>
            </a:r>
            <a:r>
              <a:rPr lang="ru-RU" sz="2000" dirty="0" err="1" smtClean="0">
                <a:solidFill>
                  <a:srgbClr val="FFFF00"/>
                </a:solidFill>
              </a:rPr>
              <a:t>має</a:t>
            </a:r>
            <a:r>
              <a:rPr lang="ru-RU" sz="2000" dirty="0" smtClean="0">
                <a:solidFill>
                  <a:srgbClr val="FFFF00"/>
                </a:solidFill>
              </a:rPr>
              <a:t> </a:t>
            </a:r>
            <a:r>
              <a:rPr lang="ru-RU" sz="2000" dirty="0" err="1" smtClean="0">
                <a:solidFill>
                  <a:srgbClr val="FFFF00"/>
                </a:solidFill>
              </a:rPr>
              <a:t>супутники</a:t>
            </a:r>
            <a:r>
              <a:rPr lang="ru-RU" sz="2000" dirty="0" smtClean="0">
                <a:solidFill>
                  <a:srgbClr val="FFFF00"/>
                </a:solidFill>
              </a:rPr>
              <a:t>, </a:t>
            </a:r>
            <a:r>
              <a:rPr lang="ru-RU" sz="2000" dirty="0" err="1" smtClean="0">
                <a:solidFill>
                  <a:srgbClr val="FFFF00"/>
                </a:solidFill>
              </a:rPr>
              <a:t>Йоганн</a:t>
            </a:r>
            <a:r>
              <a:rPr lang="ru-RU" sz="2000" dirty="0" smtClean="0">
                <a:solidFill>
                  <a:srgbClr val="FFFF00"/>
                </a:solidFill>
              </a:rPr>
              <a:t> Кеплер 1610 року.  </a:t>
            </a:r>
          </a:p>
          <a:p>
            <a:pPr algn="ctr"/>
            <a:r>
              <a:rPr lang="ru-RU" sz="2400" b="1" dirty="0" err="1" smtClean="0">
                <a:solidFill>
                  <a:srgbClr val="FFC000"/>
                </a:solidFill>
              </a:rPr>
              <a:t>Фабос</a:t>
            </a:r>
            <a:endParaRPr lang="ru-RU" sz="2400" b="1" dirty="0">
              <a:solidFill>
                <a:srgbClr val="FFC000"/>
              </a:solidFill>
            </a:endParaRPr>
          </a:p>
        </p:txBody>
      </p:sp>
      <p:pic>
        <p:nvPicPr>
          <p:cNvPr id="5" name="Рисунок 4" descr="1218139993_613px-221831main_pia1036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59658" y="1643050"/>
            <a:ext cx="3284342" cy="321469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6" name="TextBox 5"/>
          <p:cNvSpPr txBox="1"/>
          <p:nvPr/>
        </p:nvSpPr>
        <p:spPr>
          <a:xfrm>
            <a:off x="357158" y="1785926"/>
            <a:ext cx="5429288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rgbClr val="FFFF00"/>
                </a:solidFill>
              </a:rPr>
              <a:t>Фобос - один </a:t>
            </a:r>
            <a:r>
              <a:rPr lang="ru-RU" dirty="0" err="1" smtClean="0">
                <a:solidFill>
                  <a:srgbClr val="FFFF00"/>
                </a:solidFill>
              </a:rPr>
              <a:t>з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двох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супутників</a:t>
            </a:r>
            <a:r>
              <a:rPr lang="ru-RU" dirty="0" smtClean="0">
                <a:solidFill>
                  <a:srgbClr val="FFFF00"/>
                </a:solidFill>
              </a:rPr>
              <a:t> Марса. </a:t>
            </a:r>
            <a:r>
              <a:rPr lang="ru-RU" dirty="0" err="1" smtClean="0">
                <a:solidFill>
                  <a:srgbClr val="FFFF00"/>
                </a:solidFill>
              </a:rPr>
              <a:t>Був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відкритий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американським</a:t>
            </a:r>
            <a:r>
              <a:rPr lang="ru-RU" dirty="0" smtClean="0">
                <a:solidFill>
                  <a:srgbClr val="FFFF00"/>
                </a:solidFill>
              </a:rPr>
              <a:t> астрономом </a:t>
            </a:r>
            <a:r>
              <a:rPr lang="ru-RU" dirty="0" err="1" smtClean="0">
                <a:solidFill>
                  <a:srgbClr val="FFFF00"/>
                </a:solidFill>
              </a:rPr>
              <a:t>Асафом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Холом</a:t>
            </a:r>
            <a:r>
              <a:rPr lang="ru-RU" dirty="0" smtClean="0">
                <a:solidFill>
                  <a:srgbClr val="FFFF00"/>
                </a:solidFill>
              </a:rPr>
              <a:t> 18 </a:t>
            </a:r>
            <a:r>
              <a:rPr lang="ru-RU" dirty="0" err="1" smtClean="0">
                <a:solidFill>
                  <a:srgbClr val="FFFF00"/>
                </a:solidFill>
              </a:rPr>
              <a:t>серпня</a:t>
            </a:r>
            <a:r>
              <a:rPr lang="ru-RU" dirty="0" smtClean="0">
                <a:solidFill>
                  <a:srgbClr val="FFFF00"/>
                </a:solidFill>
              </a:rPr>
              <a:t> 1877 </a:t>
            </a:r>
            <a:r>
              <a:rPr lang="ru-RU" dirty="0" err="1" smtClean="0">
                <a:solidFill>
                  <a:srgbClr val="FFFF00"/>
                </a:solidFill>
              </a:rPr>
              <a:t>і</a:t>
            </a:r>
            <a:r>
              <a:rPr lang="ru-RU" dirty="0" smtClean="0">
                <a:solidFill>
                  <a:srgbClr val="FFFF00"/>
                </a:solidFill>
              </a:rPr>
              <a:t> названий на честь </a:t>
            </a:r>
            <a:r>
              <a:rPr lang="ru-RU" dirty="0" err="1" smtClean="0">
                <a:solidFill>
                  <a:srgbClr val="FFFF00"/>
                </a:solidFill>
              </a:rPr>
              <a:t>старогрецького</a:t>
            </a:r>
            <a:r>
              <a:rPr lang="ru-RU" dirty="0" smtClean="0">
                <a:solidFill>
                  <a:srgbClr val="FFFF00"/>
                </a:solidFill>
              </a:rPr>
              <a:t> бога Фобоса, </a:t>
            </a:r>
            <a:r>
              <a:rPr lang="ru-RU" dirty="0" err="1" smtClean="0">
                <a:solidFill>
                  <a:srgbClr val="FFFF00"/>
                </a:solidFill>
              </a:rPr>
              <a:t>супутника</a:t>
            </a:r>
            <a:r>
              <a:rPr lang="ru-RU" dirty="0" smtClean="0">
                <a:solidFill>
                  <a:srgbClr val="FFFF00"/>
                </a:solidFill>
              </a:rPr>
              <a:t> бога </a:t>
            </a:r>
            <a:r>
              <a:rPr lang="ru-RU" dirty="0" err="1" smtClean="0">
                <a:solidFill>
                  <a:srgbClr val="FFFF00"/>
                </a:solidFill>
              </a:rPr>
              <a:t>війни</a:t>
            </a:r>
            <a:r>
              <a:rPr lang="ru-RU" dirty="0" smtClean="0">
                <a:solidFill>
                  <a:srgbClr val="FFFF00"/>
                </a:solidFill>
              </a:rPr>
              <a:t> Ареса. Фобос </a:t>
            </a:r>
            <a:r>
              <a:rPr lang="ru-RU" dirty="0" err="1" smtClean="0">
                <a:solidFill>
                  <a:srgbClr val="FFFF00"/>
                </a:solidFill>
              </a:rPr>
              <a:t>звертається</a:t>
            </a:r>
            <a:r>
              <a:rPr lang="ru-RU" dirty="0" smtClean="0">
                <a:solidFill>
                  <a:srgbClr val="FFFF00"/>
                </a:solidFill>
              </a:rPr>
              <a:t> на </a:t>
            </a:r>
            <a:r>
              <a:rPr lang="ru-RU" dirty="0" err="1" smtClean="0">
                <a:solidFill>
                  <a:srgbClr val="FFFF00"/>
                </a:solidFill>
              </a:rPr>
              <a:t>середній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відстані</a:t>
            </a:r>
            <a:r>
              <a:rPr lang="ru-RU" dirty="0" smtClean="0">
                <a:solidFill>
                  <a:srgbClr val="FFFF00"/>
                </a:solidFill>
              </a:rPr>
              <a:t> 2,77 </a:t>
            </a:r>
            <a:r>
              <a:rPr lang="ru-RU" dirty="0" err="1" smtClean="0">
                <a:solidFill>
                  <a:srgbClr val="FFFF00"/>
                </a:solidFill>
              </a:rPr>
              <a:t>радіуса</a:t>
            </a:r>
            <a:r>
              <a:rPr lang="ru-RU" dirty="0" smtClean="0">
                <a:solidFill>
                  <a:srgbClr val="FFFF00"/>
                </a:solidFill>
              </a:rPr>
              <a:t> Марса </a:t>
            </a:r>
            <a:r>
              <a:rPr lang="ru-RU" dirty="0" err="1" smtClean="0">
                <a:solidFill>
                  <a:srgbClr val="FFFF00"/>
                </a:solidFill>
              </a:rPr>
              <a:t>від</a:t>
            </a:r>
            <a:r>
              <a:rPr lang="ru-RU" dirty="0" smtClean="0">
                <a:solidFill>
                  <a:srgbClr val="FFFF00"/>
                </a:solidFill>
              </a:rPr>
              <a:t> центру </a:t>
            </a:r>
            <a:r>
              <a:rPr lang="ru-RU" dirty="0" err="1" smtClean="0">
                <a:solidFill>
                  <a:srgbClr val="FFFF00"/>
                </a:solidFill>
              </a:rPr>
              <a:t>планети</a:t>
            </a:r>
            <a:r>
              <a:rPr lang="ru-RU" dirty="0" smtClean="0">
                <a:solidFill>
                  <a:srgbClr val="FFFF00"/>
                </a:solidFill>
              </a:rPr>
              <a:t> (9400 км), </a:t>
            </a:r>
            <a:r>
              <a:rPr lang="ru-RU" dirty="0" err="1" smtClean="0">
                <a:solidFill>
                  <a:srgbClr val="FFFF00"/>
                </a:solidFill>
              </a:rPr>
              <a:t>що</a:t>
            </a:r>
            <a:r>
              <a:rPr lang="ru-RU" dirty="0" smtClean="0">
                <a:solidFill>
                  <a:srgbClr val="FFFF00"/>
                </a:solidFill>
              </a:rPr>
              <a:t> в 40 </a:t>
            </a:r>
            <a:r>
              <a:rPr lang="ru-RU" dirty="0" err="1" smtClean="0">
                <a:solidFill>
                  <a:srgbClr val="FFFF00"/>
                </a:solidFill>
              </a:rPr>
              <a:t>разів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менше</a:t>
            </a:r>
            <a:r>
              <a:rPr lang="ru-RU" dirty="0" smtClean="0">
                <a:solidFill>
                  <a:srgbClr val="FFFF00"/>
                </a:solidFill>
              </a:rPr>
              <a:t>, </a:t>
            </a:r>
            <a:r>
              <a:rPr lang="ru-RU" dirty="0" err="1" smtClean="0">
                <a:solidFill>
                  <a:srgbClr val="FFFF00"/>
                </a:solidFill>
              </a:rPr>
              <a:t>ніж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відстань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від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Землі</a:t>
            </a:r>
            <a:r>
              <a:rPr lang="ru-RU" dirty="0" smtClean="0">
                <a:solidFill>
                  <a:srgbClr val="FFFF00"/>
                </a:solidFill>
              </a:rPr>
              <a:t> до </a:t>
            </a:r>
            <a:r>
              <a:rPr lang="ru-RU" dirty="0" err="1" smtClean="0">
                <a:solidFill>
                  <a:srgbClr val="FFFF00"/>
                </a:solidFill>
              </a:rPr>
              <a:t>Місяця</a:t>
            </a:r>
            <a:r>
              <a:rPr lang="ru-RU" dirty="0" smtClean="0">
                <a:solidFill>
                  <a:srgbClr val="FFFF00"/>
                </a:solidFill>
              </a:rPr>
              <a:t> (356000 км). </a:t>
            </a:r>
            <a:r>
              <a:rPr lang="ru-RU" dirty="0" err="1" smtClean="0">
                <a:solidFill>
                  <a:srgbClr val="FFFF00"/>
                </a:solidFill>
              </a:rPr>
              <a:t>Він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робить</a:t>
            </a:r>
            <a:r>
              <a:rPr lang="ru-RU" dirty="0" smtClean="0">
                <a:solidFill>
                  <a:srgbClr val="FFFF00"/>
                </a:solidFill>
              </a:rPr>
              <a:t> один оборот за 7 год 39 </a:t>
            </a:r>
            <a:r>
              <a:rPr lang="ru-RU" dirty="0" err="1" smtClean="0">
                <a:solidFill>
                  <a:srgbClr val="FFFF00"/>
                </a:solidFill>
              </a:rPr>
              <a:t>хв</a:t>
            </a:r>
            <a:r>
              <a:rPr lang="ru-RU" dirty="0" smtClean="0">
                <a:solidFill>
                  <a:srgbClr val="FFFF00"/>
                </a:solidFill>
              </a:rPr>
              <a:t> 14 с, </a:t>
            </a:r>
            <a:r>
              <a:rPr lang="ru-RU" dirty="0" err="1" smtClean="0">
                <a:solidFill>
                  <a:srgbClr val="FFFF00"/>
                </a:solidFill>
              </a:rPr>
              <a:t>що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приблизно</a:t>
            </a:r>
            <a:r>
              <a:rPr lang="ru-RU" dirty="0" smtClean="0">
                <a:solidFill>
                  <a:srgbClr val="FFFF00"/>
                </a:solidFill>
              </a:rPr>
              <a:t> в три рази </a:t>
            </a:r>
            <a:r>
              <a:rPr lang="ru-RU" dirty="0" err="1" smtClean="0">
                <a:solidFill>
                  <a:srgbClr val="FFFF00"/>
                </a:solidFill>
              </a:rPr>
              <a:t>швидше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обертання</a:t>
            </a:r>
            <a:r>
              <a:rPr lang="ru-RU" dirty="0" smtClean="0">
                <a:solidFill>
                  <a:srgbClr val="FFFF00"/>
                </a:solidFill>
              </a:rPr>
              <a:t> Марса </a:t>
            </a:r>
            <a:r>
              <a:rPr lang="ru-RU" dirty="0" err="1" smtClean="0">
                <a:solidFill>
                  <a:srgbClr val="FFFF00"/>
                </a:solidFill>
              </a:rPr>
              <a:t>навколо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власної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осі</a:t>
            </a:r>
            <a:r>
              <a:rPr lang="ru-RU" dirty="0" smtClean="0">
                <a:solidFill>
                  <a:srgbClr val="FFFF00"/>
                </a:solidFill>
              </a:rPr>
              <a:t>. В </a:t>
            </a:r>
            <a:r>
              <a:rPr lang="ru-RU" dirty="0" err="1" smtClean="0">
                <a:solidFill>
                  <a:srgbClr val="FFFF00"/>
                </a:solidFill>
              </a:rPr>
              <a:t>результаті</a:t>
            </a:r>
            <a:r>
              <a:rPr lang="ru-RU" dirty="0" smtClean="0">
                <a:solidFill>
                  <a:srgbClr val="FFFF00"/>
                </a:solidFill>
              </a:rPr>
              <a:t> на </a:t>
            </a:r>
            <a:r>
              <a:rPr lang="ru-RU" dirty="0" err="1" smtClean="0">
                <a:solidFill>
                  <a:srgbClr val="FFFF00"/>
                </a:solidFill>
              </a:rPr>
              <a:t>марсіанському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небі</a:t>
            </a:r>
            <a:r>
              <a:rPr lang="ru-RU" dirty="0" smtClean="0">
                <a:solidFill>
                  <a:srgbClr val="FFFF00"/>
                </a:solidFill>
              </a:rPr>
              <a:t> Фобос сходить на </a:t>
            </a:r>
            <a:r>
              <a:rPr lang="ru-RU" dirty="0" err="1" smtClean="0">
                <a:solidFill>
                  <a:srgbClr val="FFFF00"/>
                </a:solidFill>
              </a:rPr>
              <a:t>заході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і</a:t>
            </a:r>
            <a:r>
              <a:rPr lang="ru-RU" dirty="0" smtClean="0">
                <a:solidFill>
                  <a:srgbClr val="FFFF00"/>
                </a:solidFill>
              </a:rPr>
              <a:t> заходить на </a:t>
            </a:r>
            <a:r>
              <a:rPr lang="ru-RU" dirty="0" err="1" smtClean="0">
                <a:solidFill>
                  <a:srgbClr val="FFFF00"/>
                </a:solidFill>
              </a:rPr>
              <a:t>сході</a:t>
            </a:r>
            <a:r>
              <a:rPr lang="ru-RU" dirty="0" smtClean="0">
                <a:solidFill>
                  <a:srgbClr val="FFFF00"/>
                </a:solidFill>
              </a:rPr>
              <a:t>. </a:t>
            </a:r>
            <a:endParaRPr lang="ru-RU" dirty="0">
              <a:solidFill>
                <a:srgbClr val="FFFF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57158" y="5072074"/>
            <a:ext cx="864399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err="1" smtClean="0">
                <a:solidFill>
                  <a:srgbClr val="FFFF00"/>
                </a:solidFill>
              </a:rPr>
              <a:t>Розміри</a:t>
            </a:r>
            <a:r>
              <a:rPr lang="ru-RU" dirty="0" smtClean="0">
                <a:solidFill>
                  <a:srgbClr val="FFFF00"/>
                </a:solidFill>
              </a:rPr>
              <a:t> Фобоса </a:t>
            </a:r>
            <a:r>
              <a:rPr lang="ru-RU" dirty="0" err="1" smtClean="0">
                <a:solidFill>
                  <a:srgbClr val="FFFF00"/>
                </a:solidFill>
              </a:rPr>
              <a:t>становлять</a:t>
            </a:r>
            <a:r>
              <a:rPr lang="ru-RU" dirty="0" smtClean="0">
                <a:solidFill>
                  <a:srgbClr val="FFFF00"/>
                </a:solidFill>
              </a:rPr>
              <a:t> 26,8 × 22,4 × 18,4 км.</a:t>
            </a:r>
            <a:r>
              <a:rPr lang="ru-RU" b="1" dirty="0" smtClean="0">
                <a:solidFill>
                  <a:srgbClr val="FFFF00"/>
                </a:solidFill>
              </a:rPr>
              <a:t> </a:t>
            </a:r>
          </a:p>
          <a:p>
            <a:r>
              <a:rPr lang="ru-RU" b="1" dirty="0" smtClean="0">
                <a:solidFill>
                  <a:srgbClr val="FFFF00"/>
                </a:solidFill>
              </a:rPr>
              <a:t>                                                    </a:t>
            </a:r>
            <a:r>
              <a:rPr lang="ru-RU" b="1" dirty="0" err="1" smtClean="0">
                <a:solidFill>
                  <a:srgbClr val="FFFF00"/>
                </a:solidFill>
              </a:rPr>
              <a:t>Цікаві</a:t>
            </a:r>
            <a:r>
              <a:rPr lang="ru-RU" b="1" dirty="0" smtClean="0">
                <a:solidFill>
                  <a:srgbClr val="FFFF00"/>
                </a:solidFill>
              </a:rPr>
              <a:t> </a:t>
            </a:r>
            <a:r>
              <a:rPr lang="ru-RU" b="1" dirty="0" err="1" smtClean="0">
                <a:solidFill>
                  <a:srgbClr val="FFFF00"/>
                </a:solidFill>
              </a:rPr>
              <a:t>факти</a:t>
            </a:r>
            <a:r>
              <a:rPr lang="ru-RU" b="1" dirty="0" smtClean="0">
                <a:solidFill>
                  <a:srgbClr val="FFFF00"/>
                </a:solidFill>
              </a:rPr>
              <a:t>:</a:t>
            </a:r>
          </a:p>
          <a:p>
            <a:r>
              <a:rPr lang="ru-RU" dirty="0" smtClean="0">
                <a:solidFill>
                  <a:srgbClr val="FFFF00"/>
                </a:solidFill>
              </a:rPr>
              <a:t>Фобос </a:t>
            </a:r>
            <a:r>
              <a:rPr lang="ru-RU" dirty="0" err="1" smtClean="0">
                <a:solidFill>
                  <a:srgbClr val="FFFF00"/>
                </a:solidFill>
              </a:rPr>
              <a:t>більш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яскравий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ніж</a:t>
            </a:r>
            <a:r>
              <a:rPr lang="ru-RU" dirty="0" smtClean="0">
                <a:solidFill>
                  <a:srgbClr val="FFFF00"/>
                </a:solidFill>
              </a:rPr>
              <a:t> 50% </a:t>
            </a:r>
            <a:r>
              <a:rPr lang="ru-RU" dirty="0" err="1" smtClean="0">
                <a:solidFill>
                  <a:srgbClr val="FFFF00"/>
                </a:solidFill>
              </a:rPr>
              <a:t>відомих</a:t>
            </a:r>
            <a:r>
              <a:rPr lang="ru-RU" dirty="0" smtClean="0">
                <a:solidFill>
                  <a:srgbClr val="FFFF00"/>
                </a:solidFill>
              </a:rPr>
              <a:t> в 1977 </a:t>
            </a:r>
            <a:r>
              <a:rPr lang="ru-RU" dirty="0" err="1" smtClean="0">
                <a:solidFill>
                  <a:srgbClr val="FFFF00"/>
                </a:solidFill>
              </a:rPr>
              <a:t>році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супутників</a:t>
            </a:r>
            <a:r>
              <a:rPr lang="ru-RU" dirty="0" smtClean="0">
                <a:solidFill>
                  <a:srgbClr val="FFFF00"/>
                </a:solidFill>
              </a:rPr>
              <a:t> планет </a:t>
            </a:r>
            <a:r>
              <a:rPr lang="ru-RU" dirty="0" err="1" smtClean="0">
                <a:solidFill>
                  <a:srgbClr val="FFFF00"/>
                </a:solidFill>
              </a:rPr>
              <a:t>Сонячної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системи</a:t>
            </a:r>
            <a:r>
              <a:rPr lang="ru-RU" dirty="0" smtClean="0">
                <a:solidFill>
                  <a:srgbClr val="FFFF00"/>
                </a:solidFill>
              </a:rPr>
              <a:t>.</a:t>
            </a:r>
          </a:p>
          <a:p>
            <a:r>
              <a:rPr lang="ru-RU" dirty="0" err="1" smtClean="0">
                <a:solidFill>
                  <a:srgbClr val="FFFF00"/>
                </a:solidFill>
              </a:rPr>
              <a:t>Передбачається</a:t>
            </a:r>
            <a:r>
              <a:rPr lang="ru-RU" dirty="0" smtClean="0">
                <a:solidFill>
                  <a:srgbClr val="FFFF00"/>
                </a:solidFill>
              </a:rPr>
              <a:t>, </a:t>
            </a:r>
            <a:r>
              <a:rPr lang="ru-RU" dirty="0" err="1" smtClean="0">
                <a:solidFill>
                  <a:srgbClr val="FFFF00"/>
                </a:solidFill>
              </a:rPr>
              <a:t>що</a:t>
            </a:r>
            <a:r>
              <a:rPr lang="ru-RU" dirty="0" smtClean="0">
                <a:solidFill>
                  <a:srgbClr val="FFFF00"/>
                </a:solidFill>
              </a:rPr>
              <a:t> впав на Землю в 1980 </a:t>
            </a:r>
            <a:r>
              <a:rPr lang="ru-RU" dirty="0" err="1" smtClean="0">
                <a:solidFill>
                  <a:srgbClr val="FFFF00"/>
                </a:solidFill>
              </a:rPr>
              <a:t>році</a:t>
            </a:r>
            <a:r>
              <a:rPr lang="ru-RU" dirty="0" smtClean="0">
                <a:solidFill>
                  <a:srgbClr val="FFFF00"/>
                </a:solidFill>
              </a:rPr>
              <a:t> метеорит </a:t>
            </a:r>
            <a:r>
              <a:rPr lang="ru-RU" dirty="0" err="1" smtClean="0">
                <a:solidFill>
                  <a:srgbClr val="FFFF00"/>
                </a:solidFill>
              </a:rPr>
              <a:t>Кайдун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прилетів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з</a:t>
            </a:r>
            <a:r>
              <a:rPr lang="ru-RU" dirty="0" smtClean="0">
                <a:solidFill>
                  <a:srgbClr val="FFFF00"/>
                </a:solidFill>
              </a:rPr>
              <a:t> Фобоса.</a:t>
            </a:r>
          </a:p>
        </p:txBody>
      </p:sp>
      <p:pic>
        <p:nvPicPr>
          <p:cNvPr id="8" name="Рисунок 7" descr="Orbits_of_Phobos_and_Deimos.gi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524000" cy="11430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  <p:transition>
    <p:cover dir="rd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928794" y="142852"/>
            <a:ext cx="478634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dirty="0" err="1" smtClean="0">
                <a:solidFill>
                  <a:srgbClr val="FFC000"/>
                </a:solidFill>
              </a:rPr>
              <a:t>Другий</a:t>
            </a:r>
            <a:r>
              <a:rPr lang="ru-RU" sz="3600" dirty="0" smtClean="0">
                <a:solidFill>
                  <a:srgbClr val="FFC000"/>
                </a:solidFill>
              </a:rPr>
              <a:t> спутник</a:t>
            </a:r>
          </a:p>
          <a:p>
            <a:pPr algn="ctr"/>
            <a:r>
              <a:rPr lang="ru-RU" sz="2800" dirty="0" err="1" smtClean="0">
                <a:solidFill>
                  <a:srgbClr val="FFC000"/>
                </a:solidFill>
              </a:rPr>
              <a:t>Деймос</a:t>
            </a:r>
            <a:endParaRPr lang="ru-RU" sz="2800" dirty="0">
              <a:solidFill>
                <a:srgbClr val="FFC000"/>
              </a:solidFill>
            </a:endParaRPr>
          </a:p>
        </p:txBody>
      </p:sp>
      <p:pic>
        <p:nvPicPr>
          <p:cNvPr id="3" name="Рисунок 2" descr="deimos_moon_larg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77085" y="1214422"/>
            <a:ext cx="4166915" cy="2571768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4" name="TextBox 3"/>
          <p:cNvSpPr txBox="1"/>
          <p:nvPr/>
        </p:nvSpPr>
        <p:spPr>
          <a:xfrm>
            <a:off x="0" y="1214422"/>
            <a:ext cx="5000628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err="1" smtClean="0">
                <a:solidFill>
                  <a:srgbClr val="FFFF00"/>
                </a:solidFill>
              </a:rPr>
              <a:t>Деймос</a:t>
            </a:r>
            <a:r>
              <a:rPr lang="ru-RU" dirty="0" smtClean="0">
                <a:solidFill>
                  <a:srgbClr val="FFFF00"/>
                </a:solidFill>
              </a:rPr>
              <a:t> - один </a:t>
            </a:r>
            <a:r>
              <a:rPr lang="ru-RU" dirty="0" err="1" smtClean="0">
                <a:solidFill>
                  <a:srgbClr val="FFFF00"/>
                </a:solidFill>
              </a:rPr>
              <a:t>з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двох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супутників</a:t>
            </a:r>
            <a:r>
              <a:rPr lang="ru-RU" dirty="0" smtClean="0">
                <a:solidFill>
                  <a:srgbClr val="FFFF00"/>
                </a:solidFill>
              </a:rPr>
              <a:t> Марса. </a:t>
            </a:r>
            <a:r>
              <a:rPr lang="ru-RU" dirty="0" err="1" smtClean="0">
                <a:solidFill>
                  <a:srgbClr val="FFFF00"/>
                </a:solidFill>
              </a:rPr>
              <a:t>Був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відкритий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американським</a:t>
            </a:r>
            <a:r>
              <a:rPr lang="ru-RU" dirty="0" smtClean="0">
                <a:solidFill>
                  <a:srgbClr val="FFFF00"/>
                </a:solidFill>
              </a:rPr>
              <a:t> астрономом </a:t>
            </a:r>
            <a:r>
              <a:rPr lang="ru-RU" dirty="0" err="1" smtClean="0">
                <a:solidFill>
                  <a:srgbClr val="FFFF00"/>
                </a:solidFill>
              </a:rPr>
              <a:t>Асафом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Холом</a:t>
            </a:r>
            <a:r>
              <a:rPr lang="ru-RU" dirty="0" smtClean="0">
                <a:solidFill>
                  <a:srgbClr val="FFFF00"/>
                </a:solidFill>
              </a:rPr>
              <a:t> 12серпня 1877 </a:t>
            </a:r>
            <a:r>
              <a:rPr lang="ru-RU" dirty="0" err="1" smtClean="0">
                <a:solidFill>
                  <a:srgbClr val="FFFF00"/>
                </a:solidFill>
              </a:rPr>
              <a:t>і</a:t>
            </a:r>
            <a:r>
              <a:rPr lang="ru-RU" dirty="0" smtClean="0">
                <a:solidFill>
                  <a:srgbClr val="FFFF00"/>
                </a:solidFill>
              </a:rPr>
              <a:t> названий ним на честь </a:t>
            </a:r>
            <a:r>
              <a:rPr lang="ru-RU" dirty="0" err="1" smtClean="0">
                <a:solidFill>
                  <a:srgbClr val="FFFF00"/>
                </a:solidFill>
              </a:rPr>
              <a:t>давньогрецького</a:t>
            </a:r>
            <a:r>
              <a:rPr lang="ru-RU" dirty="0" smtClean="0">
                <a:solidFill>
                  <a:srgbClr val="FFFF00"/>
                </a:solidFill>
              </a:rPr>
              <a:t> бога </a:t>
            </a:r>
            <a:r>
              <a:rPr lang="ru-RU" dirty="0" err="1" smtClean="0">
                <a:solidFill>
                  <a:srgbClr val="FFFF00"/>
                </a:solidFill>
              </a:rPr>
              <a:t>жаху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Деймоса</a:t>
            </a:r>
            <a:r>
              <a:rPr lang="ru-RU" dirty="0" smtClean="0">
                <a:solidFill>
                  <a:srgbClr val="FFFF00"/>
                </a:solidFill>
              </a:rPr>
              <a:t>. </a:t>
            </a:r>
            <a:r>
              <a:rPr lang="ru-RU" dirty="0" err="1" smtClean="0">
                <a:solidFill>
                  <a:srgbClr val="FFFF00"/>
                </a:solidFill>
              </a:rPr>
              <a:t>Деймос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звертається</a:t>
            </a:r>
            <a:r>
              <a:rPr lang="ru-RU" dirty="0" smtClean="0">
                <a:solidFill>
                  <a:srgbClr val="FFFF00"/>
                </a:solidFill>
              </a:rPr>
              <a:t> на </a:t>
            </a:r>
            <a:r>
              <a:rPr lang="ru-RU" dirty="0" err="1" smtClean="0">
                <a:solidFill>
                  <a:srgbClr val="FFFF00"/>
                </a:solidFill>
              </a:rPr>
              <a:t>середній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відстані</a:t>
            </a:r>
            <a:r>
              <a:rPr lang="ru-RU" dirty="0" smtClean="0">
                <a:solidFill>
                  <a:srgbClr val="FFFF00"/>
                </a:solidFill>
              </a:rPr>
              <a:t> 6,96 </a:t>
            </a:r>
            <a:r>
              <a:rPr lang="ru-RU" dirty="0" err="1" smtClean="0">
                <a:solidFill>
                  <a:srgbClr val="FFFF00"/>
                </a:solidFill>
              </a:rPr>
              <a:t>радіуса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планети</a:t>
            </a:r>
            <a:r>
              <a:rPr lang="ru-RU" dirty="0" smtClean="0">
                <a:solidFill>
                  <a:srgbClr val="FFFF00"/>
                </a:solidFill>
              </a:rPr>
              <a:t> (</a:t>
            </a:r>
            <a:r>
              <a:rPr lang="ru-RU" dirty="0" err="1" smtClean="0">
                <a:solidFill>
                  <a:srgbClr val="FFFF00"/>
                </a:solidFill>
              </a:rPr>
              <a:t>приблизно</a:t>
            </a:r>
            <a:r>
              <a:rPr lang="ru-RU" dirty="0" smtClean="0">
                <a:solidFill>
                  <a:srgbClr val="FFFF00"/>
                </a:solidFill>
              </a:rPr>
              <a:t> 23 500 км), </a:t>
            </a:r>
            <a:r>
              <a:rPr lang="ru-RU" dirty="0" err="1" smtClean="0">
                <a:solidFill>
                  <a:srgbClr val="FFFF00"/>
                </a:solidFill>
              </a:rPr>
              <a:t>з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періодом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обертання</a:t>
            </a:r>
            <a:r>
              <a:rPr lang="ru-RU" dirty="0" smtClean="0">
                <a:solidFill>
                  <a:srgbClr val="FFFF00"/>
                </a:solidFill>
              </a:rPr>
              <a:t> в 30 ч 17 </a:t>
            </a:r>
            <a:r>
              <a:rPr lang="ru-RU" dirty="0" err="1" smtClean="0">
                <a:solidFill>
                  <a:srgbClr val="FFFF00"/>
                </a:solidFill>
              </a:rPr>
              <a:t>хв</a:t>
            </a:r>
            <a:r>
              <a:rPr lang="ru-RU" dirty="0" smtClean="0">
                <a:solidFill>
                  <a:srgbClr val="FFFF00"/>
                </a:solidFill>
              </a:rPr>
              <a:t> 55 с.</a:t>
            </a:r>
          </a:p>
          <a:p>
            <a:r>
              <a:rPr lang="ru-RU" dirty="0" smtClean="0">
                <a:solidFill>
                  <a:srgbClr val="FFFF00"/>
                </a:solidFill>
              </a:rPr>
              <a:t>У </a:t>
            </a:r>
            <a:r>
              <a:rPr lang="ru-RU" dirty="0" err="1" smtClean="0">
                <a:solidFill>
                  <a:srgbClr val="FFFF00"/>
                </a:solidFill>
              </a:rPr>
              <a:t>Деймоса</a:t>
            </a:r>
            <a:r>
              <a:rPr lang="ru-RU" dirty="0" smtClean="0">
                <a:solidFill>
                  <a:srgbClr val="FFFF00"/>
                </a:solidFill>
              </a:rPr>
              <a:t>, як </a:t>
            </a:r>
            <a:r>
              <a:rPr lang="ru-RU" dirty="0" err="1" smtClean="0">
                <a:solidFill>
                  <a:srgbClr val="FFFF00"/>
                </a:solidFill>
              </a:rPr>
              <a:t>і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Місяця</a:t>
            </a:r>
            <a:r>
              <a:rPr lang="ru-RU" dirty="0" smtClean="0">
                <a:solidFill>
                  <a:srgbClr val="FFFF00"/>
                </a:solidFill>
              </a:rPr>
              <a:t>, </a:t>
            </a:r>
            <a:r>
              <a:rPr lang="ru-RU" dirty="0" err="1" smtClean="0">
                <a:solidFill>
                  <a:srgbClr val="FFFF00"/>
                </a:solidFill>
              </a:rPr>
              <a:t>кутова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швидкість</a:t>
            </a:r>
            <a:endParaRPr lang="ru-RU" dirty="0" smtClean="0">
              <a:solidFill>
                <a:srgbClr val="FFFF00"/>
              </a:solidFill>
            </a:endParaRPr>
          </a:p>
          <a:p>
            <a:endParaRPr lang="ru-RU" dirty="0">
              <a:solidFill>
                <a:srgbClr val="FFFF00"/>
              </a:solidFill>
            </a:endParaRPr>
          </a:p>
        </p:txBody>
      </p:sp>
      <p:pic>
        <p:nvPicPr>
          <p:cNvPr id="5" name="Рисунок 4" descr="Orbits_of_Phobos_and_Deimos.gi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524000" cy="11430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0" y="3786190"/>
            <a:ext cx="8929718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err="1" smtClean="0">
                <a:solidFill>
                  <a:srgbClr val="FFFF00"/>
                </a:solidFill>
              </a:rPr>
              <a:t>руху</a:t>
            </a:r>
            <a:r>
              <a:rPr lang="ru-RU" dirty="0" smtClean="0">
                <a:solidFill>
                  <a:srgbClr val="FFFF00"/>
                </a:solidFill>
              </a:rPr>
              <a:t> по </a:t>
            </a:r>
            <a:r>
              <a:rPr lang="ru-RU" dirty="0" err="1" smtClean="0">
                <a:solidFill>
                  <a:srgbClr val="FFFF00"/>
                </a:solidFill>
              </a:rPr>
              <a:t>орбіті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дорівнює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кутової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швидкості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власного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обертання</a:t>
            </a:r>
            <a:r>
              <a:rPr lang="ru-RU" dirty="0" smtClean="0">
                <a:solidFill>
                  <a:srgbClr val="FFFF00"/>
                </a:solidFill>
              </a:rPr>
              <a:t>, тому </a:t>
            </a:r>
            <a:r>
              <a:rPr lang="ru-RU" dirty="0" err="1" smtClean="0">
                <a:solidFill>
                  <a:srgbClr val="FFFF00"/>
                </a:solidFill>
              </a:rPr>
              <a:t>він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завжди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повернений</a:t>
            </a:r>
            <a:r>
              <a:rPr lang="ru-RU" dirty="0" smtClean="0">
                <a:solidFill>
                  <a:srgbClr val="FFFF00"/>
                </a:solidFill>
              </a:rPr>
              <a:t> до Марса </a:t>
            </a:r>
            <a:r>
              <a:rPr lang="ru-RU" dirty="0" err="1" smtClean="0">
                <a:solidFill>
                  <a:srgbClr val="FFFF00"/>
                </a:solidFill>
              </a:rPr>
              <a:t>однієї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і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тієї</a:t>
            </a:r>
            <a:r>
              <a:rPr lang="ru-RU" dirty="0" smtClean="0">
                <a:solidFill>
                  <a:srgbClr val="FFFF00"/>
                </a:solidFill>
              </a:rPr>
              <a:t> ж стороною. </a:t>
            </a:r>
            <a:r>
              <a:rPr lang="ru-RU" dirty="0" err="1" smtClean="0">
                <a:solidFill>
                  <a:srgbClr val="FFFF00"/>
                </a:solidFill>
              </a:rPr>
              <a:t>Розміри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Деймос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становлять</a:t>
            </a:r>
            <a:r>
              <a:rPr lang="ru-RU" dirty="0" smtClean="0">
                <a:solidFill>
                  <a:srgbClr val="FFFF00"/>
                </a:solidFill>
              </a:rPr>
              <a:t> 15 × 12,2 × 10,4 км. У </a:t>
            </a:r>
            <a:r>
              <a:rPr lang="en-US" dirty="0" smtClean="0">
                <a:solidFill>
                  <a:srgbClr val="FFFF00"/>
                </a:solidFill>
              </a:rPr>
              <a:t>XX </a:t>
            </a:r>
            <a:r>
              <a:rPr lang="ru-RU" dirty="0" err="1" smtClean="0">
                <a:solidFill>
                  <a:srgbClr val="FFFF00"/>
                </a:solidFill>
              </a:rPr>
              <a:t>столітті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Деймос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вважався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найменшим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з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відомих</a:t>
            </a:r>
            <a:r>
              <a:rPr lang="ru-RU" dirty="0" smtClean="0">
                <a:solidFill>
                  <a:srgbClr val="FFFF00"/>
                </a:solidFill>
              </a:rPr>
              <a:t> у </a:t>
            </a:r>
            <a:r>
              <a:rPr lang="ru-RU" dirty="0" err="1" smtClean="0">
                <a:solidFill>
                  <a:srgbClr val="FFFF00"/>
                </a:solidFill>
              </a:rPr>
              <a:t>Сонячній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системі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супутників</a:t>
            </a:r>
            <a:r>
              <a:rPr lang="ru-RU" dirty="0" smtClean="0">
                <a:solidFill>
                  <a:srgbClr val="FFFF00"/>
                </a:solidFill>
              </a:rPr>
              <a:t>. </a:t>
            </a:r>
            <a:r>
              <a:rPr lang="ru-RU" dirty="0" err="1" smtClean="0">
                <a:solidFill>
                  <a:srgbClr val="FFFF00"/>
                </a:solidFill>
              </a:rPr>
              <a:t>Поверхня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Деймоса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виглядає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набагато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більш</a:t>
            </a:r>
            <a:r>
              <a:rPr lang="ru-RU" dirty="0" smtClean="0">
                <a:solidFill>
                  <a:srgbClr val="FFFF00"/>
                </a:solidFill>
              </a:rPr>
              <a:t> гладкою, </a:t>
            </a:r>
            <a:r>
              <a:rPr lang="ru-RU" dirty="0" err="1" smtClean="0">
                <a:solidFill>
                  <a:srgbClr val="FFFF00"/>
                </a:solidFill>
              </a:rPr>
              <a:t>ніж</a:t>
            </a:r>
            <a:r>
              <a:rPr lang="ru-RU" dirty="0" smtClean="0">
                <a:solidFill>
                  <a:srgbClr val="FFFF00"/>
                </a:solidFill>
              </a:rPr>
              <a:t> у Фобоса за </a:t>
            </a:r>
            <a:r>
              <a:rPr lang="ru-RU" dirty="0" err="1" smtClean="0">
                <a:solidFill>
                  <a:srgbClr val="FFFF00"/>
                </a:solidFill>
              </a:rPr>
              <a:t>рахунок</a:t>
            </a:r>
            <a:r>
              <a:rPr lang="ru-RU" dirty="0" smtClean="0">
                <a:solidFill>
                  <a:srgbClr val="FFFF00"/>
                </a:solidFill>
              </a:rPr>
              <a:t> того, </a:t>
            </a:r>
            <a:r>
              <a:rPr lang="ru-RU" dirty="0" err="1" smtClean="0">
                <a:solidFill>
                  <a:srgbClr val="FFFF00"/>
                </a:solidFill>
              </a:rPr>
              <a:t>що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більшість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кратерів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покрито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тонкозернистим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речовиною</a:t>
            </a:r>
            <a:r>
              <a:rPr lang="ru-RU" dirty="0" smtClean="0">
                <a:solidFill>
                  <a:srgbClr val="FFFF00"/>
                </a:solidFill>
              </a:rPr>
              <a:t>. </a:t>
            </a:r>
            <a:r>
              <a:rPr lang="ru-RU" dirty="0" err="1" smtClean="0">
                <a:solidFill>
                  <a:srgbClr val="FFFF00"/>
                </a:solidFill>
              </a:rPr>
              <a:t>Подібність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Деймоса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і</a:t>
            </a:r>
            <a:r>
              <a:rPr lang="ru-RU" dirty="0" smtClean="0">
                <a:solidFill>
                  <a:srgbClr val="FFFF00"/>
                </a:solidFill>
              </a:rPr>
              <a:t> Фобоса </a:t>
            </a:r>
            <a:r>
              <a:rPr lang="ru-RU" dirty="0" err="1" smtClean="0">
                <a:solidFill>
                  <a:srgbClr val="FFFF00"/>
                </a:solidFill>
              </a:rPr>
              <a:t>з</a:t>
            </a:r>
            <a:r>
              <a:rPr lang="ru-RU" dirty="0" smtClean="0">
                <a:solidFill>
                  <a:srgbClr val="FFFF00"/>
                </a:solidFill>
              </a:rPr>
              <a:t> одним </a:t>
            </a:r>
            <a:r>
              <a:rPr lang="ru-RU" dirty="0" err="1" smtClean="0">
                <a:solidFill>
                  <a:srgbClr val="FFFF00"/>
                </a:solidFill>
              </a:rPr>
              <a:t>з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видів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астероїдів</a:t>
            </a:r>
            <a:r>
              <a:rPr lang="ru-RU" dirty="0" smtClean="0">
                <a:solidFill>
                  <a:srgbClr val="FFFF00"/>
                </a:solidFill>
              </a:rPr>
              <a:t> породило </a:t>
            </a:r>
            <a:r>
              <a:rPr lang="ru-RU" dirty="0" err="1" smtClean="0">
                <a:solidFill>
                  <a:srgbClr val="FFFF00"/>
                </a:solidFill>
              </a:rPr>
              <a:t>гіпотезу</a:t>
            </a:r>
            <a:r>
              <a:rPr lang="ru-RU" dirty="0" smtClean="0">
                <a:solidFill>
                  <a:srgbClr val="FFFF00"/>
                </a:solidFill>
              </a:rPr>
              <a:t> про те, </a:t>
            </a:r>
            <a:r>
              <a:rPr lang="ru-RU" dirty="0" err="1" smtClean="0">
                <a:solidFill>
                  <a:srgbClr val="FFFF00"/>
                </a:solidFill>
              </a:rPr>
              <a:t>що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і</a:t>
            </a:r>
            <a:r>
              <a:rPr lang="ru-RU" dirty="0" smtClean="0">
                <a:solidFill>
                  <a:srgbClr val="FFFF00"/>
                </a:solidFill>
              </a:rPr>
              <a:t> вони </a:t>
            </a:r>
            <a:r>
              <a:rPr lang="ru-RU" dirty="0" err="1" smtClean="0">
                <a:solidFill>
                  <a:srgbClr val="FFFF00"/>
                </a:solidFill>
              </a:rPr>
              <a:t>колишні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астероїди</a:t>
            </a:r>
            <a:r>
              <a:rPr lang="ru-RU" dirty="0" smtClean="0">
                <a:solidFill>
                  <a:srgbClr val="FFFF00"/>
                </a:solidFill>
              </a:rPr>
              <a:t>, </a:t>
            </a:r>
            <a:r>
              <a:rPr lang="ru-RU" dirty="0" err="1" smtClean="0">
                <a:solidFill>
                  <a:srgbClr val="FFFF00"/>
                </a:solidFill>
              </a:rPr>
              <a:t>чиї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орбіти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були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спотворені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гравітаційним</a:t>
            </a:r>
            <a:r>
              <a:rPr lang="ru-RU" dirty="0" smtClean="0">
                <a:solidFill>
                  <a:srgbClr val="FFFF00"/>
                </a:solidFill>
              </a:rPr>
              <a:t> полем </a:t>
            </a:r>
            <a:r>
              <a:rPr lang="ru-RU" dirty="0" err="1" smtClean="0">
                <a:solidFill>
                  <a:srgbClr val="FFFF00"/>
                </a:solidFill>
              </a:rPr>
              <a:t>Юпітера</a:t>
            </a:r>
            <a:r>
              <a:rPr lang="ru-RU" dirty="0" smtClean="0">
                <a:solidFill>
                  <a:srgbClr val="FFFF00"/>
                </a:solidFill>
              </a:rPr>
              <a:t> таким чином, </a:t>
            </a:r>
            <a:r>
              <a:rPr lang="ru-RU" dirty="0" err="1" smtClean="0">
                <a:solidFill>
                  <a:srgbClr val="FFFF00"/>
                </a:solidFill>
              </a:rPr>
              <a:t>що</a:t>
            </a:r>
            <a:r>
              <a:rPr lang="ru-RU" dirty="0" smtClean="0">
                <a:solidFill>
                  <a:srgbClr val="FFFF00"/>
                </a:solidFill>
              </a:rPr>
              <a:t> вони стали </a:t>
            </a:r>
            <a:r>
              <a:rPr lang="ru-RU" dirty="0" err="1" smtClean="0">
                <a:solidFill>
                  <a:srgbClr val="FFFF00"/>
                </a:solidFill>
              </a:rPr>
              <a:t>проходити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поблизу</a:t>
            </a:r>
            <a:r>
              <a:rPr lang="ru-RU" dirty="0" smtClean="0">
                <a:solidFill>
                  <a:srgbClr val="FFFF00"/>
                </a:solidFill>
              </a:rPr>
              <a:t> Марса </a:t>
            </a:r>
            <a:r>
              <a:rPr lang="ru-RU" dirty="0" err="1" smtClean="0">
                <a:solidFill>
                  <a:srgbClr val="FFFF00"/>
                </a:solidFill>
              </a:rPr>
              <a:t>і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були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їм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захоплені</a:t>
            </a:r>
            <a:r>
              <a:rPr lang="ru-RU" dirty="0" smtClean="0">
                <a:solidFill>
                  <a:srgbClr val="FFFF00"/>
                </a:solidFill>
              </a:rPr>
              <a:t>. </a:t>
            </a:r>
            <a:r>
              <a:rPr lang="ru-RU" dirty="0" err="1" smtClean="0">
                <a:solidFill>
                  <a:srgbClr val="FFFF00"/>
                </a:solidFill>
              </a:rPr>
              <a:t>Ще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одне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припущення</a:t>
            </a:r>
            <a:r>
              <a:rPr lang="ru-RU" dirty="0" smtClean="0">
                <a:solidFill>
                  <a:srgbClr val="FFFF00"/>
                </a:solidFill>
              </a:rPr>
              <a:t> про </a:t>
            </a:r>
            <a:r>
              <a:rPr lang="ru-RU" dirty="0" err="1" smtClean="0">
                <a:solidFill>
                  <a:srgbClr val="FFFF00"/>
                </a:solidFill>
              </a:rPr>
              <a:t>походження</a:t>
            </a:r>
            <a:r>
              <a:rPr lang="ru-RU" dirty="0" smtClean="0">
                <a:solidFill>
                  <a:srgbClr val="FFFF00"/>
                </a:solidFill>
              </a:rPr>
              <a:t> Фобоса </a:t>
            </a:r>
            <a:r>
              <a:rPr lang="ru-RU" dirty="0" err="1" smtClean="0">
                <a:solidFill>
                  <a:srgbClr val="FFFF00"/>
                </a:solidFill>
              </a:rPr>
              <a:t>і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Деймоса</a:t>
            </a:r>
            <a:r>
              <a:rPr lang="ru-RU" dirty="0" smtClean="0">
                <a:solidFill>
                  <a:srgbClr val="FFFF00"/>
                </a:solidFill>
              </a:rPr>
              <a:t> - </a:t>
            </a:r>
            <a:r>
              <a:rPr lang="ru-RU" dirty="0" err="1" smtClean="0">
                <a:solidFill>
                  <a:srgbClr val="FFFF00"/>
                </a:solidFill>
              </a:rPr>
              <a:t>розпад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супутника</a:t>
            </a:r>
            <a:r>
              <a:rPr lang="ru-RU" dirty="0" smtClean="0">
                <a:solidFill>
                  <a:srgbClr val="FFFF00"/>
                </a:solidFill>
              </a:rPr>
              <a:t> Марса на </a:t>
            </a:r>
            <a:r>
              <a:rPr lang="ru-RU" dirty="0" err="1" smtClean="0">
                <a:solidFill>
                  <a:srgbClr val="FFFF00"/>
                </a:solidFill>
              </a:rPr>
              <a:t>дві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частини</a:t>
            </a:r>
            <a:r>
              <a:rPr lang="ru-RU" dirty="0" smtClean="0">
                <a:solidFill>
                  <a:srgbClr val="FFFF00"/>
                </a:solidFill>
              </a:rPr>
              <a:t>.</a:t>
            </a:r>
            <a:endParaRPr lang="ru-RU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ransition>
    <p:cover dir="ru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0"/>
            <a:ext cx="9001156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ru-RU" sz="8000" dirty="0" smtClean="0">
              <a:solidFill>
                <a:srgbClr val="FFC000"/>
              </a:solidFill>
            </a:endParaRPr>
          </a:p>
          <a:p>
            <a:pPr algn="ctr"/>
            <a:endParaRPr lang="ru-RU" sz="8000" dirty="0" smtClean="0">
              <a:solidFill>
                <a:srgbClr val="FFC000"/>
              </a:solidFill>
            </a:endParaRPr>
          </a:p>
          <a:p>
            <a:pPr algn="ctr"/>
            <a:r>
              <a:rPr lang="ru-RU" sz="8000" dirty="0" smtClean="0">
                <a:solidFill>
                  <a:srgbClr val="FFC000"/>
                </a:solidFill>
              </a:rPr>
              <a:t> </a:t>
            </a:r>
            <a:r>
              <a:rPr lang="ru-RU" sz="8000" dirty="0" err="1" smtClean="0">
                <a:solidFill>
                  <a:srgbClr val="FFC000"/>
                </a:solidFill>
              </a:rPr>
              <a:t>Висновок</a:t>
            </a:r>
            <a:endParaRPr lang="ru-RU" sz="8000" dirty="0">
              <a:solidFill>
                <a:srgbClr val="FFC000"/>
              </a:solidFill>
            </a:endParaRPr>
          </a:p>
        </p:txBody>
      </p:sp>
    </p:spTree>
  </p:cSld>
  <p:clrMapOvr>
    <a:masterClrMapping/>
  </p:clrMapOvr>
  <p:transition>
    <p:cover dir="rd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Марс.avi">
            <a:hlinkClick r:id="" action="ppaction://media"/>
          </p:cNvPr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  <p:transition>
    <p:cover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68960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 fullScrn="1"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хническая">
  <a:themeElements>
    <a:clrScheme name="Техническая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Техническая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Техниче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153</TotalTime>
  <Words>467</Words>
  <Application>Microsoft Office PowerPoint</Application>
  <PresentationFormat>Экран (4:3)</PresentationFormat>
  <Paragraphs>46</Paragraphs>
  <Slides>9</Slides>
  <Notes>0</Notes>
  <HiddenSlides>0</HiddenSlides>
  <MMClips>1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Техническая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</vt:vector>
  </TitlesOfParts>
  <Company>Reanimator Extreme Edition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XTreme</dc:creator>
  <cp:lastModifiedBy>XTreme</cp:lastModifiedBy>
  <cp:revision>11</cp:revision>
  <dcterms:created xsi:type="dcterms:W3CDTF">2014-12-10T18:22:27Z</dcterms:created>
  <dcterms:modified xsi:type="dcterms:W3CDTF">2015-02-01T17:32:13Z</dcterms:modified>
</cp:coreProperties>
</file>