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8469" autoAdjust="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DE9BF6-5E19-4E94-855B-DD2B2AFA8AC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65C63D-6B67-4E5B-8D92-9DA026DB9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40;&#1076;&#1084;&#1080;&#1085;&#1080;&#1089;&#1090;&#1088;&#1072;&#1090;&#1086;&#1088;\&#1052;&#1086;&#1080;%20&#1076;&#1086;&#1082;&#1091;&#1084;&#1077;&#1085;&#1090;&#1099;\&#1052;&#1072;&#1088;&#1089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Призентація</a:t>
            </a:r>
            <a:endParaRPr lang="ru-RU" sz="5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тему: «Планета Марс»</a:t>
            </a:r>
          </a:p>
          <a:p>
            <a:pPr algn="ctr"/>
            <a:r>
              <a:rPr lang="ru-RU" sz="5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11-А </a:t>
            </a:r>
            <a:r>
              <a:rPr lang="ru-RU" sz="5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endParaRPr lang="ru-RU" sz="5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Горд</a:t>
            </a:r>
            <a:r>
              <a:rPr lang="uk-UA" sz="5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ієнко</a:t>
            </a:r>
            <a:r>
              <a:rPr lang="uk-UA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Ігора</a:t>
            </a:r>
            <a:endParaRPr lang="ru-RU" sz="5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C000"/>
                </a:solidFill>
              </a:rPr>
              <a:t>Основні відомості 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2867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FF00"/>
                </a:solidFill>
              </a:rPr>
              <a:t>Відстань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від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Сонця</a:t>
            </a:r>
            <a:r>
              <a:rPr lang="ru-RU" sz="2400" b="1" dirty="0">
                <a:solidFill>
                  <a:srgbClr val="FFFF00"/>
                </a:solidFill>
              </a:rPr>
              <a:t>: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228 </a:t>
            </a:r>
            <a:r>
              <a:rPr lang="ru-RU" sz="2400" dirty="0" err="1" smtClean="0">
                <a:solidFill>
                  <a:srgbClr val="FFFF00"/>
                </a:solidFill>
              </a:rPr>
              <a:t>млн</a:t>
            </a:r>
            <a:r>
              <a:rPr lang="ru-RU" sz="2400" dirty="0" smtClean="0">
                <a:solidFill>
                  <a:srgbClr val="FFFF00"/>
                </a:solidFill>
              </a:rPr>
              <a:t> км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Діаметр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планети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6786 км 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Період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обертання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24 год 37 </a:t>
            </a:r>
            <a:r>
              <a:rPr lang="ru-RU" sz="2400" dirty="0" err="1" smtClean="0">
                <a:solidFill>
                  <a:srgbClr val="FFFF00"/>
                </a:solidFill>
              </a:rPr>
              <a:t>хв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Рік</a:t>
            </a:r>
            <a:r>
              <a:rPr lang="ru-RU" sz="2400" b="1" dirty="0" smtClean="0">
                <a:solidFill>
                  <a:srgbClr val="FFFF00"/>
                </a:solidFill>
              </a:rPr>
              <a:t> на </a:t>
            </a:r>
            <a:r>
              <a:rPr lang="ru-RU" sz="2400" b="1" dirty="0" err="1" smtClean="0">
                <a:solidFill>
                  <a:srgbClr val="FFFF00"/>
                </a:solidFill>
              </a:rPr>
              <a:t>планеті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687 </a:t>
            </a:r>
            <a:r>
              <a:rPr lang="ru-RU" sz="2400" dirty="0" err="1" smtClean="0">
                <a:solidFill>
                  <a:srgbClr val="FFFF00"/>
                </a:solidFill>
              </a:rPr>
              <a:t>діб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t ° </a:t>
            </a:r>
            <a:r>
              <a:rPr lang="ru-RU" sz="2400" b="1" dirty="0" smtClean="0">
                <a:solidFill>
                  <a:srgbClr val="FFFF00"/>
                </a:solidFill>
              </a:rPr>
              <a:t>на </a:t>
            </a:r>
            <a:r>
              <a:rPr lang="ru-RU" sz="2400" b="1" dirty="0" err="1" smtClean="0">
                <a:solidFill>
                  <a:srgbClr val="FFFF00"/>
                </a:solidFill>
              </a:rPr>
              <a:t>поверхні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-50 ° </a:t>
            </a:r>
            <a:r>
              <a:rPr lang="en-US" sz="2400" dirty="0" smtClean="0">
                <a:solidFill>
                  <a:srgbClr val="FFFF00"/>
                </a:solidFill>
              </a:rPr>
              <a:t>C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Атмосфера:</a:t>
            </a:r>
            <a:r>
              <a:rPr lang="ru-RU" sz="2400" dirty="0" smtClean="0">
                <a:solidFill>
                  <a:srgbClr val="FFFF00"/>
                </a:solidFill>
              </a:rPr>
              <a:t> 96% </a:t>
            </a:r>
            <a:r>
              <a:rPr lang="ru-RU" sz="2400" dirty="0" err="1" smtClean="0">
                <a:solidFill>
                  <a:srgbClr val="FFFF00"/>
                </a:solidFill>
              </a:rPr>
              <a:t>вуглекислий</a:t>
            </a:r>
            <a:r>
              <a:rPr lang="ru-RU" sz="2400" dirty="0" smtClean="0">
                <a:solidFill>
                  <a:srgbClr val="FFFF00"/>
                </a:solidFill>
              </a:rPr>
              <a:t> газ; 2,7% азот; 1,6% аргон; 0,13% </a:t>
            </a:r>
            <a:r>
              <a:rPr lang="ru-RU" sz="2400" dirty="0" err="1" smtClean="0">
                <a:solidFill>
                  <a:srgbClr val="FFFF00"/>
                </a:solidFill>
              </a:rPr>
              <a:t>кисень</a:t>
            </a:r>
            <a:r>
              <a:rPr lang="ru-RU" sz="2400" dirty="0" smtClean="0">
                <a:solidFill>
                  <a:srgbClr val="FFFF00"/>
                </a:solidFill>
              </a:rPr>
              <a:t>; </a:t>
            </a:r>
            <a:r>
              <a:rPr lang="ru-RU" sz="2400" dirty="0" err="1" smtClean="0">
                <a:solidFill>
                  <a:srgbClr val="FFFF00"/>
                </a:solidFill>
              </a:rPr>
              <a:t>можлива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наявність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водяної</a:t>
            </a:r>
            <a:r>
              <a:rPr lang="ru-RU" sz="2400" dirty="0" smtClean="0">
                <a:solidFill>
                  <a:srgbClr val="FFFF00"/>
                </a:solidFill>
              </a:rPr>
              <a:t> пари (0,03%)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Супутники</a:t>
            </a:r>
            <a:r>
              <a:rPr lang="ru-RU" sz="2400" b="1" dirty="0" smtClean="0">
                <a:solidFill>
                  <a:srgbClr val="FFFF00"/>
                </a:solidFill>
              </a:rPr>
              <a:t>:</a:t>
            </a:r>
            <a:r>
              <a:rPr lang="ru-RU" sz="2400" dirty="0" smtClean="0">
                <a:solidFill>
                  <a:srgbClr val="FFFF00"/>
                </a:solidFill>
              </a:rPr>
              <a:t> Фобос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Деймос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uk-UA" sz="2400" b="1" dirty="0" err="1" smtClean="0">
                <a:solidFill>
                  <a:srgbClr val="FFFF00"/>
                </a:solidFill>
              </a:rPr>
              <a:t>Масса</a:t>
            </a:r>
            <a:r>
              <a:rPr lang="uk-UA" sz="2400" b="1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0,64185·10</a:t>
            </a:r>
            <a:r>
              <a:rPr lang="ru-RU" sz="2400" baseline="30000" dirty="0" smtClean="0">
                <a:solidFill>
                  <a:srgbClr val="FFFF00"/>
                </a:solidFill>
              </a:rPr>
              <a:t>24</a:t>
            </a:r>
            <a:r>
              <a:rPr lang="ru-RU" sz="2400" dirty="0" smtClean="0">
                <a:solidFill>
                  <a:srgbClr val="FFFF00"/>
                </a:solidFill>
              </a:rPr>
              <a:t> кг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Об'єм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1,6318×10</a:t>
            </a:r>
            <a:r>
              <a:rPr lang="ru-RU" sz="2400" baseline="30000" dirty="0" smtClean="0">
                <a:solidFill>
                  <a:srgbClr val="FFFF00"/>
                </a:solidFill>
              </a:rPr>
              <a:t>11</a:t>
            </a:r>
            <a:r>
              <a:rPr lang="ru-RU" sz="2400" dirty="0" smtClean="0">
                <a:solidFill>
                  <a:srgbClr val="FFFF00"/>
                </a:solidFill>
              </a:rPr>
              <a:t> км³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Прискорення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вільного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падіння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на </a:t>
            </a:r>
            <a:r>
              <a:rPr lang="ru-RU" sz="2400" b="1" dirty="0" err="1" smtClean="0">
                <a:solidFill>
                  <a:srgbClr val="FFFF00"/>
                </a:solidFill>
              </a:rPr>
              <a:t>поверхні</a:t>
            </a:r>
            <a:r>
              <a:rPr lang="ru-RU" sz="2400" b="1" dirty="0" smtClean="0">
                <a:solidFill>
                  <a:srgbClr val="FFFF00"/>
                </a:solidFill>
              </a:rPr>
              <a:t>:</a:t>
            </a:r>
            <a:r>
              <a:rPr lang="ru-RU" sz="2400" dirty="0" smtClean="0">
                <a:solidFill>
                  <a:srgbClr val="FFFF00"/>
                </a:solidFill>
              </a:rPr>
              <a:t> 3,711 м/с²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14290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Планета Марс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57232"/>
            <a:ext cx="4857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Марс — </a:t>
            </a:r>
            <a:r>
              <a:rPr lang="ru-RU" dirty="0" err="1" smtClean="0">
                <a:solidFill>
                  <a:srgbClr val="FFFF00"/>
                </a:solidFill>
              </a:rPr>
              <a:t>четверта</a:t>
            </a:r>
            <a:r>
              <a:rPr lang="ru-RU" dirty="0" smtClean="0">
                <a:solidFill>
                  <a:srgbClr val="FFFF00"/>
                </a:solidFill>
              </a:rPr>
              <a:t> планета </a:t>
            </a:r>
            <a:r>
              <a:rPr lang="ru-RU" dirty="0" err="1" smtClean="0">
                <a:solidFill>
                  <a:srgbClr val="FFFF00"/>
                </a:solidFill>
              </a:rPr>
              <a:t>Сонячної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системи</a:t>
            </a:r>
            <a:r>
              <a:rPr lang="ru-RU" dirty="0" smtClean="0">
                <a:solidFill>
                  <a:srgbClr val="FFFF00"/>
                </a:solidFill>
              </a:rPr>
              <a:t> за </a:t>
            </a:r>
            <a:r>
              <a:rPr lang="ru-RU" dirty="0" err="1" smtClean="0">
                <a:solidFill>
                  <a:srgbClr val="FFFF00"/>
                </a:solidFill>
              </a:rPr>
              <a:t>відстанню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Сонця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сьома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розміром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масою</a:t>
            </a:r>
            <a:r>
              <a:rPr lang="ru-RU" dirty="0" smtClean="0">
                <a:solidFill>
                  <a:srgbClr val="FFFF00"/>
                </a:solidFill>
              </a:rPr>
              <a:t>. Названа на честь Марса — </a:t>
            </a:r>
            <a:r>
              <a:rPr lang="ru-RU" dirty="0" err="1" smtClean="0">
                <a:solidFill>
                  <a:srgbClr val="FFFF00"/>
                </a:solidFill>
              </a:rPr>
              <a:t>давньоримського</a:t>
            </a:r>
            <a:r>
              <a:rPr lang="ru-RU" dirty="0" smtClean="0">
                <a:solidFill>
                  <a:srgbClr val="FFFF00"/>
                </a:solidFill>
              </a:rPr>
              <a:t> бога </a:t>
            </a:r>
            <a:r>
              <a:rPr lang="ru-RU" dirty="0" err="1" smtClean="0">
                <a:solidFill>
                  <a:srgbClr val="FFFF00"/>
                </a:solidFill>
              </a:rPr>
              <a:t>війни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Іноді</a:t>
            </a:r>
            <a:r>
              <a:rPr lang="ru-RU" dirty="0" smtClean="0">
                <a:solidFill>
                  <a:srgbClr val="FFFF00"/>
                </a:solidFill>
              </a:rPr>
              <a:t> Марс </a:t>
            </a:r>
            <a:r>
              <a:rPr lang="ru-RU" dirty="0" err="1" smtClean="0">
                <a:solidFill>
                  <a:srgbClr val="FFFF00"/>
                </a:solidFill>
              </a:rPr>
              <a:t>називають</a:t>
            </a:r>
            <a:r>
              <a:rPr lang="ru-RU" dirty="0" smtClean="0">
                <a:solidFill>
                  <a:srgbClr val="FFFF00"/>
                </a:solidFill>
              </a:rPr>
              <a:t> «</a:t>
            </a:r>
            <a:r>
              <a:rPr lang="ru-RU" dirty="0" err="1" smtClean="0">
                <a:solidFill>
                  <a:srgbClr val="FFFF00"/>
                </a:solidFill>
              </a:rPr>
              <a:t>червоною</a:t>
            </a:r>
            <a:r>
              <a:rPr lang="ru-RU" dirty="0" smtClean="0">
                <a:solidFill>
                  <a:srgbClr val="FFFF00"/>
                </a:solidFill>
              </a:rPr>
              <a:t> планетою» через </a:t>
            </a:r>
            <a:r>
              <a:rPr lang="ru-RU" dirty="0" err="1" smtClean="0">
                <a:solidFill>
                  <a:srgbClr val="FFFF00"/>
                </a:solidFill>
              </a:rPr>
              <a:t>червонуватий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колір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спричинений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наявністю</a:t>
            </a:r>
            <a:r>
              <a:rPr lang="ru-RU" dirty="0" smtClean="0">
                <a:solidFill>
                  <a:srgbClr val="FFFF00"/>
                </a:solidFill>
              </a:rPr>
              <a:t> оксиду </a:t>
            </a:r>
            <a:r>
              <a:rPr lang="ru-RU" dirty="0" err="1" smtClean="0">
                <a:solidFill>
                  <a:srgbClr val="FFFF00"/>
                </a:solidFill>
              </a:rPr>
              <a:t>заліза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Марс — планета земного типу 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розрідженою</a:t>
            </a:r>
            <a:r>
              <a:rPr lang="ru-RU" dirty="0" smtClean="0">
                <a:solidFill>
                  <a:srgbClr val="FFFF00"/>
                </a:solidFill>
              </a:rPr>
              <a:t> атмосферою. На </a:t>
            </a:r>
            <a:r>
              <a:rPr lang="ru-RU" dirty="0" err="1" smtClean="0">
                <a:solidFill>
                  <a:srgbClr val="FFFF00"/>
                </a:solidFill>
              </a:rPr>
              <a:t>Марсі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метеоритні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кратери</a:t>
            </a:r>
            <a:r>
              <a:rPr lang="ru-RU" dirty="0" smtClean="0">
                <a:solidFill>
                  <a:srgbClr val="FFFF00"/>
                </a:solidFill>
              </a:rPr>
              <a:t>, як на </a:t>
            </a:r>
            <a:r>
              <a:rPr lang="ru-RU" dirty="0" err="1" smtClean="0">
                <a:solidFill>
                  <a:srgbClr val="FFFF00"/>
                </a:solidFill>
              </a:rPr>
              <a:t>Місяці</a:t>
            </a:r>
            <a:r>
              <a:rPr lang="ru-RU" dirty="0" smtClean="0">
                <a:solidFill>
                  <a:srgbClr val="FFFF00"/>
                </a:solidFill>
              </a:rPr>
              <a:t>,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Space_Fascinating_Mars_018102_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9" y="785794"/>
            <a:ext cx="4254501" cy="3190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0" y="4000504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вулкани</a:t>
            </a:r>
            <a:r>
              <a:rPr lang="ru-RU" dirty="0" smtClean="0">
                <a:solidFill>
                  <a:srgbClr val="FFFF00"/>
                </a:solidFill>
              </a:rPr>
              <a:t>, </a:t>
            </a:r>
            <a:r>
              <a:rPr lang="ru-RU" dirty="0" err="1" smtClean="0">
                <a:solidFill>
                  <a:srgbClr val="FFFF00"/>
                </a:solidFill>
              </a:rPr>
              <a:t>долини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пустелі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подібні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земних</a:t>
            </a:r>
            <a:r>
              <a:rPr lang="ru-RU" dirty="0" smtClean="0">
                <a:solidFill>
                  <a:srgbClr val="FFFF00"/>
                </a:solidFill>
              </a:rPr>
              <a:t>. Тут </a:t>
            </a:r>
            <a:r>
              <a:rPr lang="ru-RU" dirty="0" err="1" smtClean="0">
                <a:solidFill>
                  <a:srgbClr val="FFFF00"/>
                </a:solidFill>
              </a:rPr>
              <a:t>розташована</a:t>
            </a:r>
            <a:r>
              <a:rPr lang="ru-RU" dirty="0" smtClean="0">
                <a:solidFill>
                  <a:srgbClr val="FFFF00"/>
                </a:solidFill>
              </a:rPr>
              <a:t> гора </a:t>
            </a:r>
            <a:r>
              <a:rPr lang="ru-RU" dirty="0" err="1" smtClean="0">
                <a:solidFill>
                  <a:srgbClr val="FFFF00"/>
                </a:solidFill>
              </a:rPr>
              <a:t>Олімп</a:t>
            </a:r>
            <a:r>
              <a:rPr lang="ru-RU" dirty="0" smtClean="0">
                <a:solidFill>
                  <a:srgbClr val="FFFF00"/>
                </a:solidFill>
              </a:rPr>
              <a:t> (22 км), </a:t>
            </a:r>
            <a:r>
              <a:rPr lang="ru-RU" dirty="0" err="1" smtClean="0">
                <a:solidFill>
                  <a:srgbClr val="FFFF00"/>
                </a:solidFill>
              </a:rPr>
              <a:t>найвища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відома</a:t>
            </a:r>
            <a:r>
              <a:rPr lang="ru-RU" dirty="0" smtClean="0">
                <a:solidFill>
                  <a:srgbClr val="FFFF00"/>
                </a:solidFill>
              </a:rPr>
              <a:t> гора в </a:t>
            </a:r>
            <a:r>
              <a:rPr lang="ru-RU" dirty="0" err="1" smtClean="0">
                <a:solidFill>
                  <a:srgbClr val="FFFF00"/>
                </a:solidFill>
              </a:rPr>
              <a:t>Сонячній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системі</a:t>
            </a:r>
            <a:r>
              <a:rPr lang="ru-RU" dirty="0" smtClean="0">
                <a:solidFill>
                  <a:srgbClr val="FFFF00"/>
                </a:solidFill>
              </a:rPr>
              <a:t>. На </a:t>
            </a:r>
            <a:r>
              <a:rPr lang="ru-RU" dirty="0" err="1" smtClean="0">
                <a:solidFill>
                  <a:srgbClr val="FFFF00"/>
                </a:solidFill>
              </a:rPr>
              <a:t>додаток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географічних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особливостей</a:t>
            </a:r>
            <a:r>
              <a:rPr lang="ru-RU" dirty="0" smtClean="0">
                <a:solidFill>
                  <a:srgbClr val="FFFF00"/>
                </a:solidFill>
              </a:rPr>
              <a:t> — </a:t>
            </a:r>
            <a:r>
              <a:rPr lang="ru-RU" dirty="0" err="1" smtClean="0">
                <a:solidFill>
                  <a:srgbClr val="FFFF00"/>
                </a:solidFill>
              </a:rPr>
              <a:t>період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обертання</a:t>
            </a:r>
            <a:r>
              <a:rPr lang="ru-RU" dirty="0" smtClean="0">
                <a:solidFill>
                  <a:srgbClr val="FFFF00"/>
                </a:solidFill>
              </a:rPr>
              <a:t> Марса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сезонні</a:t>
            </a:r>
            <a:r>
              <a:rPr lang="ru-RU" dirty="0" smtClean="0">
                <a:solidFill>
                  <a:srgbClr val="FFFF00"/>
                </a:solidFill>
              </a:rPr>
              <a:t> цикли </a:t>
            </a:r>
            <a:r>
              <a:rPr lang="ru-RU" dirty="0" err="1" smtClean="0">
                <a:solidFill>
                  <a:srgbClr val="FFFF00"/>
                </a:solidFill>
              </a:rPr>
              <a:t>також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подібні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земних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Марс — невелика планета, </a:t>
            </a:r>
            <a:r>
              <a:rPr lang="ru-RU" dirty="0" err="1" smtClean="0">
                <a:solidFill>
                  <a:srgbClr val="FFFF00"/>
                </a:solidFill>
              </a:rPr>
              <a:t>більша</a:t>
            </a:r>
            <a:r>
              <a:rPr lang="ru-RU" dirty="0" smtClean="0">
                <a:solidFill>
                  <a:srgbClr val="FFFF00"/>
                </a:solidFill>
              </a:rPr>
              <a:t> за </a:t>
            </a:r>
            <a:r>
              <a:rPr lang="ru-RU" dirty="0" err="1" smtClean="0">
                <a:solidFill>
                  <a:srgbClr val="FFFF00"/>
                </a:solidFill>
              </a:rPr>
              <a:t>Меркурій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але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майже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вдвічі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менша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Землі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діаметром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Об'єкти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Марсі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важать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лише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третину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своєї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земної</a:t>
            </a:r>
            <a:r>
              <a:rPr lang="ru-RU" dirty="0" smtClean="0">
                <a:solidFill>
                  <a:srgbClr val="FFFF00"/>
                </a:solidFill>
              </a:rPr>
              <a:t> ваги. </a:t>
            </a:r>
            <a:r>
              <a:rPr lang="ru-RU" dirty="0" err="1" smtClean="0">
                <a:solidFill>
                  <a:srgbClr val="FFFF00"/>
                </a:solidFill>
              </a:rPr>
              <a:t>Орбіта</a:t>
            </a:r>
            <a:r>
              <a:rPr lang="ru-RU" dirty="0" smtClean="0">
                <a:solidFill>
                  <a:srgbClr val="FFFF00"/>
                </a:solidFill>
              </a:rPr>
              <a:t> Марса </a:t>
            </a:r>
            <a:r>
              <a:rPr lang="ru-RU" dirty="0" err="1" smtClean="0">
                <a:solidFill>
                  <a:srgbClr val="FFFF00"/>
                </a:solidFill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</a:rPr>
              <a:t> у 1,5 рази </a:t>
            </a:r>
            <a:r>
              <a:rPr lang="ru-RU" dirty="0" err="1" smtClean="0">
                <a:solidFill>
                  <a:srgbClr val="FFFF00"/>
                </a:solidFill>
              </a:rPr>
              <a:t>віддаленіша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Сонця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ніж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орбіта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Землі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Тривалість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марсіанського</a:t>
            </a:r>
            <a:r>
              <a:rPr lang="ru-RU" dirty="0" smtClean="0">
                <a:solidFill>
                  <a:srgbClr val="FFFF00"/>
                </a:solidFill>
              </a:rPr>
              <a:t> року становить 687 </a:t>
            </a:r>
            <a:r>
              <a:rPr lang="ru-RU" dirty="0" err="1" smtClean="0">
                <a:solidFill>
                  <a:srgbClr val="FFFF00"/>
                </a:solidFill>
              </a:rPr>
              <a:t>земних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днів</a:t>
            </a:r>
            <a:r>
              <a:rPr lang="ru-RU" dirty="0" smtClean="0">
                <a:solidFill>
                  <a:srgbClr val="FFFF00"/>
                </a:solidFill>
              </a:rPr>
              <a:t>. Марс </a:t>
            </a:r>
            <a:r>
              <a:rPr lang="ru-RU" dirty="0" err="1" smtClean="0">
                <a:solidFill>
                  <a:srgbClr val="FFFF00"/>
                </a:solidFill>
              </a:rPr>
              <a:t>обертається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навколо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своєї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періодом</a:t>
            </a:r>
            <a:r>
              <a:rPr lang="ru-RU" dirty="0" smtClean="0">
                <a:solidFill>
                  <a:srgbClr val="FFFF00"/>
                </a:solidFill>
              </a:rPr>
              <a:t> 24 </a:t>
            </a:r>
            <a:r>
              <a:rPr lang="ru-RU" dirty="0" err="1" smtClean="0">
                <a:solidFill>
                  <a:srgbClr val="FFFF00"/>
                </a:solidFill>
              </a:rPr>
              <a:t>години</a:t>
            </a:r>
            <a:r>
              <a:rPr lang="ru-RU" dirty="0" smtClean="0">
                <a:solidFill>
                  <a:srgbClr val="FFFF00"/>
                </a:solidFill>
              </a:rPr>
              <a:t> 37 </a:t>
            </a:r>
            <a:r>
              <a:rPr lang="ru-RU" dirty="0" err="1" smtClean="0">
                <a:solidFill>
                  <a:srgbClr val="FFFF00"/>
                </a:solidFill>
              </a:rPr>
              <a:t>хвилин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марсіанську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добу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називають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сол</a:t>
            </a:r>
            <a:r>
              <a:rPr lang="ru-RU" dirty="0" smtClean="0">
                <a:solidFill>
                  <a:srgbClr val="FFFF00"/>
                </a:solidFill>
              </a:rPr>
              <a:t>),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лише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трохи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довше</a:t>
            </a:r>
            <a:r>
              <a:rPr lang="ru-RU" dirty="0" smtClean="0">
                <a:solidFill>
                  <a:srgbClr val="FFFF00"/>
                </a:solidFill>
              </a:rPr>
              <a:t> за </a:t>
            </a:r>
            <a:r>
              <a:rPr lang="ru-RU" dirty="0" err="1" smtClean="0">
                <a:solidFill>
                  <a:srgbClr val="FFFF00"/>
                </a:solidFill>
              </a:rPr>
              <a:t>тривалість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доби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Землі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Планета Марс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7A8baqTUz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953" y="857231"/>
            <a:ext cx="3112048" cy="32861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857232"/>
            <a:ext cx="59293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Через </a:t>
            </a:r>
            <a:r>
              <a:rPr lang="ru-RU" dirty="0" err="1" smtClean="0">
                <a:solidFill>
                  <a:srgbClr val="FFFF00"/>
                </a:solidFill>
              </a:rPr>
              <a:t>кожні</a:t>
            </a:r>
            <a:r>
              <a:rPr lang="ru-RU" dirty="0" smtClean="0">
                <a:solidFill>
                  <a:srgbClr val="FFFF00"/>
                </a:solidFill>
              </a:rPr>
              <a:t> 780 </a:t>
            </a:r>
            <a:r>
              <a:rPr lang="ru-RU" dirty="0" err="1" smtClean="0">
                <a:solidFill>
                  <a:srgbClr val="FFFF00"/>
                </a:solidFill>
              </a:rPr>
              <a:t>днів</a:t>
            </a:r>
            <a:r>
              <a:rPr lang="ru-RU" dirty="0" smtClean="0">
                <a:solidFill>
                  <a:srgbClr val="FFFF00"/>
                </a:solidFill>
              </a:rPr>
              <a:t> Земля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Марс </a:t>
            </a:r>
            <a:r>
              <a:rPr lang="ru-RU" dirty="0" err="1" smtClean="0">
                <a:solidFill>
                  <a:srgbClr val="FFFF00"/>
                </a:solidFill>
              </a:rPr>
              <a:t>опиняються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мінімальній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відстані</a:t>
            </a:r>
            <a:r>
              <a:rPr lang="ru-RU" dirty="0" smtClean="0">
                <a:solidFill>
                  <a:srgbClr val="FFFF00"/>
                </a:solidFill>
              </a:rPr>
              <a:t> одна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одної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56 до 101 </a:t>
            </a:r>
            <a:r>
              <a:rPr lang="ru-RU" dirty="0" err="1" smtClean="0">
                <a:solidFill>
                  <a:srgbClr val="FFFF00"/>
                </a:solidFill>
              </a:rPr>
              <a:t>млн</a:t>
            </a:r>
            <a:r>
              <a:rPr lang="ru-RU" dirty="0" smtClean="0">
                <a:solidFill>
                  <a:srgbClr val="FFFF00"/>
                </a:solidFill>
              </a:rPr>
              <a:t> км. </a:t>
            </a:r>
            <a:r>
              <a:rPr lang="ru-RU" dirty="0" err="1" smtClean="0">
                <a:solidFill>
                  <a:srgbClr val="FFFF00"/>
                </a:solidFill>
              </a:rPr>
              <a:t>Такі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зближення</a:t>
            </a:r>
            <a:r>
              <a:rPr lang="ru-RU" dirty="0" smtClean="0">
                <a:solidFill>
                  <a:srgbClr val="FFFF00"/>
                </a:solidFill>
              </a:rPr>
              <a:t> планет </a:t>
            </a:r>
            <a:r>
              <a:rPr lang="ru-RU" dirty="0" err="1" smtClean="0">
                <a:solidFill>
                  <a:srgbClr val="FFFF00"/>
                </a:solidFill>
              </a:rPr>
              <a:t>називають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протистояннями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Якщо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відстань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між</a:t>
            </a:r>
            <a:r>
              <a:rPr lang="ru-RU" dirty="0" smtClean="0">
                <a:solidFill>
                  <a:srgbClr val="FFFF00"/>
                </a:solidFill>
              </a:rPr>
              <a:t> планетами </a:t>
            </a:r>
            <a:r>
              <a:rPr lang="ru-RU" dirty="0" err="1" smtClean="0">
                <a:solidFill>
                  <a:srgbClr val="FFFF00"/>
                </a:solidFill>
              </a:rPr>
              <a:t>менша</a:t>
            </a:r>
            <a:r>
              <a:rPr lang="ru-RU" dirty="0" smtClean="0">
                <a:solidFill>
                  <a:srgbClr val="FFFF00"/>
                </a:solidFill>
              </a:rPr>
              <a:t> 60 </a:t>
            </a:r>
            <a:r>
              <a:rPr lang="ru-RU" dirty="0" err="1" smtClean="0">
                <a:solidFill>
                  <a:srgbClr val="FFFF00"/>
                </a:solidFill>
              </a:rPr>
              <a:t>млн</a:t>
            </a:r>
            <a:r>
              <a:rPr lang="ru-RU" dirty="0" smtClean="0">
                <a:solidFill>
                  <a:srgbClr val="FFFF00"/>
                </a:solidFill>
              </a:rPr>
              <a:t> км, то </a:t>
            </a:r>
            <a:r>
              <a:rPr lang="ru-RU" dirty="0" err="1" smtClean="0">
                <a:solidFill>
                  <a:srgbClr val="FFFF00"/>
                </a:solidFill>
              </a:rPr>
              <a:t>такі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протистояння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називають</a:t>
            </a:r>
            <a:r>
              <a:rPr lang="ru-RU" dirty="0" smtClean="0">
                <a:solidFill>
                  <a:srgbClr val="FFFF00"/>
                </a:solidFill>
              </a:rPr>
              <a:t> великими. </a:t>
            </a:r>
            <a:r>
              <a:rPr lang="ru-RU" dirty="0" err="1" smtClean="0">
                <a:solidFill>
                  <a:srgbClr val="FFFF00"/>
                </a:solidFill>
              </a:rPr>
              <a:t>Великі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протистояння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відбуваються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кожні</a:t>
            </a:r>
            <a:r>
              <a:rPr lang="ru-RU" dirty="0" smtClean="0">
                <a:solidFill>
                  <a:srgbClr val="FFFF00"/>
                </a:solidFill>
              </a:rPr>
              <a:t> 15-17 </a:t>
            </a:r>
            <a:r>
              <a:rPr lang="ru-RU" dirty="0" err="1" smtClean="0">
                <a:solidFill>
                  <a:srgbClr val="FFFF00"/>
                </a:solidFill>
              </a:rPr>
              <a:t>років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Планетологічну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історію</a:t>
            </a:r>
            <a:r>
              <a:rPr lang="ru-RU" dirty="0" smtClean="0">
                <a:solidFill>
                  <a:srgbClr val="FFFF00"/>
                </a:solidFill>
              </a:rPr>
              <a:t> Марса </a:t>
            </a:r>
            <a:r>
              <a:rPr lang="ru-RU" dirty="0" err="1" smtClean="0">
                <a:solidFill>
                  <a:srgbClr val="FFFF00"/>
                </a:solidFill>
              </a:rPr>
              <a:t>можна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поділити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багато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епох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але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найголовніші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них три: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   </a:t>
            </a:r>
            <a:r>
              <a:rPr lang="ru-RU" dirty="0" err="1" smtClean="0">
                <a:solidFill>
                  <a:srgbClr val="FFFF00"/>
                </a:solidFill>
              </a:rPr>
              <a:t>Нойанська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епоха</a:t>
            </a:r>
            <a:r>
              <a:rPr lang="ru-RU" dirty="0" smtClean="0">
                <a:solidFill>
                  <a:srgbClr val="FFFF00"/>
                </a:solidFill>
              </a:rPr>
              <a:t> (названа в честь Ноя; 3,5 </a:t>
            </a:r>
            <a:r>
              <a:rPr lang="ru-RU" dirty="0" err="1" smtClean="0">
                <a:solidFill>
                  <a:srgbClr val="FFFF00"/>
                </a:solidFill>
              </a:rPr>
              <a:t>мільярдів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років</a:t>
            </a:r>
            <a:r>
              <a:rPr lang="ru-RU" dirty="0" smtClean="0">
                <a:solidFill>
                  <a:srgbClr val="FFFF00"/>
                </a:solidFill>
              </a:rPr>
              <a:t> тому): </a:t>
            </a:r>
            <a:r>
              <a:rPr lang="ru-RU" dirty="0" err="1" smtClean="0">
                <a:solidFill>
                  <a:srgbClr val="FFFF00"/>
                </a:solidFill>
              </a:rPr>
              <a:t>Сформувалися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найстаріші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об'єкти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наявні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</a:rPr>
              <a:t> Марса.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14818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ru-RU" dirty="0" err="1" smtClean="0">
                <a:solidFill>
                  <a:srgbClr val="FFFF00"/>
                </a:solidFill>
              </a:rPr>
              <a:t>Гесперійська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епоха</a:t>
            </a:r>
            <a:r>
              <a:rPr lang="ru-RU" dirty="0" smtClean="0">
                <a:solidFill>
                  <a:srgbClr val="FFFF00"/>
                </a:solidFill>
              </a:rPr>
              <a:t> (1,8 </a:t>
            </a:r>
            <a:r>
              <a:rPr lang="ru-RU" dirty="0" err="1" smtClean="0">
                <a:solidFill>
                  <a:srgbClr val="FFFF00"/>
                </a:solidFill>
              </a:rPr>
              <a:t>мільярдів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років</a:t>
            </a:r>
            <a:r>
              <a:rPr lang="ru-RU" dirty="0" smtClean="0">
                <a:solidFill>
                  <a:srgbClr val="FFFF00"/>
                </a:solidFill>
              </a:rPr>
              <a:t> тому): у </a:t>
            </a:r>
            <a:r>
              <a:rPr lang="ru-RU" dirty="0" err="1" smtClean="0">
                <a:solidFill>
                  <a:srgbClr val="FFFF00"/>
                </a:solidFill>
              </a:rPr>
              <a:t>цю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епоху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сформувалися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широчезні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рівнини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лави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ru-RU" dirty="0" err="1" smtClean="0">
                <a:solidFill>
                  <a:srgbClr val="FFFF00"/>
                </a:solidFill>
              </a:rPr>
              <a:t>Амазонська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епоха</a:t>
            </a:r>
            <a:r>
              <a:rPr lang="ru-RU" dirty="0" smtClean="0">
                <a:solidFill>
                  <a:srgbClr val="FFFF00"/>
                </a:solidFill>
              </a:rPr>
              <a:t> (1,6 </a:t>
            </a:r>
            <a:r>
              <a:rPr lang="ru-RU" dirty="0" err="1" smtClean="0">
                <a:solidFill>
                  <a:srgbClr val="FFFF00"/>
                </a:solidFill>
              </a:rPr>
              <a:t>мільярдів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років</a:t>
            </a:r>
            <a:r>
              <a:rPr lang="ru-RU" dirty="0" smtClean="0">
                <a:solidFill>
                  <a:srgbClr val="FFFF00"/>
                </a:solidFill>
              </a:rPr>
              <a:t> тому)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1429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Планета Марс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mars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152" y="857232"/>
            <a:ext cx="3103847" cy="3116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2844" y="857232"/>
            <a:ext cx="5786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Через </a:t>
            </a:r>
            <a:r>
              <a:rPr lang="ru-RU" dirty="0" err="1" smtClean="0">
                <a:solidFill>
                  <a:srgbClr val="FFFF00"/>
                </a:solidFill>
              </a:rPr>
              <a:t>більшу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віддаленість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Сонця</a:t>
            </a:r>
            <a:r>
              <a:rPr lang="ru-RU" dirty="0" smtClean="0">
                <a:solidFill>
                  <a:srgbClr val="FFFF00"/>
                </a:solidFill>
              </a:rPr>
              <a:t> Марс </a:t>
            </a:r>
            <a:r>
              <a:rPr lang="ru-RU" dirty="0" err="1" smtClean="0">
                <a:solidFill>
                  <a:srgbClr val="FFFF00"/>
                </a:solidFill>
              </a:rPr>
              <a:t>отримує</a:t>
            </a:r>
            <a:r>
              <a:rPr lang="ru-RU" dirty="0" smtClean="0">
                <a:solidFill>
                  <a:srgbClr val="FFFF00"/>
                </a:solidFill>
              </a:rPr>
              <a:t> на 57 % </a:t>
            </a:r>
            <a:r>
              <a:rPr lang="ru-RU" dirty="0" err="1" smtClean="0">
                <a:solidFill>
                  <a:srgbClr val="FFFF00"/>
                </a:solidFill>
              </a:rPr>
              <a:t>менше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енергії</a:t>
            </a:r>
            <a:r>
              <a:rPr lang="ru-RU" dirty="0" smtClean="0">
                <a:solidFill>
                  <a:srgbClr val="FFFF00"/>
                </a:solidFill>
              </a:rPr>
              <a:t>, у </a:t>
            </a:r>
            <a:r>
              <a:rPr lang="ru-RU" dirty="0" err="1" smtClean="0">
                <a:solidFill>
                  <a:srgbClr val="FFFF00"/>
                </a:solidFill>
              </a:rPr>
              <a:t>порівнянні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тією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одержує</a:t>
            </a:r>
            <a:r>
              <a:rPr lang="ru-RU" dirty="0" smtClean="0">
                <a:solidFill>
                  <a:srgbClr val="FFFF00"/>
                </a:solidFill>
              </a:rPr>
              <a:t> Земля. </a:t>
            </a:r>
            <a:r>
              <a:rPr lang="ru-RU" dirty="0" err="1" smtClean="0">
                <a:solidFill>
                  <a:srgbClr val="FFFF00"/>
                </a:solidFill>
              </a:rPr>
              <a:t>Середньорічна</a:t>
            </a:r>
            <a:r>
              <a:rPr lang="ru-RU" dirty="0" smtClean="0">
                <a:solidFill>
                  <a:srgbClr val="FFFF00"/>
                </a:solidFill>
              </a:rPr>
              <a:t> температура там −50° С. Температура </a:t>
            </a:r>
            <a:r>
              <a:rPr lang="ru-RU" dirty="0" err="1" smtClean="0">
                <a:solidFill>
                  <a:srgbClr val="FFFF00"/>
                </a:solidFill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протягом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доби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істотно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Наприклад</a:t>
            </a:r>
            <a:r>
              <a:rPr lang="ru-RU" dirty="0" smtClean="0">
                <a:solidFill>
                  <a:srgbClr val="FFFF00"/>
                </a:solidFill>
              </a:rPr>
              <a:t>, у </a:t>
            </a:r>
            <a:r>
              <a:rPr lang="ru-RU" dirty="0" err="1" smtClean="0">
                <a:solidFill>
                  <a:srgbClr val="FFFF00"/>
                </a:solidFill>
              </a:rPr>
              <a:t>південній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півкулі</a:t>
            </a:r>
            <a:r>
              <a:rPr lang="ru-RU" dirty="0" smtClean="0">
                <a:solidFill>
                  <a:srgbClr val="FFFF00"/>
                </a:solidFill>
              </a:rPr>
              <a:t> температура в </a:t>
            </a:r>
            <a:r>
              <a:rPr lang="ru-RU" dirty="0" err="1" smtClean="0">
                <a:solidFill>
                  <a:srgbClr val="FFFF00"/>
                </a:solidFill>
              </a:rPr>
              <a:t>середині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осені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−18 </a:t>
            </a:r>
            <a:r>
              <a:rPr lang="ru-RU" dirty="0" err="1" smtClean="0">
                <a:solidFill>
                  <a:srgbClr val="FFFF00"/>
                </a:solidFill>
              </a:rPr>
              <a:t>градусів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опівдні</a:t>
            </a:r>
            <a:r>
              <a:rPr lang="ru-RU" dirty="0" smtClean="0">
                <a:solidFill>
                  <a:srgbClr val="FFFF00"/>
                </a:solidFill>
              </a:rPr>
              <a:t>) до −63 </a:t>
            </a:r>
            <a:r>
              <a:rPr lang="ru-RU" dirty="0" err="1" smtClean="0">
                <a:solidFill>
                  <a:srgbClr val="FFFF00"/>
                </a:solidFill>
              </a:rPr>
              <a:t>градусів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увечері</a:t>
            </a:r>
            <a:r>
              <a:rPr lang="ru-RU" dirty="0" smtClean="0">
                <a:solidFill>
                  <a:srgbClr val="FFFF00"/>
                </a:solidFill>
              </a:rPr>
              <a:t>). </a:t>
            </a:r>
            <a:r>
              <a:rPr lang="ru-RU" dirty="0" err="1" smtClean="0">
                <a:solidFill>
                  <a:srgbClr val="FFFF00"/>
                </a:solidFill>
              </a:rPr>
              <a:t>Однак</a:t>
            </a:r>
            <a:r>
              <a:rPr lang="ru-RU" dirty="0" smtClean="0">
                <a:solidFill>
                  <a:srgbClr val="FFFF00"/>
                </a:solidFill>
              </a:rPr>
              <a:t>, на </a:t>
            </a:r>
            <a:r>
              <a:rPr lang="ru-RU" dirty="0" err="1" smtClean="0">
                <a:solidFill>
                  <a:srgbClr val="FFFF00"/>
                </a:solidFill>
              </a:rPr>
              <a:t>глибині</a:t>
            </a:r>
            <a:r>
              <a:rPr lang="ru-RU" dirty="0" smtClean="0">
                <a:solidFill>
                  <a:srgbClr val="FFFF00"/>
                </a:solidFill>
              </a:rPr>
              <a:t> 25 м 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поверхнею</a:t>
            </a:r>
            <a:r>
              <a:rPr lang="ru-RU" dirty="0" smtClean="0">
                <a:solidFill>
                  <a:srgbClr val="FFFF00"/>
                </a:solidFill>
              </a:rPr>
              <a:t> температура практично </a:t>
            </a:r>
            <a:r>
              <a:rPr lang="ru-RU" dirty="0" err="1" smtClean="0">
                <a:solidFill>
                  <a:srgbClr val="FFFF00"/>
                </a:solidFill>
              </a:rPr>
              <a:t>постійна</a:t>
            </a:r>
            <a:r>
              <a:rPr lang="ru-RU" dirty="0" smtClean="0">
                <a:solidFill>
                  <a:srgbClr val="FFFF00"/>
                </a:solidFill>
              </a:rPr>
              <a:t> −50° С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не </a:t>
            </a:r>
            <a:r>
              <a:rPr lang="ru-RU" dirty="0" err="1" smtClean="0">
                <a:solidFill>
                  <a:srgbClr val="FFFF00"/>
                </a:solidFill>
              </a:rPr>
              <a:t>залежить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сезону.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ru-RU" dirty="0" err="1" smtClean="0">
                <a:solidFill>
                  <a:srgbClr val="FFFF00"/>
                </a:solidFill>
              </a:rPr>
              <a:t>Максимальні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температури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</a:rPr>
              <a:t> не </a:t>
            </a:r>
            <a:r>
              <a:rPr lang="ru-RU" dirty="0" err="1" smtClean="0">
                <a:solidFill>
                  <a:srgbClr val="FFFF00"/>
                </a:solidFill>
              </a:rPr>
              <a:t>перевищують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декількох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градусів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вище</a:t>
            </a:r>
            <a:r>
              <a:rPr lang="ru-RU" dirty="0" smtClean="0">
                <a:solidFill>
                  <a:srgbClr val="FFFF00"/>
                </a:solidFill>
              </a:rPr>
              <a:t> 0, а </a:t>
            </a:r>
            <a:r>
              <a:rPr lang="ru-RU" dirty="0" err="1" smtClean="0">
                <a:solidFill>
                  <a:srgbClr val="FFFF00"/>
                </a:solidFill>
              </a:rPr>
              <a:t>мінімальні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зареєстровані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північній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полярній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шапці</a:t>
            </a:r>
            <a:r>
              <a:rPr lang="ru-RU" dirty="0" smtClean="0">
                <a:solidFill>
                  <a:srgbClr val="FFFF00"/>
                </a:solidFill>
              </a:rPr>
              <a:t>, −138 °</a:t>
            </a:r>
            <a:r>
              <a:rPr lang="en-US" dirty="0" smtClean="0">
                <a:solidFill>
                  <a:srgbClr val="FFFF00"/>
                </a:solidFill>
              </a:rPr>
              <a:t>C.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142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solidFill>
                  <a:srgbClr val="FFC000"/>
                </a:solidFill>
              </a:rPr>
              <a:t>Супутники</a:t>
            </a:r>
            <a:r>
              <a:rPr lang="ru-RU" sz="4000" dirty="0" smtClean="0">
                <a:solidFill>
                  <a:srgbClr val="FFC000"/>
                </a:solidFill>
              </a:rPr>
              <a:t> Марсу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5723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      Першим </a:t>
            </a:r>
            <a:r>
              <a:rPr lang="ru-RU" sz="2000" dirty="0" err="1" smtClean="0">
                <a:solidFill>
                  <a:srgbClr val="FFFF00"/>
                </a:solidFill>
              </a:rPr>
              <a:t>передбачив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</a:rPr>
              <a:t>що</a:t>
            </a:r>
            <a:r>
              <a:rPr lang="ru-RU" sz="2000" dirty="0" smtClean="0">
                <a:solidFill>
                  <a:srgbClr val="FFFF00"/>
                </a:solidFill>
              </a:rPr>
              <a:t> Марс </a:t>
            </a:r>
            <a:r>
              <a:rPr lang="ru-RU" sz="2000" dirty="0" err="1" smtClean="0">
                <a:solidFill>
                  <a:srgbClr val="FFFF00"/>
                </a:solidFill>
              </a:rPr>
              <a:t>має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супутники</a:t>
            </a:r>
            <a:r>
              <a:rPr lang="ru-RU" sz="2000" dirty="0" smtClean="0">
                <a:solidFill>
                  <a:srgbClr val="FFFF00"/>
                </a:solidFill>
              </a:rPr>
              <a:t>, </a:t>
            </a:r>
            <a:r>
              <a:rPr lang="ru-RU" sz="2000" dirty="0" err="1" smtClean="0">
                <a:solidFill>
                  <a:srgbClr val="FFFF00"/>
                </a:solidFill>
              </a:rPr>
              <a:t>Йоганн</a:t>
            </a:r>
            <a:r>
              <a:rPr lang="ru-RU" sz="2000" dirty="0" smtClean="0">
                <a:solidFill>
                  <a:srgbClr val="FFFF00"/>
                </a:solidFill>
              </a:rPr>
              <a:t> Кеплер 1610 року.  </a:t>
            </a:r>
          </a:p>
          <a:p>
            <a:pPr algn="ctr"/>
            <a:r>
              <a:rPr lang="ru-RU" sz="2400" b="1" dirty="0" err="1" smtClean="0">
                <a:solidFill>
                  <a:srgbClr val="FFC000"/>
                </a:solidFill>
              </a:rPr>
              <a:t>Фабос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1218139993_613px-221831main_pia103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658" y="1643050"/>
            <a:ext cx="3284342" cy="32146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57158" y="1785926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Фобос - один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двох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супутників</a:t>
            </a:r>
            <a:r>
              <a:rPr lang="ru-RU" dirty="0" smtClean="0">
                <a:solidFill>
                  <a:srgbClr val="FFFF00"/>
                </a:solidFill>
              </a:rPr>
              <a:t> Марса. </a:t>
            </a:r>
            <a:r>
              <a:rPr lang="ru-RU" dirty="0" err="1" smtClean="0">
                <a:solidFill>
                  <a:srgbClr val="FFFF00"/>
                </a:solidFill>
              </a:rPr>
              <a:t>Був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відкритий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американським</a:t>
            </a:r>
            <a:r>
              <a:rPr lang="ru-RU" dirty="0" smtClean="0">
                <a:solidFill>
                  <a:srgbClr val="FFFF00"/>
                </a:solidFill>
              </a:rPr>
              <a:t> астрономом </a:t>
            </a:r>
            <a:r>
              <a:rPr lang="ru-RU" dirty="0" err="1" smtClean="0">
                <a:solidFill>
                  <a:srgbClr val="FFFF00"/>
                </a:solidFill>
              </a:rPr>
              <a:t>Асафом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Холом</a:t>
            </a:r>
            <a:r>
              <a:rPr lang="ru-RU" dirty="0" smtClean="0">
                <a:solidFill>
                  <a:srgbClr val="FFFF00"/>
                </a:solidFill>
              </a:rPr>
              <a:t> 18 </a:t>
            </a:r>
            <a:r>
              <a:rPr lang="ru-RU" dirty="0" err="1" smtClean="0">
                <a:solidFill>
                  <a:srgbClr val="FFFF00"/>
                </a:solidFill>
              </a:rPr>
              <a:t>серпня</a:t>
            </a:r>
            <a:r>
              <a:rPr lang="ru-RU" dirty="0" smtClean="0">
                <a:solidFill>
                  <a:srgbClr val="FFFF00"/>
                </a:solidFill>
              </a:rPr>
              <a:t> 1877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названий на честь </a:t>
            </a:r>
            <a:r>
              <a:rPr lang="ru-RU" dirty="0" err="1" smtClean="0">
                <a:solidFill>
                  <a:srgbClr val="FFFF00"/>
                </a:solidFill>
              </a:rPr>
              <a:t>старогрецького</a:t>
            </a:r>
            <a:r>
              <a:rPr lang="ru-RU" dirty="0" smtClean="0">
                <a:solidFill>
                  <a:srgbClr val="FFFF00"/>
                </a:solidFill>
              </a:rPr>
              <a:t> бога Фобоса, </a:t>
            </a:r>
            <a:r>
              <a:rPr lang="ru-RU" dirty="0" err="1" smtClean="0">
                <a:solidFill>
                  <a:srgbClr val="FFFF00"/>
                </a:solidFill>
              </a:rPr>
              <a:t>супутника</a:t>
            </a:r>
            <a:r>
              <a:rPr lang="ru-RU" dirty="0" smtClean="0">
                <a:solidFill>
                  <a:srgbClr val="FFFF00"/>
                </a:solidFill>
              </a:rPr>
              <a:t> бога </a:t>
            </a:r>
            <a:r>
              <a:rPr lang="ru-RU" dirty="0" err="1" smtClean="0">
                <a:solidFill>
                  <a:srgbClr val="FFFF00"/>
                </a:solidFill>
              </a:rPr>
              <a:t>війни</a:t>
            </a:r>
            <a:r>
              <a:rPr lang="ru-RU" dirty="0" smtClean="0">
                <a:solidFill>
                  <a:srgbClr val="FFFF00"/>
                </a:solidFill>
              </a:rPr>
              <a:t> Ареса. Фобос </a:t>
            </a:r>
            <a:r>
              <a:rPr lang="ru-RU" dirty="0" err="1" smtClean="0">
                <a:solidFill>
                  <a:srgbClr val="FFFF00"/>
                </a:solidFill>
              </a:rPr>
              <a:t>звертається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середній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відстані</a:t>
            </a:r>
            <a:r>
              <a:rPr lang="ru-RU" dirty="0" smtClean="0">
                <a:solidFill>
                  <a:srgbClr val="FFFF00"/>
                </a:solidFill>
              </a:rPr>
              <a:t> 2,77 </a:t>
            </a:r>
            <a:r>
              <a:rPr lang="ru-RU" dirty="0" err="1" smtClean="0">
                <a:solidFill>
                  <a:srgbClr val="FFFF00"/>
                </a:solidFill>
              </a:rPr>
              <a:t>радіуса</a:t>
            </a:r>
            <a:r>
              <a:rPr lang="ru-RU" dirty="0" smtClean="0">
                <a:solidFill>
                  <a:srgbClr val="FFFF00"/>
                </a:solidFill>
              </a:rPr>
              <a:t> Марса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центру </a:t>
            </a:r>
            <a:r>
              <a:rPr lang="ru-RU" dirty="0" err="1" smtClean="0">
                <a:solidFill>
                  <a:srgbClr val="FFFF00"/>
                </a:solidFill>
              </a:rPr>
              <a:t>планети</a:t>
            </a:r>
            <a:r>
              <a:rPr lang="ru-RU" dirty="0" smtClean="0">
                <a:solidFill>
                  <a:srgbClr val="FFFF00"/>
                </a:solidFill>
              </a:rPr>
              <a:t> (9400 км),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в 40 </a:t>
            </a:r>
            <a:r>
              <a:rPr lang="ru-RU" dirty="0" err="1" smtClean="0">
                <a:solidFill>
                  <a:srgbClr val="FFFF00"/>
                </a:solidFill>
              </a:rPr>
              <a:t>разів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менше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ніж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відстань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Землі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Місяця</a:t>
            </a:r>
            <a:r>
              <a:rPr lang="ru-RU" dirty="0" smtClean="0">
                <a:solidFill>
                  <a:srgbClr val="FFFF00"/>
                </a:solidFill>
              </a:rPr>
              <a:t> (356000 км). </a:t>
            </a:r>
            <a:r>
              <a:rPr lang="ru-RU" dirty="0" err="1" smtClean="0">
                <a:solidFill>
                  <a:srgbClr val="FFFF00"/>
                </a:solidFill>
              </a:rPr>
              <a:t>Він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робить</a:t>
            </a:r>
            <a:r>
              <a:rPr lang="ru-RU" dirty="0" smtClean="0">
                <a:solidFill>
                  <a:srgbClr val="FFFF00"/>
                </a:solidFill>
              </a:rPr>
              <a:t> один оборот за 7 год 39 </a:t>
            </a:r>
            <a:r>
              <a:rPr lang="ru-RU" dirty="0" err="1" smtClean="0">
                <a:solidFill>
                  <a:srgbClr val="FFFF00"/>
                </a:solidFill>
              </a:rPr>
              <a:t>хв</a:t>
            </a:r>
            <a:r>
              <a:rPr lang="ru-RU" dirty="0" smtClean="0">
                <a:solidFill>
                  <a:srgbClr val="FFFF00"/>
                </a:solidFill>
              </a:rPr>
              <a:t> 14 с,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</a:rPr>
              <a:t> в три рази </a:t>
            </a:r>
            <a:r>
              <a:rPr lang="ru-RU" dirty="0" err="1" smtClean="0">
                <a:solidFill>
                  <a:srgbClr val="FFFF00"/>
                </a:solidFill>
              </a:rPr>
              <a:t>швидше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обертання</a:t>
            </a:r>
            <a:r>
              <a:rPr lang="ru-RU" dirty="0" smtClean="0">
                <a:solidFill>
                  <a:srgbClr val="FFFF00"/>
                </a:solidFill>
              </a:rPr>
              <a:t> Марса </a:t>
            </a:r>
            <a:r>
              <a:rPr lang="ru-RU" dirty="0" err="1" smtClean="0">
                <a:solidFill>
                  <a:srgbClr val="FFFF00"/>
                </a:solidFill>
              </a:rPr>
              <a:t>навколо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власної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осі</a:t>
            </a:r>
            <a:r>
              <a:rPr lang="ru-RU" dirty="0" smtClean="0">
                <a:solidFill>
                  <a:srgbClr val="FFFF00"/>
                </a:solidFill>
              </a:rPr>
              <a:t>. В </a:t>
            </a:r>
            <a:r>
              <a:rPr lang="ru-RU" dirty="0" err="1" smtClean="0">
                <a:solidFill>
                  <a:srgbClr val="FFFF00"/>
                </a:solidFill>
              </a:rPr>
              <a:t>результаті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марсіанському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небі</a:t>
            </a:r>
            <a:r>
              <a:rPr lang="ru-RU" dirty="0" smtClean="0">
                <a:solidFill>
                  <a:srgbClr val="FFFF00"/>
                </a:solidFill>
              </a:rPr>
              <a:t> Фобос сходить на </a:t>
            </a:r>
            <a:r>
              <a:rPr lang="ru-RU" dirty="0" err="1" smtClean="0">
                <a:solidFill>
                  <a:srgbClr val="FFFF00"/>
                </a:solidFill>
              </a:rPr>
              <a:t>заході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заходить на </a:t>
            </a:r>
            <a:r>
              <a:rPr lang="ru-RU" dirty="0" err="1" smtClean="0">
                <a:solidFill>
                  <a:srgbClr val="FFFF00"/>
                </a:solidFill>
              </a:rPr>
              <a:t>сході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072074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Розміри</a:t>
            </a:r>
            <a:r>
              <a:rPr lang="ru-RU" dirty="0" smtClean="0">
                <a:solidFill>
                  <a:srgbClr val="FFFF00"/>
                </a:solidFill>
              </a:rPr>
              <a:t> Фобоса </a:t>
            </a:r>
            <a:r>
              <a:rPr lang="ru-RU" dirty="0" err="1" smtClean="0">
                <a:solidFill>
                  <a:srgbClr val="FFFF00"/>
                </a:solidFill>
              </a:rPr>
              <a:t>становлять</a:t>
            </a:r>
            <a:r>
              <a:rPr lang="ru-RU" dirty="0" smtClean="0">
                <a:solidFill>
                  <a:srgbClr val="FFFF00"/>
                </a:solidFill>
              </a:rPr>
              <a:t> 26,8 × 22,4 × 18,4 км.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           </a:t>
            </a:r>
            <a:r>
              <a:rPr lang="ru-RU" b="1" dirty="0" err="1" smtClean="0">
                <a:solidFill>
                  <a:srgbClr val="FFFF00"/>
                </a:solidFill>
              </a:rPr>
              <a:t>Цікаві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факти</a:t>
            </a:r>
            <a:r>
              <a:rPr lang="ru-RU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Фобос </a:t>
            </a:r>
            <a:r>
              <a:rPr lang="ru-RU" dirty="0" err="1" smtClean="0">
                <a:solidFill>
                  <a:srgbClr val="FFFF00"/>
                </a:solidFill>
              </a:rPr>
              <a:t>більш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яскравий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ніж</a:t>
            </a:r>
            <a:r>
              <a:rPr lang="ru-RU" dirty="0" smtClean="0">
                <a:solidFill>
                  <a:srgbClr val="FFFF00"/>
                </a:solidFill>
              </a:rPr>
              <a:t> 50% </a:t>
            </a:r>
            <a:r>
              <a:rPr lang="ru-RU" dirty="0" err="1" smtClean="0">
                <a:solidFill>
                  <a:srgbClr val="FFFF00"/>
                </a:solidFill>
              </a:rPr>
              <a:t>відомих</a:t>
            </a:r>
            <a:r>
              <a:rPr lang="ru-RU" dirty="0" smtClean="0">
                <a:solidFill>
                  <a:srgbClr val="FFFF00"/>
                </a:solidFill>
              </a:rPr>
              <a:t> в 1977 </a:t>
            </a:r>
            <a:r>
              <a:rPr lang="ru-RU" dirty="0" err="1" smtClean="0">
                <a:solidFill>
                  <a:srgbClr val="FFFF00"/>
                </a:solidFill>
              </a:rPr>
              <a:t>році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супутників</a:t>
            </a:r>
            <a:r>
              <a:rPr lang="ru-RU" dirty="0" smtClean="0">
                <a:solidFill>
                  <a:srgbClr val="FFFF00"/>
                </a:solidFill>
              </a:rPr>
              <a:t> планет </a:t>
            </a:r>
            <a:r>
              <a:rPr lang="ru-RU" dirty="0" err="1" smtClean="0">
                <a:solidFill>
                  <a:srgbClr val="FFFF00"/>
                </a:solidFill>
              </a:rPr>
              <a:t>Сонячної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системи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Передбачається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впав на Землю в 1980 </a:t>
            </a:r>
            <a:r>
              <a:rPr lang="ru-RU" dirty="0" err="1" smtClean="0">
                <a:solidFill>
                  <a:srgbClr val="FFFF00"/>
                </a:solidFill>
              </a:rPr>
              <a:t>році</a:t>
            </a:r>
            <a:r>
              <a:rPr lang="ru-RU" dirty="0" smtClean="0">
                <a:solidFill>
                  <a:srgbClr val="FFFF00"/>
                </a:solidFill>
              </a:rPr>
              <a:t> метеорит </a:t>
            </a:r>
            <a:r>
              <a:rPr lang="ru-RU" dirty="0" err="1" smtClean="0">
                <a:solidFill>
                  <a:srgbClr val="FFFF00"/>
                </a:solidFill>
              </a:rPr>
              <a:t>Кайдун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прилетів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Фобоса.</a:t>
            </a:r>
          </a:p>
        </p:txBody>
      </p:sp>
      <p:pic>
        <p:nvPicPr>
          <p:cNvPr id="8" name="Рисунок 7" descr="Orbits_of_Phobos_and_Deimo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240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42852"/>
            <a:ext cx="478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FFC000"/>
                </a:solidFill>
              </a:rPr>
              <a:t>Другий</a:t>
            </a:r>
            <a:r>
              <a:rPr lang="ru-RU" sz="3600" dirty="0" smtClean="0">
                <a:solidFill>
                  <a:srgbClr val="FFC000"/>
                </a:solidFill>
              </a:rPr>
              <a:t> спутник</a:t>
            </a:r>
          </a:p>
          <a:p>
            <a:pPr algn="ctr"/>
            <a:r>
              <a:rPr lang="ru-RU" sz="2800" dirty="0" err="1" smtClean="0">
                <a:solidFill>
                  <a:srgbClr val="FFC000"/>
                </a:solidFill>
              </a:rPr>
              <a:t>Деймос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deimos_moon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085" y="1214422"/>
            <a:ext cx="4166915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1214422"/>
            <a:ext cx="5000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Деймос</a:t>
            </a:r>
            <a:r>
              <a:rPr lang="ru-RU" dirty="0" smtClean="0">
                <a:solidFill>
                  <a:srgbClr val="FFFF00"/>
                </a:solidFill>
              </a:rPr>
              <a:t> - один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двох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супутників</a:t>
            </a:r>
            <a:r>
              <a:rPr lang="ru-RU" dirty="0" smtClean="0">
                <a:solidFill>
                  <a:srgbClr val="FFFF00"/>
                </a:solidFill>
              </a:rPr>
              <a:t> Марса. </a:t>
            </a:r>
            <a:r>
              <a:rPr lang="ru-RU" dirty="0" err="1" smtClean="0">
                <a:solidFill>
                  <a:srgbClr val="FFFF00"/>
                </a:solidFill>
              </a:rPr>
              <a:t>Був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відкритий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американським</a:t>
            </a:r>
            <a:r>
              <a:rPr lang="ru-RU" dirty="0" smtClean="0">
                <a:solidFill>
                  <a:srgbClr val="FFFF00"/>
                </a:solidFill>
              </a:rPr>
              <a:t> астрономом </a:t>
            </a:r>
            <a:r>
              <a:rPr lang="ru-RU" dirty="0" err="1" smtClean="0">
                <a:solidFill>
                  <a:srgbClr val="FFFF00"/>
                </a:solidFill>
              </a:rPr>
              <a:t>Асафом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Холом</a:t>
            </a:r>
            <a:r>
              <a:rPr lang="ru-RU" dirty="0" smtClean="0">
                <a:solidFill>
                  <a:srgbClr val="FFFF00"/>
                </a:solidFill>
              </a:rPr>
              <a:t> 12серпня 1877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названий ним на честь </a:t>
            </a:r>
            <a:r>
              <a:rPr lang="ru-RU" dirty="0" err="1" smtClean="0">
                <a:solidFill>
                  <a:srgbClr val="FFFF00"/>
                </a:solidFill>
              </a:rPr>
              <a:t>давньогрецького</a:t>
            </a:r>
            <a:r>
              <a:rPr lang="ru-RU" dirty="0" smtClean="0">
                <a:solidFill>
                  <a:srgbClr val="FFFF00"/>
                </a:solidFill>
              </a:rPr>
              <a:t> бога </a:t>
            </a:r>
            <a:r>
              <a:rPr lang="ru-RU" dirty="0" err="1" smtClean="0">
                <a:solidFill>
                  <a:srgbClr val="FFFF00"/>
                </a:solidFill>
              </a:rPr>
              <a:t>жаху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Деймоса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Деймос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звертається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середній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відстані</a:t>
            </a:r>
            <a:r>
              <a:rPr lang="ru-RU" dirty="0" smtClean="0">
                <a:solidFill>
                  <a:srgbClr val="FFFF00"/>
                </a:solidFill>
              </a:rPr>
              <a:t> 6,96 </a:t>
            </a:r>
            <a:r>
              <a:rPr lang="ru-RU" dirty="0" err="1" smtClean="0">
                <a:solidFill>
                  <a:srgbClr val="FFFF00"/>
                </a:solidFill>
              </a:rPr>
              <a:t>радіуса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планети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</a:rPr>
              <a:t> 23 500 км),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періодом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обертання</a:t>
            </a:r>
            <a:r>
              <a:rPr lang="ru-RU" dirty="0" smtClean="0">
                <a:solidFill>
                  <a:srgbClr val="FFFF00"/>
                </a:solidFill>
              </a:rPr>
              <a:t> в 30 ч 17 </a:t>
            </a:r>
            <a:r>
              <a:rPr lang="ru-RU" dirty="0" err="1" smtClean="0">
                <a:solidFill>
                  <a:srgbClr val="FFFF00"/>
                </a:solidFill>
              </a:rPr>
              <a:t>хв</a:t>
            </a:r>
            <a:r>
              <a:rPr lang="ru-RU" dirty="0" smtClean="0">
                <a:solidFill>
                  <a:srgbClr val="FFFF00"/>
                </a:solidFill>
              </a:rPr>
              <a:t> 55 с.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 </a:t>
            </a:r>
            <a:r>
              <a:rPr lang="ru-RU" dirty="0" err="1" smtClean="0">
                <a:solidFill>
                  <a:srgbClr val="FFFF00"/>
                </a:solidFill>
              </a:rPr>
              <a:t>Деймоса</a:t>
            </a:r>
            <a:r>
              <a:rPr lang="ru-RU" dirty="0" smtClean="0">
                <a:solidFill>
                  <a:srgbClr val="FFFF00"/>
                </a:solidFill>
              </a:rPr>
              <a:t>, як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Місяця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кутова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швидкість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Orbits_of_Phobos_and_Deimo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2400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786190"/>
            <a:ext cx="8929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руху</a:t>
            </a:r>
            <a:r>
              <a:rPr lang="ru-RU" dirty="0" smtClean="0">
                <a:solidFill>
                  <a:srgbClr val="FFFF00"/>
                </a:solidFill>
              </a:rPr>
              <a:t> по </a:t>
            </a:r>
            <a:r>
              <a:rPr lang="ru-RU" dirty="0" err="1" smtClean="0">
                <a:solidFill>
                  <a:srgbClr val="FFFF00"/>
                </a:solidFill>
              </a:rPr>
              <a:t>орбіті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дорівнює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кутової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швидкості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власного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обертання</a:t>
            </a:r>
            <a:r>
              <a:rPr lang="ru-RU" dirty="0" smtClean="0">
                <a:solidFill>
                  <a:srgbClr val="FFFF00"/>
                </a:solidFill>
              </a:rPr>
              <a:t>, тому </a:t>
            </a:r>
            <a:r>
              <a:rPr lang="ru-RU" dirty="0" err="1" smtClean="0">
                <a:solidFill>
                  <a:srgbClr val="FFFF00"/>
                </a:solidFill>
              </a:rPr>
              <a:t>він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завжди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повернений</a:t>
            </a:r>
            <a:r>
              <a:rPr lang="ru-RU" dirty="0" smtClean="0">
                <a:solidFill>
                  <a:srgbClr val="FFFF00"/>
                </a:solidFill>
              </a:rPr>
              <a:t> до Марса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тієї</a:t>
            </a:r>
            <a:r>
              <a:rPr lang="ru-RU" dirty="0" smtClean="0">
                <a:solidFill>
                  <a:srgbClr val="FFFF00"/>
                </a:solidFill>
              </a:rPr>
              <a:t> ж стороною. </a:t>
            </a:r>
            <a:r>
              <a:rPr lang="ru-RU" dirty="0" err="1" smtClean="0">
                <a:solidFill>
                  <a:srgbClr val="FFFF00"/>
                </a:solidFill>
              </a:rPr>
              <a:t>Розміри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Деймос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становлять</a:t>
            </a:r>
            <a:r>
              <a:rPr lang="ru-RU" dirty="0" smtClean="0">
                <a:solidFill>
                  <a:srgbClr val="FFFF00"/>
                </a:solidFill>
              </a:rPr>
              <a:t> 15 × 12,2 × 10,4 км. У </a:t>
            </a:r>
            <a:r>
              <a:rPr lang="en-US" dirty="0" smtClean="0">
                <a:solidFill>
                  <a:srgbClr val="FFFF00"/>
                </a:solidFill>
              </a:rPr>
              <a:t>XX </a:t>
            </a:r>
            <a:r>
              <a:rPr lang="ru-RU" dirty="0" err="1" smtClean="0">
                <a:solidFill>
                  <a:srgbClr val="FFFF00"/>
                </a:solidFill>
              </a:rPr>
              <a:t>столітті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Деймос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вважався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найменшим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відомих</a:t>
            </a:r>
            <a:r>
              <a:rPr lang="ru-RU" dirty="0" smtClean="0">
                <a:solidFill>
                  <a:srgbClr val="FFFF00"/>
                </a:solidFill>
              </a:rPr>
              <a:t> у </a:t>
            </a:r>
            <a:r>
              <a:rPr lang="ru-RU" dirty="0" err="1" smtClean="0">
                <a:solidFill>
                  <a:srgbClr val="FFFF00"/>
                </a:solidFill>
              </a:rPr>
              <a:t>Сонячній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системі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супутників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Поверхня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Деймоса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виглядає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набагато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більш</a:t>
            </a:r>
            <a:r>
              <a:rPr lang="ru-RU" dirty="0" smtClean="0">
                <a:solidFill>
                  <a:srgbClr val="FFFF00"/>
                </a:solidFill>
              </a:rPr>
              <a:t> гладкою, </a:t>
            </a:r>
            <a:r>
              <a:rPr lang="ru-RU" dirty="0" err="1" smtClean="0">
                <a:solidFill>
                  <a:srgbClr val="FFFF00"/>
                </a:solidFill>
              </a:rPr>
              <a:t>ніж</a:t>
            </a:r>
            <a:r>
              <a:rPr lang="ru-RU" dirty="0" smtClean="0">
                <a:solidFill>
                  <a:srgbClr val="FFFF00"/>
                </a:solidFill>
              </a:rPr>
              <a:t> у Фобоса за </a:t>
            </a:r>
            <a:r>
              <a:rPr lang="ru-RU" dirty="0" err="1" smtClean="0">
                <a:solidFill>
                  <a:srgbClr val="FFFF00"/>
                </a:solidFill>
              </a:rPr>
              <a:t>рахунок</a:t>
            </a:r>
            <a:r>
              <a:rPr lang="ru-RU" dirty="0" smtClean="0">
                <a:solidFill>
                  <a:srgbClr val="FFFF00"/>
                </a:solidFill>
              </a:rPr>
              <a:t> того,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більшість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кратерів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покрито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тонкозернистим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речовиною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Подібність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Деймоса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Фобоса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одним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астероїдів</a:t>
            </a:r>
            <a:r>
              <a:rPr lang="ru-RU" dirty="0" smtClean="0">
                <a:solidFill>
                  <a:srgbClr val="FFFF00"/>
                </a:solidFill>
              </a:rPr>
              <a:t> породило </a:t>
            </a:r>
            <a:r>
              <a:rPr lang="ru-RU" dirty="0" err="1" smtClean="0">
                <a:solidFill>
                  <a:srgbClr val="FFFF00"/>
                </a:solidFill>
              </a:rPr>
              <a:t>гіпотезу</a:t>
            </a:r>
            <a:r>
              <a:rPr lang="ru-RU" dirty="0" smtClean="0">
                <a:solidFill>
                  <a:srgbClr val="FFFF00"/>
                </a:solidFill>
              </a:rPr>
              <a:t> про те,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вони </a:t>
            </a:r>
            <a:r>
              <a:rPr lang="ru-RU" dirty="0" err="1" smtClean="0">
                <a:solidFill>
                  <a:srgbClr val="FFFF00"/>
                </a:solidFill>
              </a:rPr>
              <a:t>колишні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астероїди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чиї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орбіти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були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спотворені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гравітаційним</a:t>
            </a:r>
            <a:r>
              <a:rPr lang="ru-RU" dirty="0" smtClean="0">
                <a:solidFill>
                  <a:srgbClr val="FFFF00"/>
                </a:solidFill>
              </a:rPr>
              <a:t> полем </a:t>
            </a:r>
            <a:r>
              <a:rPr lang="ru-RU" dirty="0" err="1" smtClean="0">
                <a:solidFill>
                  <a:srgbClr val="FFFF00"/>
                </a:solidFill>
              </a:rPr>
              <a:t>Юпітера</a:t>
            </a:r>
            <a:r>
              <a:rPr lang="ru-RU" dirty="0" smtClean="0">
                <a:solidFill>
                  <a:srgbClr val="FFFF00"/>
                </a:solidFill>
              </a:rPr>
              <a:t> таким чином,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вони стали </a:t>
            </a:r>
            <a:r>
              <a:rPr lang="ru-RU" dirty="0" err="1" smtClean="0">
                <a:solidFill>
                  <a:srgbClr val="FFFF00"/>
                </a:solidFill>
              </a:rPr>
              <a:t>проходити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поблизу</a:t>
            </a:r>
            <a:r>
              <a:rPr lang="ru-RU" dirty="0" smtClean="0">
                <a:solidFill>
                  <a:srgbClr val="FFFF00"/>
                </a:solidFill>
              </a:rPr>
              <a:t> Марса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були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їм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захоплені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Ще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припущення</a:t>
            </a:r>
            <a:r>
              <a:rPr lang="ru-RU" dirty="0" smtClean="0">
                <a:solidFill>
                  <a:srgbClr val="FFFF00"/>
                </a:solidFill>
              </a:rPr>
              <a:t> про </a:t>
            </a:r>
            <a:r>
              <a:rPr lang="ru-RU" dirty="0" err="1" smtClean="0">
                <a:solidFill>
                  <a:srgbClr val="FFFF00"/>
                </a:solidFill>
              </a:rPr>
              <a:t>походження</a:t>
            </a:r>
            <a:r>
              <a:rPr lang="ru-RU" dirty="0" smtClean="0">
                <a:solidFill>
                  <a:srgbClr val="FFFF00"/>
                </a:solidFill>
              </a:rPr>
              <a:t> Фобоса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Деймоса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розпад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супутника</a:t>
            </a:r>
            <a:r>
              <a:rPr lang="ru-RU" dirty="0" smtClean="0">
                <a:solidFill>
                  <a:srgbClr val="FFFF00"/>
                </a:solidFill>
              </a:rPr>
              <a:t> Марса на </a:t>
            </a:r>
            <a:r>
              <a:rPr lang="ru-RU" dirty="0" err="1" smtClean="0">
                <a:solidFill>
                  <a:srgbClr val="FFFF00"/>
                </a:solidFill>
              </a:rPr>
              <a:t>дві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01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0" dirty="0" smtClean="0">
              <a:solidFill>
                <a:srgbClr val="FFC000"/>
              </a:solidFill>
            </a:endParaRPr>
          </a:p>
          <a:p>
            <a:pPr algn="ctr"/>
            <a:endParaRPr lang="ru-RU" sz="8000" dirty="0" smtClean="0">
              <a:solidFill>
                <a:srgbClr val="FFC000"/>
              </a:solidFill>
            </a:endParaRPr>
          </a:p>
          <a:p>
            <a:pPr algn="ctr"/>
            <a:r>
              <a:rPr lang="ru-RU" sz="8000" dirty="0" smtClean="0">
                <a:solidFill>
                  <a:srgbClr val="FFC000"/>
                </a:solidFill>
              </a:rPr>
              <a:t> </a:t>
            </a:r>
            <a:r>
              <a:rPr lang="ru-RU" sz="8000" dirty="0" err="1" smtClean="0">
                <a:solidFill>
                  <a:srgbClr val="FFC000"/>
                </a:solidFill>
              </a:rPr>
              <a:t>Висновок</a:t>
            </a:r>
            <a:endParaRPr lang="ru-RU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арс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467</Words>
  <Application>Microsoft Office PowerPoint</Application>
  <PresentationFormat>Экран (4:3)</PresentationFormat>
  <Paragraphs>46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11</cp:revision>
  <dcterms:created xsi:type="dcterms:W3CDTF">2014-12-10T18:22:27Z</dcterms:created>
  <dcterms:modified xsi:type="dcterms:W3CDTF">2015-02-01T17:32:13Z</dcterms:modified>
</cp:coreProperties>
</file>