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6" r:id="rId11"/>
    <p:sldId id="267" r:id="rId12"/>
    <p:sldId id="268" r:id="rId13"/>
    <p:sldId id="263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8CFA630-13BB-46C4-BD44-B2C5F9B66074}" type="datetimeFigureOut">
              <a:rPr lang="en-US" smtClean="0"/>
              <a:pPr/>
              <a:t>2/24/2015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8CFA630-13BB-46C4-BD44-B2C5F9B66074}" type="datetimeFigureOut">
              <a:rPr lang="en-US" smtClean="0"/>
              <a:pPr/>
              <a:t>2/24/2015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ebcom.ucoz.net/publ/neopiznane/astrologija/kalendari/11-1-0-4" TargetMode="External"/><Relationship Id="rId2" Type="http://schemas.openxmlformats.org/officeDocument/2006/relationships/hyperlink" Target="http://yanok.at.ua/publ/astronomija_metodi_i_zasobi_astronomichnikh_doslidzhen/1-1-0-15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14290"/>
            <a:ext cx="6215106" cy="3929090"/>
          </a:xfrm>
        </p:spPr>
        <p:txBody>
          <a:bodyPr>
            <a:normAutofit/>
          </a:bodyPr>
          <a:lstStyle/>
          <a:p>
            <a:pPr algn="l"/>
            <a:r>
              <a:rPr lang="uk-UA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Методи астрономічних досліджень. календар</a:t>
            </a:r>
            <a:endParaRPr lang="ru-RU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00694" y="4714884"/>
            <a:ext cx="3286116" cy="1928826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k-UA" dirty="0" smtClean="0"/>
              <a:t>Презентація</a:t>
            </a:r>
          </a:p>
          <a:p>
            <a:pPr algn="ctr"/>
            <a:r>
              <a:rPr lang="uk-UA" dirty="0" smtClean="0"/>
              <a:t> </a:t>
            </a:r>
            <a:r>
              <a:rPr lang="uk-UA" dirty="0" smtClean="0"/>
              <a:t>учня </a:t>
            </a:r>
            <a:r>
              <a:rPr lang="uk-UA" dirty="0" smtClean="0"/>
              <a:t>11 класу</a:t>
            </a:r>
          </a:p>
          <a:p>
            <a:pPr algn="ctr"/>
            <a:r>
              <a:rPr lang="uk-UA" dirty="0" smtClean="0"/>
              <a:t> УНВК “ЗОШ І – ІІІ СТ.</a:t>
            </a:r>
          </a:p>
          <a:p>
            <a:pPr algn="ctr"/>
            <a:r>
              <a:rPr lang="uk-UA" dirty="0" smtClean="0"/>
              <a:t> № 7 </a:t>
            </a:r>
            <a:r>
              <a:rPr lang="uk-UA" dirty="0" err="1" smtClean="0"/>
              <a:t>колегіум”</a:t>
            </a:r>
            <a:endParaRPr lang="uk-UA" dirty="0" smtClean="0"/>
          </a:p>
          <a:p>
            <a:pPr algn="ctr"/>
            <a:r>
              <a:rPr lang="uk-UA" smtClean="0"/>
              <a:t>Демченка Ігоря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3643338" cy="857256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k-UA" dirty="0" smtClean="0"/>
              <a:t>календар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5715040" cy="571504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err="1" smtClean="0"/>
              <a:t>Календар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система </a:t>
            </a:r>
            <a:r>
              <a:rPr lang="ru-RU" dirty="0" err="1" smtClean="0"/>
              <a:t>лічби</a:t>
            </a:r>
            <a:r>
              <a:rPr lang="ru-RU" dirty="0" smtClean="0"/>
              <a:t> </a:t>
            </a:r>
            <a:r>
              <a:rPr lang="ru-RU" dirty="0" err="1" smtClean="0"/>
              <a:t>тривалих</a:t>
            </a:r>
            <a:r>
              <a:rPr lang="ru-RU" dirty="0" smtClean="0"/>
              <a:t> </a:t>
            </a:r>
            <a:r>
              <a:rPr lang="ru-RU" dirty="0" err="1" smtClean="0"/>
              <a:t>проміжків</a:t>
            </a:r>
            <a:r>
              <a:rPr lang="ru-RU" dirty="0" smtClean="0"/>
              <a:t> часу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поділом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на </a:t>
            </a:r>
            <a:r>
              <a:rPr lang="ru-RU" dirty="0" err="1" smtClean="0"/>
              <a:t>коротші</a:t>
            </a:r>
            <a:r>
              <a:rPr lang="ru-RU" dirty="0" smtClean="0"/>
              <a:t> </a:t>
            </a:r>
            <a:r>
              <a:rPr lang="ru-RU" dirty="0" err="1" smtClean="0"/>
              <a:t>періоди</a:t>
            </a:r>
            <a:r>
              <a:rPr lang="ru-RU" dirty="0" smtClean="0"/>
              <a:t> – роки, </a:t>
            </a:r>
            <a:r>
              <a:rPr lang="ru-RU" dirty="0" err="1" smtClean="0"/>
              <a:t>місяці</a:t>
            </a:r>
            <a:r>
              <a:rPr lang="ru-RU" dirty="0" smtClean="0"/>
              <a:t>, </a:t>
            </a:r>
            <a:r>
              <a:rPr lang="ru-RU" dirty="0" err="1" smtClean="0"/>
              <a:t>тижні</a:t>
            </a:r>
            <a:r>
              <a:rPr lang="ru-RU" dirty="0" smtClean="0"/>
              <a:t>, </a:t>
            </a:r>
            <a:r>
              <a:rPr lang="ru-RU" dirty="0" err="1" smtClean="0"/>
              <a:t>дні</a:t>
            </a:r>
            <a:r>
              <a:rPr lang="ru-RU" dirty="0" smtClean="0"/>
              <a:t>.</a:t>
            </a:r>
          </a:p>
          <a:p>
            <a:r>
              <a:rPr lang="uk-UA" dirty="0" smtClean="0"/>
              <a:t>Слово «календар» походить від латинського «</a:t>
            </a:r>
            <a:r>
              <a:rPr lang="uk-UA" dirty="0" err="1" smtClean="0"/>
              <a:t>са</a:t>
            </a:r>
            <a:r>
              <a:rPr lang="en-US" dirty="0" smtClean="0"/>
              <a:t>l</a:t>
            </a:r>
            <a:r>
              <a:rPr lang="uk-UA" dirty="0" err="1" smtClean="0"/>
              <a:t>ео</a:t>
            </a:r>
            <a:r>
              <a:rPr lang="uk-UA" dirty="0" smtClean="0"/>
              <a:t>» – проголошую і «</a:t>
            </a:r>
            <a:r>
              <a:rPr lang="uk-UA" dirty="0" err="1" smtClean="0"/>
              <a:t>са</a:t>
            </a:r>
            <a:r>
              <a:rPr lang="en-US" dirty="0" err="1" smtClean="0"/>
              <a:t>lendarium</a:t>
            </a:r>
            <a:r>
              <a:rPr lang="en-US" dirty="0" smtClean="0"/>
              <a:t>» – </a:t>
            </a:r>
            <a:r>
              <a:rPr lang="uk-UA" dirty="0" smtClean="0"/>
              <a:t>боргова книга. Перше нагадує про те, що в Давньому Римі ( як і в багатьох інших місцях світу) початок кожного місяця (і року) </a:t>
            </a:r>
            <a:r>
              <a:rPr lang="uk-UA" b="1" dirty="0" smtClean="0"/>
              <a:t>урочисто </a:t>
            </a:r>
            <a:r>
              <a:rPr lang="uk-UA" dirty="0" err="1" smtClean="0"/>
              <a:t>проголошувано</a:t>
            </a:r>
            <a:r>
              <a:rPr lang="uk-UA" dirty="0" smtClean="0"/>
              <a:t> жерцями. Друге - що першого числа місяця (особливо – року!) там було прийнято </a:t>
            </a:r>
            <a:r>
              <a:rPr lang="uk-UA" dirty="0" err="1" smtClean="0"/>
              <a:t>зплачувати</a:t>
            </a:r>
            <a:r>
              <a:rPr lang="uk-UA" dirty="0" smtClean="0"/>
              <a:t> борги й відсотки з них.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сучасному</a:t>
            </a:r>
            <a:r>
              <a:rPr lang="ru-RU" dirty="0" smtClean="0"/>
              <a:t> </a:t>
            </a:r>
            <a:r>
              <a:rPr lang="ru-RU" dirty="0" err="1" smtClean="0"/>
              <a:t>календарі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європейських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за основу </a:t>
            </a:r>
            <a:r>
              <a:rPr lang="ru-RU" dirty="0" err="1" smtClean="0"/>
              <a:t>береться</a:t>
            </a:r>
            <a:r>
              <a:rPr lang="ru-RU" dirty="0" smtClean="0"/>
              <a:t> 1 </a:t>
            </a:r>
            <a:r>
              <a:rPr lang="ru-RU" dirty="0" err="1" smtClean="0"/>
              <a:t>тропічний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r>
              <a:rPr lang="ru-RU" dirty="0" smtClean="0"/>
              <a:t> (365 </a:t>
            </a:r>
            <a:r>
              <a:rPr lang="ru-RU" dirty="0" err="1" smtClean="0"/>
              <a:t>днів</a:t>
            </a:r>
            <a:r>
              <a:rPr lang="ru-RU" dirty="0" smtClean="0"/>
              <a:t> 5 годин 48 </a:t>
            </a:r>
            <a:r>
              <a:rPr lang="ru-RU" dirty="0" err="1" smtClean="0"/>
              <a:t>хвилин</a:t>
            </a:r>
            <a:r>
              <a:rPr lang="ru-RU" dirty="0" smtClean="0"/>
              <a:t> 46 с) –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обертання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Сонця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очки </a:t>
            </a:r>
            <a:r>
              <a:rPr lang="ru-RU" dirty="0" err="1" smtClean="0"/>
              <a:t>весняного</a:t>
            </a:r>
            <a:r>
              <a:rPr lang="ru-RU" dirty="0" smtClean="0"/>
              <a:t> </a:t>
            </a:r>
            <a:r>
              <a:rPr lang="ru-RU" dirty="0" err="1" smtClean="0"/>
              <a:t>рівнодення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http://theabysmal.files.wordpress.com/2008/11/52-week-year.jpg?w=4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17651">
            <a:off x="6129975" y="3646646"/>
            <a:ext cx="2569113" cy="2569113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100" name="Picture 4" descr="http://kosmosportal.ru/upload/video/thumbs/medium/7/3/6/73656d4cdfea8088a1cf88d5141bef3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096336">
            <a:off x="5724088" y="1159746"/>
            <a:ext cx="3302023" cy="1857388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929718" cy="1428760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/>
            </a:r>
            <a:br>
              <a:rPr lang="uk-UA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</a:br>
            <a:r>
              <a:rPr lang="uk-UA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СОНЯЧНИЙ ЮЛІАНСЬКИЙ КАЛЕНДАР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1643050"/>
            <a:ext cx="9286908" cy="542928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Перша </a:t>
            </a:r>
            <a:r>
              <a:rPr lang="ru-RU" dirty="0" err="1" smtClean="0"/>
              <a:t>спроба</a:t>
            </a:r>
            <a:r>
              <a:rPr lang="ru-RU" dirty="0" smtClean="0"/>
              <a:t> </a:t>
            </a:r>
            <a:r>
              <a:rPr lang="ru-RU" dirty="0" err="1" smtClean="0"/>
              <a:t>реформувати</a:t>
            </a:r>
            <a:r>
              <a:rPr lang="ru-RU" dirty="0" smtClean="0"/>
              <a:t> </a:t>
            </a:r>
            <a:r>
              <a:rPr lang="ru-RU" dirty="0" err="1" smtClean="0"/>
              <a:t>древній</a:t>
            </a:r>
            <a:r>
              <a:rPr lang="ru-RU" dirty="0" smtClean="0"/>
              <a:t> </a:t>
            </a:r>
            <a:r>
              <a:rPr lang="ru-RU" dirty="0" err="1" smtClean="0"/>
              <a:t>єгипетський</a:t>
            </a:r>
            <a:r>
              <a:rPr lang="ru-RU" dirty="0" smtClean="0"/>
              <a:t> </a:t>
            </a:r>
            <a:r>
              <a:rPr lang="ru-RU" dirty="0" err="1" smtClean="0"/>
              <a:t>календар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зроблена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задовго</a:t>
            </a:r>
            <a:r>
              <a:rPr lang="ru-RU" dirty="0" smtClean="0"/>
              <a:t> до </a:t>
            </a:r>
            <a:r>
              <a:rPr lang="ru-RU" dirty="0" err="1" smtClean="0"/>
              <a:t>Юлія</a:t>
            </a:r>
            <a:r>
              <a:rPr lang="ru-RU" dirty="0" smtClean="0"/>
              <a:t> Цезаря </a:t>
            </a:r>
            <a:r>
              <a:rPr lang="ru-RU" dirty="0" err="1" smtClean="0"/>
              <a:t>Птолемеєм</a:t>
            </a:r>
            <a:r>
              <a:rPr lang="ru-RU" dirty="0" smtClean="0"/>
              <a:t> </a:t>
            </a:r>
            <a:r>
              <a:rPr lang="en-US" dirty="0" smtClean="0"/>
              <a:t>III </a:t>
            </a:r>
            <a:r>
              <a:rPr lang="ru-RU" dirty="0" err="1" smtClean="0"/>
              <a:t>Евергетом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у </a:t>
            </a:r>
            <a:r>
              <a:rPr lang="ru-RU" dirty="0" err="1" smtClean="0"/>
              <a:t>своєму</a:t>
            </a:r>
            <a:r>
              <a:rPr lang="ru-RU" dirty="0" smtClean="0"/>
              <a:t> </a:t>
            </a:r>
            <a:r>
              <a:rPr lang="ru-RU" dirty="0" err="1" smtClean="0"/>
              <a:t>відомому</a:t>
            </a:r>
            <a:r>
              <a:rPr lang="ru-RU" dirty="0" smtClean="0"/>
              <a:t> «</a:t>
            </a:r>
            <a:r>
              <a:rPr lang="ru-RU" dirty="0" err="1" smtClean="0"/>
              <a:t>Канопському</a:t>
            </a:r>
            <a:r>
              <a:rPr lang="ru-RU" dirty="0" smtClean="0"/>
              <a:t> </a:t>
            </a:r>
            <a:r>
              <a:rPr lang="ru-RU" dirty="0" err="1" smtClean="0"/>
              <a:t>декреті</a:t>
            </a:r>
            <a:r>
              <a:rPr lang="ru-RU" dirty="0" smtClean="0"/>
              <a:t>» (238 року до н. е.)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ввів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високосного року, </a:t>
            </a:r>
            <a:r>
              <a:rPr lang="ru-RU" dirty="0" err="1" smtClean="0"/>
              <a:t>вирівнюючи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самим </a:t>
            </a:r>
            <a:r>
              <a:rPr lang="ru-RU" dirty="0" err="1" smtClean="0"/>
              <a:t>помилку</a:t>
            </a:r>
            <a:r>
              <a:rPr lang="ru-RU" dirty="0" smtClean="0"/>
              <a:t> в 1 </a:t>
            </a:r>
            <a:r>
              <a:rPr lang="ru-RU" dirty="0" err="1" smtClean="0"/>
              <a:t>добу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набігає</a:t>
            </a:r>
            <a:r>
              <a:rPr lang="ru-RU" dirty="0" smtClean="0"/>
              <a:t> за 4 роки. Таким чином,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четвертий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r>
              <a:rPr lang="ru-RU" dirty="0" smtClean="0"/>
              <a:t> став </a:t>
            </a:r>
            <a:r>
              <a:rPr lang="ru-RU" dirty="0" err="1" smtClean="0"/>
              <a:t>дорівнювати</a:t>
            </a:r>
            <a:r>
              <a:rPr lang="ru-RU" dirty="0" smtClean="0"/>
              <a:t> 366 </a:t>
            </a:r>
            <a:r>
              <a:rPr lang="ru-RU" dirty="0" err="1" smtClean="0"/>
              <a:t>добам</a:t>
            </a:r>
            <a:r>
              <a:rPr lang="ru-RU" dirty="0" smtClean="0"/>
              <a:t>. Реформа </a:t>
            </a:r>
            <a:r>
              <a:rPr lang="ru-RU" dirty="0" err="1" smtClean="0"/>
              <a:t>ця</a:t>
            </a:r>
            <a:r>
              <a:rPr lang="ru-RU" dirty="0" smtClean="0"/>
              <a:t> не мала </a:t>
            </a:r>
            <a:r>
              <a:rPr lang="ru-RU" dirty="0" err="1" smtClean="0"/>
              <a:t>успіху</a:t>
            </a:r>
            <a:r>
              <a:rPr lang="ru-RU" dirty="0" smtClean="0"/>
              <a:t>, </a:t>
            </a:r>
            <a:r>
              <a:rPr lang="ru-RU" dirty="0" err="1" smtClean="0"/>
              <a:t>занадто</a:t>
            </a:r>
            <a:r>
              <a:rPr lang="ru-RU" dirty="0" smtClean="0"/>
              <a:t> </a:t>
            </a:r>
            <a:r>
              <a:rPr lang="ru-RU" dirty="0" err="1" smtClean="0"/>
              <a:t>сильними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древні</a:t>
            </a:r>
            <a:r>
              <a:rPr lang="ru-RU" dirty="0" smtClean="0"/>
              <a:t> </a:t>
            </a:r>
            <a:r>
              <a:rPr lang="ru-RU" dirty="0" err="1" smtClean="0"/>
              <a:t>традиції</a:t>
            </a:r>
            <a:r>
              <a:rPr lang="ru-RU" dirty="0" smtClean="0"/>
              <a:t>. </a:t>
            </a:r>
            <a:r>
              <a:rPr lang="ru-RU" dirty="0" err="1" smtClean="0"/>
              <a:t>Тільки</a:t>
            </a:r>
            <a:r>
              <a:rPr lang="ru-RU" dirty="0" smtClean="0"/>
              <a:t> в </a:t>
            </a:r>
            <a:r>
              <a:rPr lang="ru-RU" dirty="0" err="1" smtClean="0"/>
              <a:t>епоху</a:t>
            </a:r>
            <a:r>
              <a:rPr lang="ru-RU" dirty="0" smtClean="0"/>
              <a:t> </a:t>
            </a:r>
            <a:r>
              <a:rPr lang="ru-RU" dirty="0" err="1" smtClean="0"/>
              <a:t>Римського</a:t>
            </a:r>
            <a:r>
              <a:rPr lang="ru-RU" dirty="0" smtClean="0"/>
              <a:t> </a:t>
            </a:r>
            <a:r>
              <a:rPr lang="ru-RU" dirty="0" err="1" smtClean="0"/>
              <a:t>панування</a:t>
            </a:r>
            <a:r>
              <a:rPr lang="ru-RU" dirty="0" smtClean="0"/>
              <a:t> Великий </a:t>
            </a:r>
            <a:r>
              <a:rPr lang="ru-RU" dirty="0" err="1" smtClean="0"/>
              <a:t>рік</a:t>
            </a:r>
            <a:r>
              <a:rPr lang="ru-RU" dirty="0" smtClean="0"/>
              <a:t> </a:t>
            </a:r>
            <a:r>
              <a:rPr lang="ru-RU" dirty="0" err="1" smtClean="0"/>
              <a:t>Сотіса</a:t>
            </a:r>
            <a:r>
              <a:rPr lang="ru-RU" dirty="0" smtClean="0"/>
              <a:t> перестав </a:t>
            </a:r>
            <a:r>
              <a:rPr lang="ru-RU" dirty="0" err="1" smtClean="0"/>
              <a:t>існувати</a:t>
            </a:r>
            <a:r>
              <a:rPr lang="ru-RU" dirty="0" smtClean="0"/>
              <a:t> як реальна </a:t>
            </a:r>
            <a:r>
              <a:rPr lang="ru-RU" dirty="0" err="1" smtClean="0"/>
              <a:t>календарно-астрономічна</a:t>
            </a:r>
            <a:r>
              <a:rPr lang="ru-RU" dirty="0" smtClean="0"/>
              <a:t> </a:t>
            </a:r>
            <a:r>
              <a:rPr lang="ru-RU" dirty="0" err="1" smtClean="0"/>
              <a:t>міра</a:t>
            </a:r>
            <a:r>
              <a:rPr lang="ru-RU" dirty="0" smtClean="0"/>
              <a:t>. Гай </a:t>
            </a:r>
            <a:r>
              <a:rPr lang="ru-RU" dirty="0" err="1" smtClean="0"/>
              <a:t>Юлій</a:t>
            </a:r>
            <a:r>
              <a:rPr lang="ru-RU" dirty="0" smtClean="0"/>
              <a:t> </a:t>
            </a:r>
            <a:r>
              <a:rPr lang="ru-RU" dirty="0" err="1" smtClean="0"/>
              <a:t>Цезар</a:t>
            </a:r>
            <a:r>
              <a:rPr lang="ru-RU" dirty="0" smtClean="0"/>
              <a:t> 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відомого</a:t>
            </a:r>
            <a:r>
              <a:rPr lang="ru-RU" dirty="0" smtClean="0"/>
              <a:t> </a:t>
            </a:r>
            <a:r>
              <a:rPr lang="ru-RU" dirty="0" err="1" smtClean="0"/>
              <a:t>александрійського</a:t>
            </a:r>
            <a:r>
              <a:rPr lang="ru-RU" dirty="0" smtClean="0"/>
              <a:t> астронома </a:t>
            </a:r>
            <a:r>
              <a:rPr lang="ru-RU" dirty="0" err="1" smtClean="0"/>
              <a:t>Созигена</a:t>
            </a:r>
            <a:r>
              <a:rPr lang="ru-RU" dirty="0" smtClean="0"/>
              <a:t> </a:t>
            </a:r>
            <a:r>
              <a:rPr lang="ru-RU" dirty="0" err="1" smtClean="0"/>
              <a:t>замінив</a:t>
            </a:r>
            <a:r>
              <a:rPr lang="ru-RU" dirty="0" smtClean="0"/>
              <a:t> </a:t>
            </a:r>
            <a:r>
              <a:rPr lang="ru-RU" dirty="0" err="1" smtClean="0"/>
              <a:t>римський</a:t>
            </a:r>
            <a:r>
              <a:rPr lang="ru-RU" dirty="0" smtClean="0"/>
              <a:t> </a:t>
            </a:r>
            <a:r>
              <a:rPr lang="ru-RU" dirty="0" err="1" smtClean="0"/>
              <a:t>календар</a:t>
            </a:r>
            <a:r>
              <a:rPr lang="ru-RU" dirty="0" smtClean="0"/>
              <a:t> </a:t>
            </a:r>
            <a:r>
              <a:rPr lang="ru-RU" dirty="0" err="1" smtClean="0"/>
              <a:t>реформованим</a:t>
            </a:r>
            <a:r>
              <a:rPr lang="ru-RU" dirty="0" smtClean="0"/>
              <a:t> </a:t>
            </a:r>
            <a:r>
              <a:rPr lang="ru-RU" dirty="0" err="1" smtClean="0"/>
              <a:t>єгипетським</a:t>
            </a:r>
            <a:r>
              <a:rPr lang="ru-RU" dirty="0" smtClean="0"/>
              <a:t> календарем. У 46 </a:t>
            </a:r>
            <a:r>
              <a:rPr lang="ru-RU" dirty="0" err="1" smtClean="0"/>
              <a:t>році</a:t>
            </a:r>
            <a:r>
              <a:rPr lang="ru-RU" dirty="0" smtClean="0"/>
              <a:t> до н. е. Рим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усіма</a:t>
            </a:r>
            <a:r>
              <a:rPr lang="ru-RU" dirty="0" smtClean="0"/>
              <a:t> </a:t>
            </a:r>
            <a:r>
              <a:rPr lang="ru-RU" dirty="0" err="1" smtClean="0"/>
              <a:t>володіннями</a:t>
            </a:r>
            <a:r>
              <a:rPr lang="ru-RU" dirty="0" smtClean="0"/>
              <a:t> </a:t>
            </a:r>
            <a:r>
              <a:rPr lang="ru-RU" dirty="0" err="1" smtClean="0"/>
              <a:t>перейшов</a:t>
            </a:r>
            <a:r>
              <a:rPr lang="ru-RU" dirty="0" smtClean="0"/>
              <a:t> на 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календарний</a:t>
            </a:r>
            <a:r>
              <a:rPr lang="ru-RU" dirty="0" smtClean="0"/>
              <a:t> </a:t>
            </a:r>
            <a:r>
              <a:rPr lang="ru-RU" dirty="0" err="1" smtClean="0"/>
              <a:t>відлік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тих </a:t>
            </a:r>
            <a:r>
              <a:rPr lang="ru-RU" dirty="0" err="1" smtClean="0"/>
              <a:t>пір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юліанського</a:t>
            </a:r>
            <a:r>
              <a:rPr lang="ru-RU" dirty="0" smtClean="0"/>
              <a:t> </a:t>
            </a:r>
            <a:r>
              <a:rPr lang="ru-RU" dirty="0" err="1" smtClean="0"/>
              <a:t>літочислення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календар</a:t>
            </a:r>
            <a:r>
              <a:rPr lang="ru-RU" dirty="0" smtClean="0"/>
              <a:t> </a:t>
            </a:r>
            <a:r>
              <a:rPr lang="ru-RU" dirty="0" err="1" smtClean="0"/>
              <a:t>ввійшов</a:t>
            </a:r>
            <a:r>
              <a:rPr lang="ru-RU" dirty="0" smtClean="0"/>
              <a:t> в основу </a:t>
            </a:r>
            <a:r>
              <a:rPr lang="ru-RU" dirty="0" err="1" smtClean="0"/>
              <a:t>історії</a:t>
            </a:r>
            <a:r>
              <a:rPr lang="ru-RU" dirty="0" smtClean="0"/>
              <a:t> </a:t>
            </a:r>
            <a:r>
              <a:rPr lang="ru-RU" dirty="0" err="1" smtClean="0"/>
              <a:t>християнської</a:t>
            </a:r>
            <a:r>
              <a:rPr lang="ru-RU" dirty="0" smtClean="0"/>
              <a:t> </a:t>
            </a:r>
            <a:r>
              <a:rPr lang="ru-RU" dirty="0" err="1" smtClean="0"/>
              <a:t>культури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250"/>
                            </p:stCondLst>
                            <p:childTnLst>
                              <p:par>
                                <p:cTn id="2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250"/>
                            </p:stCondLst>
                            <p:childTnLst>
                              <p:par>
                                <p:cTn id="3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358246" cy="114300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Григоріанський календар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358246" cy="511494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vi-VN" b="1" dirty="0" smtClean="0"/>
              <a:t>Григоріа́нський календа́р</a:t>
            </a:r>
            <a:r>
              <a:rPr lang="vi-VN" dirty="0" smtClean="0"/>
              <a:t> — календар, запроваджений 4 жовтня 1582 року Папою Римським Григорієм </a:t>
            </a:r>
            <a:r>
              <a:rPr lang="en-US" dirty="0" smtClean="0"/>
              <a:t>XIII, </a:t>
            </a:r>
            <a:r>
              <a:rPr lang="vi-VN" dirty="0" smtClean="0"/>
              <a:t>і нині ухвалений у світі як міжнародний стандарт</a:t>
            </a:r>
            <a:r>
              <a:rPr lang="en-US" dirty="0" smtClean="0"/>
              <a:t>. </a:t>
            </a:r>
            <a:r>
              <a:rPr lang="vi-VN" dirty="0" smtClean="0"/>
              <a:t>Григоріанський календар було розроблено на заміну юліанського.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Календар</a:t>
            </a:r>
            <a:r>
              <a:rPr lang="ru-RU" dirty="0" smtClean="0"/>
              <a:t> </a:t>
            </a:r>
            <a:r>
              <a:rPr lang="ru-RU" dirty="0" err="1" smtClean="0"/>
              <a:t>ділить</a:t>
            </a:r>
            <a:r>
              <a:rPr lang="ru-RU" dirty="0" smtClean="0"/>
              <a:t> час на </a:t>
            </a:r>
            <a:r>
              <a:rPr lang="ru-RU" dirty="0" err="1" smtClean="0"/>
              <a:t>календарні</a:t>
            </a:r>
            <a:r>
              <a:rPr lang="ru-RU" dirty="0" smtClean="0"/>
              <a:t> роки </a:t>
            </a:r>
            <a:r>
              <a:rPr lang="ru-RU" dirty="0" err="1" smtClean="0"/>
              <a:t>тривалістю</a:t>
            </a:r>
            <a:r>
              <a:rPr lang="ru-RU" dirty="0" smtClean="0"/>
              <a:t> 365 </a:t>
            </a:r>
            <a:r>
              <a:rPr lang="ru-RU" dirty="0" err="1" smtClean="0"/>
              <a:t>або</a:t>
            </a:r>
            <a:r>
              <a:rPr lang="ru-RU" dirty="0" smtClean="0"/>
              <a:t> 366 </a:t>
            </a:r>
            <a:r>
              <a:rPr lang="ru-RU" dirty="0" err="1" smtClean="0"/>
              <a:t>днів</a:t>
            </a:r>
            <a:r>
              <a:rPr lang="ru-RU" dirty="0" smtClean="0"/>
              <a:t>. Роки </a:t>
            </a:r>
            <a:r>
              <a:rPr lang="ru-RU" dirty="0" err="1" smtClean="0"/>
              <a:t>тривалістю</a:t>
            </a:r>
            <a:r>
              <a:rPr lang="ru-RU" dirty="0" smtClean="0"/>
              <a:t> 365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звичайними</a:t>
            </a:r>
            <a:r>
              <a:rPr lang="ru-RU" dirty="0" smtClean="0"/>
              <a:t>, а роки </a:t>
            </a:r>
            <a:r>
              <a:rPr lang="ru-RU" dirty="0" err="1" smtClean="0"/>
              <a:t>тривалістю</a:t>
            </a:r>
            <a:r>
              <a:rPr lang="ru-RU" dirty="0" smtClean="0"/>
              <a:t> 366 </a:t>
            </a:r>
            <a:r>
              <a:rPr lang="ru-RU" dirty="0" err="1" smtClean="0"/>
              <a:t>днів</a:t>
            </a:r>
            <a:r>
              <a:rPr lang="ru-RU" dirty="0" smtClean="0"/>
              <a:t> — </a:t>
            </a:r>
            <a:r>
              <a:rPr lang="ru-RU" dirty="0" err="1" smtClean="0"/>
              <a:t>високосними</a:t>
            </a:r>
            <a:r>
              <a:rPr lang="ru-RU" dirty="0" smtClean="0"/>
              <a:t>. </a:t>
            </a:r>
            <a:r>
              <a:rPr lang="ru-RU" dirty="0" err="1" smtClean="0"/>
              <a:t>Середня</a:t>
            </a:r>
            <a:r>
              <a:rPr lang="ru-RU" dirty="0" smtClean="0"/>
              <a:t> </a:t>
            </a:r>
            <a:r>
              <a:rPr lang="ru-RU" dirty="0" err="1" smtClean="0"/>
              <a:t>тривалість</a:t>
            </a:r>
            <a:r>
              <a:rPr lang="ru-RU" dirty="0" smtClean="0"/>
              <a:t> року в </a:t>
            </a:r>
            <a:r>
              <a:rPr lang="ru-RU" dirty="0" err="1" smtClean="0"/>
              <a:t>григоріанському</a:t>
            </a:r>
            <a:r>
              <a:rPr lang="ru-RU" dirty="0" smtClean="0"/>
              <a:t> </a:t>
            </a:r>
            <a:r>
              <a:rPr lang="ru-RU" dirty="0" err="1" smtClean="0"/>
              <a:t>календарі</a:t>
            </a:r>
            <a:r>
              <a:rPr lang="ru-RU" dirty="0" smtClean="0"/>
              <a:t> становить 365 </a:t>
            </a:r>
            <a:r>
              <a:rPr lang="ru-RU" dirty="0" err="1" smtClean="0"/>
              <a:t>днів</a:t>
            </a:r>
            <a:r>
              <a:rPr lang="ru-RU" dirty="0" smtClean="0"/>
              <a:t> 5 годин 49 </a:t>
            </a:r>
            <a:r>
              <a:rPr lang="ru-RU" dirty="0" err="1" smtClean="0"/>
              <a:t>хвилин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12 секунд.</a:t>
            </a:r>
            <a:r>
              <a:rPr lang="vi-VN" dirty="0" smtClean="0"/>
              <a:t/>
            </a:r>
            <a:br>
              <a:rPr lang="vi-VN" dirty="0" smtClean="0"/>
            </a:b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Список використаної літератури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Інтернет </a:t>
            </a:r>
            <a:r>
              <a:rPr lang="en-US" dirty="0" smtClean="0">
                <a:hlinkClick r:id="rId2"/>
              </a:rPr>
              <a:t>http://yanok.at.ua/publ/astronomija_metodi_i_zasobi_astronomichnikh_doslidzhen/1-1-0-15</a:t>
            </a:r>
            <a:r>
              <a:rPr lang="uk-UA" dirty="0" smtClean="0"/>
              <a:t>, </a:t>
            </a:r>
            <a:r>
              <a:rPr lang="en-US" dirty="0" smtClean="0">
                <a:hlinkClick r:id="rId3"/>
              </a:rPr>
              <a:t>http://webcom.ucoz.net/publ/neopiznane/astrologija/kalendari/11-1-0-4</a:t>
            </a:r>
            <a:r>
              <a:rPr lang="uk-UA" dirty="0" smtClean="0"/>
              <a:t>;</a:t>
            </a:r>
          </a:p>
          <a:p>
            <a:r>
              <a:rPr lang="uk-UA" dirty="0" smtClean="0"/>
              <a:t>Підручник 11 класу Астрономія.</a:t>
            </a:r>
            <a:endParaRPr lang="ru-RU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14488"/>
            <a:ext cx="8329642" cy="1685924"/>
          </a:xfrm>
        </p:spPr>
        <p:txBody>
          <a:bodyPr>
            <a:prstTxWarp prst="textWave1">
              <a:avLst/>
            </a:prstTxWarp>
          </a:bodyPr>
          <a:lstStyle/>
          <a:p>
            <a:pPr>
              <a:buNone/>
            </a:pPr>
            <a:r>
              <a:rPr lang="uk-UA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Дякую за увагу!</a:t>
            </a:r>
            <a:endParaRPr lang="ru-RU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174" y="142852"/>
            <a:ext cx="2857520" cy="1143000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7467600" cy="5257800"/>
          </a:xfrm>
        </p:spPr>
        <p:txBody>
          <a:bodyPr>
            <a:noAutofit/>
          </a:bodyPr>
          <a:lstStyle/>
          <a:p>
            <a:r>
              <a:rPr lang="uk-UA" sz="2400" dirty="0" smtClean="0"/>
              <a:t>1. астрофізика;</a:t>
            </a:r>
          </a:p>
          <a:p>
            <a:r>
              <a:rPr lang="uk-UA" sz="2400" dirty="0" smtClean="0"/>
              <a:t>2. чорне тіло;</a:t>
            </a:r>
          </a:p>
          <a:p>
            <a:r>
              <a:rPr lang="uk-UA" sz="2400" dirty="0" smtClean="0"/>
              <a:t>3. астрономічні спостереження неозброєним оком;</a:t>
            </a:r>
          </a:p>
          <a:p>
            <a:r>
              <a:rPr lang="uk-UA" sz="2400" dirty="0" smtClean="0"/>
              <a:t>4. телескопи;</a:t>
            </a:r>
            <a:endParaRPr lang="ru-RU" sz="2400" dirty="0" smtClean="0"/>
          </a:p>
          <a:p>
            <a:r>
              <a:rPr lang="uk-UA" sz="2400" dirty="0" smtClean="0"/>
              <a:t>5</a:t>
            </a:r>
            <a:r>
              <a:rPr lang="ru-RU" sz="2400" dirty="0" smtClean="0"/>
              <a:t>. </a:t>
            </a:r>
            <a:r>
              <a:rPr lang="ru-RU" sz="2400" dirty="0" err="1" smtClean="0"/>
              <a:t>електронні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прилади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реєстрації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випромінювання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космічних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світил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6. </a:t>
            </a:r>
            <a:r>
              <a:rPr lang="ru-RU" sz="2400" dirty="0" err="1" smtClean="0"/>
              <a:t>вивчення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Всесвіту</a:t>
            </a:r>
            <a:r>
              <a:rPr lang="ru-RU" sz="2400" dirty="0" smtClean="0"/>
              <a:t> за </a:t>
            </a:r>
            <a:r>
              <a:rPr lang="ru-RU" sz="2400" dirty="0" err="1" smtClean="0"/>
              <a:t>допомогою</a:t>
            </a:r>
            <a:r>
              <a:rPr lang="ru-RU" sz="2400" dirty="0" smtClean="0"/>
              <a:t> </a:t>
            </a:r>
            <a:r>
              <a:rPr lang="ru-RU" sz="2400" dirty="0" err="1" smtClean="0"/>
              <a:t>космічних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апаратів</a:t>
            </a:r>
            <a:r>
              <a:rPr lang="ru-RU" sz="2400" dirty="0" smtClean="0"/>
              <a:t>;</a:t>
            </a:r>
          </a:p>
          <a:p>
            <a:r>
              <a:rPr lang="uk-UA" sz="2400" dirty="0" smtClean="0"/>
              <a:t>7. календар;</a:t>
            </a:r>
          </a:p>
          <a:p>
            <a:r>
              <a:rPr lang="uk-UA" sz="2400" dirty="0" smtClean="0"/>
              <a:t>8. СОНЯЧНИЙ ЮЛІАНСЬКИЙ КАЛЕНДАР;</a:t>
            </a:r>
          </a:p>
          <a:p>
            <a:r>
              <a:rPr lang="uk-UA" sz="2400" dirty="0" smtClean="0"/>
              <a:t>9. Григоріанський календар.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endParaRPr lang="ru-RU" sz="2400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285728"/>
            <a:ext cx="4186238" cy="989034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dirty="0" smtClean="0"/>
              <a:t>астрофізика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57298"/>
            <a:ext cx="8786874" cy="550070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Астрофізика</a:t>
            </a:r>
            <a:r>
              <a:rPr lang="ru-RU" dirty="0" smtClean="0"/>
              <a:t> (</a:t>
            </a:r>
            <a:r>
              <a:rPr lang="ru-RU" dirty="0" err="1" smtClean="0"/>
              <a:t>від</a:t>
            </a:r>
            <a:r>
              <a:rPr lang="ru-RU" dirty="0" smtClean="0"/>
              <a:t> </a:t>
            </a:r>
            <a:r>
              <a:rPr lang="ru-RU" dirty="0" err="1" smtClean="0"/>
              <a:t>грец</a:t>
            </a:r>
            <a:r>
              <a:rPr lang="ru-RU" dirty="0" smtClean="0"/>
              <a:t>. </a:t>
            </a:r>
            <a:r>
              <a:rPr lang="el-GR" dirty="0" smtClean="0"/>
              <a:t>αστρον - "</a:t>
            </a:r>
            <a:r>
              <a:rPr lang="ru-RU" dirty="0" err="1" smtClean="0"/>
              <a:t>Світило</a:t>
            </a:r>
            <a:r>
              <a:rPr lang="ru-RU" dirty="0" smtClean="0"/>
              <a:t>" 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el-GR" dirty="0" smtClean="0"/>
              <a:t>φύσις - "</a:t>
            </a:r>
            <a:r>
              <a:rPr lang="ru-RU" dirty="0" smtClean="0"/>
              <a:t>Природа") - наука на </a:t>
            </a:r>
            <a:r>
              <a:rPr lang="ru-RU" dirty="0" err="1" smtClean="0"/>
              <a:t>стику</a:t>
            </a:r>
            <a:r>
              <a:rPr lang="ru-RU" dirty="0" smtClean="0"/>
              <a:t> </a:t>
            </a:r>
            <a:r>
              <a:rPr lang="ru-RU" u="sng" dirty="0" err="1" smtClean="0"/>
              <a:t>астрономії</a:t>
            </a:r>
            <a:r>
              <a:rPr lang="ru-RU" dirty="0" smtClean="0"/>
              <a:t> та </a:t>
            </a:r>
            <a:r>
              <a:rPr lang="ru-RU" dirty="0" err="1" smtClean="0"/>
              <a:t>фізики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вивчає</a:t>
            </a:r>
            <a:r>
              <a:rPr lang="ru-RU" dirty="0" smtClean="0"/>
              <a:t> </a:t>
            </a:r>
            <a:r>
              <a:rPr lang="ru-RU" dirty="0" err="1" smtClean="0"/>
              <a:t>фізичні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в </a:t>
            </a:r>
            <a:r>
              <a:rPr lang="ru-RU" dirty="0" err="1" smtClean="0"/>
              <a:t>астрономічних</a:t>
            </a:r>
            <a:r>
              <a:rPr lang="ru-RU" dirty="0" smtClean="0"/>
              <a:t> </a:t>
            </a:r>
            <a:r>
              <a:rPr lang="ru-RU" dirty="0" err="1" smtClean="0"/>
              <a:t>об'єктах</a:t>
            </a:r>
            <a:r>
              <a:rPr lang="ru-RU" dirty="0" smtClean="0"/>
              <a:t>, таких, як </a:t>
            </a:r>
            <a:r>
              <a:rPr lang="ru-RU" dirty="0" err="1" smtClean="0"/>
              <a:t>зірки</a:t>
            </a:r>
            <a:r>
              <a:rPr lang="ru-RU" dirty="0" smtClean="0"/>
              <a:t>, галактики </a:t>
            </a:r>
            <a:r>
              <a:rPr lang="ru-RU" dirty="0" err="1" smtClean="0"/>
              <a:t>і</a:t>
            </a:r>
            <a:r>
              <a:rPr lang="ru-RU" dirty="0" smtClean="0"/>
              <a:t> т. д.</a:t>
            </a:r>
          </a:p>
          <a:p>
            <a:r>
              <a:rPr lang="ru-RU" dirty="0" smtClean="0"/>
              <a:t>Але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різниця</a:t>
            </a:r>
            <a:r>
              <a:rPr lang="ru-RU" dirty="0" smtClean="0"/>
              <a:t> - </a:t>
            </a:r>
            <a:r>
              <a:rPr lang="ru-RU" dirty="0" err="1" smtClean="0"/>
              <a:t>фізики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перевірити</a:t>
            </a:r>
            <a:r>
              <a:rPr lang="ru-RU" dirty="0" smtClean="0"/>
              <a:t> </a:t>
            </a:r>
            <a:r>
              <a:rPr lang="ru-RU" dirty="0" err="1" smtClean="0"/>
              <a:t>розрахунки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 smtClean="0"/>
              <a:t>експериментів</a:t>
            </a:r>
            <a:r>
              <a:rPr lang="ru-RU" dirty="0" smtClean="0"/>
              <a:t>, а </a:t>
            </a:r>
            <a:r>
              <a:rPr lang="ru-RU" dirty="0" err="1" smtClean="0"/>
              <a:t>астрономи</a:t>
            </a:r>
            <a:r>
              <a:rPr lang="ru-RU" dirty="0" smtClean="0"/>
              <a:t> </a:t>
            </a:r>
            <a:r>
              <a:rPr lang="ru-RU" dirty="0" err="1" smtClean="0"/>
              <a:t>вивчають</a:t>
            </a:r>
            <a:r>
              <a:rPr lang="ru-RU" dirty="0" smtClean="0"/>
              <a:t> </a:t>
            </a:r>
            <a:r>
              <a:rPr lang="ru-RU" dirty="0" err="1" smtClean="0"/>
              <a:t>космічні</a:t>
            </a:r>
            <a:r>
              <a:rPr lang="ru-RU" dirty="0" smtClean="0"/>
              <a:t> </a:t>
            </a:r>
            <a:r>
              <a:rPr lang="ru-RU" dirty="0" err="1" smtClean="0"/>
              <a:t>обєкти</a:t>
            </a:r>
            <a:r>
              <a:rPr lang="ru-RU" dirty="0" smtClean="0"/>
              <a:t> за </a:t>
            </a:r>
            <a:r>
              <a:rPr lang="ru-RU" dirty="0" err="1" smtClean="0"/>
              <a:t>їхнім</a:t>
            </a:r>
            <a:r>
              <a:rPr lang="ru-RU" dirty="0" smtClean="0"/>
              <a:t> </a:t>
            </a:r>
            <a:r>
              <a:rPr lang="ru-RU" dirty="0" err="1" smtClean="0"/>
              <a:t>випромінюванням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2. </a:t>
            </a:r>
            <a:r>
              <a:rPr lang="ru-RU" dirty="0" err="1" smtClean="0"/>
              <a:t>Астрофізика</a:t>
            </a:r>
            <a:r>
              <a:rPr lang="ru-RU" dirty="0" smtClean="0"/>
              <a:t> </a:t>
            </a:r>
            <a:r>
              <a:rPr lang="ru-RU" dirty="0" err="1" smtClean="0"/>
              <a:t>вивчає</a:t>
            </a:r>
            <a:r>
              <a:rPr lang="ru-RU" dirty="0" smtClean="0"/>
              <a:t> </a:t>
            </a:r>
            <a:r>
              <a:rPr lang="ru-RU" dirty="0" err="1" smtClean="0"/>
              <a:t>будову</a:t>
            </a:r>
            <a:r>
              <a:rPr lang="ru-RU" dirty="0" smtClean="0"/>
              <a:t> </a:t>
            </a:r>
            <a:r>
              <a:rPr lang="ru-RU" dirty="0" err="1" smtClean="0"/>
              <a:t>космічних</a:t>
            </a:r>
            <a:r>
              <a:rPr lang="ru-RU" dirty="0" smtClean="0"/>
              <a:t> </a:t>
            </a:r>
            <a:r>
              <a:rPr lang="ru-RU" dirty="0" err="1" smtClean="0"/>
              <a:t>тіл</a:t>
            </a:r>
            <a:r>
              <a:rPr lang="ru-RU" dirty="0" smtClean="0"/>
              <a:t>, </a:t>
            </a:r>
            <a:r>
              <a:rPr lang="ru-RU" dirty="0" err="1" smtClean="0"/>
              <a:t>фізичні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всередині</a:t>
            </a:r>
            <a:r>
              <a:rPr lang="ru-RU" dirty="0" smtClean="0"/>
              <a:t> </a:t>
            </a:r>
            <a:r>
              <a:rPr lang="ru-RU" dirty="0" err="1" smtClean="0"/>
              <a:t>тіл</a:t>
            </a:r>
            <a:r>
              <a:rPr lang="ru-RU" dirty="0" smtClean="0"/>
              <a:t>, </a:t>
            </a:r>
            <a:r>
              <a:rPr lang="ru-RU" dirty="0" err="1" smtClean="0"/>
              <a:t>хімічний</a:t>
            </a:r>
            <a:r>
              <a:rPr lang="ru-RU" dirty="0" smtClean="0"/>
              <a:t> склад та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1073522">
            <a:off x="1110778" y="417330"/>
            <a:ext cx="5543560" cy="939784"/>
          </a:xfrm>
          <a:effectLst>
            <a:glow rad="228600">
              <a:schemeClr val="accent5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k-UA" dirty="0" smtClean="0"/>
              <a:t>Чорне тіло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56671">
            <a:off x="457200" y="1600201"/>
            <a:ext cx="7563080" cy="4018402"/>
          </a:xfrm>
          <a:effectLst>
            <a:glow rad="228600">
              <a:schemeClr val="accent5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 </a:t>
            </a:r>
            <a:r>
              <a:rPr lang="ru-RU" dirty="0" err="1" smtClean="0"/>
              <a:t>Атоми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випромінювати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поглинати</a:t>
            </a:r>
            <a:r>
              <a:rPr lang="ru-RU" dirty="0" smtClean="0"/>
              <a:t> </a:t>
            </a:r>
            <a:r>
              <a:rPr lang="ru-RU" dirty="0" err="1" smtClean="0"/>
              <a:t>енергію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електромагнітних</a:t>
            </a:r>
            <a:r>
              <a:rPr lang="ru-RU" dirty="0" smtClean="0"/>
              <a:t> </a:t>
            </a:r>
            <a:r>
              <a:rPr lang="ru-RU" dirty="0" err="1" smtClean="0"/>
              <a:t>хвиль</a:t>
            </a:r>
            <a:r>
              <a:rPr lang="ru-RU" dirty="0" smtClean="0"/>
              <a:t>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яскравість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колір</a:t>
            </a:r>
            <a:r>
              <a:rPr lang="ru-RU" dirty="0" smtClean="0"/>
              <a:t> того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. Для </a:t>
            </a:r>
            <a:r>
              <a:rPr lang="ru-RU" dirty="0" err="1" smtClean="0"/>
              <a:t>розрахунків</a:t>
            </a:r>
            <a:r>
              <a:rPr lang="ru-RU" dirty="0" smtClean="0"/>
              <a:t> </a:t>
            </a:r>
            <a:r>
              <a:rPr lang="ru-RU" dirty="0" err="1" smtClean="0"/>
              <a:t>інтенсивності</a:t>
            </a:r>
            <a:r>
              <a:rPr lang="ru-RU" dirty="0" smtClean="0"/>
              <a:t> </a:t>
            </a:r>
            <a:r>
              <a:rPr lang="ru-RU" dirty="0" err="1" smtClean="0"/>
              <a:t>випромінювання</a:t>
            </a:r>
            <a:r>
              <a:rPr lang="ru-RU" dirty="0" smtClean="0"/>
              <a:t> ввели </a:t>
            </a:r>
            <a:r>
              <a:rPr lang="ru-RU" dirty="0" err="1" smtClean="0"/>
              <a:t>поняття</a:t>
            </a:r>
            <a:r>
              <a:rPr lang="ru-RU" dirty="0" smtClean="0"/>
              <a:t> </a:t>
            </a:r>
            <a:r>
              <a:rPr lang="ru-RU" b="1" i="1" dirty="0" err="1" smtClean="0"/>
              <a:t>чорного</a:t>
            </a:r>
            <a:r>
              <a:rPr lang="ru-RU" b="1" i="1" dirty="0" smtClean="0"/>
              <a:t> </a:t>
            </a:r>
            <a:r>
              <a:rPr lang="ru-RU" b="1" i="1" dirty="0" err="1" smtClean="0"/>
              <a:t>тіла</a:t>
            </a:r>
            <a:r>
              <a:rPr lang="ru-RU" i="1" dirty="0" smtClean="0"/>
              <a:t>, </a:t>
            </a:r>
            <a:r>
              <a:rPr lang="ru-RU" dirty="0" smtClean="0"/>
              <a:t>яке 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ідеально</a:t>
            </a:r>
            <a:r>
              <a:rPr lang="ru-RU" dirty="0" smtClean="0"/>
              <a:t> </a:t>
            </a:r>
            <a:r>
              <a:rPr lang="ru-RU" dirty="0" err="1" smtClean="0"/>
              <a:t>поглинати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випромінювати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електромагнітні</a:t>
            </a:r>
            <a:r>
              <a:rPr lang="ru-RU" dirty="0" smtClean="0"/>
              <a:t> </a:t>
            </a:r>
            <a:r>
              <a:rPr lang="ru-RU" dirty="0" err="1" smtClean="0"/>
              <a:t>коливання</a:t>
            </a:r>
            <a:r>
              <a:rPr lang="ru-RU" dirty="0" smtClean="0"/>
              <a:t> в </a:t>
            </a:r>
            <a:r>
              <a:rPr lang="ru-RU" dirty="0" err="1" smtClean="0"/>
              <a:t>діапазоні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довжин</a:t>
            </a:r>
            <a:r>
              <a:rPr lang="ru-RU" dirty="0" smtClean="0"/>
              <a:t> </a:t>
            </a:r>
            <a:r>
              <a:rPr lang="ru-RU" dirty="0" err="1" smtClean="0"/>
              <a:t>хвиль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4. </a:t>
            </a:r>
            <a:r>
              <a:rPr lang="ru-RU" dirty="0" err="1" smtClean="0"/>
              <a:t>Чорне</a:t>
            </a:r>
            <a:r>
              <a:rPr lang="ru-RU" dirty="0" smtClean="0"/>
              <a:t> </a:t>
            </a:r>
            <a:r>
              <a:rPr lang="ru-RU" dirty="0" err="1" smtClean="0"/>
              <a:t>тіло</a:t>
            </a:r>
            <a:r>
              <a:rPr lang="ru-RU" dirty="0" smtClean="0"/>
              <a:t> </a:t>
            </a:r>
            <a:r>
              <a:rPr lang="ru-RU" dirty="0" err="1" smtClean="0"/>
              <a:t>поглинає</a:t>
            </a:r>
            <a:r>
              <a:rPr lang="ru-RU" dirty="0" smtClean="0"/>
              <a:t> всю </a:t>
            </a:r>
            <a:r>
              <a:rPr lang="ru-RU" dirty="0" err="1" smtClean="0"/>
              <a:t>енергію</a:t>
            </a:r>
            <a:r>
              <a:rPr lang="ru-RU" dirty="0" smtClean="0"/>
              <a:t>, яка </a:t>
            </a:r>
            <a:r>
              <a:rPr lang="ru-RU" dirty="0" err="1" smtClean="0"/>
              <a:t>падає</a:t>
            </a:r>
            <a:r>
              <a:rPr lang="ru-RU" dirty="0" smtClean="0"/>
              <a:t> на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поверхню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всю </a:t>
            </a:r>
            <a:r>
              <a:rPr lang="ru-RU" dirty="0" err="1" smtClean="0"/>
              <a:t>енергію</a:t>
            </a:r>
            <a:r>
              <a:rPr lang="ru-RU" dirty="0" smtClean="0"/>
              <a:t> </a:t>
            </a:r>
            <a:r>
              <a:rPr lang="ru-RU" dirty="0" err="1" smtClean="0"/>
              <a:t>перевипромінює</a:t>
            </a:r>
            <a:r>
              <a:rPr lang="ru-RU" dirty="0" smtClean="0"/>
              <a:t>  в </a:t>
            </a:r>
            <a:r>
              <a:rPr lang="ru-RU" dirty="0" err="1" smtClean="0"/>
              <a:t>навколишній</a:t>
            </a:r>
            <a:r>
              <a:rPr lang="ru-RU" dirty="0" smtClean="0"/>
              <a:t> </a:t>
            </a:r>
            <a:r>
              <a:rPr lang="ru-RU" dirty="0" err="1" smtClean="0"/>
              <a:t>простір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іншій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спектра. </a:t>
            </a:r>
            <a:br>
              <a:rPr lang="ru-RU" dirty="0" smtClean="0"/>
            </a:br>
            <a:r>
              <a:rPr lang="ru-RU" dirty="0" smtClean="0"/>
              <a:t>5. В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 </a:t>
            </a:r>
            <a:r>
              <a:rPr lang="ru-RU" dirty="0" err="1" smtClean="0"/>
              <a:t>поверхні</a:t>
            </a:r>
            <a:r>
              <a:rPr lang="ru-RU" dirty="0" smtClean="0"/>
              <a:t>, </a:t>
            </a:r>
            <a:r>
              <a:rPr lang="ru-RU" dirty="0" err="1" smtClean="0"/>
              <a:t>зорі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червоні</a:t>
            </a:r>
            <a:r>
              <a:rPr lang="ru-RU" dirty="0" smtClean="0"/>
              <a:t> (3000 К), </a:t>
            </a:r>
            <a:r>
              <a:rPr lang="ru-RU" dirty="0" err="1" smtClean="0"/>
              <a:t>жовті</a:t>
            </a:r>
            <a:r>
              <a:rPr lang="ru-RU" dirty="0" smtClean="0"/>
              <a:t> (5800 К)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сині</a:t>
            </a:r>
            <a:r>
              <a:rPr lang="ru-RU" dirty="0" smtClean="0"/>
              <a:t> (12000 К)</a:t>
            </a:r>
            <a:endParaRPr lang="ru-RU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Астрономічні </a:t>
            </a:r>
            <a:r>
              <a:rPr lang="uk-UA" dirty="0" err="1" smtClean="0"/>
              <a:t>спосереження</a:t>
            </a:r>
            <a:r>
              <a:rPr lang="uk-UA" dirty="0" smtClean="0"/>
              <a:t> неозброєним оком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 </a:t>
            </a:r>
            <a:r>
              <a:rPr lang="ru-RU" b="1" dirty="0" err="1" smtClean="0"/>
              <a:t>Роздільна</a:t>
            </a:r>
            <a:r>
              <a:rPr lang="ru-RU" dirty="0" smtClean="0"/>
              <a:t> </a:t>
            </a:r>
            <a:r>
              <a:rPr lang="ru-RU" b="1" dirty="0" err="1" smtClean="0"/>
              <a:t>здатність</a:t>
            </a:r>
            <a:r>
              <a:rPr lang="ru-RU" b="1" dirty="0" smtClean="0"/>
              <a:t> ока </a:t>
            </a:r>
            <a:r>
              <a:rPr lang="ru-RU" b="1" dirty="0" err="1" smtClean="0"/>
              <a:t>людини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спроможність</a:t>
            </a:r>
            <a:r>
              <a:rPr lang="ru-RU" dirty="0" smtClean="0"/>
              <a:t> </a:t>
            </a:r>
            <a:r>
              <a:rPr lang="ru-RU" dirty="0" err="1" smtClean="0"/>
              <a:t>розрізняти</a:t>
            </a:r>
            <a:r>
              <a:rPr lang="ru-RU" dirty="0" smtClean="0"/>
              <a:t> </a:t>
            </a:r>
            <a:r>
              <a:rPr lang="ru-RU" dirty="0" err="1" smtClean="0"/>
              <a:t>обєкти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кутових</a:t>
            </a:r>
            <a:r>
              <a:rPr lang="ru-RU" dirty="0" smtClean="0"/>
              <a:t> </a:t>
            </a:r>
            <a:r>
              <a:rPr lang="ru-RU" dirty="0" err="1" smtClean="0"/>
              <a:t>розмірів</a:t>
            </a:r>
            <a:r>
              <a:rPr lang="ru-RU" dirty="0" smtClean="0"/>
              <a:t>, не </a:t>
            </a:r>
            <a:r>
              <a:rPr lang="ru-RU" dirty="0" err="1" smtClean="0"/>
              <a:t>перевищує</a:t>
            </a:r>
            <a:r>
              <a:rPr lang="ru-RU" dirty="0" smtClean="0"/>
              <a:t> 1 </a:t>
            </a:r>
            <a:r>
              <a:rPr lang="ru-RU" dirty="0" err="1" smtClean="0"/>
              <a:t>мінуту</a:t>
            </a:r>
            <a:r>
              <a:rPr lang="ru-RU" dirty="0" smtClean="0"/>
              <a:t> дуги. </a:t>
            </a:r>
          </a:p>
          <a:p>
            <a:r>
              <a:rPr lang="ru-RU" b="1" dirty="0" err="1" smtClean="0"/>
              <a:t>Чутливість</a:t>
            </a:r>
            <a:r>
              <a:rPr lang="ru-RU" dirty="0" smtClean="0"/>
              <a:t> </a:t>
            </a:r>
            <a:r>
              <a:rPr lang="ru-RU" b="1" dirty="0" smtClean="0"/>
              <a:t>ока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порогом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квантів</a:t>
            </a:r>
            <a:r>
              <a:rPr lang="ru-RU" dirty="0" smtClean="0"/>
              <a:t> </a:t>
            </a:r>
            <a:r>
              <a:rPr lang="ru-RU" dirty="0" err="1" smtClean="0"/>
              <a:t>світла</a:t>
            </a:r>
            <a:r>
              <a:rPr lang="ru-RU" dirty="0" smtClean="0"/>
              <a:t>. </a:t>
            </a:r>
            <a:r>
              <a:rPr lang="ru-RU" dirty="0" err="1" smtClean="0"/>
              <a:t>Чутливість</a:t>
            </a:r>
            <a:r>
              <a:rPr lang="ru-RU" dirty="0" smtClean="0"/>
              <a:t> </a:t>
            </a:r>
            <a:r>
              <a:rPr lang="ru-RU" dirty="0" err="1" smtClean="0"/>
              <a:t>найбільша</a:t>
            </a:r>
            <a:r>
              <a:rPr lang="ru-RU" dirty="0" smtClean="0"/>
              <a:t> в </a:t>
            </a:r>
            <a:r>
              <a:rPr lang="ru-RU" dirty="0" err="1" smtClean="0"/>
              <a:t>жовто-зеленій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спектра. Ми </a:t>
            </a:r>
            <a:r>
              <a:rPr lang="ru-RU" dirty="0" err="1" smtClean="0"/>
              <a:t>можемо</a:t>
            </a:r>
            <a:r>
              <a:rPr lang="ru-RU" dirty="0" smtClean="0"/>
              <a:t> </a:t>
            </a:r>
            <a:r>
              <a:rPr lang="ru-RU" dirty="0" err="1" smtClean="0"/>
              <a:t>реагувати</a:t>
            </a:r>
            <a:r>
              <a:rPr lang="ru-RU" dirty="0" smtClean="0"/>
              <a:t> на 7-10 </a:t>
            </a:r>
            <a:r>
              <a:rPr lang="ru-RU" dirty="0" err="1" smtClean="0"/>
              <a:t>квантів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потрапляють</a:t>
            </a:r>
            <a:r>
              <a:rPr lang="ru-RU" dirty="0" smtClean="0"/>
              <a:t> на </a:t>
            </a:r>
            <a:r>
              <a:rPr lang="ru-RU" dirty="0" err="1" smtClean="0"/>
              <a:t>сітківку</a:t>
            </a:r>
            <a:r>
              <a:rPr lang="ru-RU" dirty="0" smtClean="0"/>
              <a:t> за 0,2-0,3 с. </a:t>
            </a:r>
            <a:endParaRPr lang="ru-RU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0"/>
            <a:ext cx="4757742" cy="107157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k-UA" dirty="0" smtClean="0"/>
              <a:t>Телескопи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57222" y="1214422"/>
            <a:ext cx="6786610" cy="564357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 В 1609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Галілео</a:t>
            </a:r>
            <a:r>
              <a:rPr lang="ru-RU" dirty="0" smtClean="0"/>
              <a:t> </a:t>
            </a:r>
            <a:r>
              <a:rPr lang="ru-RU" dirty="0" err="1" smtClean="0"/>
              <a:t>Галілей</a:t>
            </a:r>
            <a:r>
              <a:rPr lang="ru-RU" dirty="0" smtClean="0"/>
              <a:t>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поглянув</a:t>
            </a:r>
            <a:r>
              <a:rPr lang="ru-RU" dirty="0" smtClean="0"/>
              <a:t> на небо у </a:t>
            </a:r>
            <a:r>
              <a:rPr lang="ru-RU" dirty="0" err="1" smtClean="0"/>
              <a:t>власний</a:t>
            </a:r>
            <a:r>
              <a:rPr lang="ru-RU" dirty="0" smtClean="0"/>
              <a:t> телескоп.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Галузь</a:t>
            </a:r>
            <a:r>
              <a:rPr lang="ru-RU" dirty="0" smtClean="0"/>
              <a:t> </a:t>
            </a:r>
            <a:r>
              <a:rPr lang="ru-RU" dirty="0" err="1" smtClean="0"/>
              <a:t>астрономії</a:t>
            </a:r>
            <a:r>
              <a:rPr lang="ru-RU" dirty="0" smtClean="0"/>
              <a:t>, яка </a:t>
            </a:r>
            <a:r>
              <a:rPr lang="ru-RU" dirty="0" err="1" smtClean="0"/>
              <a:t>вивчає</a:t>
            </a:r>
            <a:r>
              <a:rPr lang="ru-RU" dirty="0" smtClean="0"/>
              <a:t> </a:t>
            </a:r>
            <a:r>
              <a:rPr lang="ru-RU" dirty="0" err="1" smtClean="0"/>
              <a:t>Всесвіт</a:t>
            </a:r>
            <a:r>
              <a:rPr lang="ru-RU" dirty="0" smtClean="0"/>
              <a:t> у видимому </a:t>
            </a:r>
            <a:r>
              <a:rPr lang="ru-RU" dirty="0" err="1" smtClean="0"/>
              <a:t>світлі</a:t>
            </a:r>
            <a:r>
              <a:rPr lang="ru-RU" dirty="0" smtClean="0"/>
              <a:t>, </a:t>
            </a:r>
            <a:r>
              <a:rPr lang="ru-RU" dirty="0" err="1" smtClean="0"/>
              <a:t>називається</a:t>
            </a:r>
            <a:r>
              <a:rPr lang="ru-RU" dirty="0" smtClean="0"/>
              <a:t> </a:t>
            </a:r>
            <a:r>
              <a:rPr lang="ru-RU" i="1" dirty="0" err="1" smtClean="0"/>
              <a:t>оптичною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 З </a:t>
            </a:r>
            <a:r>
              <a:rPr lang="ru-RU" dirty="0" err="1" smtClean="0"/>
              <a:t>радіохвиль</a:t>
            </a:r>
            <a:r>
              <a:rPr lang="ru-RU" dirty="0" smtClean="0"/>
              <a:t>, </a:t>
            </a:r>
            <a:r>
              <a:rPr lang="ru-RU" dirty="0" err="1" smtClean="0"/>
              <a:t>інфрачервоного</a:t>
            </a:r>
            <a:r>
              <a:rPr lang="ru-RU" dirty="0" smtClean="0"/>
              <a:t>, видимого, </a:t>
            </a:r>
            <a:r>
              <a:rPr lang="ru-RU" dirty="0" err="1" smtClean="0"/>
              <a:t>ультрафіолетового</a:t>
            </a:r>
            <a:r>
              <a:rPr lang="ru-RU" dirty="0" smtClean="0"/>
              <a:t>, </a:t>
            </a:r>
            <a:r>
              <a:rPr lang="ru-RU" dirty="0" err="1" smtClean="0"/>
              <a:t>рентгенівського</a:t>
            </a:r>
            <a:r>
              <a:rPr lang="ru-RU" dirty="0" smtClean="0"/>
              <a:t> та </a:t>
            </a:r>
            <a:r>
              <a:rPr lang="ru-RU" dirty="0" err="1" smtClean="0"/>
              <a:t>гамма-випромінювання</a:t>
            </a:r>
            <a:r>
              <a:rPr lang="ru-RU" dirty="0" smtClean="0"/>
              <a:t>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товщу</a:t>
            </a:r>
            <a:r>
              <a:rPr lang="ru-RU" dirty="0" smtClean="0"/>
              <a:t> </a:t>
            </a:r>
            <a:r>
              <a:rPr lang="ru-RU" dirty="0" err="1" smtClean="0"/>
              <a:t>атмосфери</a:t>
            </a:r>
            <a:r>
              <a:rPr lang="ru-RU" dirty="0" smtClean="0"/>
              <a:t> до </a:t>
            </a:r>
            <a:r>
              <a:rPr lang="ru-RU" dirty="0" err="1" smtClean="0"/>
              <a:t>Землі</a:t>
            </a:r>
            <a:r>
              <a:rPr lang="ru-RU" dirty="0" smtClean="0"/>
              <a:t> доходить </a:t>
            </a:r>
            <a:r>
              <a:rPr lang="ru-RU" dirty="0" err="1" smtClean="0"/>
              <a:t>видиме</a:t>
            </a:r>
            <a:r>
              <a:rPr lang="ru-RU" dirty="0" smtClean="0"/>
              <a:t> </a:t>
            </a:r>
            <a:r>
              <a:rPr lang="ru-RU" dirty="0" err="1" smtClean="0"/>
              <a:t>світло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довжиною</a:t>
            </a:r>
            <a:r>
              <a:rPr lang="ru-RU" dirty="0" smtClean="0"/>
              <a:t> </a:t>
            </a:r>
            <a:r>
              <a:rPr lang="ru-RU" dirty="0" err="1" smtClean="0"/>
              <a:t>хвиль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390 до 760 нм, </a:t>
            </a:r>
            <a:r>
              <a:rPr lang="ru-RU" dirty="0" err="1" smtClean="0"/>
              <a:t>радіохвилі</a:t>
            </a:r>
            <a:r>
              <a:rPr lang="ru-RU" dirty="0" smtClean="0"/>
              <a:t> та </a:t>
            </a:r>
            <a:r>
              <a:rPr lang="ru-RU" dirty="0" err="1" smtClean="0"/>
              <a:t>інфрачервоні</a:t>
            </a:r>
            <a:r>
              <a:rPr lang="ru-RU" dirty="0" smtClean="0"/>
              <a:t> </a:t>
            </a:r>
            <a:r>
              <a:rPr lang="ru-RU" dirty="0" err="1" smtClean="0"/>
              <a:t>промені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Важливу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події</a:t>
            </a:r>
            <a:r>
              <a:rPr lang="ru-RU" dirty="0" smtClean="0"/>
              <a:t> за межами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доносять</a:t>
            </a:r>
            <a:r>
              <a:rPr lang="ru-RU" dirty="0" smtClean="0"/>
              <a:t> до нас потоки </a:t>
            </a:r>
            <a:r>
              <a:rPr lang="ru-RU" i="1" dirty="0" err="1" smtClean="0"/>
              <a:t>космічних</a:t>
            </a:r>
            <a:r>
              <a:rPr lang="ru-RU" i="1" dirty="0" smtClean="0"/>
              <a:t> </a:t>
            </a:r>
            <a:r>
              <a:rPr lang="ru-RU" i="1" dirty="0" err="1" smtClean="0"/>
              <a:t>променів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нейтрино.</a:t>
            </a:r>
            <a:r>
              <a:rPr lang="ru-RU" dirty="0" smtClean="0"/>
              <a:t> </a:t>
            </a:r>
            <a:r>
              <a:rPr lang="ru-RU" dirty="0" err="1" smtClean="0"/>
              <a:t>Космічні</a:t>
            </a:r>
            <a:r>
              <a:rPr lang="ru-RU" dirty="0" smtClean="0"/>
              <a:t> </a:t>
            </a:r>
            <a:r>
              <a:rPr lang="ru-RU" dirty="0" err="1" smtClean="0"/>
              <a:t>промені</a:t>
            </a:r>
            <a:r>
              <a:rPr lang="ru-RU" dirty="0" smtClean="0"/>
              <a:t> в основному </a:t>
            </a:r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протонів</a:t>
            </a:r>
            <a:r>
              <a:rPr lang="ru-RU" dirty="0" smtClean="0"/>
              <a:t>. Нейтрино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частинка</a:t>
            </a:r>
            <a:r>
              <a:rPr lang="ru-RU" dirty="0" smtClean="0"/>
              <a:t>, яка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неймовірну</a:t>
            </a:r>
            <a:r>
              <a:rPr lang="ru-RU" dirty="0" smtClean="0"/>
              <a:t> проникну </a:t>
            </a:r>
            <a:r>
              <a:rPr lang="ru-RU" dirty="0" err="1" smtClean="0"/>
              <a:t>здатність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не </a:t>
            </a:r>
            <a:r>
              <a:rPr lang="ru-RU" dirty="0" err="1" smtClean="0"/>
              <a:t>взаємодіє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речовиною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здатна</a:t>
            </a:r>
            <a:r>
              <a:rPr lang="ru-RU" dirty="0" smtClean="0"/>
              <a:t> </a:t>
            </a:r>
            <a:r>
              <a:rPr lang="ru-RU" dirty="0" err="1" smtClean="0"/>
              <a:t>проходити</a:t>
            </a:r>
            <a:r>
              <a:rPr lang="ru-RU" dirty="0" smtClean="0"/>
              <a:t>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тверде</a:t>
            </a:r>
            <a:r>
              <a:rPr lang="ru-RU" dirty="0" smtClean="0"/>
              <a:t> </a:t>
            </a:r>
            <a:r>
              <a:rPr lang="ru-RU" dirty="0" err="1" smtClean="0"/>
              <a:t>тіло</a:t>
            </a:r>
            <a:r>
              <a:rPr lang="ru-RU" dirty="0" smtClean="0"/>
              <a:t> 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легше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світло</a:t>
            </a:r>
            <a:r>
              <a:rPr lang="ru-RU" dirty="0" smtClean="0"/>
              <a:t>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скло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42" name="Picture 2" descr="http://www.kasnotiek.lv/media/events/800/06d26cf1618096f5d519a116a41757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08063">
            <a:off x="6568276" y="1214422"/>
            <a:ext cx="2575724" cy="30003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115328" cy="60007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/>
              <a:t> Телескоп </a:t>
            </a:r>
            <a:r>
              <a:rPr lang="ru-RU" dirty="0" err="1" smtClean="0"/>
              <a:t>має</a:t>
            </a:r>
            <a:r>
              <a:rPr lang="ru-RU" dirty="0" smtClean="0"/>
              <a:t> три </a:t>
            </a:r>
            <a:r>
              <a:rPr lang="ru-RU" dirty="0" err="1" smtClean="0"/>
              <a:t>призначення</a:t>
            </a:r>
            <a:r>
              <a:rPr lang="ru-RU" dirty="0" smtClean="0"/>
              <a:t>: </a:t>
            </a:r>
            <a:r>
              <a:rPr lang="ru-RU" dirty="0" err="1" smtClean="0"/>
              <a:t>збирати</a:t>
            </a:r>
            <a:r>
              <a:rPr lang="ru-RU" dirty="0" smtClean="0"/>
              <a:t> </a:t>
            </a:r>
            <a:r>
              <a:rPr lang="ru-RU" dirty="0" err="1" smtClean="0"/>
              <a:t>випромінювання</a:t>
            </a:r>
            <a:r>
              <a:rPr lang="ru-RU" dirty="0" smtClean="0"/>
              <a:t> на </a:t>
            </a:r>
            <a:r>
              <a:rPr lang="ru-RU" dirty="0" err="1" smtClean="0"/>
              <a:t>приймальний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; </a:t>
            </a:r>
            <a:r>
              <a:rPr lang="ru-RU" dirty="0" err="1" smtClean="0"/>
              <a:t>будувати</a:t>
            </a:r>
            <a:r>
              <a:rPr lang="ru-RU" dirty="0" smtClean="0"/>
              <a:t> </a:t>
            </a:r>
            <a:r>
              <a:rPr lang="ru-RU" dirty="0" err="1" smtClean="0"/>
              <a:t>зображення</a:t>
            </a:r>
            <a:r>
              <a:rPr lang="ru-RU" dirty="0" smtClean="0"/>
              <a:t> </a:t>
            </a:r>
            <a:r>
              <a:rPr lang="ru-RU" dirty="0" err="1" smtClean="0"/>
              <a:t>обєкта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 неба; </a:t>
            </a:r>
            <a:r>
              <a:rPr lang="ru-RU" dirty="0" err="1" smtClean="0"/>
              <a:t>збільшувати</a:t>
            </a:r>
            <a:r>
              <a:rPr lang="ru-RU" dirty="0" smtClean="0"/>
              <a:t> кут </a:t>
            </a:r>
            <a:r>
              <a:rPr lang="ru-RU" dirty="0" err="1" smtClean="0"/>
              <a:t>зору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спостерігаються</a:t>
            </a:r>
            <a:r>
              <a:rPr lang="ru-RU" dirty="0" smtClean="0"/>
              <a:t> </a:t>
            </a:r>
            <a:r>
              <a:rPr lang="ru-RU" dirty="0" err="1" smtClean="0"/>
              <a:t>небесні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Оптичні</a:t>
            </a:r>
            <a:r>
              <a:rPr lang="ru-RU" dirty="0" smtClean="0"/>
              <a:t> </a:t>
            </a:r>
            <a:r>
              <a:rPr lang="ru-RU" dirty="0" err="1" smtClean="0"/>
              <a:t>телескопи</a:t>
            </a:r>
            <a:r>
              <a:rPr lang="ru-RU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з: </a:t>
            </a:r>
            <a:r>
              <a:rPr lang="ru-RU" dirty="0" err="1" smtClean="0"/>
              <a:t>обєктива</a:t>
            </a:r>
            <a:r>
              <a:rPr lang="ru-RU" dirty="0" smtClean="0"/>
              <a:t>, тубуса, </a:t>
            </a:r>
            <a:r>
              <a:rPr lang="ru-RU" dirty="0" err="1" smtClean="0"/>
              <a:t>монтування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окуляра.</a:t>
            </a:r>
          </a:p>
          <a:p>
            <a:r>
              <a:rPr lang="ru-RU" dirty="0" smtClean="0"/>
              <a:t>Першими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збудовані</a:t>
            </a:r>
            <a:r>
              <a:rPr lang="ru-RU" dirty="0" smtClean="0"/>
              <a:t> </a:t>
            </a:r>
            <a:r>
              <a:rPr lang="ru-RU" dirty="0" err="1" smtClean="0"/>
              <a:t>лінзові</a:t>
            </a:r>
            <a:r>
              <a:rPr lang="ru-RU" dirty="0" smtClean="0"/>
              <a:t> </a:t>
            </a:r>
            <a:r>
              <a:rPr lang="ru-RU" dirty="0" err="1" smtClean="0"/>
              <a:t>телескопи-рефрактори</a:t>
            </a:r>
            <a:r>
              <a:rPr lang="ru-RU" dirty="0" smtClean="0"/>
              <a:t> (на </a:t>
            </a:r>
            <a:r>
              <a:rPr lang="ru-RU" dirty="0" err="1" smtClean="0"/>
              <a:t>заломленні</a:t>
            </a:r>
            <a:r>
              <a:rPr lang="ru-RU" dirty="0" smtClean="0"/>
              <a:t> </a:t>
            </a:r>
            <a:r>
              <a:rPr lang="ru-RU" dirty="0" err="1" smtClean="0"/>
              <a:t>світла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астрофізики</a:t>
            </a:r>
            <a:r>
              <a:rPr lang="ru-RU" dirty="0" smtClean="0"/>
              <a:t> почали </a:t>
            </a:r>
            <a:r>
              <a:rPr lang="ru-RU" dirty="0" err="1" smtClean="0"/>
              <a:t>користуватись</a:t>
            </a:r>
            <a:r>
              <a:rPr lang="ru-RU" dirty="0" smtClean="0"/>
              <a:t> </a:t>
            </a:r>
            <a:r>
              <a:rPr lang="ru-RU" dirty="0" err="1" smtClean="0"/>
              <a:t>дзеркальними</a:t>
            </a:r>
            <a:r>
              <a:rPr lang="ru-RU" dirty="0" smtClean="0"/>
              <a:t> телескопами-рефлекторами. Перший </a:t>
            </a:r>
            <a:r>
              <a:rPr lang="ru-RU" dirty="0" err="1" smtClean="0"/>
              <a:t>такий</a:t>
            </a:r>
            <a:r>
              <a:rPr lang="ru-RU" dirty="0" smtClean="0"/>
              <a:t> телескоп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діаметром</a:t>
            </a:r>
            <a:r>
              <a:rPr lang="ru-RU" dirty="0" smtClean="0"/>
              <a:t> </a:t>
            </a:r>
            <a:r>
              <a:rPr lang="ru-RU" dirty="0" err="1" smtClean="0"/>
              <a:t>дзеркала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бронзи</a:t>
            </a:r>
            <a:r>
              <a:rPr lang="ru-RU" dirty="0" smtClean="0"/>
              <a:t> 2,5 см </a:t>
            </a:r>
            <a:r>
              <a:rPr lang="ru-RU" dirty="0" err="1" smtClean="0"/>
              <a:t>побудував</a:t>
            </a:r>
            <a:r>
              <a:rPr lang="ru-RU" dirty="0" smtClean="0"/>
              <a:t> </a:t>
            </a:r>
            <a:r>
              <a:rPr lang="ru-RU" dirty="0" err="1" smtClean="0"/>
              <a:t>І.Ньютон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зручними</a:t>
            </a:r>
            <a:r>
              <a:rPr lang="ru-RU" dirty="0" smtClean="0"/>
              <a:t> в </a:t>
            </a:r>
            <a:r>
              <a:rPr lang="ru-RU" dirty="0" err="1" smtClean="0"/>
              <a:t>користуванні</a:t>
            </a:r>
            <a:r>
              <a:rPr lang="ru-RU" dirty="0" smtClean="0"/>
              <a:t> стали </a:t>
            </a:r>
            <a:r>
              <a:rPr lang="ru-RU" dirty="0" err="1" smtClean="0"/>
              <a:t>алюмінійовані</a:t>
            </a:r>
            <a:r>
              <a:rPr lang="ru-RU" dirty="0" smtClean="0"/>
              <a:t> </a:t>
            </a:r>
            <a:r>
              <a:rPr lang="ru-RU" dirty="0" err="1" smtClean="0"/>
              <a:t>телескопи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Кассегрена</a:t>
            </a:r>
            <a:r>
              <a:rPr lang="ru-RU" dirty="0" smtClean="0"/>
              <a:t>. На </a:t>
            </a:r>
            <a:r>
              <a:rPr lang="ru-RU" dirty="0" err="1" smtClean="0"/>
              <a:t>заміну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Кассегрена</a:t>
            </a:r>
            <a:r>
              <a:rPr lang="ru-RU" dirty="0" smtClean="0"/>
              <a:t> </a:t>
            </a:r>
            <a:r>
              <a:rPr lang="ru-RU" dirty="0" err="1" smtClean="0"/>
              <a:t>прийшла</a:t>
            </a:r>
            <a:r>
              <a:rPr lang="ru-RU" dirty="0" smtClean="0"/>
              <a:t> </a:t>
            </a:r>
            <a:r>
              <a:rPr lang="ru-RU" dirty="0" err="1" smtClean="0"/>
              <a:t>телескопічна</a:t>
            </a:r>
            <a:r>
              <a:rPr lang="ru-RU" dirty="0" smtClean="0"/>
              <a:t> система </a:t>
            </a:r>
            <a:r>
              <a:rPr lang="ru-RU" dirty="0" err="1" smtClean="0"/>
              <a:t>Річі-Кретьєна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1500198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err="1" smtClean="0"/>
              <a:t>електронні</a:t>
            </a:r>
            <a:r>
              <a:rPr lang="ru-RU" dirty="0" smtClean="0"/>
              <a:t> </a:t>
            </a:r>
            <a:r>
              <a:rPr lang="ru-RU" dirty="0" err="1" smtClean="0"/>
              <a:t>прилади</a:t>
            </a:r>
            <a:r>
              <a:rPr lang="ru-RU" dirty="0" smtClean="0"/>
              <a:t> для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випромінювання</a:t>
            </a:r>
            <a:r>
              <a:rPr lang="ru-RU" dirty="0" smtClean="0"/>
              <a:t> </a:t>
            </a:r>
            <a:r>
              <a:rPr lang="ru-RU" dirty="0" err="1" smtClean="0"/>
              <a:t>космічних</a:t>
            </a:r>
            <a:r>
              <a:rPr lang="ru-RU" dirty="0" smtClean="0"/>
              <a:t> </a:t>
            </a:r>
            <a:r>
              <a:rPr lang="ru-RU" dirty="0" err="1" smtClean="0"/>
              <a:t>світил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786346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uk-UA" dirty="0" smtClean="0"/>
              <a:t>Такі прилади значно збільшують роздільну здатність і чутливість телескопів. До них належать </a:t>
            </a:r>
            <a:r>
              <a:rPr lang="uk-UA" dirty="0" err="1" smtClean="0"/>
              <a:t>фотопомножувачі</a:t>
            </a:r>
            <a:r>
              <a:rPr lang="uk-UA" dirty="0" smtClean="0"/>
              <a:t> та електронно-оптичні перетворювачі, дія яких </a:t>
            </a:r>
            <a:r>
              <a:rPr lang="uk-UA" dirty="0" err="1" smtClean="0"/>
              <a:t>грунтується</a:t>
            </a:r>
            <a:r>
              <a:rPr lang="uk-UA" dirty="0" smtClean="0"/>
              <a:t> на явищі зовнішнього фотоефекту.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Наприкінці</a:t>
            </a:r>
            <a:r>
              <a:rPr lang="ru-RU" dirty="0" smtClean="0"/>
              <a:t> ХХ ст.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зображення</a:t>
            </a:r>
            <a:r>
              <a:rPr lang="ru-RU" dirty="0" smtClean="0"/>
              <a:t> почали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</a:t>
            </a:r>
            <a:r>
              <a:rPr lang="ru-RU" dirty="0" err="1" smtClean="0"/>
              <a:t>прилади</a:t>
            </a:r>
            <a:r>
              <a:rPr lang="ru-RU" dirty="0" smtClean="0"/>
              <a:t> зарядового </a:t>
            </a:r>
            <a:r>
              <a:rPr lang="ru-RU" dirty="0" err="1" smtClean="0"/>
              <a:t>звязку</a:t>
            </a:r>
            <a:r>
              <a:rPr lang="ru-RU" dirty="0" smtClean="0"/>
              <a:t> (ПЗЗ),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внутрішнього</a:t>
            </a:r>
            <a:r>
              <a:rPr lang="ru-RU" dirty="0" smtClean="0"/>
              <a:t> </a:t>
            </a:r>
            <a:r>
              <a:rPr lang="ru-RU" dirty="0" err="1" smtClean="0"/>
              <a:t>фотоефекту</a:t>
            </a:r>
            <a:r>
              <a:rPr lang="ru-RU" dirty="0" smtClean="0"/>
              <a:t>.  Для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електромагнітного</a:t>
            </a:r>
            <a:r>
              <a:rPr lang="ru-RU" dirty="0" smtClean="0"/>
              <a:t> </a:t>
            </a:r>
            <a:r>
              <a:rPr lang="ru-RU" dirty="0" err="1" smtClean="0"/>
              <a:t>випромінювання</a:t>
            </a:r>
            <a:r>
              <a:rPr lang="ru-RU" dirty="0" smtClean="0"/>
              <a:t> в </a:t>
            </a:r>
            <a:r>
              <a:rPr lang="ru-RU" dirty="0" err="1" smtClean="0"/>
              <a:t>радіодіапазоні</a:t>
            </a:r>
            <a:r>
              <a:rPr lang="ru-RU" dirty="0" smtClean="0"/>
              <a:t> </a:t>
            </a:r>
            <a:r>
              <a:rPr lang="ru-RU" dirty="0" err="1" smtClean="0"/>
              <a:t>створені</a:t>
            </a:r>
            <a:r>
              <a:rPr lang="ru-RU" dirty="0" smtClean="0"/>
              <a:t> </a:t>
            </a:r>
            <a:r>
              <a:rPr lang="ru-RU" dirty="0" err="1" smtClean="0"/>
              <a:t>радіотелескопи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приймають</a:t>
            </a:r>
            <a:r>
              <a:rPr lang="ru-RU" dirty="0" smtClean="0"/>
              <a:t> </a:t>
            </a:r>
            <a:r>
              <a:rPr lang="ru-RU" dirty="0" err="1" smtClean="0"/>
              <a:t>радіохвилі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антен</a:t>
            </a:r>
            <a:r>
              <a:rPr lang="ru-RU" dirty="0" smtClean="0"/>
              <a:t>. Вони </a:t>
            </a:r>
            <a:r>
              <a:rPr lang="ru-RU" dirty="0" err="1" smtClean="0"/>
              <a:t>бувають</a:t>
            </a:r>
            <a:r>
              <a:rPr lang="ru-RU" dirty="0" smtClean="0"/>
              <a:t>: </a:t>
            </a:r>
            <a:r>
              <a:rPr lang="ru-RU" dirty="0" err="1" smtClean="0"/>
              <a:t>рефлекторні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радіогратки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115328" cy="1582726"/>
          </a:xfrm>
          <a:effectLst>
            <a:glow rad="228600">
              <a:schemeClr val="accent1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Всесвіту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космічних</a:t>
            </a:r>
            <a:r>
              <a:rPr lang="ru-RU" dirty="0" smtClean="0"/>
              <a:t> </a:t>
            </a:r>
            <a:r>
              <a:rPr lang="ru-RU" dirty="0" err="1" smtClean="0"/>
              <a:t>апаратів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57364"/>
            <a:ext cx="9001156" cy="350046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   Із початком нової ери настає новий етап вивчення Всесвіту за допомогою ШСЗ та АМС. У 1990 р. у США був створений унікальний космічний телескоп </a:t>
            </a:r>
            <a:r>
              <a:rPr lang="uk-UA" dirty="0" err="1" smtClean="0"/>
              <a:t>Габбла</a:t>
            </a:r>
            <a:r>
              <a:rPr lang="uk-UA" dirty="0" smtClean="0"/>
              <a:t> з діаметром дзеркала 2,4 м. У наш час у космосі функціонує багато обсерваторій, які реєструють та аналізують випромінювання всіх діапазонів – від радіохвиль до гамма-випромінювання.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122" name="Picture 2" descr="http://s.imhonet.ru/element/large/7b/82/7b827fa35eddf22d5ca851f49d7148f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643446"/>
            <a:ext cx="3571900" cy="2011256"/>
          </a:xfrm>
          <a:prstGeom prst="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50"/>
                            </p:stCondLst>
                            <p:childTnLst>
                              <p:par>
                                <p:cTn id="1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theme1.xml><?xml version="1.0" encoding="utf-8"?>
<a:theme xmlns:a="http://schemas.openxmlformats.org/drawingml/2006/main" name="Техническая">
  <a:themeElements>
    <a:clrScheme name="Другая 123">
      <a:dk1>
        <a:srgbClr val="AB0042"/>
      </a:dk1>
      <a:lt1>
        <a:srgbClr val="F2F2F2"/>
      </a:lt1>
      <a:dk2>
        <a:srgbClr val="016188"/>
      </a:dk2>
      <a:lt2>
        <a:srgbClr val="4E005F"/>
      </a:lt2>
      <a:accent1>
        <a:srgbClr val="FF388C"/>
      </a:accent1>
      <a:accent2>
        <a:srgbClr val="E40059"/>
      </a:accent2>
      <a:accent3>
        <a:srgbClr val="181818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147</TotalTime>
  <Words>310</Words>
  <Application>Microsoft Office PowerPoint</Application>
  <PresentationFormat>Экран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Техническая</vt:lpstr>
      <vt:lpstr>Методи астрономічних досліджень. календар</vt:lpstr>
      <vt:lpstr>план</vt:lpstr>
      <vt:lpstr>астрофізика</vt:lpstr>
      <vt:lpstr>Чорне тіло</vt:lpstr>
      <vt:lpstr>Астрономічні спосереження неозброєним оком</vt:lpstr>
      <vt:lpstr>Телескопи</vt:lpstr>
      <vt:lpstr>Слайд 7</vt:lpstr>
      <vt:lpstr>електронні прилади для реєстрації випромінювання космічних світил</vt:lpstr>
      <vt:lpstr>Вивчення Всесвіту за допомогою космічних апаратів</vt:lpstr>
      <vt:lpstr>календар</vt:lpstr>
      <vt:lpstr> СОНЯЧНИЙ ЮЛІАНСЬКИЙ КАЛЕНДАР  </vt:lpstr>
      <vt:lpstr>Григоріанський календар </vt:lpstr>
      <vt:lpstr>Список використаної літератури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асторономічних досліджень. календар</dc:title>
  <dc:creator>TEST</dc:creator>
  <cp:lastModifiedBy>TEST</cp:lastModifiedBy>
  <cp:revision>16</cp:revision>
  <dcterms:created xsi:type="dcterms:W3CDTF">2013-10-10T12:37:42Z</dcterms:created>
  <dcterms:modified xsi:type="dcterms:W3CDTF">2015-02-24T14:54:08Z</dcterms:modified>
</cp:coreProperties>
</file>