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262" r:id="rId2"/>
    <p:sldId id="256" r:id="rId3"/>
    <p:sldId id="279" r:id="rId4"/>
    <p:sldId id="257" r:id="rId5"/>
    <p:sldId id="261" r:id="rId6"/>
    <p:sldId id="259" r:id="rId7"/>
    <p:sldId id="260" r:id="rId8"/>
    <p:sldId id="263" r:id="rId9"/>
    <p:sldId id="264" r:id="rId10"/>
    <p:sldId id="267" r:id="rId11"/>
    <p:sldId id="269" r:id="rId12"/>
    <p:sldId id="278" r:id="rId13"/>
    <p:sldId id="270" r:id="rId14"/>
    <p:sldId id="271" r:id="rId15"/>
    <p:sldId id="272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6600"/>
    <a:srgbClr val="FFFF00"/>
    <a:srgbClr val="00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66" autoAdjust="0"/>
    <p:restoredTop sz="94660"/>
  </p:normalViewPr>
  <p:slideViewPr>
    <p:cSldViewPr>
      <p:cViewPr varScale="1">
        <p:scale>
          <a:sx n="73" d="100"/>
          <a:sy n="73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427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7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7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7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7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8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uk-UA"/>
            </a:p>
          </p:txBody>
        </p:sp>
        <p:sp>
          <p:nvSpPr>
            <p:cNvPr id="5429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uk-UA"/>
            </a:p>
          </p:txBody>
        </p:sp>
        <p:sp>
          <p:nvSpPr>
            <p:cNvPr id="5429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29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29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30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30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/>
            </a:p>
          </p:txBody>
        </p:sp>
        <p:sp>
          <p:nvSpPr>
            <p:cNvPr id="5430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30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30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30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30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/>
            </a:p>
          </p:txBody>
        </p:sp>
        <p:sp>
          <p:nvSpPr>
            <p:cNvPr id="5430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0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0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1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2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3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4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5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7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8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39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0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1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2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3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4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5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6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7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448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5449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49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4492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8C53334A-D853-47E1-82D0-94757A833586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54493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494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2B7995-47EB-4582-A670-28D132447F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8C4610-67D1-468F-9B93-F6498D355CB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06DC3EB-AE86-4332-8B6F-F336D9BEF61D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C6BB61-79B6-496B-9E8C-CEA17C861F6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EA06B4F-4D04-4169-AAA9-858EE393EDFF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484D0F-7E37-43A7-AEC0-054E43610A2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C37223E-9647-4011-B832-CD82AA998203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CDDF48-FFFA-48AD-B4C6-D9087055C99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7EDC16F-73BC-47BB-BA58-5C6CCDA5F7B3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86AFFE-D2E8-4F61-B2FC-0C445B75EA1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6AC95FA-8762-4EC7-963D-D6C7C1879A3C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5201BD-710A-4E93-8173-11F94FB6E03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B7C68C5-8DA1-4A47-A878-407026DEEE50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185B5C-02EF-428E-91CB-9BDF41276E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D92EDDD-BAD6-4F5B-9ED1-40300D3BE447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E16484-5076-45DB-9828-876CFD2668A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42B7A75-865B-413D-AFD5-35FE5915E58D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B84AF9-298F-4234-87AA-70CC3A2AA2C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CA2EB0A6-8A07-4AD6-9338-848891889516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A0906C-8750-40AA-B840-08BF3C482D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976F244-93A7-4348-8683-36D7206EE74A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5325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5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6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7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8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8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8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uk-UA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328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8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29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0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1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2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3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4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5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6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7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8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39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0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1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2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3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4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5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5346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5346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CCB4EE-2674-4A12-9CF9-24AEBC6C404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346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C9E3742-6EE4-40A8-B87C-89FAFDBDE4E5}" type="datetimeFigureOut">
              <a:rPr lang="ru-RU"/>
              <a:pPr/>
              <a:t>29.09.2014</a:t>
            </a:fld>
            <a:endParaRPr lang="ru-RU"/>
          </a:p>
        </p:txBody>
      </p:sp>
      <p:sp>
        <p:nvSpPr>
          <p:cNvPr id="5346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346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47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k.wikipedia.org/wiki/%D0%A4%D0%B0%D0%B9%D0%BB:Southerncross_gb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stronet.ru/db/msg/1201103/%20/mwcore_cxo_full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MWart_spitzer_c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80988"/>
            <a:ext cx="9296400" cy="713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90600" y="1752600"/>
            <a:ext cx="7543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Презентація</a:t>
            </a:r>
            <a:endParaRPr lang="ru-RU" sz="36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тему: «</a:t>
            </a:r>
            <a:r>
              <a:rPr lang="uk-UA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Чумацький шлях</a:t>
            </a:r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»</a:t>
            </a:r>
          </a:p>
          <a:p>
            <a:pPr algn="ctr"/>
            <a:r>
              <a:rPr lang="ru-RU" sz="3600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Учениці</a:t>
            </a:r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11-А </a:t>
            </a:r>
            <a:r>
              <a:rPr lang="ru-RU" sz="3600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класу</a:t>
            </a:r>
            <a:endParaRPr lang="ru-RU" sz="36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СЗШ №253 м. </a:t>
            </a:r>
            <a:r>
              <a:rPr lang="ru-RU" sz="3600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Києва</a:t>
            </a:r>
            <a:endParaRPr lang="ru-RU" sz="36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ru-RU" sz="360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Федоренко </a:t>
            </a:r>
            <a:r>
              <a:rPr lang="ru-RU" sz="3600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Марії</a:t>
            </a:r>
            <a:endParaRPr lang="uk-UA" sz="36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81000" y="1143000"/>
            <a:ext cx="846455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400" dirty="0">
                <a:effectLst/>
                <a:latin typeface="Georgia" pitchFamily="18" charset="0"/>
              </a:rPr>
              <a:t>Сонце знаходиться між двома спіральними рукавами: рукавом Стрільця і рукавом Персея;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effectLst/>
                <a:latin typeface="Georgia" pitchFamily="18" charset="0"/>
              </a:rPr>
              <a:t>відстань від Сонця до центру Галактики становить 22-28 тис. світлових років, тобто Сонце - посередині між центром і краєм диска;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effectLst/>
                <a:latin typeface="Georgia" pitchFamily="18" charset="0"/>
              </a:rPr>
              <a:t>відносно найближчих зір Сонце рухається зі швидкістю 16 км/с </a:t>
            </a:r>
            <a:r>
              <a:rPr lang="uk-UA" sz="2400" dirty="0" smtClean="0">
                <a:effectLst/>
                <a:latin typeface="Georgia" pitchFamily="18" charset="0"/>
              </a:rPr>
              <a:t>у </a:t>
            </a:r>
            <a:r>
              <a:rPr lang="uk-UA" sz="2400" dirty="0">
                <a:effectLst/>
                <a:latin typeface="Georgia" pitchFamily="18" charset="0"/>
              </a:rPr>
              <a:t>напрямку сузір’я Геркулес; </a:t>
            </a:r>
            <a:endParaRPr lang="uk-UA" sz="2400" dirty="0" smtClean="0">
              <a:effectLst/>
              <a:latin typeface="Georgia" pitchFamily="18" charset="0"/>
            </a:endParaRPr>
          </a:p>
          <a:p>
            <a:r>
              <a:rPr lang="uk-UA" sz="2400" dirty="0" smtClean="0">
                <a:effectLst/>
                <a:latin typeface="Georgia" pitchFamily="18" charset="0"/>
              </a:rPr>
              <a:t>відносно центру Галактики Сонце обертається зі швидкістю 200-250 км/с  в напрямку на сузір’я Лебедя, здійснюючи один оберт приблизно за 200 млн. років. Отже за все існування Земля облетіла центр Галактики не більше 30 разів;</a:t>
            </a:r>
          </a:p>
          <a:p>
            <a:r>
              <a:rPr lang="uk-UA" sz="2400" dirty="0" smtClean="0">
                <a:effectLst/>
                <a:latin typeface="Georgia" pitchFamily="18" charset="0"/>
              </a:rPr>
              <a:t>Сонце жодного разу не потрапило у спіральні рукави, </a:t>
            </a:r>
            <a:r>
              <a:rPr lang="uk-UA" sz="2400" u="sng" dirty="0" smtClean="0">
                <a:effectLst/>
                <a:latin typeface="Georgia" pitchFamily="18" charset="0"/>
              </a:rPr>
              <a:t>що</a:t>
            </a:r>
            <a:r>
              <a:rPr lang="uk-UA" sz="2400" u="sng" dirty="0" smtClean="0">
                <a:effectLst/>
                <a:latin typeface="Georgia" pitchFamily="18" charset="0"/>
              </a:rPr>
              <a:t> сприятливо для Землі.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dirty="0">
              <a:effectLst/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52400"/>
            <a:ext cx="9188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kern="1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Impact"/>
              </a:rPr>
              <a:t>Положення Сонця в Галактиці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ml_put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458200" cy="777875"/>
          </a:xfrm>
        </p:spPr>
        <p:txBody>
          <a:bodyPr/>
          <a:lstStyle/>
          <a:p>
            <a:r>
              <a:rPr lang="uk-UA" sz="2400" b="1" dirty="0">
                <a:latin typeface="Georgia" pitchFamily="18" charset="0"/>
              </a:rPr>
              <a:t>Галактика </a:t>
            </a:r>
            <a:r>
              <a:rPr lang="uk-UA" sz="2400" b="1" dirty="0" smtClean="0">
                <a:latin typeface="Georgia" pitchFamily="18" charset="0"/>
              </a:rPr>
              <a:t>Чумацький шлях випромінює </a:t>
            </a:r>
            <a:r>
              <a:rPr lang="uk-UA" sz="2400" b="1" dirty="0">
                <a:latin typeface="Georgia" pitchFamily="18" charset="0"/>
              </a:rPr>
              <a:t/>
            </a:r>
            <a:br>
              <a:rPr lang="uk-UA" sz="2400" b="1" dirty="0">
                <a:latin typeface="Georgia" pitchFamily="18" charset="0"/>
              </a:rPr>
            </a:br>
            <a:r>
              <a:rPr lang="uk-UA" sz="2400" b="1" dirty="0">
                <a:latin typeface="Georgia" pitchFamily="18" charset="0"/>
              </a:rPr>
              <a:t>у всіх діапазонах електромагнітної шкали хвиль</a:t>
            </a:r>
          </a:p>
        </p:txBody>
      </p:sp>
      <p:pic>
        <p:nvPicPr>
          <p:cNvPr id="36867" name="Picture 3" descr="1733_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35125"/>
            <a:ext cx="9144000" cy="3917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</p:cSld>
  <p:clrMapOvr>
    <a:masterClrMapping/>
  </p:clrMapOvr>
  <p:transition advTm="1689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8" descr="ml_put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4079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1371600" y="609600"/>
            <a:ext cx="6587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kern="1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cs typeface="Arial"/>
              </a:rPr>
              <a:t>Сусіди  Галактики:</a:t>
            </a:r>
            <a:endParaRPr lang="uk-UA" sz="5400" b="1" kern="1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5" descr="%D0%A2%D1%83%D0%BC%D0%B0%D0%BD%D0%BD%D0%BE%D1%81%D1%82%D1%8C%20%D0%90%D0%BD%D0%B4%D1%80%D0%BE%D0%BC%D0%B5%D0%B4%D1%8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533400" y="5943600"/>
            <a:ext cx="8305800" cy="533400"/>
          </a:xfrm>
        </p:spPr>
        <p:txBody>
          <a:bodyPr/>
          <a:lstStyle/>
          <a:p>
            <a:r>
              <a:rPr lang="uk-UA" sz="2000" dirty="0"/>
              <a:t/>
            </a:r>
            <a:br>
              <a:rPr lang="uk-UA" sz="2000" dirty="0"/>
            </a:br>
            <a:r>
              <a:rPr lang="uk-UA" sz="2000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Туманність Андромеди – найближча </a:t>
            </a:r>
            <a:r>
              <a:rPr lang="uk-UA" sz="2000" b="1" dirty="0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спіральна галактика</a:t>
            </a:r>
            <a:r>
              <a:rPr lang="ru-RU" sz="2400" b="1" dirty="0">
                <a:latin typeface="Georgia" pitchFamily="18" charset="0"/>
              </a:rPr>
              <a:t/>
            </a:r>
            <a:br>
              <a:rPr lang="ru-RU" sz="2400" b="1" dirty="0">
                <a:latin typeface="Georgia" pitchFamily="18" charset="0"/>
              </a:rPr>
            </a:b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e0102_2"/>
          <p:cNvPicPr>
            <a:picLocks noChangeAspect="1" noChangeArrowheads="1"/>
          </p:cNvPicPr>
          <p:nvPr/>
        </p:nvPicPr>
        <p:blipFill>
          <a:blip r:embed="rId2" cstate="print"/>
          <a:srcRect t="7545" b="8150"/>
          <a:stretch>
            <a:fillRect/>
          </a:stretch>
        </p:blipFill>
        <p:spPr bwMode="auto">
          <a:xfrm>
            <a:off x="0" y="0"/>
            <a:ext cx="917562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Rectangle 8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57200" y="5486400"/>
            <a:ext cx="8229600" cy="1143000"/>
          </a:xfrm>
          <a:noFill/>
        </p:spPr>
        <p:txBody>
          <a:bodyPr/>
          <a:lstStyle/>
          <a:p>
            <a:r>
              <a:rPr lang="uk-UA" sz="1800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Галактика  </a:t>
            </a:r>
            <a:r>
              <a:rPr lang="uk-UA" sz="2400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Мала Магелланова Хмара</a:t>
            </a:r>
            <a:endParaRPr lang="ru-RU" sz="2400" b="1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6" descr="cartwheel1_hst"/>
          <p:cNvPicPr>
            <a:picLocks noChangeAspect="1" noChangeArrowheads="1"/>
          </p:cNvPicPr>
          <p:nvPr/>
        </p:nvPicPr>
        <p:blipFill>
          <a:blip r:embed="rId2" cstate="print"/>
          <a:srcRect r="37143"/>
          <a:stretch>
            <a:fillRect/>
          </a:stretch>
        </p:blipFill>
        <p:spPr bwMode="auto">
          <a:xfrm>
            <a:off x="5410200" y="228600"/>
            <a:ext cx="3352800" cy="4089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5" descr="sexaubv_hunter_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81400"/>
            <a:ext cx="3751403" cy="2971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n6822aat"/>
          <p:cNvPicPr>
            <a:picLocks noChangeAspect="1" noChangeArrowheads="1"/>
          </p:cNvPicPr>
          <p:nvPr/>
        </p:nvPicPr>
        <p:blipFill>
          <a:blip r:embed="rId4" cstate="print"/>
          <a:srcRect t="5063"/>
          <a:stretch>
            <a:fillRect/>
          </a:stretch>
        </p:blipFill>
        <p:spPr bwMode="auto">
          <a:xfrm rot="5400000">
            <a:off x="1638300" y="-38100"/>
            <a:ext cx="3200400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105400" y="228600"/>
            <a:ext cx="403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uk-UA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Галактика </a:t>
            </a:r>
          </a:p>
          <a:p>
            <a:pPr algn="ctr" eaLnBrk="0" hangingPunct="0">
              <a:spcBef>
                <a:spcPct val="50000"/>
              </a:spcBef>
            </a:pPr>
            <a:r>
              <a:rPr lang="uk-UA" sz="2000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Колесо Возу</a:t>
            </a:r>
            <a:endParaRPr lang="ru-RU" sz="2000" b="1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81200" y="533400"/>
            <a:ext cx="27238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Галактика</a:t>
            </a:r>
            <a:r>
              <a:rPr lang="uk-UA" sz="2000" b="1" dirty="0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 </a:t>
            </a:r>
            <a:r>
              <a:rPr lang="uk-UA" sz="2000" b="1" dirty="0" err="1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Барнара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419600" y="6019800"/>
            <a:ext cx="27911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uk-UA" b="1" dirty="0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Галактика </a:t>
            </a:r>
            <a:r>
              <a:rPr lang="uk-UA" sz="2000" b="1" dirty="0" smtClean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Секстант</a:t>
            </a:r>
            <a:endParaRPr lang="ru-RU" sz="2000" b="1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  <p:pic>
        <p:nvPicPr>
          <p:cNvPr id="22531" name="Picture 5" descr="2"/>
          <p:cNvPicPr>
            <a:picLocks noChangeAspect="1" noChangeArrowheads="1"/>
          </p:cNvPicPr>
          <p:nvPr/>
        </p:nvPicPr>
        <p:blipFill>
          <a:blip r:embed="rId5" cstate="print"/>
          <a:srcRect l="14545" t="5586" r="18182" b="5043"/>
          <a:stretch>
            <a:fillRect/>
          </a:stretch>
        </p:blipFill>
        <p:spPr bwMode="auto">
          <a:xfrm>
            <a:off x="152400" y="2819400"/>
            <a:ext cx="28194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0" y="5638800"/>
            <a:ext cx="3200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uk-UA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Галактика </a:t>
            </a:r>
          </a:p>
          <a:p>
            <a:pPr algn="ctr" eaLnBrk="0" hangingPunct="0">
              <a:spcBef>
                <a:spcPct val="50000"/>
              </a:spcBef>
            </a:pPr>
            <a:r>
              <a:rPr lang="uk-UA" sz="2000" b="1" dirty="0">
                <a:solidFill>
                  <a:schemeClr val="bg1">
                    <a:lumMod val="95000"/>
                  </a:schemeClr>
                </a:solidFill>
                <a:latin typeface="Georgia" pitchFamily="18" charset="0"/>
              </a:rPr>
              <a:t>Скульптор</a:t>
            </a:r>
            <a:endParaRPr lang="ru-RU" sz="2000" b="1" dirty="0">
              <a:solidFill>
                <a:schemeClr val="bg1">
                  <a:lumMod val="9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" y="685800"/>
            <a:ext cx="8686800" cy="5181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8600" y="838200"/>
            <a:ext cx="8686800" cy="5334000"/>
          </a:xfrm>
        </p:spPr>
        <p:txBody>
          <a:bodyPr anchor="t"/>
          <a:lstStyle/>
          <a:p>
            <a:r>
              <a:rPr lang="uk-UA" sz="2800" b="1" dirty="0" smtClean="0">
                <a:solidFill>
                  <a:schemeClr val="tx1"/>
                </a:solidFill>
                <a:effectLst/>
                <a:latin typeface="Georgia" pitchFamily="18" charset="0"/>
              </a:rPr>
              <a:t>Чумацький </a:t>
            </a:r>
            <a:r>
              <a:rPr lang="uk-UA" sz="2800" b="1" dirty="0">
                <a:solidFill>
                  <a:schemeClr val="tx1"/>
                </a:solidFill>
                <a:effectLst/>
                <a:latin typeface="Georgia" pitchFamily="18" charset="0"/>
              </a:rPr>
              <a:t>Шлях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 — одна з </a:t>
            </a:r>
            <a:r>
              <a:rPr lang="en-US" sz="2800" dirty="0" smtClean="0">
                <a:solidFill>
                  <a:schemeClr val="tx1"/>
                </a:solidFill>
                <a:effectLst/>
                <a:latin typeface="Georgia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effectLst/>
                <a:latin typeface="Georgia" pitchFamily="18" charset="0"/>
              </a:rPr>
            </a:br>
            <a:r>
              <a:rPr lang="uk-UA" sz="2800" dirty="0" err="1" smtClean="0">
                <a:solidFill>
                  <a:schemeClr val="tx1"/>
                </a:solidFill>
                <a:effectLst/>
                <a:latin typeface="Georgia" pitchFamily="18" charset="0"/>
              </a:rPr>
              <a:t>багаточисельних</a:t>
            </a:r>
            <a:r>
              <a:rPr lang="uk-UA" sz="28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галактик Всесвіту. </a:t>
            </a:r>
            <a:b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</a:b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Є спіральною галактикою з перекладкою типу </a:t>
            </a:r>
            <a:r>
              <a:rPr lang="uk-UA" sz="2800" dirty="0" err="1">
                <a:solidFill>
                  <a:schemeClr val="tx1"/>
                </a:solidFill>
                <a:effectLst/>
                <a:latin typeface="Georgia" pitchFamily="18" charset="0"/>
              </a:rPr>
              <a:t>SBbc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 за класифікацією </a:t>
            </a:r>
            <a:r>
              <a:rPr lang="uk-UA" sz="2800" dirty="0" err="1">
                <a:solidFill>
                  <a:schemeClr val="tx1"/>
                </a:solidFill>
                <a:effectLst/>
                <a:latin typeface="Georgia" pitchFamily="18" charset="0"/>
              </a:rPr>
              <a:t>Хаббла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ffectLst/>
                <a:latin typeface="Georgia" pitchFamily="18" charset="0"/>
              </a:rPr>
              <a:t>(підтверджено у 2005 році космічним телескопом </a:t>
            </a:r>
            <a:r>
              <a:rPr lang="uk-UA" sz="2400" dirty="0" err="1">
                <a:solidFill>
                  <a:schemeClr val="tx1"/>
                </a:solidFill>
                <a:effectLst/>
                <a:latin typeface="Georgia" pitchFamily="18" charset="0"/>
              </a:rPr>
              <a:t>Лаймана</a:t>
            </a:r>
            <a:r>
              <a:rPr lang="uk-UA" sz="2400" dirty="0">
                <a:solidFill>
                  <a:schemeClr val="tx1"/>
                </a:solidFill>
                <a:effectLst/>
                <a:latin typeface="Georgia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effectLst/>
                <a:latin typeface="Georgia" pitchFamily="18" charset="0"/>
              </a:rPr>
              <a:t>Спіцера</a:t>
            </a:r>
            <a:r>
              <a:rPr lang="uk-UA" sz="2400" dirty="0">
                <a:solidFill>
                  <a:schemeClr val="tx1"/>
                </a:solidFill>
                <a:effectLst/>
                <a:latin typeface="Georgia" pitchFamily="18" charset="0"/>
              </a:rPr>
              <a:t>, який показав, що центральна перекладка нашої Галактики </a:t>
            </a:r>
            <a:r>
              <a:rPr lang="uk-UA" sz="24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є</a:t>
            </a:r>
            <a:r>
              <a:rPr lang="en-US" sz="24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більшою</a:t>
            </a:r>
            <a:r>
              <a:rPr lang="uk-UA" sz="2400" dirty="0">
                <a:solidFill>
                  <a:schemeClr val="tx1"/>
                </a:solidFill>
                <a:effectLst/>
                <a:latin typeface="Georgia" pitchFamily="18" charset="0"/>
              </a:rPr>
              <a:t>, ніж вважалось раніше)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 і разом з </a:t>
            </a:r>
            <a:r>
              <a:rPr lang="uk-UA" sz="2800" u="sng" dirty="0">
                <a:solidFill>
                  <a:schemeClr val="tx1"/>
                </a:solidFill>
                <a:effectLst/>
                <a:latin typeface="Georgia" pitchFamily="18" charset="0"/>
              </a:rPr>
              <a:t>галактикою </a:t>
            </a:r>
            <a:r>
              <a:rPr lang="uk-UA" sz="2800" u="sng" dirty="0" smtClean="0">
                <a:solidFill>
                  <a:schemeClr val="tx1"/>
                </a:solidFill>
                <a:effectLst/>
                <a:latin typeface="Georgia" pitchFamily="18" charset="0"/>
              </a:rPr>
              <a:t>Андромеди</a:t>
            </a:r>
            <a:r>
              <a:rPr lang="uk-UA" sz="28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 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і </a:t>
            </a:r>
            <a:r>
              <a:rPr lang="uk-UA" sz="2800" u="sng" dirty="0">
                <a:solidFill>
                  <a:schemeClr val="tx1"/>
                </a:solidFill>
                <a:effectLst/>
                <a:latin typeface="Georgia" pitchFamily="18" charset="0"/>
              </a:rPr>
              <a:t>галактикою </a:t>
            </a:r>
            <a:r>
              <a:rPr lang="uk-UA" sz="2800" u="sng" dirty="0" smtClean="0">
                <a:solidFill>
                  <a:schemeClr val="tx1"/>
                </a:solidFill>
                <a:effectLst/>
                <a:latin typeface="Georgia" pitchFamily="18" charset="0"/>
              </a:rPr>
              <a:t>Трикутника</a:t>
            </a:r>
            <a:r>
              <a:rPr lang="uk-UA" sz="2800" dirty="0" smtClean="0">
                <a:solidFill>
                  <a:schemeClr val="tx1"/>
                </a:solidFill>
                <a:effectLst/>
                <a:latin typeface="Georgia" pitchFamily="18" charset="0"/>
              </a:rPr>
              <a:t>, 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а також декількома меншими галактиками - супутниками утворюють </a:t>
            </a:r>
            <a:r>
              <a:rPr lang="uk-UA" sz="2800" u="sng" dirty="0">
                <a:solidFill>
                  <a:schemeClr val="tx1"/>
                </a:solidFill>
                <a:effectLst/>
                <a:latin typeface="Georgia" pitchFamily="18" charset="0"/>
              </a:rPr>
              <a:t>Місцеву Групу Галактик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, яка, в свою чергу, входить у </a:t>
            </a:r>
            <a:r>
              <a:rPr lang="uk-UA" sz="2800" u="sng" dirty="0" err="1">
                <a:solidFill>
                  <a:schemeClr val="tx1"/>
                </a:solidFill>
                <a:effectLst/>
                <a:latin typeface="Georgia" pitchFamily="18" charset="0"/>
              </a:rPr>
              <a:t>Надскупчення</a:t>
            </a:r>
            <a:r>
              <a:rPr lang="uk-UA" sz="2800" u="sng" dirty="0">
                <a:solidFill>
                  <a:schemeClr val="tx1"/>
                </a:solidFill>
                <a:effectLst/>
                <a:latin typeface="Georgia" pitchFamily="18" charset="0"/>
              </a:rPr>
              <a:t> Діви</a:t>
            </a:r>
            <a:r>
              <a:rPr lang="uk-UA" sz="2800" dirty="0">
                <a:solidFill>
                  <a:schemeClr val="tx1"/>
                </a:solidFill>
                <a:effectLst/>
                <a:latin typeface="Georgia" pitchFamily="18" charset="0"/>
              </a:rPr>
              <a:t>.</a:t>
            </a:r>
            <a:r>
              <a:rPr lang="ru-RU" sz="2800" dirty="0">
                <a:solidFill>
                  <a:schemeClr val="tx1"/>
                </a:solidFill>
                <a:effectLst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5" descr="Southerncross_gb">
            <a:hlinkClick r:id="rId2" tooltip="Чумацький Шлях у видимому світлі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uk-UA" dirty="0">
                <a:latin typeface="Georgia" pitchFamily="18" charset="0"/>
              </a:rPr>
              <a:t>Параметри Галактики: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81000" y="1371600"/>
            <a:ext cx="7086600" cy="4191000"/>
          </a:xfrm>
        </p:spPr>
        <p:txBody>
          <a:bodyPr/>
          <a:lstStyle/>
          <a:p>
            <a:r>
              <a:rPr lang="uk-UA" sz="1800" b="1" dirty="0">
                <a:effectLst/>
                <a:latin typeface="Georgia" pitchFamily="18" charset="0"/>
              </a:rPr>
              <a:t>основний диск </a:t>
            </a:r>
            <a:r>
              <a:rPr lang="uk-UA" sz="1800" b="1" dirty="0" smtClean="0">
                <a:effectLst/>
                <a:latin typeface="Georgia" pitchFamily="18" charset="0"/>
              </a:rPr>
              <a:t>Чумацького Шляху </a:t>
            </a:r>
            <a:r>
              <a:rPr lang="uk-UA" sz="1800" b="1" dirty="0">
                <a:effectLst/>
                <a:latin typeface="Georgia" pitchFamily="18" charset="0"/>
              </a:rPr>
              <a:t>складає близько 80 000 </a:t>
            </a:r>
            <a:r>
              <a:rPr lang="uk-UA" sz="1800" b="1" dirty="0" smtClean="0">
                <a:effectLst/>
                <a:latin typeface="Georgia" pitchFamily="18" charset="0"/>
              </a:rPr>
              <a:t>- 100 </a:t>
            </a:r>
            <a:r>
              <a:rPr lang="uk-UA" sz="1800" b="1" dirty="0">
                <a:effectLst/>
                <a:latin typeface="Georgia" pitchFamily="18" charset="0"/>
              </a:rPr>
              <a:t>000 світлових років у діаметрі;</a:t>
            </a:r>
          </a:p>
          <a:p>
            <a:r>
              <a:rPr lang="uk-UA" sz="1800" b="1" dirty="0">
                <a:effectLst/>
                <a:latin typeface="Georgia" pitchFamily="18" charset="0"/>
              </a:rPr>
              <a:t>250 000 — 300 000 </a:t>
            </a:r>
            <a:r>
              <a:rPr lang="uk-UA" sz="1800" b="1" dirty="0" smtClean="0">
                <a:effectLst/>
                <a:latin typeface="Georgia" pitchFamily="18" charset="0"/>
              </a:rPr>
              <a:t>світлових </a:t>
            </a:r>
            <a:r>
              <a:rPr lang="uk-UA" sz="1800" b="1" dirty="0">
                <a:effectLst/>
                <a:latin typeface="Georgia" pitchFamily="18" charset="0"/>
              </a:rPr>
              <a:t>років у </a:t>
            </a:r>
            <a:r>
              <a:rPr lang="uk-UA" sz="1800" b="1" dirty="0" smtClean="0">
                <a:effectLst/>
                <a:latin typeface="Georgia" pitchFamily="18" charset="0"/>
              </a:rPr>
              <a:t>периметрі</a:t>
            </a:r>
            <a:r>
              <a:rPr lang="uk-UA" sz="1800" b="1" dirty="0">
                <a:effectLst/>
                <a:latin typeface="Georgia" pitchFamily="18" charset="0"/>
              </a:rPr>
              <a:t>;</a:t>
            </a:r>
          </a:p>
          <a:p>
            <a:r>
              <a:rPr lang="uk-UA" sz="1800" b="1" dirty="0">
                <a:effectLst/>
                <a:latin typeface="Georgia" pitchFamily="18" charset="0"/>
              </a:rPr>
              <a:t>товщина диску - 1 000 </a:t>
            </a:r>
            <a:r>
              <a:rPr lang="uk-UA" sz="1800" b="1" dirty="0" smtClean="0">
                <a:effectLst/>
                <a:latin typeface="Georgia" pitchFamily="18" charset="0"/>
              </a:rPr>
              <a:t>світлових  </a:t>
            </a:r>
            <a:r>
              <a:rPr lang="uk-UA" sz="1800" b="1" dirty="0">
                <a:effectLst/>
                <a:latin typeface="Georgia" pitchFamily="18" charset="0"/>
              </a:rPr>
              <a:t>років</a:t>
            </a:r>
            <a:r>
              <a:rPr lang="uk-UA" sz="1800" b="1" dirty="0" smtClean="0">
                <a:effectLst/>
                <a:latin typeface="Georgia" pitchFamily="18" charset="0"/>
              </a:rPr>
              <a:t>;</a:t>
            </a:r>
            <a:r>
              <a:rPr lang="uk-UA" sz="1800" b="1" dirty="0" smtClean="0">
                <a:effectLst/>
                <a:latin typeface="Georgia" pitchFamily="18" charset="0"/>
              </a:rPr>
              <a:t> </a:t>
            </a:r>
          </a:p>
          <a:p>
            <a:r>
              <a:rPr lang="uk-UA" sz="1800" b="1" dirty="0" smtClean="0">
                <a:effectLst/>
                <a:latin typeface="Georgia" pitchFamily="18" charset="0"/>
              </a:rPr>
              <a:t>маса Молочного Шляху складає близько 3×10</a:t>
            </a:r>
            <a:r>
              <a:rPr lang="uk-UA" sz="1800" b="1" baseline="30000" dirty="0" smtClean="0">
                <a:effectLst/>
                <a:latin typeface="Georgia" pitchFamily="18" charset="0"/>
              </a:rPr>
              <a:t>12 </a:t>
            </a:r>
            <a:r>
              <a:rPr lang="uk-UA" sz="1800" b="1" dirty="0" smtClean="0">
                <a:effectLst/>
                <a:latin typeface="Georgia" pitchFamily="18" charset="0"/>
              </a:rPr>
              <a:t>мас Сонця або 6×10</a:t>
            </a:r>
            <a:r>
              <a:rPr lang="uk-UA" sz="1800" b="1" baseline="30000" dirty="0" smtClean="0">
                <a:effectLst/>
                <a:latin typeface="Georgia" pitchFamily="18" charset="0"/>
              </a:rPr>
              <a:t>42</a:t>
            </a:r>
            <a:r>
              <a:rPr lang="uk-UA" sz="1800" b="1" dirty="0" smtClean="0">
                <a:effectLst/>
                <a:latin typeface="Georgia" pitchFamily="18" charset="0"/>
              </a:rPr>
              <a:t> кг;</a:t>
            </a:r>
          </a:p>
          <a:p>
            <a:r>
              <a:rPr lang="uk-UA" sz="1800" b="1" dirty="0" smtClean="0">
                <a:effectLst/>
                <a:latin typeface="Georgia" pitchFamily="18" charset="0"/>
              </a:rPr>
              <a:t>Наша Галактика налічує від 200 до </a:t>
            </a:r>
          </a:p>
          <a:p>
            <a:pPr>
              <a:buNone/>
            </a:pPr>
            <a:r>
              <a:rPr lang="uk-UA" sz="1800" b="1" dirty="0">
                <a:effectLst/>
                <a:latin typeface="Georgia" pitchFamily="18" charset="0"/>
              </a:rPr>
              <a:t>	</a:t>
            </a:r>
            <a:r>
              <a:rPr lang="uk-UA" sz="1800" b="1" dirty="0" smtClean="0">
                <a:effectLst/>
                <a:latin typeface="Georgia" pitchFamily="18" charset="0"/>
              </a:rPr>
              <a:t>400 мільярдів зірок;</a:t>
            </a:r>
          </a:p>
          <a:p>
            <a:r>
              <a:rPr lang="uk-UA" sz="1800" b="1" dirty="0" smtClean="0">
                <a:effectLst/>
                <a:latin typeface="Georgia" pitchFamily="18" charset="0"/>
              </a:rPr>
              <a:t>відстань від Сонця до галактичного </a:t>
            </a:r>
          </a:p>
          <a:p>
            <a:pPr>
              <a:buNone/>
            </a:pPr>
            <a:r>
              <a:rPr lang="uk-UA" sz="1800" b="1" dirty="0" smtClean="0">
                <a:effectLst/>
                <a:latin typeface="Georgia" pitchFamily="18" charset="0"/>
              </a:rPr>
              <a:t>	центру  26000 </a:t>
            </a:r>
            <a:r>
              <a:rPr lang="en-US" sz="1800" b="1" dirty="0" smtClean="0">
                <a:effectLst/>
                <a:latin typeface="Georgia" pitchFamily="18" charset="0"/>
              </a:rPr>
              <a:t>±</a:t>
            </a:r>
            <a:r>
              <a:rPr lang="uk-UA" sz="1800" b="1" dirty="0" smtClean="0">
                <a:effectLst/>
                <a:latin typeface="Georgia" pitchFamily="18" charset="0"/>
              </a:rPr>
              <a:t> 1400 світлових років;</a:t>
            </a:r>
            <a:endParaRPr lang="en-US" sz="1800" b="1" dirty="0" smtClean="0">
              <a:effectLst/>
              <a:latin typeface="Georgia" pitchFamily="18" charset="0"/>
            </a:endParaRPr>
          </a:p>
          <a:p>
            <a:r>
              <a:rPr lang="uk-UA" sz="1800" b="1" dirty="0" smtClean="0">
                <a:effectLst/>
                <a:latin typeface="Georgia" pitchFamily="18" charset="0"/>
              </a:rPr>
              <a:t>галактичний період обертання </a:t>
            </a:r>
          </a:p>
          <a:p>
            <a:pPr>
              <a:buNone/>
            </a:pPr>
            <a:r>
              <a:rPr lang="uk-UA" sz="1800" b="1" dirty="0" smtClean="0">
                <a:effectLst/>
                <a:latin typeface="Georgia" pitchFamily="18" charset="0"/>
              </a:rPr>
              <a:t>	Сонця 2,25−2,50×10</a:t>
            </a:r>
            <a:r>
              <a:rPr lang="uk-UA" sz="1800" b="1" baseline="30000" dirty="0" smtClean="0">
                <a:effectLst/>
                <a:latin typeface="Georgia" pitchFamily="18" charset="0"/>
              </a:rPr>
              <a:t>8</a:t>
            </a:r>
            <a:r>
              <a:rPr lang="uk-UA" sz="1800" b="1" dirty="0" smtClean="0">
                <a:effectLst/>
                <a:latin typeface="Georgia" pitchFamily="18" charset="0"/>
              </a:rPr>
              <a:t> років.</a:t>
            </a:r>
          </a:p>
          <a:p>
            <a:pPr>
              <a:buFont typeface="Wingdings" pitchFamily="2" charset="2"/>
              <a:buNone/>
            </a:pPr>
            <a:endParaRPr lang="uk-UA" sz="1800" b="1" dirty="0">
              <a:effectLst/>
              <a:latin typeface="Georgia" pitchFamily="18" charset="0"/>
            </a:endParaRPr>
          </a:p>
        </p:txBody>
      </p:sp>
      <p:pic>
        <p:nvPicPr>
          <p:cNvPr id="4100" name="Picture 5" descr="600px-236084main_MilkyWay-full-annotat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200400"/>
            <a:ext cx="3429000" cy="342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ml_put5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>
            <a:off x="0" y="457200"/>
            <a:ext cx="9144000" cy="594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52400" y="533400"/>
            <a:ext cx="8991600" cy="6096000"/>
          </a:xfrm>
        </p:spPr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uk-UA" i="1" dirty="0" smtClean="0">
                <a:solidFill>
                  <a:srgbClr val="FFFF00"/>
                </a:solidFill>
                <a:latin typeface="Georgia" pitchFamily="18" charset="0"/>
              </a:rPr>
              <a:t>ГАЛО</a:t>
            </a:r>
            <a:r>
              <a:rPr lang="uk-UA" dirty="0">
                <a:latin typeface="Georgia" pitchFamily="18" charset="0"/>
              </a:rPr>
              <a:t>:</a:t>
            </a:r>
          </a:p>
          <a:p>
            <a:pPr marL="609600" indent="-609600"/>
            <a:r>
              <a:rPr lang="uk-UA" sz="2800" dirty="0" err="1" smtClean="0">
                <a:effectLst/>
                <a:latin typeface="Georgia" pitchFamily="18" charset="0"/>
              </a:rPr>
              <a:t>“</a:t>
            </a:r>
            <a:r>
              <a:rPr lang="uk-UA" sz="2800" dirty="0" err="1">
                <a:effectLst/>
                <a:latin typeface="Georgia" pitchFamily="18" charset="0"/>
              </a:rPr>
              <a:t>зовнішня</a:t>
            </a:r>
            <a:r>
              <a:rPr lang="uk-UA" sz="2800" dirty="0">
                <a:effectLst/>
                <a:latin typeface="Georgia" pitchFamily="18" charset="0"/>
              </a:rPr>
              <a:t> </a:t>
            </a:r>
            <a:r>
              <a:rPr lang="uk-UA" sz="2800" dirty="0" err="1">
                <a:effectLst/>
                <a:latin typeface="Georgia" pitchFamily="18" charset="0"/>
              </a:rPr>
              <a:t>оболонка”</a:t>
            </a:r>
            <a:r>
              <a:rPr lang="uk-UA" sz="2800" dirty="0">
                <a:effectLst/>
                <a:latin typeface="Georgia" pitchFamily="18" charset="0"/>
              </a:rPr>
              <a:t> Галактики, більш розріджена; </a:t>
            </a:r>
          </a:p>
          <a:p>
            <a:pPr marL="609600" indent="-609600"/>
            <a:r>
              <a:rPr lang="uk-UA" sz="2800" dirty="0">
                <a:effectLst/>
                <a:latin typeface="Georgia" pitchFamily="18" charset="0"/>
              </a:rPr>
              <a:t>сферичної форми;</a:t>
            </a:r>
          </a:p>
          <a:p>
            <a:pPr marL="609600" indent="-609600"/>
            <a:r>
              <a:rPr lang="uk-UA" sz="2800" dirty="0">
                <a:effectLst/>
                <a:latin typeface="Georgia" pitchFamily="18" charset="0"/>
              </a:rPr>
              <a:t>межі Молочного Шляху визначаються розмірами гало;</a:t>
            </a:r>
          </a:p>
          <a:p>
            <a:pPr marL="609600" indent="-609600"/>
            <a:r>
              <a:rPr lang="uk-UA" sz="2800" dirty="0">
                <a:effectLst/>
                <a:latin typeface="Georgia" pitchFamily="18" charset="0"/>
              </a:rPr>
              <a:t>складається переважно з дуже старих, неяскравих зірок, які зустрічаються поодинці та у скупченнях. Зірки і скупчення рухаються навколо центру по витягнутим орбітам дуже </a:t>
            </a:r>
            <a:r>
              <a:rPr lang="uk-UA" sz="2800" dirty="0" smtClean="0">
                <a:effectLst/>
                <a:latin typeface="Georgia" pitchFamily="18" charset="0"/>
              </a:rPr>
              <a:t>повільно.</a:t>
            </a:r>
            <a:endParaRPr lang="ru-RU" sz="2800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152400" y="762000"/>
            <a:ext cx="8763000" cy="5181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dirty="0"/>
              <a:t>  </a:t>
            </a:r>
            <a:r>
              <a:rPr lang="uk-UA" b="1" i="1" dirty="0">
                <a:solidFill>
                  <a:srgbClr val="FFFF00"/>
                </a:solidFill>
                <a:latin typeface="Georgia" pitchFamily="18" charset="0"/>
              </a:rPr>
              <a:t>ДИСК: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обертається швидше </a:t>
            </a:r>
            <a:r>
              <a:rPr lang="uk-UA" sz="2400" dirty="0">
                <a:effectLst/>
                <a:latin typeface="Georgia" pitchFamily="18" charset="0"/>
              </a:rPr>
              <a:t>(порівняно з</a:t>
            </a:r>
            <a:r>
              <a:rPr lang="uk-UA" sz="2800" dirty="0">
                <a:effectLst/>
                <a:latin typeface="Georgia" pitchFamily="18" charset="0"/>
              </a:rPr>
              <a:t> </a:t>
            </a:r>
            <a:r>
              <a:rPr lang="uk-UA" sz="2400" dirty="0">
                <a:effectLst/>
                <a:latin typeface="Georgia" pitchFamily="18" charset="0"/>
              </a:rPr>
              <a:t>гало):</a:t>
            </a:r>
            <a:r>
              <a:rPr lang="uk-UA" sz="2800" dirty="0">
                <a:effectLst/>
                <a:latin typeface="Georgia" pitchFamily="18" charset="0"/>
              </a:rPr>
              <a:t> швидкість його обертання неоднакова на різних відстанях від центру;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маса диску дорівнює 150 мільярдам  </a:t>
            </a:r>
            <a:r>
              <a:rPr lang="ru-RU" sz="2800" dirty="0" err="1">
                <a:effectLst/>
                <a:latin typeface="Georgia" pitchFamily="18" charset="0"/>
              </a:rPr>
              <a:t>мас</a:t>
            </a:r>
            <a:r>
              <a:rPr lang="ru-RU" sz="2800" dirty="0">
                <a:effectLst/>
                <a:latin typeface="Georgia" pitchFamily="18" charset="0"/>
              </a:rPr>
              <a:t> </a:t>
            </a:r>
            <a:r>
              <a:rPr lang="ru-RU" sz="2800" dirty="0" err="1">
                <a:effectLst/>
                <a:latin typeface="Georgia" pitchFamily="18" charset="0"/>
              </a:rPr>
              <a:t>Сонця</a:t>
            </a:r>
            <a:r>
              <a:rPr lang="ru-RU" sz="2800" dirty="0">
                <a:effectLst/>
                <a:latin typeface="Georgia" pitchFamily="18" charset="0"/>
              </a:rPr>
              <a:t>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в площині диску сконцентровані молоді зірки та їх системи, серед них є багато яскравих і гарячих зірок;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основний хімічний елемент – Гідроген,</a:t>
            </a:r>
            <a:r>
              <a:rPr lang="en-US" sz="2800" dirty="0">
                <a:effectLst/>
                <a:latin typeface="Georgia" pitchFamily="18" charset="0"/>
              </a:rPr>
              <a:t> </a:t>
            </a:r>
            <a:r>
              <a:rPr lang="uk-UA" sz="2800" dirty="0">
                <a:effectLst/>
                <a:latin typeface="Georgia" pitchFamily="18" charset="0"/>
              </a:rPr>
              <a:t>¼ - Гелій</a:t>
            </a:r>
            <a:endParaRPr lang="ru-RU" sz="2800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228600" y="838200"/>
            <a:ext cx="8610600" cy="5334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dirty="0"/>
              <a:t>  </a:t>
            </a:r>
            <a:r>
              <a:rPr lang="uk-UA" b="1" i="1" dirty="0">
                <a:solidFill>
                  <a:srgbClr val="FFFF00"/>
                </a:solidFill>
                <a:latin typeface="Georgia" pitchFamily="18" charset="0"/>
              </a:rPr>
              <a:t>ЯДРО: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характерною є  велика концентрація зірок;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вивчають лише за допомогою інфрачервоного випромінювання, бо видима частина випромінювання прихована під  шарами потужної поглинаючої матерії;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в центрі припускають існування чорної дірки, масою біля мільйона мас Сонця;</a:t>
            </a:r>
          </a:p>
          <a:p>
            <a:r>
              <a:rPr lang="uk-UA" sz="2800" dirty="0">
                <a:effectLst/>
                <a:latin typeface="Georgia" pitchFamily="18" charset="0"/>
              </a:rPr>
              <a:t>в центрі знаходиться яскраве радіоджерело Стрілець А, виникнення якого пов’язують з активністю ядра</a:t>
            </a:r>
            <a:endParaRPr lang="ru-RU" sz="2800" dirty="0"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9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Рентгеновское излучение из галактического центра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" y="6096000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0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Рентгенівське випромінювання з галактичного центру</a:t>
            </a:r>
            <a:endParaRPr lang="ru-RU" sz="20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4|4.7"/>
</p:tagLst>
</file>

<file path=ppt/theme/theme1.xml><?xml version="1.0" encoding="utf-8"?>
<a:theme xmlns:a="http://schemas.openxmlformats.org/drawingml/2006/main" name="Точки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449</TotalTime>
  <Words>367</Words>
  <Application>Microsoft Office PowerPoint</Application>
  <PresentationFormat>Экран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Times New Roman</vt:lpstr>
      <vt:lpstr>Wingdings</vt:lpstr>
      <vt:lpstr>Calibri</vt:lpstr>
      <vt:lpstr>Georgia</vt:lpstr>
      <vt:lpstr>Точки</vt:lpstr>
      <vt:lpstr>Слайд 1</vt:lpstr>
      <vt:lpstr>Чумацький Шлях — одна з  багаточисельних галактик Всесвіту.  Є спіральною галактикою з перекладкою типу SBbc за класифікацією Хаббла (підтверджено у 2005 році космічним телескопом Лаймана Спіцера, який показав, що центральна перекладка нашої Галактики є більшою, ніж вважалось раніше) і разом з галактикою Андромеди і галактикою Трикутника, а також декількома меншими галактиками - супутниками утворюють Місцеву Групу Галактик, яка, в свою чергу, входить у Надскупчення Діви. </vt:lpstr>
      <vt:lpstr>Слайд 3</vt:lpstr>
      <vt:lpstr> Параметри Галактики: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Галактика Чумацький шлях випромінює  у всіх діапазонах електромагнітної шкали хвиль</vt:lpstr>
      <vt:lpstr>Слайд 13</vt:lpstr>
      <vt:lpstr> Туманність Андромеди – найближча спіральна галактика </vt:lpstr>
      <vt:lpstr>Галактика  Мала Магелланова Хмара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Марія Федоренко</dc:creator>
  <cp:lastModifiedBy>Марія Федоренко</cp:lastModifiedBy>
  <cp:revision>78</cp:revision>
  <cp:lastPrinted>1601-01-01T00:00:00Z</cp:lastPrinted>
  <dcterms:created xsi:type="dcterms:W3CDTF">1601-01-01T00:00:00Z</dcterms:created>
  <dcterms:modified xsi:type="dcterms:W3CDTF">2014-09-29T17:21:38Z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