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3" r:id="rId10"/>
    <p:sldId id="264" r:id="rId11"/>
    <p:sldId id="265"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56" autoAdjust="0"/>
  </p:normalViewPr>
  <p:slideViewPr>
    <p:cSldViewPr>
      <p:cViewPr>
        <p:scale>
          <a:sx n="110" d="100"/>
          <a:sy n="110" d="100"/>
        </p:scale>
        <p:origin x="-996" y="60"/>
      </p:cViewPr>
      <p:guideLst>
        <p:guide orient="horz" pos="2160"/>
        <p:guide pos="2880"/>
      </p:guideLst>
    </p:cSldViewPr>
  </p:slideViewPr>
  <p:outlineViewPr>
    <p:cViewPr>
      <p:scale>
        <a:sx n="33" d="100"/>
        <a:sy n="33" d="100"/>
      </p:scale>
      <p:origin x="0" y="2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B381158B-7AC9-484C-ABAE-DF223BDEAA8E}" type="datetimeFigureOut">
              <a:rPr lang="ru-RU" smtClean="0"/>
              <a:t>17.10.2013</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B5FE761-1D98-432D-AB8B-3EE1486ABF9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381158B-7AC9-484C-ABAE-DF223BDEAA8E}" type="datetimeFigureOut">
              <a:rPr lang="ru-RU" smtClean="0"/>
              <a:t>17.10.2013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381158B-7AC9-484C-ABAE-DF223BDEAA8E}" type="datetimeFigureOut">
              <a:rPr lang="ru-RU" smtClean="0"/>
              <a:t>17.10.2013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381158B-7AC9-484C-ABAE-DF223BDEAA8E}" type="datetimeFigureOut">
              <a:rPr lang="ru-RU" smtClean="0"/>
              <a:t>17.10.2013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381158B-7AC9-484C-ABAE-DF223BDEAA8E}" type="datetimeFigureOut">
              <a:rPr lang="ru-RU" smtClean="0"/>
              <a:t>17.10.2013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381158B-7AC9-484C-ABAE-DF223BDEAA8E}" type="datetimeFigureOut">
              <a:rPr lang="ru-RU" smtClean="0"/>
              <a:t>17.10.2013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B381158B-7AC9-484C-ABAE-DF223BDEAA8E}" type="datetimeFigureOut">
              <a:rPr lang="ru-RU" smtClean="0"/>
              <a:t>17.10.2013</a:t>
            </a:fld>
            <a:endParaRPr lang="ru-RU"/>
          </a:p>
        </p:txBody>
      </p:sp>
      <p:sp>
        <p:nvSpPr>
          <p:cNvPr id="27" name="Номер слайда 26"/>
          <p:cNvSpPr>
            <a:spLocks noGrp="1"/>
          </p:cNvSpPr>
          <p:nvPr>
            <p:ph type="sldNum" sz="quarter" idx="11"/>
          </p:nvPr>
        </p:nvSpPr>
        <p:spPr/>
        <p:txBody>
          <a:bodyPr rtlCol="0"/>
          <a:lstStyle/>
          <a:p>
            <a:fld id="{DB5FE761-1D98-432D-AB8B-3EE1486ABF9E}" type="slidenum">
              <a:rPr lang="ru-RU" smtClean="0"/>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B381158B-7AC9-484C-ABAE-DF223BDEAA8E}" type="datetimeFigureOut">
              <a:rPr lang="ru-RU" smtClean="0"/>
              <a:t>17.10.2013</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DB5FE761-1D98-432D-AB8B-3EE1486ABF9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381158B-7AC9-484C-ABAE-DF223BDEAA8E}" type="datetimeFigureOut">
              <a:rPr lang="ru-RU" smtClean="0"/>
              <a:t>17.10.2013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381158B-7AC9-484C-ABAE-DF223BDEAA8E}" type="datetimeFigureOut">
              <a:rPr lang="ru-RU" smtClean="0"/>
              <a:t>17.10.2013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381158B-7AC9-484C-ABAE-DF223BDEAA8E}" type="datetimeFigureOut">
              <a:rPr lang="ru-RU" smtClean="0"/>
              <a:t>17.10.2013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5FE761-1D98-432D-AB8B-3EE1486ABF9E}"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381158B-7AC9-484C-ABAE-DF223BDEAA8E}" type="datetimeFigureOut">
              <a:rPr lang="ru-RU" smtClean="0"/>
              <a:t>17.10.2013</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B5FE761-1D98-432D-AB8B-3EE1486ABF9E}"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090"/>
            <a:ext cx="9144000" cy="6858001"/>
          </a:xfrm>
          <a:prstGeom prst="rect">
            <a:avLst/>
          </a:prstGeom>
        </p:spPr>
      </p:pic>
      <p:sp>
        <p:nvSpPr>
          <p:cNvPr id="2" name="Заголовок 1"/>
          <p:cNvSpPr>
            <a:spLocks noGrp="1"/>
          </p:cNvSpPr>
          <p:nvPr>
            <p:ph type="ctrTitle"/>
          </p:nvPr>
        </p:nvSpPr>
        <p:spPr/>
        <p:txBody>
          <a:bodyPr>
            <a:noAutofit/>
          </a:bodyPr>
          <a:lstStyle/>
          <a:p>
            <a:r>
              <a:rPr lang="uk-UA" sz="9600" i="1" dirty="0" smtClean="0">
                <a:solidFill>
                  <a:schemeClr val="bg1"/>
                </a:solidFill>
                <a:cs typeface="Aharoni" pitchFamily="2" charset="-79"/>
              </a:rPr>
              <a:t>Нептун</a:t>
            </a:r>
            <a:endParaRPr lang="ru-RU" sz="9600" i="1" dirty="0">
              <a:solidFill>
                <a:schemeClr val="bg1"/>
              </a:solidFill>
              <a:cs typeface="Aharoni" pitchFamily="2" charset="-79"/>
            </a:endParaRPr>
          </a:p>
        </p:txBody>
      </p:sp>
      <p:sp>
        <p:nvSpPr>
          <p:cNvPr id="3" name="Подзаголовок 2"/>
          <p:cNvSpPr>
            <a:spLocks noGrp="1"/>
          </p:cNvSpPr>
          <p:nvPr>
            <p:ph type="subTitle" idx="1"/>
          </p:nvPr>
        </p:nvSpPr>
        <p:spPr>
          <a:xfrm>
            <a:off x="5292080" y="6165304"/>
            <a:ext cx="3664496" cy="528464"/>
          </a:xfrm>
        </p:spPr>
        <p:txBody>
          <a:bodyPr>
            <a:normAutofit fontScale="70000" lnSpcReduction="20000"/>
          </a:bodyPr>
          <a:lstStyle/>
          <a:p>
            <a:r>
              <a:rPr lang="uk-UA" b="1" i="1" dirty="0" smtClean="0">
                <a:solidFill>
                  <a:schemeClr val="tx1"/>
                </a:solidFill>
              </a:rPr>
              <a:t>Виконала </a:t>
            </a:r>
            <a:r>
              <a:rPr lang="uk-UA" b="1" i="1" dirty="0" err="1" smtClean="0">
                <a:solidFill>
                  <a:schemeClr val="tx1"/>
                </a:solidFill>
              </a:rPr>
              <a:t>Самчук</a:t>
            </a:r>
            <a:r>
              <a:rPr lang="uk-UA" b="1" i="1" dirty="0" smtClean="0">
                <a:solidFill>
                  <a:schemeClr val="tx1"/>
                </a:solidFill>
              </a:rPr>
              <a:t> Марина</a:t>
            </a:r>
            <a:endParaRPr lang="ru-RU" b="1" i="1" dirty="0">
              <a:solidFill>
                <a:schemeClr val="tx1"/>
              </a:solidFill>
            </a:endParaRPr>
          </a:p>
        </p:txBody>
      </p:sp>
    </p:spTree>
    <p:extLst>
      <p:ext uri="{BB962C8B-B14F-4D97-AF65-F5344CB8AC3E}">
        <p14:creationId xmlns:p14="http://schemas.microsoft.com/office/powerpoint/2010/main" val="2478109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720080"/>
          </a:xfrm>
        </p:spPr>
        <p:txBody>
          <a:bodyPr>
            <a:normAutofit/>
          </a:bodyPr>
          <a:lstStyle/>
          <a:p>
            <a:pPr algn="ctr"/>
            <a:r>
              <a:rPr lang="ru-RU" sz="3600" dirty="0" err="1"/>
              <a:t>Кільця</a:t>
            </a:r>
            <a:r>
              <a:rPr lang="ru-RU" sz="3600" dirty="0"/>
              <a:t> Нептуна</a:t>
            </a:r>
          </a:p>
        </p:txBody>
      </p:sp>
      <p:sp>
        <p:nvSpPr>
          <p:cNvPr id="3" name="Объект 2"/>
          <p:cNvSpPr>
            <a:spLocks noGrp="1"/>
          </p:cNvSpPr>
          <p:nvPr>
            <p:ph idx="1"/>
          </p:nvPr>
        </p:nvSpPr>
        <p:spPr>
          <a:xfrm>
            <a:off x="0" y="1628800"/>
            <a:ext cx="4624336" cy="2414772"/>
          </a:xfrm>
        </p:spPr>
        <p:txBody>
          <a:bodyPr>
            <a:noAutofit/>
          </a:bodyPr>
          <a:lstStyle/>
          <a:p>
            <a:pPr marL="109728" indent="0">
              <a:buNone/>
            </a:pPr>
            <a:r>
              <a:rPr lang="ru-RU" sz="1800" dirty="0"/>
              <a:t>Нептун </a:t>
            </a:r>
            <a:r>
              <a:rPr lang="ru-RU" sz="1800" dirty="0" err="1"/>
              <a:t>також</a:t>
            </a:r>
            <a:r>
              <a:rPr lang="ru-RU" sz="1800" dirty="0"/>
              <a:t> </a:t>
            </a:r>
            <a:r>
              <a:rPr lang="ru-RU" sz="1800" dirty="0" err="1"/>
              <a:t>має</a:t>
            </a:r>
            <a:r>
              <a:rPr lang="ru-RU" sz="1800" dirty="0"/>
              <a:t> </a:t>
            </a:r>
            <a:r>
              <a:rPr lang="ru-RU" sz="1800" dirty="0" err="1"/>
              <a:t>кільця</a:t>
            </a:r>
            <a:r>
              <a:rPr lang="ru-RU" sz="1800" dirty="0"/>
              <a:t> — два широких і два </a:t>
            </a:r>
            <a:r>
              <a:rPr lang="ru-RU" sz="1800" dirty="0" err="1"/>
              <a:t>вузьких</a:t>
            </a:r>
            <a:r>
              <a:rPr lang="ru-RU" sz="1800" dirty="0"/>
              <a:t>. </a:t>
            </a:r>
            <a:r>
              <a:rPr lang="ru-RU" sz="1800" dirty="0" err="1"/>
              <a:t>Їх</a:t>
            </a:r>
            <a:r>
              <a:rPr lang="ru-RU" sz="1800" dirty="0"/>
              <a:t> </a:t>
            </a:r>
            <a:r>
              <a:rPr lang="ru-RU" sz="1800" dirty="0" err="1"/>
              <a:t>було</a:t>
            </a:r>
            <a:r>
              <a:rPr lang="ru-RU" sz="1800" dirty="0"/>
              <a:t> </a:t>
            </a:r>
            <a:r>
              <a:rPr lang="ru-RU" sz="1800" dirty="0" err="1"/>
              <a:t>відкрито</a:t>
            </a:r>
            <a:r>
              <a:rPr lang="ru-RU" sz="1800" dirty="0"/>
              <a:t> </a:t>
            </a:r>
            <a:r>
              <a:rPr lang="ru-RU" sz="1800" dirty="0" err="1"/>
              <a:t>під</a:t>
            </a:r>
            <a:r>
              <a:rPr lang="ru-RU" sz="1800" dirty="0"/>
              <a:t> час </a:t>
            </a:r>
            <a:r>
              <a:rPr lang="ru-RU" sz="1800" dirty="0" err="1"/>
              <a:t>затемнення</a:t>
            </a:r>
            <a:r>
              <a:rPr lang="ru-RU" sz="1800" dirty="0"/>
              <a:t> Нептуном </a:t>
            </a:r>
            <a:r>
              <a:rPr lang="ru-RU" sz="1800" dirty="0" err="1"/>
              <a:t>однієї</a:t>
            </a:r>
            <a:r>
              <a:rPr lang="ru-RU" sz="1800" dirty="0"/>
              <a:t> з </a:t>
            </a:r>
            <a:r>
              <a:rPr lang="ru-RU" sz="1800" dirty="0" err="1"/>
              <a:t>зірок</a:t>
            </a:r>
            <a:r>
              <a:rPr lang="ru-RU" sz="1800" dirty="0"/>
              <a:t> 1981 року. </a:t>
            </a:r>
            <a:r>
              <a:rPr lang="ru-RU" sz="1800" dirty="0" err="1"/>
              <a:t>Спостереження</a:t>
            </a:r>
            <a:r>
              <a:rPr lang="ru-RU" sz="1800" dirty="0"/>
              <a:t> з </a:t>
            </a:r>
            <a:r>
              <a:rPr lang="ru-RU" sz="1800" dirty="0" err="1"/>
              <a:t>Землі</a:t>
            </a:r>
            <a:r>
              <a:rPr lang="ru-RU" sz="1800" dirty="0"/>
              <a:t> дозволили </a:t>
            </a:r>
            <a:r>
              <a:rPr lang="ru-RU" sz="1800" dirty="0" err="1"/>
              <a:t>побачити</a:t>
            </a:r>
            <a:r>
              <a:rPr lang="ru-RU" sz="1800" dirty="0"/>
              <a:t> </a:t>
            </a:r>
            <a:r>
              <a:rPr lang="ru-RU" sz="1800" dirty="0" err="1"/>
              <a:t>тільки</a:t>
            </a:r>
            <a:r>
              <a:rPr lang="ru-RU" sz="1800" dirty="0"/>
              <a:t> </a:t>
            </a:r>
            <a:r>
              <a:rPr lang="ru-RU" sz="1800" dirty="0" err="1"/>
              <a:t>слабкі</a:t>
            </a:r>
            <a:r>
              <a:rPr lang="ru-RU" sz="1800" dirty="0"/>
              <a:t> дуги </a:t>
            </a:r>
            <a:r>
              <a:rPr lang="ru-RU" sz="1800" dirty="0" err="1"/>
              <a:t>замість</a:t>
            </a:r>
            <a:r>
              <a:rPr lang="ru-RU" sz="1800" dirty="0"/>
              <a:t> </a:t>
            </a:r>
            <a:r>
              <a:rPr lang="ru-RU" sz="1800" dirty="0" err="1"/>
              <a:t>повних</a:t>
            </a:r>
            <a:r>
              <a:rPr lang="ru-RU" sz="1800" dirty="0"/>
              <a:t> </a:t>
            </a:r>
            <a:r>
              <a:rPr lang="ru-RU" sz="1800" dirty="0" err="1"/>
              <a:t>кілець</a:t>
            </a:r>
            <a:r>
              <a:rPr lang="ru-RU" sz="1800" dirty="0"/>
              <a:t>, але </a:t>
            </a:r>
            <a:r>
              <a:rPr lang="ru-RU" sz="1800" dirty="0" err="1"/>
              <a:t>фотографії</a:t>
            </a:r>
            <a:r>
              <a:rPr lang="ru-RU" sz="1800" dirty="0"/>
              <a:t> «Вояджера-2» в </a:t>
            </a:r>
            <a:r>
              <a:rPr lang="ru-RU" sz="1800" dirty="0" err="1"/>
              <a:t>серпні</a:t>
            </a:r>
            <a:r>
              <a:rPr lang="ru-RU" sz="1800" dirty="0"/>
              <a:t> 1989-го року показали </a:t>
            </a:r>
            <a:r>
              <a:rPr lang="ru-RU" sz="1800" dirty="0" err="1"/>
              <a:t>їх</a:t>
            </a:r>
            <a:r>
              <a:rPr lang="ru-RU" sz="1800" dirty="0"/>
              <a:t> </a:t>
            </a:r>
            <a:r>
              <a:rPr lang="ru-RU" sz="1800" dirty="0" err="1"/>
              <a:t>повністю</a:t>
            </a:r>
            <a:r>
              <a:rPr lang="ru-RU" sz="1800" dirty="0"/>
              <a:t>. </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1" y="1196752"/>
            <a:ext cx="4389222" cy="2664296"/>
          </a:xfrm>
          <a:prstGeom prst="rect">
            <a:avLst/>
          </a:prstGeom>
        </p:spPr>
      </p:pic>
      <p:sp>
        <p:nvSpPr>
          <p:cNvPr id="6" name="TextBox 5"/>
          <p:cNvSpPr txBox="1"/>
          <p:nvPr/>
        </p:nvSpPr>
        <p:spPr>
          <a:xfrm>
            <a:off x="611560" y="4077072"/>
            <a:ext cx="7704856" cy="2585323"/>
          </a:xfrm>
          <a:prstGeom prst="rect">
            <a:avLst/>
          </a:prstGeom>
          <a:noFill/>
        </p:spPr>
        <p:txBody>
          <a:bodyPr wrap="square" rtlCol="0">
            <a:spAutoFit/>
          </a:bodyPr>
          <a:lstStyle/>
          <a:p>
            <a:r>
              <a:rPr lang="uk-UA" dirty="0" smtClean="0"/>
              <a:t>Одне з кілець має складну викривлену структуру. Подібно Урановим і </a:t>
            </a:r>
            <a:r>
              <a:rPr lang="uk-UA" dirty="0" err="1" smtClean="0"/>
              <a:t>Юпітеровим</a:t>
            </a:r>
            <a:r>
              <a:rPr lang="uk-UA" dirty="0" smtClean="0"/>
              <a:t>, кільця Нептуна дуже темні і будова їх невідома. Але це не перешкоджало дати їм назви: зовнішнє — Адамс (яке містить три дуги, що виділяються, які чомусь охрестили Свободою, Рівністю і Братерством), потім — безіменне кільце, що збігається з орбітою супутника Нептуна Галатеї, слідом — </a:t>
            </a:r>
            <a:r>
              <a:rPr lang="uk-UA" dirty="0" err="1" smtClean="0"/>
              <a:t>Левер'є</a:t>
            </a:r>
            <a:r>
              <a:rPr lang="uk-UA" dirty="0" smtClean="0"/>
              <a:t> (чиї зовнішні розширення названі </a:t>
            </a:r>
            <a:r>
              <a:rPr lang="uk-UA" dirty="0" err="1" smtClean="0"/>
              <a:t>Ласель</a:t>
            </a:r>
            <a:r>
              <a:rPr lang="uk-UA" dirty="0" smtClean="0"/>
              <a:t> і </a:t>
            </a:r>
            <a:r>
              <a:rPr lang="uk-UA" dirty="0" err="1" smtClean="0"/>
              <a:t>Араго</a:t>
            </a:r>
            <a:r>
              <a:rPr lang="uk-UA" dirty="0" smtClean="0"/>
              <a:t>), і, нарешті, слабке, але широке кільце Галле. Як видно, назви кілець увіковічнили тих, хто брав участь у відкритті Нептуна.</a:t>
            </a:r>
            <a:endParaRPr lang="uk-UA" dirty="0"/>
          </a:p>
        </p:txBody>
      </p:sp>
    </p:spTree>
    <p:extLst>
      <p:ext uri="{BB962C8B-B14F-4D97-AF65-F5344CB8AC3E}">
        <p14:creationId xmlns:p14="http://schemas.microsoft.com/office/powerpoint/2010/main" val="2928869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648072"/>
          </a:xfrm>
        </p:spPr>
        <p:txBody>
          <a:bodyPr>
            <a:normAutofit/>
          </a:bodyPr>
          <a:lstStyle/>
          <a:p>
            <a:pPr algn="ctr"/>
            <a:r>
              <a:rPr lang="ru-RU" sz="3200" dirty="0" err="1"/>
              <a:t>Клімат</a:t>
            </a:r>
            <a:endParaRPr lang="ru-RU" sz="3200" dirty="0"/>
          </a:p>
        </p:txBody>
      </p:sp>
      <p:sp>
        <p:nvSpPr>
          <p:cNvPr id="3" name="Объект 2"/>
          <p:cNvSpPr>
            <a:spLocks noGrp="1"/>
          </p:cNvSpPr>
          <p:nvPr>
            <p:ph idx="1"/>
          </p:nvPr>
        </p:nvSpPr>
        <p:spPr>
          <a:xfrm>
            <a:off x="395536" y="1268760"/>
            <a:ext cx="8280920" cy="5400600"/>
          </a:xfrm>
        </p:spPr>
        <p:txBody>
          <a:bodyPr>
            <a:normAutofit fontScale="32500" lnSpcReduction="20000"/>
          </a:bodyPr>
          <a:lstStyle/>
          <a:p>
            <a:pPr marL="109728" indent="0" algn="ctr">
              <a:buNone/>
            </a:pPr>
            <a:r>
              <a:rPr lang="ru-RU" sz="5500" dirty="0"/>
              <a:t>Погода на </a:t>
            </a:r>
            <a:r>
              <a:rPr lang="ru-RU" sz="5500" dirty="0" err="1"/>
              <a:t>Нептуні</a:t>
            </a:r>
            <a:r>
              <a:rPr lang="ru-RU" sz="5500" dirty="0"/>
              <a:t> </a:t>
            </a:r>
            <a:r>
              <a:rPr lang="ru-RU" sz="5500" dirty="0" err="1"/>
              <a:t>характеризується</a:t>
            </a:r>
            <a:r>
              <a:rPr lang="ru-RU" sz="5500" dirty="0"/>
              <a:t> </a:t>
            </a:r>
            <a:r>
              <a:rPr lang="ru-RU" sz="5500" dirty="0" err="1"/>
              <a:t>надзвичайно</a:t>
            </a:r>
            <a:r>
              <a:rPr lang="ru-RU" sz="5500" dirty="0"/>
              <a:t> </a:t>
            </a:r>
            <a:r>
              <a:rPr lang="ru-RU" sz="5500" dirty="0" err="1"/>
              <a:t>динамічною</a:t>
            </a:r>
            <a:r>
              <a:rPr lang="ru-RU" sz="5500" dirty="0"/>
              <a:t> системою </a:t>
            </a:r>
            <a:r>
              <a:rPr lang="ru-RU" sz="5500" dirty="0" err="1"/>
              <a:t>штормів</a:t>
            </a:r>
            <a:r>
              <a:rPr lang="ru-RU" sz="5500" dirty="0"/>
              <a:t>, з </a:t>
            </a:r>
            <a:r>
              <a:rPr lang="ru-RU" sz="5500" dirty="0" err="1"/>
              <a:t>вітрами</a:t>
            </a:r>
            <a:r>
              <a:rPr lang="ru-RU" sz="5500" dirty="0"/>
              <a:t>, </a:t>
            </a:r>
            <a:r>
              <a:rPr lang="ru-RU" sz="5500" dirty="0" err="1"/>
              <a:t>що</a:t>
            </a:r>
            <a:r>
              <a:rPr lang="ru-RU" sz="5500" dirty="0"/>
              <a:t> </a:t>
            </a:r>
            <a:r>
              <a:rPr lang="ru-RU" sz="5500" dirty="0" err="1"/>
              <a:t>досягають</a:t>
            </a:r>
            <a:r>
              <a:rPr lang="ru-RU" sz="5500" dirty="0"/>
              <a:t> </a:t>
            </a:r>
            <a:r>
              <a:rPr lang="ru-RU" sz="5500" dirty="0" err="1"/>
              <a:t>майже</a:t>
            </a:r>
            <a:r>
              <a:rPr lang="ru-RU" sz="5500" dirty="0"/>
              <a:t> </a:t>
            </a:r>
            <a:r>
              <a:rPr lang="ru-RU" sz="5500" dirty="0" err="1"/>
              <a:t>надзвукових</a:t>
            </a:r>
            <a:r>
              <a:rPr lang="ru-RU" sz="5500" dirty="0"/>
              <a:t> </a:t>
            </a:r>
            <a:r>
              <a:rPr lang="ru-RU" sz="5500" dirty="0" err="1"/>
              <a:t>швидкостей</a:t>
            </a:r>
            <a:r>
              <a:rPr lang="ru-RU" sz="5500" dirty="0"/>
              <a:t> (</a:t>
            </a:r>
            <a:r>
              <a:rPr lang="ru-RU" sz="5500" dirty="0" err="1"/>
              <a:t>близько</a:t>
            </a:r>
            <a:r>
              <a:rPr lang="ru-RU" sz="5500" dirty="0"/>
              <a:t> 600 м/с</a:t>
            </a:r>
            <a:r>
              <a:rPr lang="ru-RU" sz="5500" dirty="0" smtClean="0"/>
              <a:t>). </a:t>
            </a:r>
            <a:r>
              <a:rPr lang="ru-RU" sz="5500" dirty="0"/>
              <a:t>У </a:t>
            </a:r>
            <a:r>
              <a:rPr lang="ru-RU" sz="5500" dirty="0" err="1"/>
              <a:t>ході</a:t>
            </a:r>
            <a:r>
              <a:rPr lang="ru-RU" sz="5500" dirty="0"/>
              <a:t> </a:t>
            </a:r>
            <a:r>
              <a:rPr lang="ru-RU" sz="5500" dirty="0" err="1"/>
              <a:t>відстеження</a:t>
            </a:r>
            <a:r>
              <a:rPr lang="ru-RU" sz="5500" dirty="0"/>
              <a:t> </a:t>
            </a:r>
            <a:r>
              <a:rPr lang="ru-RU" sz="5500" dirty="0" err="1"/>
              <a:t>руху</a:t>
            </a:r>
            <a:r>
              <a:rPr lang="ru-RU" sz="5500" dirty="0"/>
              <a:t> </a:t>
            </a:r>
            <a:r>
              <a:rPr lang="ru-RU" sz="5500" dirty="0" err="1"/>
              <a:t>постійних</a:t>
            </a:r>
            <a:r>
              <a:rPr lang="ru-RU" sz="5500" dirty="0"/>
              <a:t> </a:t>
            </a:r>
            <a:r>
              <a:rPr lang="ru-RU" sz="5500" dirty="0" err="1"/>
              <a:t>хмар</a:t>
            </a:r>
            <a:r>
              <a:rPr lang="ru-RU" sz="5500" dirty="0"/>
              <a:t> </a:t>
            </a:r>
            <a:r>
              <a:rPr lang="ru-RU" sz="5500" dirty="0" err="1"/>
              <a:t>було</a:t>
            </a:r>
            <a:r>
              <a:rPr lang="ru-RU" sz="5500" dirty="0"/>
              <a:t> </a:t>
            </a:r>
            <a:r>
              <a:rPr lang="ru-RU" sz="5500" dirty="0" err="1"/>
              <a:t>зафіксовано</a:t>
            </a:r>
            <a:r>
              <a:rPr lang="ru-RU" sz="5500" dirty="0"/>
              <a:t> </a:t>
            </a:r>
            <a:r>
              <a:rPr lang="ru-RU" sz="5500" dirty="0" err="1"/>
              <a:t>зміну</a:t>
            </a:r>
            <a:r>
              <a:rPr lang="ru-RU" sz="5500" dirty="0"/>
              <a:t> </a:t>
            </a:r>
            <a:r>
              <a:rPr lang="ru-RU" sz="5500" dirty="0" err="1"/>
              <a:t>швидкості</a:t>
            </a:r>
            <a:r>
              <a:rPr lang="ru-RU" sz="5500" dirty="0"/>
              <a:t> </a:t>
            </a:r>
            <a:r>
              <a:rPr lang="ru-RU" sz="5500" dirty="0" err="1"/>
              <a:t>вітру</a:t>
            </a:r>
            <a:r>
              <a:rPr lang="ru-RU" sz="5500" dirty="0"/>
              <a:t> </a:t>
            </a:r>
            <a:r>
              <a:rPr lang="ru-RU" sz="5500" dirty="0" err="1"/>
              <a:t>від</a:t>
            </a:r>
            <a:r>
              <a:rPr lang="ru-RU" sz="5500" dirty="0"/>
              <a:t> 20 м/с у </a:t>
            </a:r>
            <a:r>
              <a:rPr lang="ru-RU" sz="5500" dirty="0" err="1"/>
              <a:t>східному</a:t>
            </a:r>
            <a:r>
              <a:rPr lang="ru-RU" sz="5500" dirty="0"/>
              <a:t> </a:t>
            </a:r>
            <a:r>
              <a:rPr lang="ru-RU" sz="5500" dirty="0" err="1"/>
              <a:t>напрямку</a:t>
            </a:r>
            <a:r>
              <a:rPr lang="ru-RU" sz="5500" dirty="0"/>
              <a:t> до 325 м/с на </a:t>
            </a:r>
            <a:r>
              <a:rPr lang="ru-RU" sz="5500" dirty="0" err="1" smtClean="0"/>
              <a:t>західному</a:t>
            </a:r>
            <a:r>
              <a:rPr lang="ru-RU" sz="5500" dirty="0" smtClean="0"/>
              <a:t>. </a:t>
            </a:r>
            <a:r>
              <a:rPr lang="ru-RU" sz="5500" dirty="0"/>
              <a:t>У </a:t>
            </a:r>
            <a:r>
              <a:rPr lang="ru-RU" sz="5500" dirty="0" err="1"/>
              <a:t>верхньому</a:t>
            </a:r>
            <a:r>
              <a:rPr lang="ru-RU" sz="5500" dirty="0"/>
              <a:t> </a:t>
            </a:r>
            <a:r>
              <a:rPr lang="ru-RU" sz="5500" dirty="0" err="1"/>
              <a:t>хмарному</a:t>
            </a:r>
            <a:r>
              <a:rPr lang="ru-RU" sz="5500" dirty="0"/>
              <a:t> </a:t>
            </a:r>
            <a:r>
              <a:rPr lang="ru-RU" sz="5500" dirty="0" err="1"/>
              <a:t>шарі</a:t>
            </a:r>
            <a:r>
              <a:rPr lang="ru-RU" sz="5500" dirty="0"/>
              <a:t> </a:t>
            </a:r>
            <a:r>
              <a:rPr lang="ru-RU" sz="5500" dirty="0" err="1"/>
              <a:t>швидкості</a:t>
            </a:r>
            <a:r>
              <a:rPr lang="ru-RU" sz="5500" dirty="0"/>
              <a:t> </a:t>
            </a:r>
            <a:r>
              <a:rPr lang="ru-RU" sz="5500" dirty="0" err="1"/>
              <a:t>вітрів</a:t>
            </a:r>
            <a:r>
              <a:rPr lang="ru-RU" sz="5500" dirty="0"/>
              <a:t> </a:t>
            </a:r>
            <a:r>
              <a:rPr lang="ru-RU" sz="5500" dirty="0" err="1"/>
              <a:t>різняться</a:t>
            </a:r>
            <a:r>
              <a:rPr lang="ru-RU" sz="5500" dirty="0"/>
              <a:t> </a:t>
            </a:r>
            <a:r>
              <a:rPr lang="ru-RU" sz="5500" dirty="0" err="1"/>
              <a:t>від</a:t>
            </a:r>
            <a:r>
              <a:rPr lang="ru-RU" sz="5500" dirty="0"/>
              <a:t> 400 м/с </a:t>
            </a:r>
            <a:r>
              <a:rPr lang="ru-RU" sz="5500" dirty="0" err="1"/>
              <a:t>вздовж</a:t>
            </a:r>
            <a:r>
              <a:rPr lang="ru-RU" sz="5500" dirty="0"/>
              <a:t> </a:t>
            </a:r>
            <a:r>
              <a:rPr lang="ru-RU" sz="5500" dirty="0" err="1"/>
              <a:t>екватора</a:t>
            </a:r>
            <a:r>
              <a:rPr lang="ru-RU" sz="5500" dirty="0"/>
              <a:t> до 250 м/с на </a:t>
            </a:r>
            <a:r>
              <a:rPr lang="ru-RU" sz="5500" dirty="0" smtClean="0"/>
              <a:t>полюсах. </a:t>
            </a:r>
            <a:r>
              <a:rPr lang="ru-RU" sz="5500" dirty="0" err="1"/>
              <a:t>Більшість</a:t>
            </a:r>
            <a:r>
              <a:rPr lang="ru-RU" sz="5500" dirty="0"/>
              <a:t> </a:t>
            </a:r>
            <a:r>
              <a:rPr lang="ru-RU" sz="5500" dirty="0" err="1"/>
              <a:t>вітрів</a:t>
            </a:r>
            <a:r>
              <a:rPr lang="ru-RU" sz="5500" dirty="0"/>
              <a:t> на </a:t>
            </a:r>
            <a:r>
              <a:rPr lang="ru-RU" sz="5500" dirty="0" err="1"/>
              <a:t>Нептуні</a:t>
            </a:r>
            <a:r>
              <a:rPr lang="ru-RU" sz="5500" dirty="0"/>
              <a:t> </a:t>
            </a:r>
            <a:r>
              <a:rPr lang="ru-RU" sz="5500" dirty="0" err="1"/>
              <a:t>дмуть</a:t>
            </a:r>
            <a:r>
              <a:rPr lang="ru-RU" sz="5500" dirty="0"/>
              <a:t> у </a:t>
            </a:r>
            <a:r>
              <a:rPr lang="ru-RU" sz="5500" dirty="0" err="1"/>
              <a:t>напрямку</a:t>
            </a:r>
            <a:r>
              <a:rPr lang="ru-RU" sz="5500" dirty="0"/>
              <a:t>, </a:t>
            </a:r>
            <a:r>
              <a:rPr lang="ru-RU" sz="5500" dirty="0" err="1"/>
              <a:t>зворотному</a:t>
            </a:r>
            <a:r>
              <a:rPr lang="ru-RU" sz="5500" dirty="0"/>
              <a:t> </a:t>
            </a:r>
            <a:r>
              <a:rPr lang="ru-RU" sz="5500" dirty="0" err="1"/>
              <a:t>обертанню</a:t>
            </a:r>
            <a:r>
              <a:rPr lang="ru-RU" sz="5500" dirty="0"/>
              <a:t> </a:t>
            </a:r>
            <a:r>
              <a:rPr lang="ru-RU" sz="5500" dirty="0" err="1"/>
              <a:t>планети</a:t>
            </a:r>
            <a:r>
              <a:rPr lang="ru-RU" sz="5500" dirty="0"/>
              <a:t> </a:t>
            </a:r>
            <a:r>
              <a:rPr lang="ru-RU" sz="5500" dirty="0" err="1"/>
              <a:t>навколо</a:t>
            </a:r>
            <a:r>
              <a:rPr lang="ru-RU" sz="5500" dirty="0"/>
              <a:t> </a:t>
            </a:r>
            <a:r>
              <a:rPr lang="ru-RU" sz="5500" dirty="0" err="1"/>
              <a:t>своєї</a:t>
            </a:r>
            <a:r>
              <a:rPr lang="ru-RU" sz="5500" dirty="0"/>
              <a:t> </a:t>
            </a:r>
            <a:r>
              <a:rPr lang="ru-RU" sz="5500" dirty="0" err="1" smtClean="0"/>
              <a:t>осі</a:t>
            </a:r>
            <a:r>
              <a:rPr lang="ru-RU" sz="5500" dirty="0" smtClean="0"/>
              <a:t>. </a:t>
            </a:r>
            <a:r>
              <a:rPr lang="ru-RU" sz="5500" dirty="0" err="1"/>
              <a:t>Загальна</a:t>
            </a:r>
            <a:r>
              <a:rPr lang="ru-RU" sz="5500" dirty="0"/>
              <a:t> схема </a:t>
            </a:r>
            <a:r>
              <a:rPr lang="ru-RU" sz="5500" dirty="0" err="1"/>
              <a:t>вітрів</a:t>
            </a:r>
            <a:r>
              <a:rPr lang="ru-RU" sz="5500" dirty="0"/>
              <a:t> </a:t>
            </a:r>
            <a:r>
              <a:rPr lang="ru-RU" sz="5500" dirty="0" err="1"/>
              <a:t>показує</a:t>
            </a:r>
            <a:r>
              <a:rPr lang="ru-RU" sz="5500" dirty="0"/>
              <a:t>, </a:t>
            </a:r>
            <a:r>
              <a:rPr lang="ru-RU" sz="5500" dirty="0" err="1"/>
              <a:t>що</a:t>
            </a:r>
            <a:r>
              <a:rPr lang="ru-RU" sz="5500" dirty="0"/>
              <a:t> на </a:t>
            </a:r>
            <a:r>
              <a:rPr lang="ru-RU" sz="5500" dirty="0" err="1"/>
              <a:t>високих</a:t>
            </a:r>
            <a:r>
              <a:rPr lang="ru-RU" sz="5500" dirty="0"/>
              <a:t> широтах </a:t>
            </a:r>
            <a:r>
              <a:rPr lang="ru-RU" sz="5500" dirty="0" err="1"/>
              <a:t>напрям</a:t>
            </a:r>
            <a:r>
              <a:rPr lang="ru-RU" sz="5500" dirty="0"/>
              <a:t> </a:t>
            </a:r>
            <a:r>
              <a:rPr lang="ru-RU" sz="5500" dirty="0" err="1"/>
              <a:t>вітрів</a:t>
            </a:r>
            <a:r>
              <a:rPr lang="ru-RU" sz="5500" dirty="0"/>
              <a:t> </a:t>
            </a:r>
            <a:r>
              <a:rPr lang="ru-RU" sz="5500" dirty="0" err="1"/>
              <a:t>збігається</a:t>
            </a:r>
            <a:r>
              <a:rPr lang="ru-RU" sz="5500" dirty="0"/>
              <a:t> з </a:t>
            </a:r>
            <a:r>
              <a:rPr lang="ru-RU" sz="5500" dirty="0" err="1"/>
              <a:t>напрямком</a:t>
            </a:r>
            <a:r>
              <a:rPr lang="ru-RU" sz="5500" dirty="0"/>
              <a:t> </a:t>
            </a:r>
            <a:r>
              <a:rPr lang="ru-RU" sz="5500" dirty="0" err="1"/>
              <a:t>обертання</a:t>
            </a:r>
            <a:r>
              <a:rPr lang="ru-RU" sz="5500" dirty="0"/>
              <a:t> </a:t>
            </a:r>
            <a:r>
              <a:rPr lang="ru-RU" sz="5500" dirty="0" err="1"/>
              <a:t>планети</a:t>
            </a:r>
            <a:r>
              <a:rPr lang="ru-RU" sz="5500" dirty="0"/>
              <a:t>, а на </a:t>
            </a:r>
            <a:r>
              <a:rPr lang="ru-RU" sz="5500" dirty="0" err="1"/>
              <a:t>низьких</a:t>
            </a:r>
            <a:r>
              <a:rPr lang="ru-RU" sz="5500" dirty="0"/>
              <a:t> широтах </a:t>
            </a:r>
            <a:r>
              <a:rPr lang="ru-RU" sz="5500" dirty="0" err="1"/>
              <a:t>протилежно</a:t>
            </a:r>
            <a:r>
              <a:rPr lang="ru-RU" sz="5500" dirty="0"/>
              <a:t> </a:t>
            </a:r>
            <a:r>
              <a:rPr lang="ru-RU" sz="5500" dirty="0" err="1"/>
              <a:t>йому</a:t>
            </a:r>
            <a:r>
              <a:rPr lang="ru-RU" sz="5500" dirty="0"/>
              <a:t>. </a:t>
            </a:r>
            <a:r>
              <a:rPr lang="ru-RU" sz="5500" dirty="0" err="1"/>
              <a:t>Відмінності</a:t>
            </a:r>
            <a:r>
              <a:rPr lang="ru-RU" sz="5500" dirty="0"/>
              <a:t> в </a:t>
            </a:r>
            <a:r>
              <a:rPr lang="ru-RU" sz="5500" dirty="0" err="1"/>
              <a:t>напрямку</a:t>
            </a:r>
            <a:r>
              <a:rPr lang="ru-RU" sz="5500" dirty="0"/>
              <a:t> </a:t>
            </a:r>
            <a:r>
              <a:rPr lang="ru-RU" sz="5500" dirty="0" err="1"/>
              <a:t>повітряних</a:t>
            </a:r>
            <a:r>
              <a:rPr lang="ru-RU" sz="5500" dirty="0"/>
              <a:t> </a:t>
            </a:r>
            <a:r>
              <a:rPr lang="ru-RU" sz="5500" dirty="0" err="1"/>
              <a:t>потоків</a:t>
            </a:r>
            <a:r>
              <a:rPr lang="ru-RU" sz="5500" dirty="0"/>
              <a:t>, як </a:t>
            </a:r>
            <a:r>
              <a:rPr lang="ru-RU" sz="5500" dirty="0" err="1"/>
              <a:t>вважають</a:t>
            </a:r>
            <a:r>
              <a:rPr lang="ru-RU" sz="5500" dirty="0"/>
              <a:t>, </a:t>
            </a:r>
            <a:r>
              <a:rPr lang="ru-RU" sz="5500" dirty="0" err="1"/>
              <a:t>наслідок</a:t>
            </a:r>
            <a:r>
              <a:rPr lang="ru-RU" sz="5500" dirty="0"/>
              <a:t> «</a:t>
            </a:r>
            <a:r>
              <a:rPr lang="ru-RU" sz="5500" dirty="0" err="1"/>
              <a:t>скін-ефекту</a:t>
            </a:r>
            <a:r>
              <a:rPr lang="ru-RU" sz="5500" dirty="0"/>
              <a:t>», а не будь-</a:t>
            </a:r>
            <a:r>
              <a:rPr lang="ru-RU" sz="5500" dirty="0" err="1"/>
              <a:t>яких</a:t>
            </a:r>
            <a:r>
              <a:rPr lang="ru-RU" sz="5500" dirty="0"/>
              <a:t> </a:t>
            </a:r>
            <a:r>
              <a:rPr lang="ru-RU" sz="5500" dirty="0" err="1"/>
              <a:t>глибинних</a:t>
            </a:r>
            <a:r>
              <a:rPr lang="ru-RU" sz="5500" dirty="0"/>
              <a:t> </a:t>
            </a:r>
            <a:r>
              <a:rPr lang="ru-RU" sz="5500" dirty="0" err="1"/>
              <a:t>атмосферних</a:t>
            </a:r>
            <a:r>
              <a:rPr lang="ru-RU" sz="5500" dirty="0"/>
              <a:t> </a:t>
            </a:r>
            <a:r>
              <a:rPr lang="ru-RU" sz="5500" dirty="0" err="1" smtClean="0"/>
              <a:t>процесів</a:t>
            </a:r>
            <a:r>
              <a:rPr lang="ru-RU" sz="5500" dirty="0" smtClean="0"/>
              <a:t>. </a:t>
            </a:r>
            <a:r>
              <a:rPr lang="ru-RU" sz="5500" dirty="0" err="1"/>
              <a:t>Вміст</a:t>
            </a:r>
            <a:r>
              <a:rPr lang="ru-RU" sz="5500" dirty="0"/>
              <a:t> в </a:t>
            </a:r>
            <a:r>
              <a:rPr lang="ru-RU" sz="5500" dirty="0" err="1"/>
              <a:t>атмосфері</a:t>
            </a:r>
            <a:r>
              <a:rPr lang="ru-RU" sz="5500" dirty="0"/>
              <a:t> метану, </a:t>
            </a:r>
            <a:r>
              <a:rPr lang="ru-RU" sz="5500" dirty="0" err="1"/>
              <a:t>етану</a:t>
            </a:r>
            <a:r>
              <a:rPr lang="ru-RU" sz="5500" dirty="0"/>
              <a:t> та ацетилену в </a:t>
            </a:r>
            <a:r>
              <a:rPr lang="ru-RU" sz="5500" dirty="0" err="1"/>
              <a:t>області</a:t>
            </a:r>
            <a:r>
              <a:rPr lang="ru-RU" sz="5500" dirty="0"/>
              <a:t> </a:t>
            </a:r>
            <a:r>
              <a:rPr lang="ru-RU" sz="5500" dirty="0" err="1"/>
              <a:t>екватора</a:t>
            </a:r>
            <a:r>
              <a:rPr lang="ru-RU" sz="5500" dirty="0"/>
              <a:t> </a:t>
            </a:r>
            <a:r>
              <a:rPr lang="ru-RU" sz="5500" dirty="0" err="1"/>
              <a:t>перевищує</a:t>
            </a:r>
            <a:r>
              <a:rPr lang="ru-RU" sz="5500" dirty="0"/>
              <a:t> в десятки та </a:t>
            </a:r>
            <a:r>
              <a:rPr lang="ru-RU" sz="5500" dirty="0" err="1"/>
              <a:t>сотні</a:t>
            </a:r>
            <a:r>
              <a:rPr lang="ru-RU" sz="5500" dirty="0"/>
              <a:t> </a:t>
            </a:r>
            <a:r>
              <a:rPr lang="ru-RU" sz="5500" dirty="0" err="1"/>
              <a:t>разів</a:t>
            </a:r>
            <a:r>
              <a:rPr lang="ru-RU" sz="5500" dirty="0"/>
              <a:t> </a:t>
            </a:r>
            <a:r>
              <a:rPr lang="ru-RU" sz="5500" dirty="0" err="1"/>
              <a:t>вміст</a:t>
            </a:r>
            <a:r>
              <a:rPr lang="ru-RU" sz="5500" dirty="0"/>
              <a:t> </a:t>
            </a:r>
            <a:r>
              <a:rPr lang="ru-RU" sz="5500" dirty="0" err="1"/>
              <a:t>цих</a:t>
            </a:r>
            <a:r>
              <a:rPr lang="ru-RU" sz="5500" dirty="0"/>
              <a:t> </a:t>
            </a:r>
            <a:r>
              <a:rPr lang="ru-RU" sz="5500" dirty="0" err="1"/>
              <a:t>сполук</a:t>
            </a:r>
            <a:r>
              <a:rPr lang="ru-RU" sz="5500" dirty="0"/>
              <a:t> в </a:t>
            </a:r>
            <a:r>
              <a:rPr lang="ru-RU" sz="5500" dirty="0" err="1"/>
              <a:t>області</a:t>
            </a:r>
            <a:r>
              <a:rPr lang="ru-RU" sz="5500" dirty="0"/>
              <a:t> </a:t>
            </a:r>
            <a:r>
              <a:rPr lang="ru-RU" sz="5500" dirty="0" err="1"/>
              <a:t>полюсів</a:t>
            </a:r>
            <a:r>
              <a:rPr lang="ru-RU" sz="5500" dirty="0"/>
              <a:t>. </a:t>
            </a:r>
            <a:r>
              <a:rPr lang="ru-RU" sz="5500" dirty="0" err="1"/>
              <a:t>Це</a:t>
            </a:r>
            <a:r>
              <a:rPr lang="ru-RU" sz="5500" dirty="0"/>
              <a:t> </a:t>
            </a:r>
            <a:r>
              <a:rPr lang="ru-RU" sz="5500" dirty="0" err="1"/>
              <a:t>спостереження</a:t>
            </a:r>
            <a:r>
              <a:rPr lang="ru-RU" sz="5500" dirty="0"/>
              <a:t> </a:t>
            </a:r>
            <a:r>
              <a:rPr lang="ru-RU" sz="5500" dirty="0" err="1"/>
              <a:t>може</a:t>
            </a:r>
            <a:r>
              <a:rPr lang="ru-RU" sz="5500" dirty="0"/>
              <a:t> </a:t>
            </a:r>
            <a:r>
              <a:rPr lang="ru-RU" sz="5500" dirty="0" err="1"/>
              <a:t>вважатися</a:t>
            </a:r>
            <a:r>
              <a:rPr lang="ru-RU" sz="5500" dirty="0"/>
              <a:t> </a:t>
            </a:r>
            <a:r>
              <a:rPr lang="ru-RU" sz="5500" dirty="0" err="1"/>
              <a:t>свідченням</a:t>
            </a:r>
            <a:r>
              <a:rPr lang="ru-RU" sz="5500" dirty="0"/>
              <a:t> на </a:t>
            </a:r>
            <a:r>
              <a:rPr lang="ru-RU" sz="5500" dirty="0" err="1"/>
              <a:t>користь</a:t>
            </a:r>
            <a:r>
              <a:rPr lang="ru-RU" sz="5500" dirty="0"/>
              <a:t> </a:t>
            </a:r>
            <a:r>
              <a:rPr lang="ru-RU" sz="5500" dirty="0" err="1"/>
              <a:t>існування</a:t>
            </a:r>
            <a:r>
              <a:rPr lang="ru-RU" sz="5500" dirty="0"/>
              <a:t> </a:t>
            </a:r>
            <a:r>
              <a:rPr lang="ru-RU" sz="5500" dirty="0" err="1"/>
              <a:t>апвелінга</a:t>
            </a:r>
            <a:r>
              <a:rPr lang="ru-RU" sz="5500" dirty="0"/>
              <a:t> на </a:t>
            </a:r>
            <a:r>
              <a:rPr lang="ru-RU" sz="5500" dirty="0" err="1"/>
              <a:t>екваторі</a:t>
            </a:r>
            <a:r>
              <a:rPr lang="ru-RU" sz="5500" dirty="0"/>
              <a:t> Нептуна і </a:t>
            </a:r>
            <a:r>
              <a:rPr lang="ru-RU" sz="5500" dirty="0" err="1"/>
              <a:t>його</a:t>
            </a:r>
            <a:r>
              <a:rPr lang="ru-RU" sz="5500" dirty="0"/>
              <a:t> </a:t>
            </a:r>
            <a:r>
              <a:rPr lang="ru-RU" sz="5500" dirty="0" err="1"/>
              <a:t>зниження</a:t>
            </a:r>
            <a:r>
              <a:rPr lang="ru-RU" sz="5500" dirty="0"/>
              <a:t> </a:t>
            </a:r>
            <a:r>
              <a:rPr lang="ru-RU" sz="5500" dirty="0" err="1"/>
              <a:t>ближче</a:t>
            </a:r>
            <a:r>
              <a:rPr lang="ru-RU" sz="5500" dirty="0"/>
              <a:t> до </a:t>
            </a:r>
            <a:r>
              <a:rPr lang="ru-RU" sz="5500" dirty="0" err="1" smtClean="0"/>
              <a:t>полюсів</a:t>
            </a:r>
            <a:r>
              <a:rPr lang="ru-RU" sz="5500" dirty="0" smtClean="0"/>
              <a:t>. </a:t>
            </a:r>
            <a:r>
              <a:rPr lang="ru-RU" sz="5500" dirty="0"/>
              <a:t>В 2007 </a:t>
            </a:r>
            <a:r>
              <a:rPr lang="ru-RU" sz="5500" dirty="0" err="1"/>
              <a:t>році</a:t>
            </a:r>
            <a:r>
              <a:rPr lang="ru-RU" sz="5500" dirty="0"/>
              <a:t> </a:t>
            </a:r>
            <a:r>
              <a:rPr lang="ru-RU" sz="5500" dirty="0" err="1"/>
              <a:t>було</a:t>
            </a:r>
            <a:r>
              <a:rPr lang="ru-RU" sz="5500" dirty="0"/>
              <a:t> </a:t>
            </a:r>
            <a:r>
              <a:rPr lang="ru-RU" sz="5500" dirty="0" err="1"/>
              <a:t>відмічено</a:t>
            </a:r>
            <a:r>
              <a:rPr lang="ru-RU" sz="5500" dirty="0"/>
              <a:t>, </a:t>
            </a:r>
            <a:r>
              <a:rPr lang="ru-RU" sz="5500" dirty="0" err="1"/>
              <a:t>що</a:t>
            </a:r>
            <a:r>
              <a:rPr lang="ru-RU" sz="5500" dirty="0"/>
              <a:t> </a:t>
            </a:r>
            <a:r>
              <a:rPr lang="ru-RU" sz="5500" dirty="0" err="1"/>
              <a:t>верхня</a:t>
            </a:r>
            <a:r>
              <a:rPr lang="ru-RU" sz="5500" dirty="0"/>
              <a:t> тропосфера </a:t>
            </a:r>
            <a:r>
              <a:rPr lang="ru-RU" sz="5500" dirty="0" err="1"/>
              <a:t>південного</a:t>
            </a:r>
            <a:r>
              <a:rPr lang="ru-RU" sz="5500" dirty="0"/>
              <a:t> полюса Нептуна </a:t>
            </a:r>
            <a:r>
              <a:rPr lang="ru-RU" sz="5500" dirty="0" err="1"/>
              <a:t>була</a:t>
            </a:r>
            <a:r>
              <a:rPr lang="ru-RU" sz="5500" dirty="0"/>
              <a:t> на 10 °</a:t>
            </a:r>
            <a:r>
              <a:rPr lang="en-GB" sz="5500" dirty="0"/>
              <a:t>C </a:t>
            </a:r>
            <a:r>
              <a:rPr lang="ru-RU" sz="5500" dirty="0" err="1"/>
              <a:t>тепліше</a:t>
            </a:r>
            <a:r>
              <a:rPr lang="ru-RU" sz="5500" dirty="0"/>
              <a:t>, </a:t>
            </a:r>
            <a:r>
              <a:rPr lang="ru-RU" sz="5500" dirty="0" err="1"/>
              <a:t>ніж</a:t>
            </a:r>
            <a:r>
              <a:rPr lang="ru-RU" sz="5500" dirty="0"/>
              <a:t> </a:t>
            </a:r>
            <a:r>
              <a:rPr lang="ru-RU" sz="5500" dirty="0" err="1"/>
              <a:t>інша</a:t>
            </a:r>
            <a:r>
              <a:rPr lang="ru-RU" sz="5500" dirty="0"/>
              <a:t> </a:t>
            </a:r>
            <a:r>
              <a:rPr lang="ru-RU" sz="5500" dirty="0" err="1"/>
              <a:t>частина</a:t>
            </a:r>
            <a:r>
              <a:rPr lang="ru-RU" sz="5500" dirty="0"/>
              <a:t> Нептуна, де температура в </a:t>
            </a:r>
            <a:r>
              <a:rPr lang="ru-RU" sz="5500" dirty="0" err="1"/>
              <a:t>середньому</a:t>
            </a:r>
            <a:r>
              <a:rPr lang="ru-RU" sz="5500" dirty="0"/>
              <a:t> становить −200 °</a:t>
            </a:r>
            <a:r>
              <a:rPr lang="en-GB" sz="5500" dirty="0" smtClean="0"/>
              <a:t>C. </a:t>
            </a:r>
            <a:r>
              <a:rPr lang="ru-RU" sz="5500" dirty="0" err="1"/>
              <a:t>Така</a:t>
            </a:r>
            <a:r>
              <a:rPr lang="ru-RU" sz="5500" dirty="0"/>
              <a:t> </a:t>
            </a:r>
            <a:r>
              <a:rPr lang="ru-RU" sz="5500" dirty="0" err="1"/>
              <a:t>різниця</a:t>
            </a:r>
            <a:r>
              <a:rPr lang="ru-RU" sz="5500" dirty="0"/>
              <a:t> в </a:t>
            </a:r>
            <a:r>
              <a:rPr lang="ru-RU" sz="5500" dirty="0" err="1"/>
              <a:t>температурі</a:t>
            </a:r>
            <a:r>
              <a:rPr lang="ru-RU" sz="5500" dirty="0"/>
              <a:t> </a:t>
            </a:r>
            <a:r>
              <a:rPr lang="ru-RU" sz="5500" dirty="0" err="1"/>
              <a:t>достатня</a:t>
            </a:r>
            <a:r>
              <a:rPr lang="ru-RU" sz="5500" dirty="0"/>
              <a:t>, </a:t>
            </a:r>
            <a:r>
              <a:rPr lang="ru-RU" sz="5500" dirty="0" err="1"/>
              <a:t>щоб</a:t>
            </a:r>
            <a:r>
              <a:rPr lang="ru-RU" sz="5500" dirty="0"/>
              <a:t> метан, </a:t>
            </a:r>
            <a:r>
              <a:rPr lang="ru-RU" sz="5500" dirty="0" err="1"/>
              <a:t>який</a:t>
            </a:r>
            <a:r>
              <a:rPr lang="ru-RU" sz="5500" dirty="0"/>
              <a:t> в </a:t>
            </a:r>
            <a:r>
              <a:rPr lang="ru-RU" sz="5500" dirty="0" err="1"/>
              <a:t>інших</a:t>
            </a:r>
            <a:r>
              <a:rPr lang="ru-RU" sz="5500" dirty="0"/>
              <a:t> областях </a:t>
            </a:r>
            <a:r>
              <a:rPr lang="ru-RU" sz="5500" dirty="0" err="1"/>
              <a:t>верхній</a:t>
            </a:r>
            <a:r>
              <a:rPr lang="ru-RU" sz="5500" dirty="0"/>
              <a:t> </a:t>
            </a:r>
            <a:r>
              <a:rPr lang="ru-RU" sz="5500" dirty="0" err="1"/>
              <a:t>частині</a:t>
            </a:r>
            <a:r>
              <a:rPr lang="ru-RU" sz="5500" dirty="0"/>
              <a:t> </a:t>
            </a:r>
            <a:r>
              <a:rPr lang="ru-RU" sz="5500" dirty="0" err="1"/>
              <a:t>атмосфери</a:t>
            </a:r>
            <a:r>
              <a:rPr lang="ru-RU" sz="5500" dirty="0"/>
              <a:t> Нептуна </a:t>
            </a:r>
            <a:r>
              <a:rPr lang="ru-RU" sz="5500" dirty="0" err="1"/>
              <a:t>розташований</a:t>
            </a:r>
            <a:r>
              <a:rPr lang="ru-RU" sz="5500" dirty="0"/>
              <a:t> в </a:t>
            </a:r>
            <a:r>
              <a:rPr lang="ru-RU" sz="5500" dirty="0" err="1"/>
              <a:t>замороженому</a:t>
            </a:r>
            <a:r>
              <a:rPr lang="ru-RU" sz="5500" dirty="0"/>
              <a:t> </a:t>
            </a:r>
            <a:r>
              <a:rPr lang="ru-RU" sz="5500" dirty="0" err="1"/>
              <a:t>вигляді</a:t>
            </a:r>
            <a:r>
              <a:rPr lang="ru-RU" sz="5500" dirty="0"/>
              <a:t>, </a:t>
            </a:r>
            <a:r>
              <a:rPr lang="ru-RU" sz="5500" dirty="0" err="1"/>
              <a:t>просочувався</a:t>
            </a:r>
            <a:r>
              <a:rPr lang="ru-RU" sz="5500" dirty="0"/>
              <a:t> в космос на </a:t>
            </a:r>
            <a:r>
              <a:rPr lang="ru-RU" sz="5500" dirty="0" err="1"/>
              <a:t>південному</a:t>
            </a:r>
            <a:r>
              <a:rPr lang="ru-RU" sz="5500" dirty="0"/>
              <a:t> </a:t>
            </a:r>
            <a:r>
              <a:rPr lang="ru-RU" sz="5500" dirty="0" err="1"/>
              <a:t>полюсі</a:t>
            </a:r>
            <a:r>
              <a:rPr lang="ru-RU" sz="5500" dirty="0"/>
              <a:t>. </a:t>
            </a:r>
            <a:r>
              <a:rPr lang="ru-RU" sz="5500" dirty="0" err="1"/>
              <a:t>Ця</a:t>
            </a:r>
            <a:r>
              <a:rPr lang="ru-RU" sz="5500" dirty="0"/>
              <a:t> «</a:t>
            </a:r>
            <a:r>
              <a:rPr lang="ru-RU" sz="5500" dirty="0" err="1"/>
              <a:t>гаряча</a:t>
            </a:r>
            <a:r>
              <a:rPr lang="ru-RU" sz="5500" dirty="0"/>
              <a:t> точка» — </a:t>
            </a:r>
            <a:r>
              <a:rPr lang="ru-RU" sz="5500" dirty="0" err="1"/>
              <a:t>наслідок</a:t>
            </a:r>
            <a:r>
              <a:rPr lang="ru-RU" sz="5500" dirty="0"/>
              <a:t> </a:t>
            </a:r>
            <a:r>
              <a:rPr lang="ru-RU" sz="5500" dirty="0" err="1"/>
              <a:t>осьового</a:t>
            </a:r>
            <a:r>
              <a:rPr lang="ru-RU" sz="5500" dirty="0"/>
              <a:t> </a:t>
            </a:r>
            <a:r>
              <a:rPr lang="ru-RU" sz="5500" dirty="0" err="1"/>
              <a:t>нахилу</a:t>
            </a:r>
            <a:r>
              <a:rPr lang="ru-RU" sz="5500" dirty="0"/>
              <a:t> Нептуна, </a:t>
            </a:r>
            <a:r>
              <a:rPr lang="ru-RU" sz="5500" dirty="0" err="1"/>
              <a:t>південний</a:t>
            </a:r>
            <a:r>
              <a:rPr lang="ru-RU" sz="5500" dirty="0"/>
              <a:t> полюс </a:t>
            </a:r>
            <a:r>
              <a:rPr lang="ru-RU" sz="5500" dirty="0" err="1"/>
              <a:t>якого</a:t>
            </a:r>
            <a:r>
              <a:rPr lang="ru-RU" sz="5500" dirty="0"/>
              <a:t> </a:t>
            </a:r>
            <a:r>
              <a:rPr lang="ru-RU" sz="5500" dirty="0" err="1"/>
              <a:t>вже</a:t>
            </a:r>
            <a:r>
              <a:rPr lang="ru-RU" sz="5500" dirty="0"/>
              <a:t> </a:t>
            </a:r>
            <a:r>
              <a:rPr lang="ru-RU" sz="5500" dirty="0" err="1"/>
              <a:t>чверть</a:t>
            </a:r>
            <a:r>
              <a:rPr lang="ru-RU" sz="5500" dirty="0"/>
              <a:t> </a:t>
            </a:r>
            <a:r>
              <a:rPr lang="ru-RU" sz="5500" dirty="0" err="1"/>
              <a:t>нептуніанского</a:t>
            </a:r>
            <a:r>
              <a:rPr lang="ru-RU" sz="5500" dirty="0"/>
              <a:t> року, </a:t>
            </a:r>
            <a:r>
              <a:rPr lang="ru-RU" sz="5500" dirty="0" err="1"/>
              <a:t>тобто</a:t>
            </a:r>
            <a:r>
              <a:rPr lang="ru-RU" sz="5500" dirty="0"/>
              <a:t> </a:t>
            </a:r>
            <a:r>
              <a:rPr lang="ru-RU" sz="5500" dirty="0" err="1"/>
              <a:t>приблизно</a:t>
            </a:r>
            <a:r>
              <a:rPr lang="ru-RU" sz="5500" dirty="0"/>
              <a:t> 40 </a:t>
            </a:r>
            <a:r>
              <a:rPr lang="ru-RU" sz="5500" dirty="0" err="1"/>
              <a:t>земних</a:t>
            </a:r>
            <a:r>
              <a:rPr lang="ru-RU" sz="5500" dirty="0"/>
              <a:t> </a:t>
            </a:r>
            <a:r>
              <a:rPr lang="ru-RU" sz="5500" dirty="0" err="1"/>
              <a:t>років</a:t>
            </a:r>
            <a:r>
              <a:rPr lang="ru-RU" sz="5500" dirty="0"/>
              <a:t>, </a:t>
            </a:r>
            <a:r>
              <a:rPr lang="ru-RU" sz="5500" dirty="0" err="1"/>
              <a:t>звернений</a:t>
            </a:r>
            <a:r>
              <a:rPr lang="ru-RU" sz="5500" dirty="0"/>
              <a:t> до </a:t>
            </a:r>
            <a:r>
              <a:rPr lang="ru-RU" sz="5500" dirty="0" err="1"/>
              <a:t>Сонця</a:t>
            </a:r>
            <a:r>
              <a:rPr lang="ru-RU" sz="5500" dirty="0"/>
              <a:t>. </a:t>
            </a:r>
            <a:endParaRPr lang="ru-RU" dirty="0"/>
          </a:p>
        </p:txBody>
      </p:sp>
    </p:spTree>
    <p:extLst>
      <p:ext uri="{BB962C8B-B14F-4D97-AF65-F5344CB8AC3E}">
        <p14:creationId xmlns:p14="http://schemas.microsoft.com/office/powerpoint/2010/main" val="17055644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20072" y="2060849"/>
            <a:ext cx="3714800" cy="4206080"/>
          </a:xfrm>
        </p:spPr>
        <p:txBody>
          <a:bodyPr>
            <a:noAutofit/>
          </a:bodyPr>
          <a:lstStyle/>
          <a:p>
            <a:pPr algn="r"/>
            <a:r>
              <a:rPr lang="uk-UA" sz="1800" dirty="0"/>
              <a:t>Через сезонні зміни хмарні смуги в південній півкулі Нептуна, як спостерігалося, збільшилися в розмірі та альбедо. Ця тенденція була помічена ще 1980 року, і, як очікується, триватиме до 2020 з наступом на Нептуні нового сезону. Сезони змінюються кожні 40 років.</a:t>
            </a: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736" y="1900641"/>
            <a:ext cx="5221351" cy="3904623"/>
          </a:xfrm>
        </p:spPr>
      </p:pic>
      <p:sp>
        <p:nvSpPr>
          <p:cNvPr id="5" name="TextBox 4"/>
          <p:cNvSpPr txBox="1"/>
          <p:nvPr/>
        </p:nvSpPr>
        <p:spPr>
          <a:xfrm>
            <a:off x="107504" y="5805264"/>
            <a:ext cx="4320480" cy="923330"/>
          </a:xfrm>
          <a:prstGeom prst="rect">
            <a:avLst/>
          </a:prstGeom>
          <a:noFill/>
        </p:spPr>
        <p:txBody>
          <a:bodyPr wrap="square" rtlCol="0">
            <a:spAutoFit/>
          </a:bodyPr>
          <a:lstStyle/>
          <a:p>
            <a:r>
              <a:rPr lang="ru-RU" i="1" dirty="0" smtClean="0"/>
              <a:t>Велика темна </a:t>
            </a:r>
            <a:r>
              <a:rPr lang="ru-RU" i="1" dirty="0" err="1" smtClean="0"/>
              <a:t>пляма</a:t>
            </a:r>
            <a:r>
              <a:rPr lang="ru-RU" i="1" dirty="0" smtClean="0"/>
              <a:t> (</a:t>
            </a:r>
            <a:r>
              <a:rPr lang="ru-RU" i="1" dirty="0" err="1" smtClean="0"/>
              <a:t>вгорі</a:t>
            </a:r>
            <a:r>
              <a:rPr lang="ru-RU" i="1" dirty="0" smtClean="0"/>
              <a:t>), Скутер (</a:t>
            </a:r>
            <a:r>
              <a:rPr lang="ru-RU" i="1" dirty="0" err="1" smtClean="0"/>
              <a:t>біла</a:t>
            </a:r>
            <a:r>
              <a:rPr lang="ru-RU" i="1" dirty="0" smtClean="0"/>
              <a:t> </a:t>
            </a:r>
            <a:r>
              <a:rPr lang="ru-RU" i="1" dirty="0" err="1" smtClean="0"/>
              <a:t>трикутна</a:t>
            </a:r>
            <a:r>
              <a:rPr lang="ru-RU" i="1" dirty="0" smtClean="0"/>
              <a:t> </a:t>
            </a:r>
            <a:r>
              <a:rPr lang="ru-RU" i="1" dirty="0" err="1" smtClean="0"/>
              <a:t>хмарка</a:t>
            </a:r>
            <a:r>
              <a:rPr lang="ru-RU" i="1" dirty="0" smtClean="0"/>
              <a:t> </a:t>
            </a:r>
            <a:r>
              <a:rPr lang="ru-RU" i="1" dirty="0" err="1" smtClean="0"/>
              <a:t>посередині</a:t>
            </a:r>
            <a:r>
              <a:rPr lang="ru-RU" i="1" dirty="0" smtClean="0"/>
              <a:t>), і Мала темна </a:t>
            </a:r>
            <a:r>
              <a:rPr lang="ru-RU" i="1" dirty="0" err="1" smtClean="0"/>
              <a:t>пляма</a:t>
            </a:r>
            <a:r>
              <a:rPr lang="ru-RU" i="1" dirty="0" smtClean="0"/>
              <a:t> (внизу).</a:t>
            </a:r>
            <a:endParaRPr lang="uk-UA" i="1" dirty="0"/>
          </a:p>
        </p:txBody>
      </p:sp>
      <p:sp>
        <p:nvSpPr>
          <p:cNvPr id="6" name="TextBox 5"/>
          <p:cNvSpPr txBox="1"/>
          <p:nvPr/>
        </p:nvSpPr>
        <p:spPr>
          <a:xfrm>
            <a:off x="395536" y="620688"/>
            <a:ext cx="8496944" cy="1200329"/>
          </a:xfrm>
          <a:prstGeom prst="rect">
            <a:avLst/>
          </a:prstGeom>
          <a:noFill/>
        </p:spPr>
        <p:txBody>
          <a:bodyPr wrap="square" rtlCol="0">
            <a:spAutoFit/>
          </a:bodyPr>
          <a:lstStyle/>
          <a:p>
            <a:pPr algn="ctr"/>
            <a:r>
              <a:rPr lang="ru-RU" dirty="0" smtClean="0"/>
              <a:t>У </a:t>
            </a:r>
            <a:r>
              <a:rPr lang="ru-RU" dirty="0" err="1" smtClean="0"/>
              <a:t>міру</a:t>
            </a:r>
            <a:r>
              <a:rPr lang="ru-RU" dirty="0" smtClean="0"/>
              <a:t> того, як Нептун буде </a:t>
            </a:r>
            <a:r>
              <a:rPr lang="ru-RU" dirty="0" err="1" smtClean="0"/>
              <a:t>повільно</a:t>
            </a:r>
            <a:r>
              <a:rPr lang="ru-RU" dirty="0" smtClean="0"/>
              <a:t> </a:t>
            </a:r>
            <a:r>
              <a:rPr lang="ru-RU" dirty="0" err="1" smtClean="0"/>
              <a:t>просуватися</a:t>
            </a:r>
            <a:r>
              <a:rPr lang="ru-RU" dirty="0" smtClean="0"/>
              <a:t> по </a:t>
            </a:r>
            <a:r>
              <a:rPr lang="ru-RU" dirty="0" err="1" smtClean="0"/>
              <a:t>орбіті</a:t>
            </a:r>
            <a:r>
              <a:rPr lang="ru-RU" dirty="0" smtClean="0"/>
              <a:t> до </a:t>
            </a:r>
            <a:r>
              <a:rPr lang="ru-RU" dirty="0" err="1" smtClean="0"/>
              <a:t>протилежної</a:t>
            </a:r>
            <a:r>
              <a:rPr lang="ru-RU" dirty="0" smtClean="0"/>
              <a:t> </a:t>
            </a:r>
            <a:r>
              <a:rPr lang="ru-RU" dirty="0" err="1" smtClean="0"/>
              <a:t>сторони</a:t>
            </a:r>
            <a:r>
              <a:rPr lang="ru-RU" dirty="0" smtClean="0"/>
              <a:t> </a:t>
            </a:r>
            <a:r>
              <a:rPr lang="ru-RU" dirty="0" err="1" smtClean="0"/>
              <a:t>Сонця</a:t>
            </a:r>
            <a:r>
              <a:rPr lang="ru-RU" dirty="0" smtClean="0"/>
              <a:t>, </a:t>
            </a:r>
            <a:r>
              <a:rPr lang="ru-RU" dirty="0" err="1" smtClean="0"/>
              <a:t>південний</a:t>
            </a:r>
            <a:r>
              <a:rPr lang="ru-RU" dirty="0" smtClean="0"/>
              <a:t> полюс </a:t>
            </a:r>
            <a:r>
              <a:rPr lang="ru-RU" dirty="0" err="1" smtClean="0"/>
              <a:t>поступово</a:t>
            </a:r>
            <a:r>
              <a:rPr lang="ru-RU" dirty="0" smtClean="0"/>
              <a:t> </a:t>
            </a:r>
            <a:r>
              <a:rPr lang="ru-RU" dirty="0" err="1" smtClean="0"/>
              <a:t>піде</a:t>
            </a:r>
            <a:r>
              <a:rPr lang="ru-RU" dirty="0" smtClean="0"/>
              <a:t> в </a:t>
            </a:r>
            <a:r>
              <a:rPr lang="ru-RU" dirty="0" err="1" smtClean="0"/>
              <a:t>тінь</a:t>
            </a:r>
            <a:r>
              <a:rPr lang="ru-RU" dirty="0" smtClean="0"/>
              <a:t>, і Нептун </a:t>
            </a:r>
            <a:r>
              <a:rPr lang="ru-RU" dirty="0" err="1" smtClean="0"/>
              <a:t>підставить</a:t>
            </a:r>
            <a:r>
              <a:rPr lang="ru-RU" dirty="0" smtClean="0"/>
              <a:t> </a:t>
            </a:r>
            <a:r>
              <a:rPr lang="ru-RU" dirty="0" err="1" smtClean="0"/>
              <a:t>Сонцю</a:t>
            </a:r>
            <a:r>
              <a:rPr lang="ru-RU" dirty="0" smtClean="0"/>
              <a:t> </a:t>
            </a:r>
            <a:r>
              <a:rPr lang="ru-RU" dirty="0" err="1" smtClean="0"/>
              <a:t>північний</a:t>
            </a:r>
            <a:r>
              <a:rPr lang="ru-RU" dirty="0" smtClean="0"/>
              <a:t> полюс. Таким чином, </a:t>
            </a:r>
            <a:r>
              <a:rPr lang="ru-RU" dirty="0" err="1" smtClean="0"/>
              <a:t>вивільнення</a:t>
            </a:r>
            <a:r>
              <a:rPr lang="ru-RU" dirty="0" smtClean="0"/>
              <a:t> метану в космос </a:t>
            </a:r>
            <a:r>
              <a:rPr lang="ru-RU" dirty="0" err="1" smtClean="0"/>
              <a:t>переміститься</a:t>
            </a:r>
            <a:r>
              <a:rPr lang="ru-RU" dirty="0" smtClean="0"/>
              <a:t> з </a:t>
            </a:r>
            <a:r>
              <a:rPr lang="ru-RU" dirty="0" err="1" smtClean="0"/>
              <a:t>південного</a:t>
            </a:r>
            <a:r>
              <a:rPr lang="ru-RU" dirty="0" smtClean="0"/>
              <a:t> полюса на </a:t>
            </a:r>
            <a:r>
              <a:rPr lang="ru-RU" dirty="0" err="1" smtClean="0"/>
              <a:t>північний</a:t>
            </a:r>
            <a:r>
              <a:rPr lang="ru-RU" dirty="0" smtClean="0"/>
              <a:t>.</a:t>
            </a:r>
            <a:endParaRPr lang="ru-RU" dirty="0"/>
          </a:p>
        </p:txBody>
      </p:sp>
    </p:spTree>
    <p:extLst>
      <p:ext uri="{BB962C8B-B14F-4D97-AF65-F5344CB8AC3E}">
        <p14:creationId xmlns:p14="http://schemas.microsoft.com/office/powerpoint/2010/main" val="16646400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8229600" cy="720080"/>
          </a:xfrm>
        </p:spPr>
        <p:txBody>
          <a:bodyPr>
            <a:normAutofit/>
          </a:bodyPr>
          <a:lstStyle/>
          <a:p>
            <a:pPr algn="ctr"/>
            <a:r>
              <a:rPr lang="uk-UA" sz="3600" dirty="0"/>
              <a:t>Шторми</a:t>
            </a:r>
          </a:p>
        </p:txBody>
      </p:sp>
      <p:sp>
        <p:nvSpPr>
          <p:cNvPr id="3" name="Объект 2"/>
          <p:cNvSpPr>
            <a:spLocks noGrp="1"/>
          </p:cNvSpPr>
          <p:nvPr>
            <p:ph idx="1"/>
          </p:nvPr>
        </p:nvSpPr>
        <p:spPr>
          <a:xfrm>
            <a:off x="179512" y="1124744"/>
            <a:ext cx="6048672" cy="5616624"/>
          </a:xfrm>
        </p:spPr>
        <p:txBody>
          <a:bodyPr>
            <a:normAutofit fontScale="62500" lnSpcReduction="20000"/>
          </a:bodyPr>
          <a:lstStyle/>
          <a:p>
            <a:pPr algn="ctr"/>
            <a:r>
              <a:rPr lang="uk-UA" dirty="0"/>
              <a:t>В 1989 році Велика темна пляма, стійкий шторм-антициклон розмірами 13 000 × 6600 </a:t>
            </a:r>
            <a:r>
              <a:rPr lang="uk-UA" dirty="0" smtClean="0"/>
              <a:t>км, </a:t>
            </a:r>
            <a:r>
              <a:rPr lang="uk-UA" dirty="0"/>
              <a:t>був відкритий апаратом НАСА «</a:t>
            </a:r>
            <a:r>
              <a:rPr lang="uk-UA" dirty="0" err="1"/>
              <a:t>Вояджер</a:t>
            </a:r>
            <a:r>
              <a:rPr lang="uk-UA" dirty="0"/>
              <a:t>-2». Цей атмосферний шторм нагадував Велику червону пляму Юпітера, однак 2 листопада 1994 року космічний телескоп «</a:t>
            </a:r>
            <a:r>
              <a:rPr lang="uk-UA" dirty="0" err="1"/>
              <a:t>Габбл</a:t>
            </a:r>
            <a:r>
              <a:rPr lang="uk-UA" dirty="0"/>
              <a:t>» не виявив його на колишньому місці. Замість нього нове схоже утворення було виявлено в північній півкулі </a:t>
            </a:r>
            <a:r>
              <a:rPr lang="uk-UA" dirty="0" smtClean="0"/>
              <a:t>планети.</a:t>
            </a:r>
            <a:endParaRPr lang="uk-UA" dirty="0"/>
          </a:p>
          <a:p>
            <a:pPr algn="ctr"/>
            <a:r>
              <a:rPr lang="uk-UA" dirty="0"/>
              <a:t>Скутер — це інший шторм, виявлений південніше Великої темної плями. Його назва — наслідок того, що ще за кілька місяців до зближення «</a:t>
            </a:r>
            <a:r>
              <a:rPr lang="uk-UA" dirty="0" err="1"/>
              <a:t>Вояджера</a:t>
            </a:r>
            <a:r>
              <a:rPr lang="uk-UA" dirty="0"/>
              <a:t>-2» з Нептуном було ясно, що ця групка хмар переміщалася набагато швидше Великої темної </a:t>
            </a:r>
            <a:r>
              <a:rPr lang="uk-UA" dirty="0" smtClean="0"/>
              <a:t>плями. </a:t>
            </a:r>
            <a:r>
              <a:rPr lang="uk-UA" dirty="0"/>
              <a:t>Такі зображення дозволили виявити ще більш швидкі, ніж «скутер», групи хмар. Мала темна пляма, другий за інтенсивністю шторм, що спостерігався під час зближення «</a:t>
            </a:r>
            <a:r>
              <a:rPr lang="uk-UA" dirty="0" err="1"/>
              <a:t>Вояджера</a:t>
            </a:r>
            <a:r>
              <a:rPr lang="uk-UA" dirty="0"/>
              <a:t>-2» з планетою 1989 року, розташована ще південніше. Спочатку вона здавалася повністю темною, але при зближенні яскравий центр Малої темної плями став видніше, що можна помітити на більшості чітких фотографій з високою </a:t>
            </a:r>
            <a:r>
              <a:rPr lang="uk-UA" dirty="0" smtClean="0"/>
              <a:t>роздільністю.</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764703"/>
            <a:ext cx="2808312" cy="3667325"/>
          </a:xfrm>
          <a:prstGeom prst="rect">
            <a:avLst/>
          </a:prstGeom>
        </p:spPr>
      </p:pic>
      <p:sp>
        <p:nvSpPr>
          <p:cNvPr id="5" name="TextBox 4"/>
          <p:cNvSpPr txBox="1"/>
          <p:nvPr/>
        </p:nvSpPr>
        <p:spPr>
          <a:xfrm>
            <a:off x="7171372" y="4423903"/>
            <a:ext cx="1778684" cy="830997"/>
          </a:xfrm>
          <a:prstGeom prst="rect">
            <a:avLst/>
          </a:prstGeom>
          <a:noFill/>
        </p:spPr>
        <p:txBody>
          <a:bodyPr wrap="square" rtlCol="0">
            <a:spAutoFit/>
          </a:bodyPr>
          <a:lstStyle/>
          <a:p>
            <a:pPr algn="ctr"/>
            <a:r>
              <a:rPr lang="ru-RU" sz="1600" i="1" dirty="0" smtClean="0"/>
              <a:t>Велика темна </a:t>
            </a:r>
            <a:r>
              <a:rPr lang="ru-RU" sz="1600" i="1" dirty="0" err="1" smtClean="0"/>
              <a:t>пляма</a:t>
            </a:r>
            <a:r>
              <a:rPr lang="ru-RU" sz="1600" i="1" dirty="0" smtClean="0"/>
              <a:t>, фото з ​​"Вояджера-2".</a:t>
            </a:r>
            <a:endParaRPr lang="uk-UA" sz="1600" i="1" dirty="0"/>
          </a:p>
        </p:txBody>
      </p:sp>
      <p:sp>
        <p:nvSpPr>
          <p:cNvPr id="6" name="TextBox 5"/>
          <p:cNvSpPr txBox="1"/>
          <p:nvPr/>
        </p:nvSpPr>
        <p:spPr>
          <a:xfrm>
            <a:off x="827584" y="1124744"/>
            <a:ext cx="5112568" cy="5632311"/>
          </a:xfrm>
          <a:prstGeom prst="rect">
            <a:avLst/>
          </a:prstGeom>
          <a:noFill/>
        </p:spPr>
        <p:txBody>
          <a:bodyPr wrap="square" rtlCol="0">
            <a:spAutoFit/>
          </a:bodyPr>
          <a:lstStyle/>
          <a:p>
            <a:pPr algn="ctr"/>
            <a:r>
              <a:rPr lang="uk-UA" dirty="0" smtClean="0"/>
              <a:t>«Темні плями» Нептуна, як вважають, народжуються в тропосфері на більш низьких висотах, ніж більш яскраві й помітні хмари[20]. Таким чином, вони здаються своєрідними дірами у верхньому хмарному шарі. Оскільки ці шторми носять стійкий характер та можуть існувати протягом декількох місяців, вони, як вважається, мають </a:t>
            </a:r>
            <a:r>
              <a:rPr lang="uk-UA" dirty="0" err="1" smtClean="0"/>
              <a:t>вихорну</a:t>
            </a:r>
            <a:r>
              <a:rPr lang="uk-UA" dirty="0" smtClean="0"/>
              <a:t> структуру[21]. Часто зв'язуються з темними плямами більш яскраві, постійні хмари метану, які формуються в тропопаузі[22]. Сталість супутніх хмар показує, що деякі колишні «темні плями» можуть продовжити своє існування як циклон, навіть при тому, що вони втрачають темне забарвлення. Темні плями можуть розсіятися, якщо вони рухаються занадто близько до екватора або через якийсь інший невідомий поки що механізм.</a:t>
            </a:r>
            <a:endParaRPr lang="uk-UA" dirty="0"/>
          </a:p>
        </p:txBody>
      </p:sp>
    </p:spTree>
    <p:extLst>
      <p:ext uri="{BB962C8B-B14F-4D97-AF65-F5344CB8AC3E}">
        <p14:creationId xmlns:p14="http://schemas.microsoft.com/office/powerpoint/2010/main" val="201208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1000" fill="hold"/>
                                        <p:tgtEl>
                                          <p:spTgt spid="6"/>
                                        </p:tgtEl>
                                        <p:attrNameLst>
                                          <p:attrName>ppt_w</p:attrName>
                                        </p:attrNameLst>
                                      </p:cBhvr>
                                      <p:tavLst>
                                        <p:tav tm="0">
                                          <p:val>
                                            <p:fltVal val="0"/>
                                          </p:val>
                                        </p:tav>
                                        <p:tav tm="100000">
                                          <p:val>
                                            <p:strVal val="#ppt_w"/>
                                          </p:val>
                                        </p:tav>
                                      </p:tavLst>
                                    </p:anim>
                                    <p:anim calcmode="lin" valueType="num">
                                      <p:cBhvr>
                                        <p:cTn id="18" dur="1000" fill="hold"/>
                                        <p:tgtEl>
                                          <p:spTgt spid="6"/>
                                        </p:tgtEl>
                                        <p:attrNameLst>
                                          <p:attrName>ppt_h</p:attrName>
                                        </p:attrNameLst>
                                      </p:cBhvr>
                                      <p:tavLst>
                                        <p:tav tm="0">
                                          <p:val>
                                            <p:fltVal val="0"/>
                                          </p:val>
                                        </p:tav>
                                        <p:tav tm="100000">
                                          <p:val>
                                            <p:strVal val="#ppt_h"/>
                                          </p:val>
                                        </p:tav>
                                      </p:tavLst>
                                    </p:anim>
                                    <p:anim calcmode="lin" valueType="num">
                                      <p:cBhvr>
                                        <p:cTn id="19" dur="1000" fill="hold"/>
                                        <p:tgtEl>
                                          <p:spTgt spid="6"/>
                                        </p:tgtEl>
                                        <p:attrNameLst>
                                          <p:attrName>style.rotation</p:attrName>
                                        </p:attrNameLst>
                                      </p:cBhvr>
                                      <p:tavLst>
                                        <p:tav tm="0">
                                          <p:val>
                                            <p:fltVal val="90"/>
                                          </p:val>
                                        </p:tav>
                                        <p:tav tm="100000">
                                          <p:val>
                                            <p:fltVal val="0"/>
                                          </p:val>
                                        </p:tav>
                                      </p:tavLst>
                                    </p:anim>
                                    <p:animEffect transition="in" filter="fade">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2934" y="661187"/>
            <a:ext cx="8229600" cy="648072"/>
          </a:xfrm>
        </p:spPr>
        <p:txBody>
          <a:bodyPr>
            <a:normAutofit fontScale="90000"/>
          </a:bodyPr>
          <a:lstStyle/>
          <a:p>
            <a:pPr algn="ctr"/>
            <a:r>
              <a:rPr lang="uk-UA" dirty="0"/>
              <a:t>Супутники Нептуна</a:t>
            </a: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6709" y="1948368"/>
            <a:ext cx="8921048" cy="4752528"/>
          </a:xfrm>
        </p:spPr>
      </p:pic>
      <p:sp>
        <p:nvSpPr>
          <p:cNvPr id="5" name="TextBox 4"/>
          <p:cNvSpPr txBox="1"/>
          <p:nvPr/>
        </p:nvSpPr>
        <p:spPr>
          <a:xfrm>
            <a:off x="251520" y="1268760"/>
            <a:ext cx="8568952" cy="646331"/>
          </a:xfrm>
          <a:prstGeom prst="rect">
            <a:avLst/>
          </a:prstGeom>
          <a:noFill/>
        </p:spPr>
        <p:txBody>
          <a:bodyPr wrap="square" rtlCol="0">
            <a:spAutoFit/>
          </a:bodyPr>
          <a:lstStyle/>
          <a:p>
            <a:pPr algn="ctr"/>
            <a:r>
              <a:rPr lang="ru-RU" dirty="0" smtClean="0"/>
              <a:t>Нептун </a:t>
            </a:r>
            <a:r>
              <a:rPr lang="ru-RU" dirty="0" err="1" smtClean="0"/>
              <a:t>має</a:t>
            </a:r>
            <a:r>
              <a:rPr lang="ru-RU" dirty="0" smtClean="0"/>
              <a:t> 14 </a:t>
            </a:r>
            <a:r>
              <a:rPr lang="ru-RU" dirty="0" err="1" smtClean="0"/>
              <a:t>супутників</a:t>
            </a:r>
            <a:r>
              <a:rPr lang="ru-RU" dirty="0" smtClean="0"/>
              <a:t>: 1 великий, 3 </a:t>
            </a:r>
            <a:r>
              <a:rPr lang="ru-RU" dirty="0" err="1" smtClean="0"/>
              <a:t>середніх</a:t>
            </a:r>
            <a:r>
              <a:rPr lang="ru-RU" dirty="0" smtClean="0"/>
              <a:t> і 10 маленьких. </a:t>
            </a:r>
            <a:r>
              <a:rPr lang="ru-RU" dirty="0" err="1" smtClean="0"/>
              <a:t>Інформацію</a:t>
            </a:r>
            <a:r>
              <a:rPr lang="ru-RU" dirty="0" smtClean="0"/>
              <a:t> про </a:t>
            </a:r>
            <a:r>
              <a:rPr lang="ru-RU" dirty="0" err="1" smtClean="0"/>
              <a:t>деякі</a:t>
            </a:r>
            <a:r>
              <a:rPr lang="ru-RU" dirty="0" smtClean="0"/>
              <a:t> з них наведено у </a:t>
            </a:r>
            <a:r>
              <a:rPr lang="ru-RU" dirty="0" err="1" smtClean="0"/>
              <a:t>таблиці</a:t>
            </a:r>
            <a:r>
              <a:rPr lang="ru-RU" dirty="0" smtClean="0"/>
              <a:t>.</a:t>
            </a:r>
            <a:endParaRPr lang="uk-UA" dirty="0"/>
          </a:p>
        </p:txBody>
      </p:sp>
    </p:spTree>
    <p:extLst>
      <p:ext uri="{BB962C8B-B14F-4D97-AF65-F5344CB8AC3E}">
        <p14:creationId xmlns:p14="http://schemas.microsoft.com/office/powerpoint/2010/main" val="374521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504056"/>
          </a:xfrm>
        </p:spPr>
        <p:txBody>
          <a:bodyPr>
            <a:normAutofit fontScale="90000"/>
          </a:bodyPr>
          <a:lstStyle/>
          <a:p>
            <a:pPr algn="ctr"/>
            <a:r>
              <a:rPr lang="uk-UA" sz="3600" dirty="0"/>
              <a:t>Тритон</a:t>
            </a:r>
          </a:p>
        </p:txBody>
      </p:sp>
      <p:sp>
        <p:nvSpPr>
          <p:cNvPr id="3" name="Объект 2"/>
          <p:cNvSpPr>
            <a:spLocks noGrp="1"/>
          </p:cNvSpPr>
          <p:nvPr>
            <p:ph idx="1"/>
          </p:nvPr>
        </p:nvSpPr>
        <p:spPr>
          <a:xfrm>
            <a:off x="323528" y="1340768"/>
            <a:ext cx="3672408" cy="5328592"/>
          </a:xfrm>
        </p:spPr>
        <p:txBody>
          <a:bodyPr>
            <a:noAutofit/>
          </a:bodyPr>
          <a:lstStyle/>
          <a:p>
            <a:pPr marL="109728" indent="0" algn="ctr">
              <a:buNone/>
            </a:pPr>
            <a:r>
              <a:rPr lang="uk-UA" sz="1800" dirty="0"/>
              <a:t>Тритон відкрито Вільямом </a:t>
            </a:r>
            <a:r>
              <a:rPr lang="uk-UA" sz="1800" dirty="0" err="1"/>
              <a:t>Ласселем</a:t>
            </a:r>
            <a:r>
              <a:rPr lang="uk-UA" sz="1800" dirty="0"/>
              <a:t> (о. Мальта, 1846). Він має 14 зоряну величину і є найбільшим серед супутників Нептуна. Відстань від Нептуна 394700 км, сидеричний період обертання 5 діб 21 год. 3 хв., діаметр близько 2707 км, що на 769 км менше діаметра Місяця, хоча маса його у 3,5 рази менша. Це єдиний супутник Сонячної системи, який обертається навколо своєї планети в протилежний бік від обертання самої планети навколо своєї осі. Є версії, що Тритон — захоплена колись Нептуном самостійна планета</a:t>
            </a:r>
            <a:r>
              <a:rPr lang="uk-UA" sz="1800" dirty="0" smtClean="0"/>
              <a:t>.</a:t>
            </a:r>
          </a:p>
          <a:p>
            <a:pPr marL="109728" indent="0">
              <a:buNone/>
            </a:pPr>
            <a:endParaRPr lang="uk-UA" sz="18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9952" y="1340768"/>
            <a:ext cx="4680520" cy="4680520"/>
          </a:xfrm>
          <a:prstGeom prst="rect">
            <a:avLst/>
          </a:prstGeom>
        </p:spPr>
      </p:pic>
    </p:spTree>
    <p:extLst>
      <p:ext uri="{BB962C8B-B14F-4D97-AF65-F5344CB8AC3E}">
        <p14:creationId xmlns:p14="http://schemas.microsoft.com/office/powerpoint/2010/main" val="14956238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648072"/>
          </a:xfrm>
        </p:spPr>
        <p:txBody>
          <a:bodyPr>
            <a:normAutofit/>
          </a:bodyPr>
          <a:lstStyle/>
          <a:p>
            <a:pPr algn="ctr"/>
            <a:r>
              <a:rPr lang="uk-UA" sz="3600" dirty="0"/>
              <a:t>Нереїда</a:t>
            </a:r>
          </a:p>
        </p:txBody>
      </p:sp>
      <p:sp>
        <p:nvSpPr>
          <p:cNvPr id="3" name="Объект 2"/>
          <p:cNvSpPr>
            <a:spLocks noGrp="1"/>
          </p:cNvSpPr>
          <p:nvPr>
            <p:ph idx="1"/>
          </p:nvPr>
        </p:nvSpPr>
        <p:spPr>
          <a:xfrm>
            <a:off x="5292080" y="1412776"/>
            <a:ext cx="3394720" cy="5161760"/>
          </a:xfrm>
        </p:spPr>
        <p:txBody>
          <a:bodyPr>
            <a:normAutofit/>
          </a:bodyPr>
          <a:lstStyle/>
          <a:p>
            <a:pPr marL="109728" indent="0" algn="ctr">
              <a:buNone/>
            </a:pPr>
            <a:r>
              <a:rPr lang="uk-UA" sz="1800" dirty="0"/>
              <a:t>Третій за розмірами супутник Нептуна. Середня відстань від Нептуна 6,2 </a:t>
            </a:r>
            <a:r>
              <a:rPr lang="uk-UA" sz="1800" dirty="0" err="1"/>
              <a:t>млн</a:t>
            </a:r>
            <a:r>
              <a:rPr lang="uk-UA" sz="1800" dirty="0"/>
              <a:t> км, діаметр — близько 340 км. Нереїда — найвіддаленіший супутник Нептуна (серед відомих). Вона робить один оберт навколо планети за 360 днів. Орбіта Нереїди дуже витягнута, її ексцентриситет становить 0,75. Найбільша відстань від супутника до планети перевищує найменшу в сім разів. Нереїду було відкрито 1949 року </a:t>
            </a:r>
            <a:r>
              <a:rPr lang="uk-UA" sz="1800" dirty="0" err="1"/>
              <a:t>Джерардом</a:t>
            </a:r>
            <a:r>
              <a:rPr lang="uk-UA" sz="1800" dirty="0"/>
              <a:t> </a:t>
            </a:r>
            <a:r>
              <a:rPr lang="uk-UA" sz="1800" dirty="0" err="1"/>
              <a:t>Койпером</a:t>
            </a:r>
            <a:r>
              <a:rPr lang="uk-UA" sz="1800" dirty="0"/>
              <a:t> (США).</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266" y="1772816"/>
            <a:ext cx="4536504" cy="4536504"/>
          </a:xfrm>
          <a:prstGeom prst="rect">
            <a:avLst/>
          </a:prstGeom>
        </p:spPr>
      </p:pic>
    </p:spTree>
    <p:extLst>
      <p:ext uri="{BB962C8B-B14F-4D97-AF65-F5344CB8AC3E}">
        <p14:creationId xmlns:p14="http://schemas.microsoft.com/office/powerpoint/2010/main" val="11585977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400"/>
            <a:ext cx="9143999" cy="7029400"/>
          </a:xfrm>
          <a:prstGeom prst="rect">
            <a:avLst/>
          </a:prstGeom>
        </p:spPr>
      </p:pic>
      <p:sp>
        <p:nvSpPr>
          <p:cNvPr id="2" name="Заголовок 1"/>
          <p:cNvSpPr>
            <a:spLocks noGrp="1"/>
          </p:cNvSpPr>
          <p:nvPr>
            <p:ph type="title"/>
          </p:nvPr>
        </p:nvSpPr>
        <p:spPr>
          <a:xfrm>
            <a:off x="457200" y="1143000"/>
            <a:ext cx="8229600" cy="4086200"/>
          </a:xfrm>
        </p:spPr>
        <p:txBody>
          <a:bodyPr>
            <a:normAutofit/>
          </a:bodyPr>
          <a:lstStyle/>
          <a:p>
            <a:pPr algn="ctr"/>
            <a:r>
              <a:rPr lang="uk-UA" sz="8000" i="1" dirty="0" smtClean="0">
                <a:solidFill>
                  <a:schemeClr val="bg1"/>
                </a:solidFill>
                <a:effectLst>
                  <a:outerShdw blurRad="38100" dist="38100" dir="2700000" algn="tl">
                    <a:srgbClr val="000000">
                      <a:alpha val="43137"/>
                    </a:srgbClr>
                  </a:outerShdw>
                </a:effectLst>
              </a:rPr>
              <a:t>Дякую за увагу!</a:t>
            </a:r>
            <a:endParaRPr lang="uk-UA" sz="8000"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40873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01797"/>
            <a:ext cx="2863298" cy="6120680"/>
          </a:xfrm>
          <a:prstGeom prst="rect">
            <a:avLst/>
          </a:prstGeom>
        </p:spPr>
      </p:pic>
      <p:sp>
        <p:nvSpPr>
          <p:cNvPr id="2" name="Заголовок 1"/>
          <p:cNvSpPr>
            <a:spLocks noGrp="1"/>
          </p:cNvSpPr>
          <p:nvPr>
            <p:ph type="title"/>
          </p:nvPr>
        </p:nvSpPr>
        <p:spPr>
          <a:xfrm>
            <a:off x="3779912" y="274638"/>
            <a:ext cx="5112568" cy="6394722"/>
          </a:xfrm>
        </p:spPr>
        <p:txBody>
          <a:bodyPr>
            <a:normAutofit fontScale="90000"/>
          </a:bodyPr>
          <a:lstStyle/>
          <a:p>
            <a:pPr algn="ctr"/>
            <a:r>
              <a:rPr lang="uk-UA" sz="2700" i="1" dirty="0" err="1" smtClean="0"/>
              <a:t>Непту́н</a:t>
            </a:r>
            <a:r>
              <a:rPr lang="uk-UA" sz="2700" dirty="0" smtClean="0"/>
              <a:t> — восьма за віддаленістю від Сонця, четверта за розміром і третя за масою планета Сонячної системи, що належить до планет-гігантів. Її орбіта перетинається з орбітою Плутона в деяких місцях. Також орбіту Нептуна перетинає комета Галлея. Маса Нептуна у 17,2 рази, а діаметр екватора у 3,9 рази більший за Землю. Планета названа на честь римського бога морів. Його астрономічний символ  — стилізована версія тризубця Нептуна.</a:t>
            </a:r>
            <a:r>
              <a:rPr lang="ru-RU" sz="1400" dirty="0" smtClean="0"/>
              <a:t/>
            </a:r>
            <a:br>
              <a:rPr lang="ru-RU" sz="1400" dirty="0" smtClean="0"/>
            </a:br>
            <a:endParaRPr lang="ru-RU" sz="1400" dirty="0"/>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11560" y="0"/>
            <a:ext cx="2935306" cy="6778861"/>
          </a:xfrm>
        </p:spPr>
      </p:pic>
    </p:spTree>
    <p:extLst>
      <p:ext uri="{BB962C8B-B14F-4D97-AF65-F5344CB8AC3E}">
        <p14:creationId xmlns:p14="http://schemas.microsoft.com/office/powerpoint/2010/main" val="3203109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nodeType="clickEffect">
                                  <p:stCondLst>
                                    <p:cond delay="0"/>
                                  </p:stCondLst>
                                  <p:childTnLst>
                                    <p:animEffect transition="out" filter="circle(out)">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Історія відкриття</a:t>
            </a:r>
            <a:endParaRPr lang="uk-UA" dirty="0"/>
          </a:p>
        </p:txBody>
      </p:sp>
      <p:sp>
        <p:nvSpPr>
          <p:cNvPr id="3" name="Объект 2"/>
          <p:cNvSpPr>
            <a:spLocks noGrp="1"/>
          </p:cNvSpPr>
          <p:nvPr>
            <p:ph idx="1"/>
          </p:nvPr>
        </p:nvSpPr>
        <p:spPr/>
        <p:txBody>
          <a:bodyPr>
            <a:normAutofit fontScale="85000" lnSpcReduction="20000"/>
          </a:bodyPr>
          <a:lstStyle/>
          <a:p>
            <a:r>
              <a:rPr lang="ru-RU" dirty="0" smtClean="0"/>
              <a:t>Нептун </a:t>
            </a:r>
            <a:r>
              <a:rPr lang="ru-RU" dirty="0" err="1" smtClean="0"/>
              <a:t>був</a:t>
            </a:r>
            <a:r>
              <a:rPr lang="ru-RU" dirty="0" smtClean="0"/>
              <a:t> </a:t>
            </a:r>
            <a:r>
              <a:rPr lang="ru-RU" dirty="0" err="1" smtClean="0"/>
              <a:t>відкритий</a:t>
            </a:r>
            <a:r>
              <a:rPr lang="ru-RU" dirty="0" smtClean="0"/>
              <a:t> 23 </a:t>
            </a:r>
            <a:r>
              <a:rPr lang="ru-RU" dirty="0" err="1" smtClean="0"/>
              <a:t>вересня</a:t>
            </a:r>
            <a:r>
              <a:rPr lang="ru-RU" dirty="0" smtClean="0"/>
              <a:t> 1846 року, і став </a:t>
            </a:r>
            <a:r>
              <a:rPr lang="ru-RU" dirty="0" err="1" smtClean="0"/>
              <a:t>першою</a:t>
            </a:r>
            <a:r>
              <a:rPr lang="ru-RU" dirty="0" smtClean="0"/>
              <a:t> планетою, яка </a:t>
            </a:r>
            <a:r>
              <a:rPr lang="ru-RU" dirty="0" err="1" smtClean="0"/>
              <a:t>була</a:t>
            </a:r>
            <a:r>
              <a:rPr lang="ru-RU" dirty="0" smtClean="0"/>
              <a:t> </a:t>
            </a:r>
            <a:r>
              <a:rPr lang="ru-RU" dirty="0" err="1" smtClean="0"/>
              <a:t>відкрита</a:t>
            </a:r>
            <a:r>
              <a:rPr lang="ru-RU" dirty="0" smtClean="0"/>
              <a:t> </a:t>
            </a:r>
            <a:r>
              <a:rPr lang="ru-RU" dirty="0" err="1" smtClean="0"/>
              <a:t>завдяки</a:t>
            </a:r>
            <a:r>
              <a:rPr lang="ru-RU" dirty="0" smtClean="0"/>
              <a:t> </a:t>
            </a:r>
            <a:r>
              <a:rPr lang="ru-RU" dirty="0" err="1" smtClean="0"/>
              <a:t>математичним</a:t>
            </a:r>
            <a:r>
              <a:rPr lang="ru-RU" dirty="0" smtClean="0"/>
              <a:t> </a:t>
            </a:r>
            <a:r>
              <a:rPr lang="ru-RU" dirty="0" err="1" smtClean="0"/>
              <a:t>розрахункам</a:t>
            </a:r>
            <a:r>
              <a:rPr lang="ru-RU" dirty="0" smtClean="0"/>
              <a:t>, а не шляхом </a:t>
            </a:r>
            <a:r>
              <a:rPr lang="ru-RU" dirty="0" err="1" smtClean="0"/>
              <a:t>регулярних</a:t>
            </a:r>
            <a:r>
              <a:rPr lang="ru-RU" dirty="0" smtClean="0"/>
              <a:t> </a:t>
            </a:r>
            <a:r>
              <a:rPr lang="ru-RU" dirty="0" err="1" smtClean="0"/>
              <a:t>спостережень</a:t>
            </a:r>
            <a:r>
              <a:rPr lang="ru-RU" dirty="0" smtClean="0"/>
              <a:t>. </a:t>
            </a:r>
            <a:r>
              <a:rPr lang="ru-RU" dirty="0" err="1" smtClean="0"/>
              <a:t>Припущення</a:t>
            </a:r>
            <a:r>
              <a:rPr lang="ru-RU" dirty="0" smtClean="0"/>
              <a:t> про </a:t>
            </a:r>
            <a:r>
              <a:rPr lang="ru-RU" dirty="0" err="1" smtClean="0"/>
              <a:t>наявність</a:t>
            </a:r>
            <a:r>
              <a:rPr lang="ru-RU" dirty="0" smtClean="0"/>
              <a:t> </a:t>
            </a:r>
            <a:r>
              <a:rPr lang="ru-RU" dirty="0" err="1" smtClean="0"/>
              <a:t>планети</a:t>
            </a:r>
            <a:r>
              <a:rPr lang="ru-RU" dirty="0" smtClean="0"/>
              <a:t> </a:t>
            </a:r>
            <a:r>
              <a:rPr lang="ru-RU" dirty="0" err="1" smtClean="0"/>
              <a:t>були</a:t>
            </a:r>
            <a:r>
              <a:rPr lang="ru-RU" dirty="0" smtClean="0"/>
              <a:t> </a:t>
            </a:r>
            <a:r>
              <a:rPr lang="ru-RU" dirty="0" err="1" smtClean="0"/>
              <a:t>пов'язані</a:t>
            </a:r>
            <a:r>
              <a:rPr lang="ru-RU" dirty="0" smtClean="0"/>
              <a:t> з </a:t>
            </a:r>
            <a:r>
              <a:rPr lang="ru-RU" dirty="0" err="1" smtClean="0"/>
              <a:t>непередбаченими</a:t>
            </a:r>
            <a:r>
              <a:rPr lang="ru-RU" dirty="0" smtClean="0"/>
              <a:t> </a:t>
            </a:r>
            <a:r>
              <a:rPr lang="ru-RU" dirty="0" err="1" smtClean="0"/>
              <a:t>змінами</a:t>
            </a:r>
            <a:r>
              <a:rPr lang="ru-RU" dirty="0" smtClean="0"/>
              <a:t> в </a:t>
            </a:r>
            <a:r>
              <a:rPr lang="ru-RU" dirty="0" err="1" smtClean="0"/>
              <a:t>орбіті</a:t>
            </a:r>
            <a:r>
              <a:rPr lang="ru-RU" dirty="0" smtClean="0"/>
              <a:t> Урану, </a:t>
            </a:r>
            <a:r>
              <a:rPr lang="ru-RU" dirty="0" err="1" smtClean="0"/>
              <a:t>гравітаційні</a:t>
            </a:r>
            <a:r>
              <a:rPr lang="ru-RU" dirty="0" smtClean="0"/>
              <a:t> </a:t>
            </a:r>
            <a:r>
              <a:rPr lang="ru-RU" dirty="0" err="1" smtClean="0"/>
              <a:t>сили</a:t>
            </a:r>
            <a:r>
              <a:rPr lang="ru-RU" dirty="0" smtClean="0"/>
              <a:t> </a:t>
            </a:r>
            <a:r>
              <a:rPr lang="ru-RU" dirty="0" err="1" smtClean="0"/>
              <a:t>якої</a:t>
            </a:r>
            <a:r>
              <a:rPr lang="ru-RU" dirty="0" smtClean="0"/>
              <a:t> могли </a:t>
            </a:r>
            <a:r>
              <a:rPr lang="ru-RU" dirty="0" err="1" smtClean="0"/>
              <a:t>призвести</a:t>
            </a:r>
            <a:r>
              <a:rPr lang="ru-RU" dirty="0" smtClean="0"/>
              <a:t> до </a:t>
            </a:r>
            <a:r>
              <a:rPr lang="ru-RU" dirty="0" err="1" smtClean="0"/>
              <a:t>появи</a:t>
            </a:r>
            <a:r>
              <a:rPr lang="ru-RU" dirty="0" smtClean="0"/>
              <a:t> </a:t>
            </a:r>
            <a:r>
              <a:rPr lang="ru-RU" dirty="0" err="1" smtClean="0"/>
              <a:t>цих</a:t>
            </a:r>
            <a:r>
              <a:rPr lang="ru-RU" dirty="0" smtClean="0"/>
              <a:t> </a:t>
            </a:r>
            <a:r>
              <a:rPr lang="ru-RU" dirty="0" err="1" smtClean="0"/>
              <a:t>відхилень</a:t>
            </a:r>
            <a:r>
              <a:rPr lang="ru-RU" dirty="0" smtClean="0"/>
              <a:t>. </a:t>
            </a:r>
            <a:r>
              <a:rPr lang="ru-RU" dirty="0" err="1" smtClean="0"/>
              <a:t>Згодом</a:t>
            </a:r>
            <a:r>
              <a:rPr lang="ru-RU" dirty="0" smtClean="0"/>
              <a:t> Нептун </a:t>
            </a:r>
            <a:r>
              <a:rPr lang="ru-RU" dirty="0" err="1" smtClean="0"/>
              <a:t>був</a:t>
            </a:r>
            <a:r>
              <a:rPr lang="ru-RU" dirty="0" smtClean="0"/>
              <a:t> </a:t>
            </a:r>
            <a:r>
              <a:rPr lang="ru-RU" dirty="0" err="1" smtClean="0"/>
              <a:t>знайдений</a:t>
            </a:r>
            <a:r>
              <a:rPr lang="ru-RU" dirty="0" smtClean="0"/>
              <a:t> у межах </a:t>
            </a:r>
            <a:r>
              <a:rPr lang="ru-RU" dirty="0" err="1" smtClean="0"/>
              <a:t>розрахованого</a:t>
            </a:r>
            <a:r>
              <a:rPr lang="ru-RU" dirty="0" smtClean="0"/>
              <a:t> </a:t>
            </a:r>
            <a:r>
              <a:rPr lang="ru-RU" dirty="0" err="1" smtClean="0"/>
              <a:t>розташування</a:t>
            </a:r>
            <a:r>
              <a:rPr lang="ru-RU" dirty="0" smtClean="0"/>
              <a:t>. </a:t>
            </a:r>
            <a:r>
              <a:rPr lang="ru-RU" dirty="0" err="1" smtClean="0"/>
              <a:t>Незабаром</a:t>
            </a:r>
            <a:r>
              <a:rPr lang="ru-RU" dirty="0" smtClean="0"/>
              <a:t> </a:t>
            </a:r>
            <a:r>
              <a:rPr lang="ru-RU" dirty="0" err="1" smtClean="0"/>
              <a:t>був</a:t>
            </a:r>
            <a:r>
              <a:rPr lang="ru-RU" dirty="0" smtClean="0"/>
              <a:t> </a:t>
            </a:r>
            <a:r>
              <a:rPr lang="ru-RU" dirty="0" err="1" smtClean="0"/>
              <a:t>відкритий</a:t>
            </a:r>
            <a:r>
              <a:rPr lang="ru-RU" dirty="0" smtClean="0"/>
              <a:t> і </a:t>
            </a:r>
            <a:r>
              <a:rPr lang="ru-RU" dirty="0" err="1" smtClean="0"/>
              <a:t>його</a:t>
            </a:r>
            <a:r>
              <a:rPr lang="ru-RU" dirty="0" smtClean="0"/>
              <a:t> </a:t>
            </a:r>
            <a:r>
              <a:rPr lang="ru-RU" dirty="0" err="1" smtClean="0"/>
              <a:t>супутник</a:t>
            </a:r>
            <a:r>
              <a:rPr lang="ru-RU" dirty="0" smtClean="0"/>
              <a:t> Тритон, </a:t>
            </a:r>
            <a:r>
              <a:rPr lang="ru-RU" dirty="0" err="1" smtClean="0"/>
              <a:t>проте</a:t>
            </a:r>
            <a:r>
              <a:rPr lang="ru-RU" dirty="0" smtClean="0"/>
              <a:t> </a:t>
            </a:r>
            <a:r>
              <a:rPr lang="ru-RU" dirty="0" err="1" smtClean="0"/>
              <a:t>інші</a:t>
            </a:r>
            <a:r>
              <a:rPr lang="ru-RU" dirty="0" smtClean="0"/>
              <a:t> 12 </a:t>
            </a:r>
            <a:r>
              <a:rPr lang="ru-RU" dirty="0" err="1" smtClean="0"/>
              <a:t>супутників</a:t>
            </a:r>
            <a:r>
              <a:rPr lang="ru-RU" dirty="0" smtClean="0"/>
              <a:t>, </a:t>
            </a:r>
            <a:r>
              <a:rPr lang="ru-RU" dirty="0" err="1" smtClean="0"/>
              <a:t>які</a:t>
            </a:r>
            <a:r>
              <a:rPr lang="ru-RU" dirty="0" smtClean="0"/>
              <a:t> </a:t>
            </a:r>
            <a:r>
              <a:rPr lang="ru-RU" dirty="0" err="1" smtClean="0"/>
              <a:t>відомі</a:t>
            </a:r>
            <a:r>
              <a:rPr lang="ru-RU" dirty="0" smtClean="0"/>
              <a:t> зараз, </a:t>
            </a:r>
            <a:r>
              <a:rPr lang="ru-RU" dirty="0" err="1" smtClean="0"/>
              <a:t>були</a:t>
            </a:r>
            <a:r>
              <a:rPr lang="ru-RU" dirty="0" smtClean="0"/>
              <a:t> </a:t>
            </a:r>
            <a:r>
              <a:rPr lang="ru-RU" dirty="0" err="1" smtClean="0"/>
              <a:t>відкриті</a:t>
            </a:r>
            <a:r>
              <a:rPr lang="ru-RU" dirty="0" smtClean="0"/>
              <a:t> </a:t>
            </a:r>
            <a:r>
              <a:rPr lang="ru-RU" dirty="0" err="1" smtClean="0"/>
              <a:t>тільки</a:t>
            </a:r>
            <a:r>
              <a:rPr lang="ru-RU" dirty="0" smtClean="0"/>
              <a:t> у </a:t>
            </a:r>
            <a:r>
              <a:rPr lang="en-GB" dirty="0" smtClean="0"/>
              <a:t>XX </a:t>
            </a:r>
            <a:r>
              <a:rPr lang="ru-RU" dirty="0" err="1" smtClean="0"/>
              <a:t>столітті</a:t>
            </a:r>
            <a:r>
              <a:rPr lang="ru-RU" dirty="0" smtClean="0"/>
              <a:t>. </a:t>
            </a:r>
            <a:r>
              <a:rPr lang="ru-RU" dirty="0" err="1" smtClean="0"/>
              <a:t>Повз</a:t>
            </a:r>
            <a:r>
              <a:rPr lang="ru-RU" dirty="0" smtClean="0"/>
              <a:t> Нептун </a:t>
            </a:r>
            <a:r>
              <a:rPr lang="ru-RU" dirty="0" err="1" smtClean="0"/>
              <a:t>пролітав</a:t>
            </a:r>
            <a:r>
              <a:rPr lang="ru-RU" dirty="0" smtClean="0"/>
              <a:t> </a:t>
            </a:r>
            <a:r>
              <a:rPr lang="ru-RU" dirty="0" err="1" smtClean="0"/>
              <a:t>тільки</a:t>
            </a:r>
            <a:r>
              <a:rPr lang="ru-RU" dirty="0" smtClean="0"/>
              <a:t> один </a:t>
            </a:r>
            <a:r>
              <a:rPr lang="ru-RU" dirty="0" err="1" smtClean="0"/>
              <a:t>космічний</a:t>
            </a:r>
            <a:r>
              <a:rPr lang="ru-RU" dirty="0" smtClean="0"/>
              <a:t> </a:t>
            </a:r>
            <a:r>
              <a:rPr lang="ru-RU" dirty="0" err="1" smtClean="0"/>
              <a:t>апарат</a:t>
            </a:r>
            <a:r>
              <a:rPr lang="ru-RU" dirty="0" smtClean="0"/>
              <a:t> — «Вояджер-2», </a:t>
            </a:r>
            <a:r>
              <a:rPr lang="ru-RU" dirty="0" err="1" smtClean="0"/>
              <a:t>який</a:t>
            </a:r>
            <a:r>
              <a:rPr lang="ru-RU" dirty="0" smtClean="0"/>
              <a:t> </a:t>
            </a:r>
            <a:r>
              <a:rPr lang="ru-RU" dirty="0" err="1" smtClean="0"/>
              <a:t>пролетів</a:t>
            </a:r>
            <a:r>
              <a:rPr lang="ru-RU" dirty="0" smtClean="0"/>
              <a:t> </a:t>
            </a:r>
            <a:r>
              <a:rPr lang="ru-RU" dirty="0" err="1" smtClean="0"/>
              <a:t>поблизу</a:t>
            </a:r>
            <a:r>
              <a:rPr lang="ru-RU" dirty="0" smtClean="0"/>
              <a:t> </a:t>
            </a:r>
            <a:r>
              <a:rPr lang="ru-RU" dirty="0" err="1" smtClean="0"/>
              <a:t>планети</a:t>
            </a:r>
            <a:r>
              <a:rPr lang="ru-RU" dirty="0" smtClean="0"/>
              <a:t> 25 </a:t>
            </a:r>
            <a:r>
              <a:rPr lang="ru-RU" dirty="0" err="1" smtClean="0"/>
              <a:t>серпня</a:t>
            </a:r>
            <a:r>
              <a:rPr lang="ru-RU" dirty="0" smtClean="0"/>
              <a:t> 1989 року.</a:t>
            </a:r>
            <a:endParaRPr lang="ru-RU" dirty="0"/>
          </a:p>
        </p:txBody>
      </p:sp>
    </p:spTree>
    <p:extLst>
      <p:ext uri="{BB962C8B-B14F-4D97-AF65-F5344CB8AC3E}">
        <p14:creationId xmlns:p14="http://schemas.microsoft.com/office/powerpoint/2010/main" val="3152467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773832"/>
          </a:xfrm>
        </p:spPr>
        <p:txBody>
          <a:bodyPr>
            <a:normAutofit fontScale="90000"/>
          </a:bodyPr>
          <a:lstStyle/>
          <a:p>
            <a:r>
              <a:rPr lang="uk-UA" dirty="0" smtClean="0"/>
              <a:t>Параметри планети</a:t>
            </a:r>
            <a:br>
              <a:rPr lang="uk-UA" dirty="0" smtClean="0"/>
            </a:br>
            <a:endParaRPr lang="uk-UA" dirty="0"/>
          </a:p>
        </p:txBody>
      </p:sp>
      <p:sp>
        <p:nvSpPr>
          <p:cNvPr id="3" name="Объект 2"/>
          <p:cNvSpPr>
            <a:spLocks noGrp="1"/>
          </p:cNvSpPr>
          <p:nvPr>
            <p:ph idx="1"/>
          </p:nvPr>
        </p:nvSpPr>
        <p:spPr>
          <a:xfrm>
            <a:off x="467544" y="1556792"/>
            <a:ext cx="8219256" cy="5017744"/>
          </a:xfrm>
        </p:spPr>
        <p:txBody>
          <a:bodyPr>
            <a:normAutofit fontScale="32500" lnSpcReduction="20000"/>
          </a:bodyPr>
          <a:lstStyle/>
          <a:p>
            <a:endParaRPr lang="ru-RU" dirty="0"/>
          </a:p>
          <a:p>
            <a:r>
              <a:rPr lang="uk-UA" sz="6200" dirty="0" smtClean="0"/>
              <a:t>Нептун рухається навколо Сонця еліптичною, близькою до кругової орбітою (ексцентриситет 0,009); його середня відстань від Сонця у 30 разів більша, ніж у Землі, і становить приблизно 4497 </a:t>
            </a:r>
            <a:r>
              <a:rPr lang="uk-UA" sz="6200" dirty="0" err="1" smtClean="0"/>
              <a:t>млн</a:t>
            </a:r>
            <a:r>
              <a:rPr lang="uk-UA" sz="6200" dirty="0" smtClean="0"/>
              <a:t> км. Це значить, що світло від Сонця доходить до Нептуна трохи більше 4 годин. Тривалість «</a:t>
            </a:r>
            <a:r>
              <a:rPr lang="uk-UA" sz="6200" dirty="0" err="1" smtClean="0"/>
              <a:t>нептуніанського</a:t>
            </a:r>
            <a:r>
              <a:rPr lang="uk-UA" sz="6200" dirty="0" smtClean="0"/>
              <a:t> року», тобто час одного повного оберту навколо Сонця — 164,8 земних років. Екваторіальний діаметр планети 49 500 км, що майже вчетверо перевищує діаметр Землі, до того ж власне обертання настільки швидке, що доба на Нептуні триває всього 16 годин. Хоча середня густина Нептуна (1,66 г/</a:t>
            </a:r>
            <a:r>
              <a:rPr lang="uk-UA" sz="6200" dirty="0" err="1" smtClean="0"/>
              <a:t>см³</a:t>
            </a:r>
            <a:r>
              <a:rPr lang="uk-UA" sz="6200" dirty="0" smtClean="0"/>
              <a:t>) майже втроє менша земної, його маса (через великі розміри планети) в 17,23 рази більша, ніж у Землі. Нептун виглядає на небі як зірка 7,8 зоряної величини; при сильному збільшенні він має вигляд зеленуватого диска, позбавленого будь-яких деталей.</a:t>
            </a:r>
          </a:p>
          <a:p>
            <a:r>
              <a:rPr lang="uk-UA" sz="6200" dirty="0" smtClean="0"/>
              <a:t>Нептун має магнітне поле, напруженість якого на полюсах приблизно вдвічі більша, ніж на Землі.</a:t>
            </a:r>
          </a:p>
          <a:p>
            <a:r>
              <a:rPr lang="uk-UA" sz="6200" dirty="0" smtClean="0"/>
              <a:t>Ефективна температура поверхні планети становить близько 38 К. У центрі ядра Нептуна температура досягає 7000 К за тиску 7-8 </a:t>
            </a:r>
            <a:r>
              <a:rPr lang="uk-UA" sz="6200" dirty="0" err="1" smtClean="0"/>
              <a:t>мегабар</a:t>
            </a:r>
            <a:r>
              <a:rPr lang="uk-UA" sz="2900" dirty="0" smtClean="0"/>
              <a:t>.</a:t>
            </a:r>
          </a:p>
          <a:p>
            <a:endParaRPr lang="uk-UA" sz="2900" dirty="0"/>
          </a:p>
        </p:txBody>
      </p:sp>
    </p:spTree>
    <p:extLst>
      <p:ext uri="{BB962C8B-B14F-4D97-AF65-F5344CB8AC3E}">
        <p14:creationId xmlns:p14="http://schemas.microsoft.com/office/powerpoint/2010/main" val="443689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6800"/>
          </a:xfrm>
        </p:spPr>
        <p:txBody>
          <a:bodyPr>
            <a:normAutofit fontScale="90000"/>
          </a:bodyPr>
          <a:lstStyle/>
          <a:p>
            <a:pPr algn="ctr"/>
            <a:r>
              <a:rPr lang="ru-RU" dirty="0" err="1"/>
              <a:t>Хімічний</a:t>
            </a:r>
            <a:r>
              <a:rPr lang="ru-RU" dirty="0"/>
              <a:t> склад, </a:t>
            </a:r>
            <a:r>
              <a:rPr lang="ru-RU" dirty="0" err="1"/>
              <a:t>фізичні</a:t>
            </a:r>
            <a:r>
              <a:rPr lang="ru-RU" dirty="0"/>
              <a:t> </a:t>
            </a:r>
            <a:r>
              <a:rPr lang="ru-RU" dirty="0" err="1"/>
              <a:t>умови</a:t>
            </a:r>
            <a:r>
              <a:rPr lang="ru-RU" dirty="0"/>
              <a:t> і </a:t>
            </a:r>
            <a:r>
              <a:rPr lang="ru-RU" dirty="0" err="1"/>
              <a:t>будова</a:t>
            </a:r>
            <a:endParaRPr lang="ru-RU" dirty="0"/>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93222" y="1988840"/>
            <a:ext cx="3763253" cy="2763379"/>
          </a:xfrm>
        </p:spPr>
      </p:pic>
      <p:sp>
        <p:nvSpPr>
          <p:cNvPr id="6" name="TextBox 5"/>
          <p:cNvSpPr txBox="1"/>
          <p:nvPr/>
        </p:nvSpPr>
        <p:spPr>
          <a:xfrm>
            <a:off x="4716017" y="4725144"/>
            <a:ext cx="4373650" cy="1754326"/>
          </a:xfrm>
          <a:prstGeom prst="rect">
            <a:avLst/>
          </a:prstGeom>
          <a:noFill/>
        </p:spPr>
        <p:txBody>
          <a:bodyPr wrap="square" rtlCol="0">
            <a:spAutoFit/>
          </a:bodyPr>
          <a:lstStyle/>
          <a:p>
            <a:r>
              <a:rPr lang="uk-UA" dirty="0" smtClean="0"/>
              <a:t> </a:t>
            </a:r>
            <a:r>
              <a:rPr lang="uk-UA" i="1" dirty="0" smtClean="0"/>
              <a:t>Будова Нептуна:</a:t>
            </a:r>
          </a:p>
          <a:p>
            <a:r>
              <a:rPr lang="uk-UA" i="1" dirty="0" smtClean="0"/>
              <a:t> 1. Верхня атмосфера і шар хмар.</a:t>
            </a:r>
          </a:p>
          <a:p>
            <a:r>
              <a:rPr lang="uk-UA" i="1" dirty="0" smtClean="0"/>
              <a:t> 2. Атмосфера (водень, гелій, метан)</a:t>
            </a:r>
          </a:p>
          <a:p>
            <a:r>
              <a:rPr lang="uk-UA" i="1" dirty="0" smtClean="0"/>
              <a:t> 3. Мантія (водяний, аміачний, метановий лід)</a:t>
            </a:r>
          </a:p>
          <a:p>
            <a:r>
              <a:rPr lang="uk-UA" i="1" dirty="0" smtClean="0"/>
              <a:t> 4. Кам'яне ядро</a:t>
            </a:r>
            <a:endParaRPr lang="uk-UA" i="1" dirty="0"/>
          </a:p>
        </p:txBody>
      </p:sp>
      <p:sp>
        <p:nvSpPr>
          <p:cNvPr id="8" name="TextBox 7"/>
          <p:cNvSpPr txBox="1"/>
          <p:nvPr/>
        </p:nvSpPr>
        <p:spPr>
          <a:xfrm>
            <a:off x="107504" y="1844824"/>
            <a:ext cx="4752528" cy="4801314"/>
          </a:xfrm>
          <a:prstGeom prst="rect">
            <a:avLst/>
          </a:prstGeom>
          <a:noFill/>
        </p:spPr>
        <p:txBody>
          <a:bodyPr wrap="square" rtlCol="0">
            <a:spAutoFit/>
          </a:bodyPr>
          <a:lstStyle/>
          <a:p>
            <a:pPr algn="ctr"/>
            <a:r>
              <a:rPr lang="uk-UA" dirty="0" smtClean="0"/>
              <a:t>Нептун має хімічний склад, мабуть, подібний до Урану: різноманітні «льоди» або затверділі гази, які містять близько 15% водню і невелику кількість гелію. Як і Уран, і на відміну від Юпітера із Сатурном, Нептун, можливо, не має чіткого внутрішнього розшарування. Але найбільш вірогідно, що у нього є невелике тверде ядро (рівне по масі Землі). Атмосфера Нептуна — це, здебільшого, водень і гелій з невеликою домішкою метану: синій колір Нептуна є результатом поглинання цим газом червоного світла в атмосфері, як на Урані. В атмосфері Нептуна було виявлено явища, схожі з земними полярними сяйвами.</a:t>
            </a:r>
            <a:endParaRPr lang="uk-UA" dirty="0"/>
          </a:p>
        </p:txBody>
      </p:sp>
    </p:spTree>
    <p:extLst>
      <p:ext uri="{BB962C8B-B14F-4D97-AF65-F5344CB8AC3E}">
        <p14:creationId xmlns:p14="http://schemas.microsoft.com/office/powerpoint/2010/main" val="1138401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7864" y="620688"/>
            <a:ext cx="5349280" cy="720080"/>
          </a:xfrm>
        </p:spPr>
        <p:txBody>
          <a:bodyPr>
            <a:normAutofit fontScale="90000"/>
          </a:bodyPr>
          <a:lstStyle/>
          <a:p>
            <a:pPr algn="ctr"/>
            <a:r>
              <a:rPr lang="ru-RU" sz="3600" dirty="0" smtClean="0"/>
              <a:t/>
            </a:r>
            <a:br>
              <a:rPr lang="ru-RU" sz="3600" dirty="0" smtClean="0"/>
            </a:br>
            <a:r>
              <a:rPr lang="ru-RU" sz="3600" dirty="0" smtClean="0"/>
              <a:t/>
            </a:r>
            <a:br>
              <a:rPr lang="ru-RU" sz="3600" dirty="0" smtClean="0"/>
            </a:br>
            <a:r>
              <a:rPr lang="ru-RU" dirty="0" smtClean="0"/>
              <a:t>Атмосфера</a:t>
            </a:r>
            <a:r>
              <a:rPr lang="ru-RU" sz="3600" dirty="0" smtClean="0"/>
              <a:t> </a:t>
            </a:r>
            <a:r>
              <a:rPr lang="ru-RU" sz="3600" dirty="0"/>
              <a:t/>
            </a:r>
            <a:br>
              <a:rPr lang="ru-RU" sz="3600" dirty="0"/>
            </a:br>
            <a:r>
              <a:rPr lang="ru-RU" sz="3600" dirty="0"/>
              <a:t> </a:t>
            </a:r>
            <a:br>
              <a:rPr lang="ru-RU" sz="3600" dirty="0"/>
            </a:br>
            <a:endParaRPr lang="ru-RU" sz="36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180" y="908720"/>
            <a:ext cx="3175000" cy="2768600"/>
          </a:xfrm>
        </p:spPr>
      </p:pic>
      <p:sp>
        <p:nvSpPr>
          <p:cNvPr id="5" name="TextBox 4"/>
          <p:cNvSpPr txBox="1"/>
          <p:nvPr/>
        </p:nvSpPr>
        <p:spPr>
          <a:xfrm>
            <a:off x="395536" y="3649092"/>
            <a:ext cx="2448272" cy="369332"/>
          </a:xfrm>
          <a:prstGeom prst="rect">
            <a:avLst/>
          </a:prstGeom>
          <a:noFill/>
        </p:spPr>
        <p:txBody>
          <a:bodyPr wrap="square" rtlCol="0">
            <a:spAutoFit/>
          </a:bodyPr>
          <a:lstStyle/>
          <a:p>
            <a:r>
              <a:rPr lang="uk-UA" i="1" dirty="0" smtClean="0"/>
              <a:t>Хмари на Нептуні</a:t>
            </a:r>
            <a:endParaRPr lang="uk-UA" i="1" dirty="0"/>
          </a:p>
        </p:txBody>
      </p:sp>
      <p:sp>
        <p:nvSpPr>
          <p:cNvPr id="6" name="TextBox 5"/>
          <p:cNvSpPr txBox="1"/>
          <p:nvPr/>
        </p:nvSpPr>
        <p:spPr>
          <a:xfrm>
            <a:off x="3635896" y="1340768"/>
            <a:ext cx="5328592" cy="5355312"/>
          </a:xfrm>
          <a:prstGeom prst="rect">
            <a:avLst/>
          </a:prstGeom>
          <a:noFill/>
        </p:spPr>
        <p:txBody>
          <a:bodyPr wrap="square" rtlCol="0">
            <a:spAutoFit/>
          </a:bodyPr>
          <a:lstStyle/>
          <a:p>
            <a:r>
              <a:rPr lang="uk-UA" dirty="0" smtClean="0"/>
              <a:t>Атмосфера Нептуна складається з водню (приблизно 67%), гелію (31%) і метану (2%). Крім цих основних компонентів, вона містить також незначні домішки речовин, що є результатом фотолізу метану: ацетилен </a:t>
            </a:r>
            <a:r>
              <a:rPr lang="en-GB" dirty="0" smtClean="0"/>
              <a:t>C2H2, </a:t>
            </a:r>
            <a:r>
              <a:rPr lang="uk-UA" dirty="0" err="1" smtClean="0"/>
              <a:t>діацетилен</a:t>
            </a:r>
            <a:r>
              <a:rPr lang="uk-UA" dirty="0" smtClean="0"/>
              <a:t> </a:t>
            </a:r>
            <a:r>
              <a:rPr lang="en-GB" dirty="0" smtClean="0"/>
              <a:t>C4H2, </a:t>
            </a:r>
            <a:r>
              <a:rPr lang="uk-UA" dirty="0" smtClean="0"/>
              <a:t>етилен </a:t>
            </a:r>
            <a:r>
              <a:rPr lang="en-GB" dirty="0" smtClean="0"/>
              <a:t>C2H4 </a:t>
            </a:r>
            <a:r>
              <a:rPr lang="uk-UA" dirty="0" smtClean="0"/>
              <a:t>і етан </a:t>
            </a:r>
            <a:r>
              <a:rPr lang="en-GB" dirty="0" smtClean="0"/>
              <a:t>C2H6, </a:t>
            </a:r>
            <a:r>
              <a:rPr lang="uk-UA" dirty="0" smtClean="0"/>
              <a:t>а також чадний газ </a:t>
            </a:r>
            <a:r>
              <a:rPr lang="en-GB" dirty="0" smtClean="0"/>
              <a:t>CO </a:t>
            </a:r>
            <a:r>
              <a:rPr lang="uk-UA" dirty="0" smtClean="0"/>
              <a:t>і молекулярний азот </a:t>
            </a:r>
            <a:r>
              <a:rPr lang="en-GB" dirty="0" smtClean="0"/>
              <a:t>N2.</a:t>
            </a:r>
            <a:endParaRPr lang="uk-UA" dirty="0" smtClean="0"/>
          </a:p>
          <a:p>
            <a:r>
              <a:rPr lang="uk-UA" dirty="0" smtClean="0"/>
              <a:t>Основний шар хмар розташовано на рівні тиску близько 3 </a:t>
            </a:r>
            <a:r>
              <a:rPr lang="uk-UA" dirty="0" err="1" smtClean="0"/>
              <a:t>атмосфер</a:t>
            </a:r>
            <a:r>
              <a:rPr lang="uk-UA" dirty="0" smtClean="0"/>
              <a:t>, він складається із замерзлого сірководню </a:t>
            </a:r>
            <a:r>
              <a:rPr lang="en-GB" dirty="0" smtClean="0"/>
              <a:t>H2S, </a:t>
            </a:r>
            <a:r>
              <a:rPr lang="uk-UA" dirty="0" smtClean="0"/>
              <a:t>можливо, із невеликою домішкою аміаку </a:t>
            </a:r>
            <a:r>
              <a:rPr lang="en-GB" dirty="0" smtClean="0"/>
              <a:t>NH3. </a:t>
            </a:r>
            <a:r>
              <a:rPr lang="uk-UA" dirty="0" smtClean="0"/>
              <a:t>Температура в цій області становить близько 100 К (-173 °</a:t>
            </a:r>
            <a:r>
              <a:rPr lang="en-GB" dirty="0" smtClean="0"/>
              <a:t>C). </a:t>
            </a:r>
            <a:r>
              <a:rPr lang="uk-UA" dirty="0" smtClean="0"/>
              <a:t>Вище основного шару, у холодній прозорій атмосфері конденсуються рідкісні білі хмари із замерзлого метану </a:t>
            </a:r>
            <a:r>
              <a:rPr lang="en-GB" dirty="0" smtClean="0"/>
              <a:t>CH4. </a:t>
            </a:r>
            <a:r>
              <a:rPr lang="uk-UA" dirty="0" smtClean="0"/>
              <a:t>Ці хмари підіймаються на висоту 50-150 км і відкидають тіні на основний хмарний покрив, як це видно на знімках </a:t>
            </a:r>
            <a:r>
              <a:rPr lang="uk-UA" dirty="0" err="1" smtClean="0"/>
              <a:t>Вояджера</a:t>
            </a:r>
            <a:r>
              <a:rPr lang="uk-UA" dirty="0" smtClean="0"/>
              <a:t>-2.</a:t>
            </a:r>
          </a:p>
          <a:p>
            <a:endParaRPr lang="uk-UA" dirty="0"/>
          </a:p>
        </p:txBody>
      </p:sp>
      <p:sp>
        <p:nvSpPr>
          <p:cNvPr id="7" name="TextBox 6"/>
          <p:cNvSpPr txBox="1"/>
          <p:nvPr/>
        </p:nvSpPr>
        <p:spPr>
          <a:xfrm>
            <a:off x="25406" y="4110757"/>
            <a:ext cx="3600400" cy="2585323"/>
          </a:xfrm>
          <a:prstGeom prst="rect">
            <a:avLst/>
          </a:prstGeom>
          <a:noFill/>
        </p:spPr>
        <p:txBody>
          <a:bodyPr wrap="square" rtlCol="0">
            <a:spAutoFit/>
          </a:bodyPr>
          <a:lstStyle/>
          <a:p>
            <a:pPr algn="ctr"/>
            <a:r>
              <a:rPr lang="uk-UA" dirty="0" smtClean="0"/>
              <a:t>Нижче першого шару хмар, на рівні тиску близько 20 </a:t>
            </a:r>
            <a:r>
              <a:rPr lang="uk-UA" dirty="0" err="1" smtClean="0"/>
              <a:t>атмосфер</a:t>
            </a:r>
            <a:r>
              <a:rPr lang="uk-UA" dirty="0" smtClean="0"/>
              <a:t> і температури близько 200 К (-70 °</a:t>
            </a:r>
            <a:r>
              <a:rPr lang="en-GB" dirty="0" smtClean="0"/>
              <a:t>C), </a:t>
            </a:r>
            <a:r>
              <a:rPr lang="uk-UA" dirty="0" smtClean="0"/>
              <a:t>розташовано другий шар хмар з гідросульфіду амонію </a:t>
            </a:r>
            <a:r>
              <a:rPr lang="en-GB" dirty="0" smtClean="0"/>
              <a:t>NH4SH. </a:t>
            </a:r>
            <a:r>
              <a:rPr lang="uk-UA" dirty="0" smtClean="0"/>
              <a:t>Ще глибше розташовано хмари з водяного льоду</a:t>
            </a:r>
            <a:endParaRPr lang="uk-UA" dirty="0"/>
          </a:p>
        </p:txBody>
      </p:sp>
    </p:spTree>
    <p:extLst>
      <p:ext uri="{BB962C8B-B14F-4D97-AF65-F5344CB8AC3E}">
        <p14:creationId xmlns:p14="http://schemas.microsoft.com/office/powerpoint/2010/main" val="2870898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lstStyle/>
          <a:p>
            <a:pPr algn="ctr"/>
            <a:r>
              <a:rPr lang="ru-RU" dirty="0" err="1"/>
              <a:t>Магнітосфера</a:t>
            </a:r>
            <a:endParaRPr lang="ru-RU" dirty="0"/>
          </a:p>
        </p:txBody>
      </p:sp>
      <p:sp>
        <p:nvSpPr>
          <p:cNvPr id="3" name="Объект 2"/>
          <p:cNvSpPr>
            <a:spLocks noGrp="1"/>
          </p:cNvSpPr>
          <p:nvPr>
            <p:ph idx="1"/>
          </p:nvPr>
        </p:nvSpPr>
        <p:spPr>
          <a:xfrm>
            <a:off x="457200" y="1844824"/>
            <a:ext cx="8229600" cy="4729712"/>
          </a:xfrm>
        </p:spPr>
        <p:txBody>
          <a:bodyPr>
            <a:normAutofit fontScale="62500" lnSpcReduction="20000"/>
          </a:bodyPr>
          <a:lstStyle/>
          <a:p>
            <a:r>
              <a:rPr lang="ru-RU" dirty="0" err="1"/>
              <a:t>Магнітне</a:t>
            </a:r>
            <a:r>
              <a:rPr lang="ru-RU" dirty="0"/>
              <a:t> поле Нептуна, як і поле Урану, </a:t>
            </a:r>
            <a:r>
              <a:rPr lang="ru-RU" dirty="0" err="1"/>
              <a:t>орієнтоване</a:t>
            </a:r>
            <a:r>
              <a:rPr lang="ru-RU" dirty="0"/>
              <a:t> </a:t>
            </a:r>
            <a:r>
              <a:rPr lang="ru-RU" dirty="0" err="1"/>
              <a:t>незвичайно</a:t>
            </a:r>
            <a:r>
              <a:rPr lang="ru-RU" dirty="0"/>
              <a:t> і, </a:t>
            </a:r>
            <a:r>
              <a:rPr lang="ru-RU" dirty="0" err="1"/>
              <a:t>мабуть</a:t>
            </a:r>
            <a:r>
              <a:rPr lang="ru-RU" dirty="0"/>
              <a:t>, </a:t>
            </a:r>
            <a:r>
              <a:rPr lang="ru-RU" dirty="0" err="1"/>
              <a:t>створюється</a:t>
            </a:r>
            <a:r>
              <a:rPr lang="ru-RU" dirty="0"/>
              <a:t> </a:t>
            </a:r>
            <a:r>
              <a:rPr lang="ru-RU" dirty="0" err="1"/>
              <a:t>течією</a:t>
            </a:r>
            <a:r>
              <a:rPr lang="ru-RU" dirty="0"/>
              <a:t> </a:t>
            </a:r>
            <a:r>
              <a:rPr lang="ru-RU" dirty="0" err="1"/>
              <a:t>провідної</a:t>
            </a:r>
            <a:r>
              <a:rPr lang="ru-RU" dirty="0"/>
              <a:t> </a:t>
            </a:r>
            <a:r>
              <a:rPr lang="ru-RU" dirty="0" err="1"/>
              <a:t>речовини</a:t>
            </a:r>
            <a:r>
              <a:rPr lang="ru-RU" dirty="0"/>
              <a:t> (</a:t>
            </a:r>
            <a:r>
              <a:rPr lang="ru-RU" dirty="0" err="1"/>
              <a:t>можливо</a:t>
            </a:r>
            <a:r>
              <a:rPr lang="ru-RU" dirty="0"/>
              <a:t>, води), </a:t>
            </a:r>
            <a:r>
              <a:rPr lang="ru-RU" dirty="0" err="1"/>
              <a:t>розташованої</a:t>
            </a:r>
            <a:r>
              <a:rPr lang="ru-RU" dirty="0"/>
              <a:t> в </a:t>
            </a:r>
            <a:r>
              <a:rPr lang="ru-RU" dirty="0" err="1"/>
              <a:t>середніх</a:t>
            </a:r>
            <a:r>
              <a:rPr lang="ru-RU" dirty="0"/>
              <a:t> шарах </a:t>
            </a:r>
            <a:r>
              <a:rPr lang="ru-RU" dirty="0" err="1"/>
              <a:t>планети</a:t>
            </a:r>
            <a:r>
              <a:rPr lang="ru-RU" dirty="0"/>
              <a:t>, </a:t>
            </a:r>
            <a:r>
              <a:rPr lang="ru-RU" dirty="0" err="1"/>
              <a:t>вище</a:t>
            </a:r>
            <a:r>
              <a:rPr lang="ru-RU" dirty="0"/>
              <a:t> ядра. </a:t>
            </a:r>
            <a:r>
              <a:rPr lang="ru-RU" dirty="0" err="1"/>
              <a:t>Магнітна</a:t>
            </a:r>
            <a:r>
              <a:rPr lang="ru-RU" dirty="0"/>
              <a:t> </a:t>
            </a:r>
            <a:r>
              <a:rPr lang="ru-RU" dirty="0" err="1"/>
              <a:t>вісь</a:t>
            </a:r>
            <a:r>
              <a:rPr lang="ru-RU" dirty="0"/>
              <a:t> </a:t>
            </a:r>
            <a:r>
              <a:rPr lang="ru-RU" dirty="0" err="1"/>
              <a:t>нахилена</a:t>
            </a:r>
            <a:r>
              <a:rPr lang="ru-RU" dirty="0"/>
              <a:t> на 47 </a:t>
            </a:r>
            <a:r>
              <a:rPr lang="ru-RU" dirty="0" err="1"/>
              <a:t>градусів</a:t>
            </a:r>
            <a:r>
              <a:rPr lang="ru-RU" dirty="0"/>
              <a:t> до </a:t>
            </a:r>
            <a:r>
              <a:rPr lang="ru-RU" dirty="0" err="1"/>
              <a:t>осі</a:t>
            </a:r>
            <a:r>
              <a:rPr lang="ru-RU" dirty="0"/>
              <a:t> </a:t>
            </a:r>
            <a:r>
              <a:rPr lang="ru-RU" dirty="0" err="1"/>
              <a:t>обертання</a:t>
            </a:r>
            <a:r>
              <a:rPr lang="ru-RU" dirty="0"/>
              <a:t>, до того ж, </a:t>
            </a:r>
            <a:r>
              <a:rPr lang="ru-RU" dirty="0" err="1"/>
              <a:t>вісь</a:t>
            </a:r>
            <a:r>
              <a:rPr lang="ru-RU" dirty="0"/>
              <a:t> </a:t>
            </a:r>
            <a:r>
              <a:rPr lang="ru-RU" dirty="0" err="1"/>
              <a:t>симетрії</a:t>
            </a:r>
            <a:r>
              <a:rPr lang="ru-RU" dirty="0"/>
              <a:t> </a:t>
            </a:r>
            <a:r>
              <a:rPr lang="ru-RU" dirty="0" err="1"/>
              <a:t>магнітного</a:t>
            </a:r>
            <a:r>
              <a:rPr lang="ru-RU" dirty="0"/>
              <a:t> поля Нептуна не проходить через центр </a:t>
            </a:r>
            <a:r>
              <a:rPr lang="ru-RU" dirty="0" err="1"/>
              <a:t>планети</a:t>
            </a:r>
            <a:r>
              <a:rPr lang="ru-RU" dirty="0"/>
              <a:t>, а </a:t>
            </a:r>
            <a:r>
              <a:rPr lang="ru-RU" dirty="0" err="1"/>
              <a:t>відхилена</a:t>
            </a:r>
            <a:r>
              <a:rPr lang="ru-RU" dirty="0"/>
              <a:t> </a:t>
            </a:r>
            <a:r>
              <a:rPr lang="ru-RU" dirty="0" err="1"/>
              <a:t>від</a:t>
            </a:r>
            <a:r>
              <a:rPr lang="ru-RU" dirty="0"/>
              <a:t> </a:t>
            </a:r>
            <a:r>
              <a:rPr lang="ru-RU" dirty="0" err="1"/>
              <a:t>нього</a:t>
            </a:r>
            <a:r>
              <a:rPr lang="ru-RU" dirty="0"/>
              <a:t> </a:t>
            </a:r>
            <a:r>
              <a:rPr lang="ru-RU" dirty="0" err="1"/>
              <a:t>більш</a:t>
            </a:r>
            <a:r>
              <a:rPr lang="ru-RU" dirty="0"/>
              <a:t> </a:t>
            </a:r>
            <a:r>
              <a:rPr lang="ru-RU" dirty="0" err="1"/>
              <a:t>ніж</a:t>
            </a:r>
            <a:r>
              <a:rPr lang="ru-RU" dirty="0"/>
              <a:t> на </a:t>
            </a:r>
            <a:r>
              <a:rPr lang="ru-RU" dirty="0" err="1"/>
              <a:t>піврадіуса</a:t>
            </a:r>
            <a:r>
              <a:rPr lang="ru-RU" dirty="0"/>
              <a:t>, </a:t>
            </a:r>
            <a:r>
              <a:rPr lang="ru-RU" dirty="0" err="1"/>
              <a:t>що</a:t>
            </a:r>
            <a:r>
              <a:rPr lang="ru-RU" dirty="0"/>
              <a:t> </a:t>
            </a:r>
            <a:r>
              <a:rPr lang="ru-RU" dirty="0" err="1"/>
              <a:t>нагадує</a:t>
            </a:r>
            <a:r>
              <a:rPr lang="ru-RU" dirty="0"/>
              <a:t> </a:t>
            </a:r>
            <a:r>
              <a:rPr lang="ru-RU" dirty="0" err="1"/>
              <a:t>властивості</a:t>
            </a:r>
            <a:r>
              <a:rPr lang="ru-RU" dirty="0"/>
              <a:t> </a:t>
            </a:r>
            <a:r>
              <a:rPr lang="ru-RU" dirty="0" err="1"/>
              <a:t>магнітного</a:t>
            </a:r>
            <a:r>
              <a:rPr lang="ru-RU" dirty="0"/>
              <a:t> поля </a:t>
            </a:r>
            <a:r>
              <a:rPr lang="ru-RU" dirty="0" err="1"/>
              <a:t>навколо</a:t>
            </a:r>
            <a:r>
              <a:rPr lang="ru-RU" dirty="0"/>
              <a:t> Урану. </a:t>
            </a:r>
            <a:r>
              <a:rPr lang="ru-RU" dirty="0" err="1"/>
              <a:t>Відповідно</a:t>
            </a:r>
            <a:r>
              <a:rPr lang="ru-RU" dirty="0"/>
              <a:t>, і </a:t>
            </a:r>
            <a:r>
              <a:rPr lang="ru-RU" dirty="0" err="1"/>
              <a:t>напруженість</a:t>
            </a:r>
            <a:r>
              <a:rPr lang="ru-RU" dirty="0"/>
              <a:t> поля на </a:t>
            </a:r>
            <a:r>
              <a:rPr lang="ru-RU" dirty="0" err="1"/>
              <a:t>поверхні</a:t>
            </a:r>
            <a:r>
              <a:rPr lang="ru-RU" dirty="0"/>
              <a:t> в </a:t>
            </a:r>
            <a:r>
              <a:rPr lang="ru-RU" dirty="0" err="1"/>
              <a:t>різних</a:t>
            </a:r>
            <a:r>
              <a:rPr lang="ru-RU" dirty="0"/>
              <a:t> </a:t>
            </a:r>
            <a:r>
              <a:rPr lang="ru-RU" dirty="0" err="1"/>
              <a:t>її</a:t>
            </a:r>
            <a:r>
              <a:rPr lang="ru-RU" dirty="0"/>
              <a:t> </a:t>
            </a:r>
            <a:r>
              <a:rPr lang="ru-RU" dirty="0" err="1"/>
              <a:t>місцях</a:t>
            </a:r>
            <a:r>
              <a:rPr lang="ru-RU" dirty="0"/>
              <a:t> </a:t>
            </a:r>
            <a:r>
              <a:rPr lang="ru-RU" dirty="0" err="1"/>
              <a:t>змінюється</a:t>
            </a:r>
            <a:r>
              <a:rPr lang="ru-RU" dirty="0"/>
              <a:t> </a:t>
            </a:r>
            <a:r>
              <a:rPr lang="ru-RU" dirty="0" err="1"/>
              <a:t>від</a:t>
            </a:r>
            <a:r>
              <a:rPr lang="ru-RU" dirty="0"/>
              <a:t> </a:t>
            </a:r>
            <a:r>
              <a:rPr lang="ru-RU" dirty="0" err="1"/>
              <a:t>третини</a:t>
            </a:r>
            <a:r>
              <a:rPr lang="ru-RU" dirty="0"/>
              <a:t> до </a:t>
            </a:r>
            <a:r>
              <a:rPr lang="ru-RU" dirty="0" err="1"/>
              <a:t>потроєного</a:t>
            </a:r>
            <a:r>
              <a:rPr lang="ru-RU" dirty="0"/>
              <a:t> </a:t>
            </a:r>
            <a:r>
              <a:rPr lang="ru-RU" dirty="0" err="1"/>
              <a:t>значення</a:t>
            </a:r>
            <a:r>
              <a:rPr lang="ru-RU" dirty="0"/>
              <a:t> </a:t>
            </a:r>
            <a:r>
              <a:rPr lang="ru-RU" dirty="0" err="1"/>
              <a:t>земної</a:t>
            </a:r>
            <a:r>
              <a:rPr lang="ru-RU" dirty="0"/>
              <a:t>. </a:t>
            </a:r>
            <a:r>
              <a:rPr lang="ru-RU" dirty="0" err="1"/>
              <a:t>Навіть</a:t>
            </a:r>
            <a:r>
              <a:rPr lang="ru-RU" dirty="0"/>
              <a:t> в </a:t>
            </a:r>
            <a:r>
              <a:rPr lang="ru-RU" dirty="0" err="1"/>
              <a:t>якійсь</a:t>
            </a:r>
            <a:r>
              <a:rPr lang="ru-RU" dirty="0"/>
              <a:t> </a:t>
            </a:r>
            <a:r>
              <a:rPr lang="ru-RU" dirty="0" err="1"/>
              <a:t>одній</a:t>
            </a:r>
            <a:r>
              <a:rPr lang="ru-RU" dirty="0"/>
              <a:t> </a:t>
            </a:r>
            <a:r>
              <a:rPr lang="ru-RU" dirty="0" err="1"/>
              <a:t>точці</a:t>
            </a:r>
            <a:r>
              <a:rPr lang="ru-RU" dirty="0"/>
              <a:t> </a:t>
            </a:r>
            <a:r>
              <a:rPr lang="ru-RU" dirty="0" err="1"/>
              <a:t>поверхні</a:t>
            </a:r>
            <a:r>
              <a:rPr lang="ru-RU" dirty="0"/>
              <a:t> поле </a:t>
            </a:r>
            <a:r>
              <a:rPr lang="ru-RU" dirty="0" err="1"/>
              <a:t>також</a:t>
            </a:r>
            <a:r>
              <a:rPr lang="ru-RU" dirty="0"/>
              <a:t> </a:t>
            </a:r>
            <a:r>
              <a:rPr lang="ru-RU" dirty="0" err="1"/>
              <a:t>мінливе</a:t>
            </a:r>
            <a:r>
              <a:rPr lang="ru-RU" dirty="0"/>
              <a:t>, як і </a:t>
            </a:r>
            <a:r>
              <a:rPr lang="ru-RU" dirty="0" err="1"/>
              <a:t>положення</a:t>
            </a:r>
            <a:r>
              <a:rPr lang="ru-RU" dirty="0"/>
              <a:t> та </a:t>
            </a:r>
            <a:r>
              <a:rPr lang="ru-RU" dirty="0" err="1"/>
              <a:t>інтенсивність</a:t>
            </a:r>
            <a:r>
              <a:rPr lang="ru-RU" dirty="0"/>
              <a:t> </a:t>
            </a:r>
            <a:r>
              <a:rPr lang="ru-RU" dirty="0" err="1"/>
              <a:t>джерела</a:t>
            </a:r>
            <a:r>
              <a:rPr lang="ru-RU" dirty="0"/>
              <a:t> в </a:t>
            </a:r>
            <a:r>
              <a:rPr lang="ru-RU" dirty="0" err="1"/>
              <a:t>надрах</a:t>
            </a:r>
            <a:r>
              <a:rPr lang="ru-RU" dirty="0"/>
              <a:t> </a:t>
            </a:r>
            <a:r>
              <a:rPr lang="ru-RU" dirty="0" err="1"/>
              <a:t>планети</a:t>
            </a:r>
            <a:r>
              <a:rPr lang="ru-RU" dirty="0"/>
              <a:t>.</a:t>
            </a:r>
          </a:p>
          <a:p>
            <a:r>
              <a:rPr lang="ru-RU" dirty="0" err="1"/>
              <a:t>Завдяки</a:t>
            </a:r>
            <a:r>
              <a:rPr lang="ru-RU" dirty="0"/>
              <a:t> </a:t>
            </a:r>
            <a:r>
              <a:rPr lang="ru-RU" dirty="0" err="1"/>
              <a:t>випадку</a:t>
            </a:r>
            <a:r>
              <a:rPr lang="ru-RU" dirty="0"/>
              <a:t>, при </a:t>
            </a:r>
            <a:r>
              <a:rPr lang="ru-RU" dirty="0" err="1"/>
              <a:t>підльоті</a:t>
            </a:r>
            <a:r>
              <a:rPr lang="ru-RU" dirty="0"/>
              <a:t> до Нептуну, «Вояджер» </a:t>
            </a:r>
            <a:r>
              <a:rPr lang="ru-RU" dirty="0" err="1"/>
              <a:t>рухався</a:t>
            </a:r>
            <a:r>
              <a:rPr lang="ru-RU" dirty="0"/>
              <a:t> </a:t>
            </a:r>
            <a:r>
              <a:rPr lang="ru-RU" dirty="0" err="1"/>
              <a:t>майже</a:t>
            </a:r>
            <a:r>
              <a:rPr lang="ru-RU" dirty="0"/>
              <a:t> точно в </a:t>
            </a:r>
            <a:r>
              <a:rPr lang="ru-RU" dirty="0" err="1"/>
              <a:t>напрямку</a:t>
            </a:r>
            <a:r>
              <a:rPr lang="ru-RU" dirty="0"/>
              <a:t> </a:t>
            </a:r>
            <a:r>
              <a:rPr lang="ru-RU" dirty="0" err="1"/>
              <a:t>південного</a:t>
            </a:r>
            <a:r>
              <a:rPr lang="ru-RU" dirty="0"/>
              <a:t> </a:t>
            </a:r>
            <a:r>
              <a:rPr lang="ru-RU" dirty="0" err="1"/>
              <a:t>магнітного</a:t>
            </a:r>
            <a:r>
              <a:rPr lang="ru-RU" dirty="0"/>
              <a:t> полюса </a:t>
            </a:r>
            <a:r>
              <a:rPr lang="ru-RU" dirty="0" err="1"/>
              <a:t>планети</a:t>
            </a:r>
            <a:r>
              <a:rPr lang="ru-RU" dirty="0"/>
              <a:t>, </a:t>
            </a:r>
            <a:r>
              <a:rPr lang="ru-RU" dirty="0" err="1"/>
              <a:t>що</a:t>
            </a:r>
            <a:r>
              <a:rPr lang="ru-RU" dirty="0"/>
              <a:t> дало </a:t>
            </a:r>
            <a:r>
              <a:rPr lang="ru-RU" dirty="0" err="1"/>
              <a:t>можливість</a:t>
            </a:r>
            <a:r>
              <a:rPr lang="ru-RU" dirty="0"/>
              <a:t> </a:t>
            </a:r>
            <a:r>
              <a:rPr lang="ru-RU" dirty="0" err="1"/>
              <a:t>ученим</a:t>
            </a:r>
            <a:r>
              <a:rPr lang="ru-RU" dirty="0"/>
              <a:t> </a:t>
            </a:r>
            <a:r>
              <a:rPr lang="ru-RU" dirty="0" err="1"/>
              <a:t>здійснити</a:t>
            </a:r>
            <a:r>
              <a:rPr lang="ru-RU" dirty="0"/>
              <a:t> низку </a:t>
            </a:r>
            <a:r>
              <a:rPr lang="ru-RU" dirty="0" err="1"/>
              <a:t>унікальних</a:t>
            </a:r>
            <a:r>
              <a:rPr lang="ru-RU" dirty="0"/>
              <a:t> </a:t>
            </a:r>
            <a:r>
              <a:rPr lang="ru-RU" dirty="0" err="1"/>
              <a:t>досліджень</a:t>
            </a:r>
            <a:r>
              <a:rPr lang="ru-RU" dirty="0"/>
              <a:t>, </a:t>
            </a:r>
            <a:r>
              <a:rPr lang="ru-RU" dirty="0" err="1"/>
              <a:t>багато</a:t>
            </a:r>
            <a:r>
              <a:rPr lang="ru-RU" dirty="0"/>
              <a:t> </a:t>
            </a:r>
            <a:r>
              <a:rPr lang="ru-RU" dirty="0" err="1"/>
              <a:t>результатів</a:t>
            </a:r>
            <a:r>
              <a:rPr lang="ru-RU" dirty="0"/>
              <a:t> </a:t>
            </a:r>
            <a:r>
              <a:rPr lang="ru-RU" dirty="0" err="1"/>
              <a:t>яких</a:t>
            </a:r>
            <a:r>
              <a:rPr lang="ru-RU" dirty="0"/>
              <a:t> </a:t>
            </a:r>
            <a:r>
              <a:rPr lang="ru-RU" dirty="0" err="1"/>
              <a:t>досі</a:t>
            </a:r>
            <a:r>
              <a:rPr lang="ru-RU" dirty="0"/>
              <a:t> не </a:t>
            </a:r>
            <a:r>
              <a:rPr lang="ru-RU" dirty="0" err="1"/>
              <a:t>позбавлено</a:t>
            </a:r>
            <a:r>
              <a:rPr lang="ru-RU" dirty="0"/>
              <a:t> </a:t>
            </a:r>
            <a:r>
              <a:rPr lang="ru-RU" dirty="0" err="1"/>
              <a:t>таємничості</a:t>
            </a:r>
            <a:r>
              <a:rPr lang="ru-RU" dirty="0"/>
              <a:t> і </a:t>
            </a:r>
            <a:r>
              <a:rPr lang="ru-RU" dirty="0" err="1"/>
              <a:t>незрозумілості</a:t>
            </a:r>
            <a:r>
              <a:rPr lang="ru-RU" dirty="0"/>
              <a:t>. В </a:t>
            </a:r>
            <a:r>
              <a:rPr lang="ru-RU" dirty="0" err="1"/>
              <a:t>атмосфері</a:t>
            </a:r>
            <a:r>
              <a:rPr lang="ru-RU" dirty="0"/>
              <a:t> </a:t>
            </a:r>
            <a:r>
              <a:rPr lang="ru-RU" dirty="0" err="1"/>
              <a:t>було</a:t>
            </a:r>
            <a:r>
              <a:rPr lang="ru-RU" dirty="0"/>
              <a:t> </a:t>
            </a:r>
            <a:r>
              <a:rPr lang="ru-RU" dirty="0" err="1"/>
              <a:t>виявлено</a:t>
            </a:r>
            <a:r>
              <a:rPr lang="ru-RU" dirty="0"/>
              <a:t> </a:t>
            </a:r>
            <a:r>
              <a:rPr lang="ru-RU" dirty="0" err="1"/>
              <a:t>явища</a:t>
            </a:r>
            <a:r>
              <a:rPr lang="ru-RU" dirty="0"/>
              <a:t>, </a:t>
            </a:r>
            <a:r>
              <a:rPr lang="ru-RU" dirty="0" err="1"/>
              <a:t>подібні</a:t>
            </a:r>
            <a:r>
              <a:rPr lang="ru-RU" dirty="0"/>
              <a:t> до </a:t>
            </a:r>
            <a:r>
              <a:rPr lang="ru-RU" dirty="0" err="1"/>
              <a:t>земних</a:t>
            </a:r>
            <a:r>
              <a:rPr lang="ru-RU" dirty="0"/>
              <a:t> </a:t>
            </a:r>
            <a:r>
              <a:rPr lang="ru-RU" dirty="0" err="1"/>
              <a:t>полярних</a:t>
            </a:r>
            <a:r>
              <a:rPr lang="ru-RU" dirty="0"/>
              <a:t> </a:t>
            </a:r>
            <a:r>
              <a:rPr lang="ru-RU" dirty="0" err="1"/>
              <a:t>сяйв</a:t>
            </a:r>
            <a:r>
              <a:rPr lang="ru-RU" dirty="0"/>
              <a:t> та </a:t>
            </a:r>
            <a:r>
              <a:rPr lang="ru-RU" dirty="0" err="1"/>
              <a:t>зроблено</a:t>
            </a:r>
            <a:r>
              <a:rPr lang="ru-RU" dirty="0"/>
              <a:t> </a:t>
            </a:r>
            <a:r>
              <a:rPr lang="ru-RU" dirty="0" err="1"/>
              <a:t>припущення</a:t>
            </a:r>
            <a:r>
              <a:rPr lang="ru-RU" dirty="0"/>
              <a:t> про </a:t>
            </a:r>
            <a:r>
              <a:rPr lang="ru-RU" dirty="0" err="1"/>
              <a:t>будівлю</a:t>
            </a:r>
            <a:r>
              <a:rPr lang="ru-RU" dirty="0"/>
              <a:t> Нептуна. </a:t>
            </a:r>
            <a:r>
              <a:rPr lang="ru-RU" dirty="0" err="1"/>
              <a:t>Досліджуючи</a:t>
            </a:r>
            <a:r>
              <a:rPr lang="ru-RU" dirty="0"/>
              <a:t> </a:t>
            </a:r>
            <a:r>
              <a:rPr lang="ru-RU" dirty="0" err="1"/>
              <a:t>магнітні</a:t>
            </a:r>
            <a:r>
              <a:rPr lang="ru-RU" dirty="0"/>
              <a:t> </a:t>
            </a:r>
            <a:r>
              <a:rPr lang="ru-RU" dirty="0" err="1"/>
              <a:t>явища</a:t>
            </a:r>
            <a:r>
              <a:rPr lang="ru-RU" dirty="0"/>
              <a:t>, «Вояджеру» </a:t>
            </a:r>
            <a:r>
              <a:rPr lang="ru-RU" dirty="0" err="1"/>
              <a:t>вдалося</a:t>
            </a:r>
            <a:r>
              <a:rPr lang="ru-RU" dirty="0"/>
              <a:t> точно </a:t>
            </a:r>
            <a:r>
              <a:rPr lang="ru-RU" dirty="0" err="1"/>
              <a:t>встановити</a:t>
            </a:r>
            <a:r>
              <a:rPr lang="ru-RU" dirty="0"/>
              <a:t> </a:t>
            </a:r>
            <a:r>
              <a:rPr lang="ru-RU" dirty="0" err="1"/>
              <a:t>період</a:t>
            </a:r>
            <a:r>
              <a:rPr lang="ru-RU" dirty="0"/>
              <a:t> </a:t>
            </a:r>
            <a:r>
              <a:rPr lang="ru-RU" dirty="0" err="1"/>
              <a:t>обертання</a:t>
            </a:r>
            <a:r>
              <a:rPr lang="ru-RU" dirty="0"/>
              <a:t> Нептуна </a:t>
            </a:r>
            <a:r>
              <a:rPr lang="ru-RU" dirty="0" err="1"/>
              <a:t>навколо</a:t>
            </a:r>
            <a:r>
              <a:rPr lang="ru-RU" dirty="0"/>
              <a:t> </a:t>
            </a:r>
            <a:r>
              <a:rPr lang="ru-RU" dirty="0" err="1"/>
              <a:t>своєї</a:t>
            </a:r>
            <a:r>
              <a:rPr lang="ru-RU" dirty="0"/>
              <a:t> </a:t>
            </a:r>
            <a:r>
              <a:rPr lang="ru-RU" dirty="0" err="1"/>
              <a:t>осі</a:t>
            </a:r>
            <a:r>
              <a:rPr lang="ru-RU" dirty="0"/>
              <a:t> — 16 годин 7 </a:t>
            </a:r>
            <a:r>
              <a:rPr lang="ru-RU" dirty="0" err="1"/>
              <a:t>хвилин</a:t>
            </a:r>
            <a:r>
              <a:rPr lang="ru-RU" dirty="0"/>
              <a:t>.</a:t>
            </a:r>
          </a:p>
        </p:txBody>
      </p:sp>
    </p:spTree>
    <p:extLst>
      <p:ext uri="{BB962C8B-B14F-4D97-AF65-F5344CB8AC3E}">
        <p14:creationId xmlns:p14="http://schemas.microsoft.com/office/powerpoint/2010/main" val="3648699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92696"/>
            <a:ext cx="8229600" cy="648072"/>
          </a:xfrm>
        </p:spPr>
        <p:txBody>
          <a:bodyPr>
            <a:normAutofit fontScale="90000"/>
          </a:bodyPr>
          <a:lstStyle/>
          <a:p>
            <a:pPr algn="ctr"/>
            <a:r>
              <a:rPr lang="uk-UA" sz="3600" dirty="0"/>
              <a:t>Формування</a:t>
            </a:r>
            <a:r>
              <a:rPr lang="uk-UA" dirty="0"/>
              <a:t> та міграція</a:t>
            </a:r>
          </a:p>
        </p:txBody>
      </p:sp>
      <p:sp>
        <p:nvSpPr>
          <p:cNvPr id="3" name="Объект 2"/>
          <p:cNvSpPr>
            <a:spLocks noGrp="1"/>
          </p:cNvSpPr>
          <p:nvPr>
            <p:ph idx="1"/>
          </p:nvPr>
        </p:nvSpPr>
        <p:spPr>
          <a:xfrm>
            <a:off x="467544" y="1340768"/>
            <a:ext cx="8291264" cy="5256584"/>
          </a:xfrm>
        </p:spPr>
        <p:txBody>
          <a:bodyPr>
            <a:normAutofit fontScale="62500" lnSpcReduction="20000"/>
          </a:bodyPr>
          <a:lstStyle/>
          <a:p>
            <a:r>
              <a:rPr lang="uk-UA" dirty="0"/>
              <a:t>Для формування крижаних гігантів — Нептуна і Урана — виявилося важко створити точну модель. Сучасні моделі вважають, що щільність матерії у зовнішніх регіонах Сонячної системи була занадто низькою для формування таких великих тіл традиційно прийнятим методом </a:t>
            </a:r>
            <a:r>
              <a:rPr lang="uk-UA" dirty="0" err="1"/>
              <a:t>аккреции</a:t>
            </a:r>
            <a:r>
              <a:rPr lang="uk-UA" dirty="0"/>
              <a:t> матерії на ядро. Щоб пояснити еволюцію Урана і Нептуна, було висунуто безліч гіпотез.</a:t>
            </a:r>
          </a:p>
          <a:p>
            <a:r>
              <a:rPr lang="uk-UA" dirty="0"/>
              <a:t>Одна з них вважає, що обидва крижаних гіганта не сформувалися методом </a:t>
            </a:r>
            <a:r>
              <a:rPr lang="uk-UA" dirty="0" err="1"/>
              <a:t>аккреции</a:t>
            </a:r>
            <a:r>
              <a:rPr lang="uk-UA" dirty="0"/>
              <a:t>, а з'явилися через нестабільності всередині початкового протопланетного диска, і пізніше їх атмосфери були " здуті " випромінюванням масивної зірки класу </a:t>
            </a:r>
            <a:r>
              <a:rPr lang="en-GB" dirty="0"/>
              <a:t>O </a:t>
            </a:r>
            <a:r>
              <a:rPr lang="uk-UA" dirty="0"/>
              <a:t>або </a:t>
            </a:r>
            <a:r>
              <a:rPr lang="en-GB" dirty="0" smtClean="0"/>
              <a:t>B.</a:t>
            </a:r>
            <a:endParaRPr lang="en-GB" dirty="0"/>
          </a:p>
          <a:p>
            <a:r>
              <a:rPr lang="uk-UA" dirty="0"/>
              <a:t>Інша концепція полягає в тому, що Уран і Нептун сформувалися близько до Сонця, де щільність матерії була вищою, і згодом перемістилися на поточні </a:t>
            </a:r>
            <a:r>
              <a:rPr lang="uk-UA" dirty="0" smtClean="0"/>
              <a:t>орбіти. </a:t>
            </a:r>
            <a:r>
              <a:rPr lang="uk-UA" dirty="0"/>
              <a:t>Гіпотеза переміщення Нептуна користується популярністю, тому що дозволяє пояснити поточні резонанси в поясі </a:t>
            </a:r>
            <a:r>
              <a:rPr lang="uk-UA" dirty="0" err="1"/>
              <a:t>Койпера</a:t>
            </a:r>
            <a:r>
              <a:rPr lang="uk-UA" dirty="0"/>
              <a:t>, особливо, резонанс 2:5. Коли Нептун рухався назовні, він стикався з об'єктами </a:t>
            </a:r>
            <a:r>
              <a:rPr lang="uk-UA" dirty="0" err="1"/>
              <a:t>прото-пояса</a:t>
            </a:r>
            <a:r>
              <a:rPr lang="uk-UA" dirty="0"/>
              <a:t> </a:t>
            </a:r>
            <a:r>
              <a:rPr lang="uk-UA" dirty="0" err="1"/>
              <a:t>Койпера</a:t>
            </a:r>
            <a:r>
              <a:rPr lang="uk-UA" dirty="0"/>
              <a:t>, створюючи нові резонанси і хаотично змінюючи існуючі орбіти. Вважається, що об'єкти розсіяного диска опинилися в поточному становищі через взаємодії з резонансами, створюваними міграцією </a:t>
            </a:r>
            <a:r>
              <a:rPr lang="uk-UA" dirty="0" smtClean="0"/>
              <a:t>Нептуна.</a:t>
            </a:r>
            <a:endParaRPr lang="uk-UA" dirty="0"/>
          </a:p>
        </p:txBody>
      </p:sp>
    </p:spTree>
    <p:extLst>
      <p:ext uri="{BB962C8B-B14F-4D97-AF65-F5344CB8AC3E}">
        <p14:creationId xmlns:p14="http://schemas.microsoft.com/office/powerpoint/2010/main" val="3531367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5589240"/>
            <a:ext cx="8589640" cy="1080120"/>
          </a:xfrm>
        </p:spPr>
        <p:txBody>
          <a:bodyPr>
            <a:normAutofit/>
          </a:bodyPr>
          <a:lstStyle/>
          <a:p>
            <a:pPr algn="just"/>
            <a:r>
              <a:rPr lang="ru-RU" sz="1600" i="1" dirty="0" err="1"/>
              <a:t>Симуляція</a:t>
            </a:r>
            <a:r>
              <a:rPr lang="ru-RU" sz="1600" i="1" dirty="0"/>
              <a:t> </a:t>
            </a:r>
            <a:r>
              <a:rPr lang="ru-RU" sz="1600" i="1" dirty="0" err="1"/>
              <a:t>зовнішніх</a:t>
            </a:r>
            <a:r>
              <a:rPr lang="ru-RU" sz="1600" i="1" dirty="0"/>
              <a:t> планет і пояса </a:t>
            </a:r>
            <a:r>
              <a:rPr lang="ru-RU" sz="1600" i="1" dirty="0" err="1"/>
              <a:t>Койпера</a:t>
            </a:r>
            <a:r>
              <a:rPr lang="ru-RU" sz="1600" i="1" dirty="0"/>
              <a:t>: а) До того як </a:t>
            </a:r>
            <a:r>
              <a:rPr lang="ru-RU" sz="1600" i="1" dirty="0" err="1"/>
              <a:t>Юпітер</a:t>
            </a:r>
            <a:r>
              <a:rPr lang="ru-RU" sz="1600" i="1" dirty="0"/>
              <a:t> і Сатурн вступили в резонанс 2:1; б) </a:t>
            </a:r>
            <a:r>
              <a:rPr lang="ru-RU" sz="1600" i="1" dirty="0" err="1"/>
              <a:t>Розсіяння</a:t>
            </a:r>
            <a:r>
              <a:rPr lang="ru-RU" sz="1600" i="1" dirty="0"/>
              <a:t> </a:t>
            </a:r>
            <a:r>
              <a:rPr lang="ru-RU" sz="1600" i="1" dirty="0" err="1"/>
              <a:t>об'єктів</a:t>
            </a:r>
            <a:r>
              <a:rPr lang="ru-RU" sz="1600" i="1" dirty="0"/>
              <a:t> пояса </a:t>
            </a:r>
            <a:r>
              <a:rPr lang="ru-RU" sz="1600" i="1" dirty="0" err="1"/>
              <a:t>Койпера</a:t>
            </a:r>
            <a:r>
              <a:rPr lang="ru-RU" sz="1600" i="1" dirty="0"/>
              <a:t> в </a:t>
            </a:r>
            <a:r>
              <a:rPr lang="ru-RU" sz="1600" i="1" dirty="0" err="1"/>
              <a:t>Сонячній</a:t>
            </a:r>
            <a:r>
              <a:rPr lang="ru-RU" sz="1600" i="1" dirty="0"/>
              <a:t> </a:t>
            </a:r>
            <a:r>
              <a:rPr lang="ru-RU" sz="1600" i="1" dirty="0" err="1"/>
              <a:t>системі</a:t>
            </a:r>
            <a:r>
              <a:rPr lang="ru-RU" sz="1600" i="1" dirty="0"/>
              <a:t> </a:t>
            </a:r>
            <a:r>
              <a:rPr lang="ru-RU" sz="1600" i="1" dirty="0" err="1"/>
              <a:t>після</a:t>
            </a:r>
            <a:r>
              <a:rPr lang="ru-RU" sz="1600" i="1" dirty="0"/>
              <a:t> </a:t>
            </a:r>
            <a:r>
              <a:rPr lang="ru-RU" sz="1600" i="1" dirty="0" err="1"/>
              <a:t>зміни</a:t>
            </a:r>
            <a:r>
              <a:rPr lang="ru-RU" sz="1600" i="1" dirty="0"/>
              <a:t> </a:t>
            </a:r>
            <a:r>
              <a:rPr lang="ru-RU" sz="1600" i="1" dirty="0" err="1"/>
              <a:t>орбіти</a:t>
            </a:r>
            <a:r>
              <a:rPr lang="ru-RU" sz="1600" i="1" dirty="0"/>
              <a:t> Нептуна; </a:t>
            </a:r>
            <a:r>
              <a:rPr lang="en-GB" sz="1600" i="1" dirty="0"/>
              <a:t>c) </a:t>
            </a:r>
            <a:r>
              <a:rPr lang="ru-RU" sz="1600" i="1" dirty="0" err="1"/>
              <a:t>Після</a:t>
            </a:r>
            <a:r>
              <a:rPr lang="ru-RU" sz="1600" i="1" dirty="0"/>
              <a:t> </a:t>
            </a:r>
            <a:r>
              <a:rPr lang="ru-RU" sz="1600" i="1" dirty="0" err="1"/>
              <a:t>викидання</a:t>
            </a:r>
            <a:r>
              <a:rPr lang="ru-RU" sz="1600" i="1" dirty="0"/>
              <a:t> тел пояса </a:t>
            </a:r>
            <a:r>
              <a:rPr lang="ru-RU" sz="1600" i="1" dirty="0" err="1"/>
              <a:t>Койпера</a:t>
            </a:r>
            <a:r>
              <a:rPr lang="ru-RU" sz="1600" i="1" dirty="0"/>
              <a:t> </a:t>
            </a:r>
            <a:r>
              <a:rPr lang="ru-RU" sz="1600" i="1" dirty="0" err="1"/>
              <a:t>Юпітером</a:t>
            </a:r>
            <a:r>
              <a:rPr lang="ru-RU" sz="1600" i="1" dirty="0"/>
              <a:t>.</a:t>
            </a:r>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3278019"/>
            <a:ext cx="8640960" cy="2311221"/>
          </a:xfrm>
        </p:spPr>
      </p:pic>
      <p:sp>
        <p:nvSpPr>
          <p:cNvPr id="7" name="TextBox 6"/>
          <p:cNvSpPr txBox="1"/>
          <p:nvPr/>
        </p:nvSpPr>
        <p:spPr>
          <a:xfrm>
            <a:off x="323528" y="692696"/>
            <a:ext cx="8496944" cy="2862322"/>
          </a:xfrm>
          <a:prstGeom prst="rect">
            <a:avLst/>
          </a:prstGeom>
          <a:noFill/>
        </p:spPr>
        <p:txBody>
          <a:bodyPr wrap="square" rtlCol="0">
            <a:spAutoFit/>
          </a:bodyPr>
          <a:lstStyle/>
          <a:p>
            <a:pPr marL="285750" indent="-285750">
              <a:buFont typeface="Arial" pitchFamily="34" charset="0"/>
              <a:buChar char="•"/>
            </a:pPr>
            <a:r>
              <a:rPr lang="uk-UA" dirty="0" smtClean="0"/>
              <a:t>Запропонована в 2004 році комп'ютерна модель </a:t>
            </a:r>
            <a:r>
              <a:rPr lang="uk-UA" dirty="0" err="1" smtClean="0"/>
              <a:t>Алессандро</a:t>
            </a:r>
            <a:r>
              <a:rPr lang="uk-UA" dirty="0" smtClean="0"/>
              <a:t> </a:t>
            </a:r>
            <a:r>
              <a:rPr lang="uk-UA" dirty="0" err="1" smtClean="0"/>
              <a:t>Морбіделлі</a:t>
            </a:r>
            <a:r>
              <a:rPr lang="uk-UA" dirty="0" smtClean="0"/>
              <a:t> з обсерваторії Лазурного берега в Ніцці припустила, що переміщення Нептуна до поясу </a:t>
            </a:r>
            <a:r>
              <a:rPr lang="uk-UA" dirty="0" err="1" smtClean="0"/>
              <a:t>Койпера</a:t>
            </a:r>
            <a:r>
              <a:rPr lang="uk-UA" dirty="0" smtClean="0"/>
              <a:t> могло бути ініційовано формуванням резонансу 1:2 на орбітах Юпітера й Сатурна, який послужив, свого роду, гравітаційним зусиллям, яке штовхнуло Уран і Нептун на більш високі орбіти й змусило їх поміняти місце розташування. Виштовхування об'єктів з поясу </a:t>
            </a:r>
            <a:r>
              <a:rPr lang="uk-UA" dirty="0" err="1" smtClean="0"/>
              <a:t>Койпера</a:t>
            </a:r>
            <a:r>
              <a:rPr lang="uk-UA" dirty="0" smtClean="0"/>
              <a:t> в результаті цієї міграції може також пояснити " пізнє важке бомбардування ", що відбулося через 600 мільйонів років після формування Сонячної системи, і поява у Юпітера троянських астероїдів.</a:t>
            </a:r>
            <a:endParaRPr lang="uk-UA" dirty="0"/>
          </a:p>
        </p:txBody>
      </p:sp>
    </p:spTree>
    <p:extLst>
      <p:ext uri="{BB962C8B-B14F-4D97-AF65-F5344CB8AC3E}">
        <p14:creationId xmlns:p14="http://schemas.microsoft.com/office/powerpoint/2010/main" val="7495705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124</TotalTime>
  <Words>2260</Words>
  <Application>Microsoft Office PowerPoint</Application>
  <PresentationFormat>Экран (4:3)</PresentationFormat>
  <Paragraphs>51</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Городская</vt:lpstr>
      <vt:lpstr>Нептун</vt:lpstr>
      <vt:lpstr>Непту́н — восьма за віддаленістю від Сонця, четверта за розміром і третя за масою планета Сонячної системи, що належить до планет-гігантів. Її орбіта перетинається з орбітою Плутона в деяких місцях. Також орбіту Нептуна перетинає комета Галлея. Маса Нептуна у 17,2 рази, а діаметр екватора у 3,9 рази більший за Землю. Планета названа на честь римського бога морів. Його астрономічний символ  — стилізована версія тризубця Нептуна. </vt:lpstr>
      <vt:lpstr>Історія відкриття</vt:lpstr>
      <vt:lpstr>Параметри планети </vt:lpstr>
      <vt:lpstr>Хімічний склад, фізичні умови і будова</vt:lpstr>
      <vt:lpstr>  Атмосфера    </vt:lpstr>
      <vt:lpstr>Магнітосфера</vt:lpstr>
      <vt:lpstr>Формування та міграція</vt:lpstr>
      <vt:lpstr>Симуляція зовнішніх планет і пояса Койпера: а) До того як Юпітер і Сатурн вступили в резонанс 2:1; б) Розсіяння об'єктів пояса Койпера в Сонячній системі після зміни орбіти Нептуна; c) Після викидання тел пояса Койпера Юпітером.</vt:lpstr>
      <vt:lpstr>Кільця Нептуна</vt:lpstr>
      <vt:lpstr>Клімат</vt:lpstr>
      <vt:lpstr>Через сезонні зміни хмарні смуги в південній півкулі Нептуна, як спостерігалося, збільшилися в розмірі та альбедо. Ця тенденція була помічена ще 1980 року, і, як очікується, триватиме до 2020 з наступом на Нептуні нового сезону. Сезони змінюються кожні 40 років.</vt:lpstr>
      <vt:lpstr>Шторми</vt:lpstr>
      <vt:lpstr>Супутники Нептуна</vt:lpstr>
      <vt:lpstr>Тритон</vt:lpstr>
      <vt:lpstr>Нереїда</vt:lpstr>
      <vt:lpstr>Дякую за увагу!</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Нептун</dc:title>
  <dc:creator>admin</dc:creator>
  <cp:lastModifiedBy>admin</cp:lastModifiedBy>
  <cp:revision>12</cp:revision>
  <dcterms:created xsi:type="dcterms:W3CDTF">2013-10-17T18:20:07Z</dcterms:created>
  <dcterms:modified xsi:type="dcterms:W3CDTF">2013-10-17T20:24:36Z</dcterms:modified>
</cp:coreProperties>
</file>