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2"/>
  </p:notesMasterIdLst>
  <p:sldIdLst>
    <p:sldId id="256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85" r:id="rId11"/>
    <p:sldId id="282" r:id="rId12"/>
    <p:sldId id="283" r:id="rId13"/>
    <p:sldId id="284" r:id="rId14"/>
    <p:sldId id="263" r:id="rId15"/>
    <p:sldId id="264" r:id="rId16"/>
    <p:sldId id="265" r:id="rId17"/>
    <p:sldId id="266" r:id="rId18"/>
    <p:sldId id="270" r:id="rId19"/>
    <p:sldId id="26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67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3E47C-480B-408B-AE4D-864DA575252B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E4821-7CCD-4352-9AA6-DD03F2B94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E4821-7CCD-4352-9AA6-DD03F2B942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krreferat.com/index.php?referat=9894&amp;pg=1" TargetMode="External"/><Relationship Id="rId2" Type="http://schemas.openxmlformats.org/officeDocument/2006/relationships/hyperlink" Target="http://astrolekcii.tk/lekcii/09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F%D0%BB%D0%B0%D0%BD%D0%B5%D1%82%D1%8B-%D0%B3%D0%B8%D0%B3%D0%B0%D0%BD%D1%82%D1%8B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643998" cy="178595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DeflateTop">
              <a:avLst>
                <a:gd name="adj" fmla="val 40747"/>
              </a:avLst>
            </a:prstTxWarp>
          </a:bodyPr>
          <a:lstStyle/>
          <a:p>
            <a:pPr algn="ctr"/>
            <a:r>
              <a:rPr lang="uk-UA" dirty="0" smtClean="0"/>
              <a:t>Планети-гіганти та їх супутники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071942"/>
            <a:ext cx="4350844" cy="1959117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Презинтацію</a:t>
            </a:r>
            <a:r>
              <a:rPr lang="uk-UA" dirty="0" smtClean="0">
                <a:solidFill>
                  <a:schemeClr val="bg1"/>
                </a:solidFill>
              </a:rPr>
              <a:t> виконала</a:t>
            </a:r>
          </a:p>
          <a:p>
            <a:pPr algn="ctr"/>
            <a:r>
              <a:rPr lang="uk-UA" smtClean="0">
                <a:solidFill>
                  <a:schemeClr val="bg1"/>
                </a:solidFill>
              </a:rPr>
              <a:t>Учня </a:t>
            </a:r>
            <a:r>
              <a:rPr lang="uk-UA" dirty="0" smtClean="0">
                <a:solidFill>
                  <a:schemeClr val="bg1"/>
                </a:solidFill>
              </a:rPr>
              <a:t>11 класу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УНВК “ЗОШ І- ІІІ ст. № 7 – </a:t>
            </a:r>
            <a:r>
              <a:rPr lang="uk-UA" dirty="0" err="1" smtClean="0">
                <a:solidFill>
                  <a:schemeClr val="bg1"/>
                </a:solidFill>
              </a:rPr>
              <a:t>колегіум”</a:t>
            </a:r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Демченка Ігоря</a:t>
            </a:r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Вчитель: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 Кузьменко Юрій Володимирович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26861">
            <a:off x="468707" y="2101933"/>
            <a:ext cx="8657194" cy="2731334"/>
          </a:xfrm>
        </p:spPr>
        <p:txBody>
          <a:bodyPr>
            <a:prstTxWarp prst="textWave1">
              <a:avLst>
                <a:gd name="adj1" fmla="val 12500"/>
                <a:gd name="adj2" fmla="val 773"/>
              </a:avLst>
            </a:prstTxWarp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Іо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супутник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Юпітера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56800">
            <a:off x="485712" y="2300825"/>
            <a:ext cx="8355152" cy="2617164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Ганімед</a:t>
            </a:r>
            <a: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супутник</a:t>
            </a:r>
            <a: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Юпітера</a:t>
            </a:r>
            <a: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ru-RU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67296">
            <a:off x="555948" y="2843873"/>
            <a:ext cx="8229600" cy="2122554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Європа</a:t>
            </a:r>
            <a: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супутник</a:t>
            </a:r>
            <a: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Юпітера</a:t>
            </a:r>
            <a: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i="1" dirty="0" smtClean="0"/>
              <a:t>Сатурн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b="1" i="1" dirty="0" smtClean="0"/>
              <a:t>Сатурн</a:t>
            </a:r>
            <a:r>
              <a:rPr lang="uk-UA" dirty="0" smtClean="0"/>
              <a:t> — друга за величиною і шоста від Сонця планета Сонячної сис­теми. Ця планета-гігант дуже схожа на Юпітер. Її швидке обертання навколо осі теж має зональний характер, а невелика Середня густина (найменша у Сонячній системі) свідчить про воднево-гелієвий склад. Швидке осьове обер­тання є причиною значного стиску Сатурна — екваторіальний радіус на 10% більший за полярний.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38912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Від Сонця 1м</a:t>
            </a:r>
            <a:r>
              <a:rPr lang="uk-UA" baseline="30000" dirty="0" smtClean="0"/>
              <a:t>2</a:t>
            </a:r>
            <a:r>
              <a:rPr lang="uk-UA" dirty="0" smtClean="0"/>
              <a:t> Сатурна отримує в 92 рази менше енергії, ніж 1м</a:t>
            </a:r>
            <a:r>
              <a:rPr lang="uk-UA" baseline="30000" dirty="0" smtClean="0"/>
              <a:t>2</a:t>
            </a:r>
            <a:r>
              <a:rPr lang="uk-UA" dirty="0" smtClean="0"/>
              <a:t> Землі, до того ж, 45% цієї енергії він відбиває. Температура його верхніх шарів мала б бути нижчою за зареєстровані -170°С. Як і в Юпітера, тепло надходить із надр Сатурна. У 70-х роках минулого століття планету досліджували американські апарати «Піонер», а в 1980-1981 році повз неї пролітали «</a:t>
            </a:r>
            <a:r>
              <a:rPr lang="uk-UA" dirty="0" err="1" smtClean="0"/>
              <a:t>Вояджер</a:t>
            </a:r>
            <a:r>
              <a:rPr lang="uk-UA" dirty="0" smtClean="0"/>
              <a:t>-1» та «</a:t>
            </a:r>
            <a:r>
              <a:rPr lang="uk-UA" dirty="0" err="1" smtClean="0"/>
              <a:t>Вояджер</a:t>
            </a:r>
            <a:r>
              <a:rPr lang="uk-UA" dirty="0" smtClean="0"/>
              <a:t>-2».</a:t>
            </a:r>
          </a:p>
          <a:p>
            <a:r>
              <a:rPr lang="uk-UA" dirty="0" smtClean="0"/>
              <a:t>Сатурн має магнітне поле і є джерелом радіовипромінювання.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28674" name="Picture 2" descr="File:Saturn during Equin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0028">
            <a:off x="2754404" y="4088744"/>
            <a:ext cx="5116130" cy="24749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35798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 smtClean="0"/>
              <a:t>У 1656 році голландський фізик </a:t>
            </a:r>
            <a:r>
              <a:rPr lang="en-US" dirty="0" smtClean="0"/>
              <a:t>X. </a:t>
            </a:r>
            <a:r>
              <a:rPr lang="uk-UA" dirty="0" err="1" smtClean="0"/>
              <a:t>Гюйгенс</a:t>
            </a:r>
            <a:r>
              <a:rPr lang="uk-UA" dirty="0" smtClean="0"/>
              <a:t> (1629-1695) відкрив кільце Сатурна, і відтоді воно стало «візитною карткою» планети. У невеликі теле­скопи видно два кільця, які розділені темним проміжком — щілиною </a:t>
            </a:r>
            <a:r>
              <a:rPr lang="uk-UA" dirty="0" err="1" smtClean="0"/>
              <a:t>Кассіні</a:t>
            </a:r>
            <a:r>
              <a:rPr lang="uk-UA" dirty="0" smtClean="0"/>
              <a:t> (її виявив у 1675 році французький астроном Д. </a:t>
            </a:r>
            <a:r>
              <a:rPr lang="uk-UA" dirty="0" err="1" smtClean="0"/>
              <a:t>Кассіні</a:t>
            </a:r>
            <a:r>
              <a:rPr lang="uk-UA" dirty="0" smtClean="0"/>
              <a:t> (1625-1712)). Пізніше було встановлено складну структуру </a:t>
            </a:r>
            <a:r>
              <a:rPr lang="uk-UA" dirty="0" err="1" smtClean="0"/>
              <a:t>сатурнового</a:t>
            </a:r>
            <a:r>
              <a:rPr lang="uk-UA" dirty="0" smtClean="0"/>
              <a:t> кільця. Воно складається з величезної кількості кілець-орбіт, по яких рухаються мільярди твердих частинок розмірами від кількох сантиметрів до 10-15 м.</a:t>
            </a:r>
          </a:p>
          <a:p>
            <a:r>
              <a:rPr lang="uk-UA" dirty="0" smtClean="0"/>
              <a:t>Матеріал кілець — водяний лід — добре відбиває світло, тому їх добре видно. Кільця Сатурна лежать у площині екватора планети, а обертання частинок у кільцях відбувається згідно із </a:t>
            </a:r>
            <a:r>
              <a:rPr lang="en-US" dirty="0" smtClean="0"/>
              <a:t>III </a:t>
            </a:r>
            <a:r>
              <a:rPr lang="uk-UA" dirty="0" smtClean="0"/>
              <a:t>законом </a:t>
            </a:r>
            <a:r>
              <a:rPr lang="uk-UA" dirty="0" err="1" smtClean="0"/>
              <a:t>Кеплера</a:t>
            </a:r>
            <a:r>
              <a:rPr lang="uk-UA" dirty="0" smtClean="0"/>
              <a:t>. Ширина кілець Сатурна 65000 км, а товщина менша ніж 1 км. При русі змінюється взаємне розташування Землі та Сатурна, а, отже, і видимість кілець. Через кожні 14,7 років вони повернуті до нашої планети ребром і тому непомітні. Чергове «зникнення» кілець відбудеть­ся у 2009 році.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Супутники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493916"/>
          </a:xfrm>
        </p:spPr>
        <p:txBody>
          <a:bodyPr>
            <a:normAutofit/>
          </a:bodyPr>
          <a:lstStyle/>
          <a:p>
            <a:r>
              <a:rPr lang="uk-UA" dirty="0" smtClean="0"/>
              <a:t>На даний час відомо, що Сатурн має 30 супутників. Більшість із них — відносно невеликі тверді тіла неправильної форми, густо вкриті кратерами. Проте найбільший супутник — Титан — у Сонячній системі поступається лише </a:t>
            </a:r>
            <a:r>
              <a:rPr lang="uk-UA" dirty="0" err="1" smtClean="0"/>
              <a:t>Ганімеду</a:t>
            </a:r>
            <a:r>
              <a:rPr lang="uk-UA" dirty="0" smtClean="0"/>
              <a:t>, але теж більший за Меркурій. Титан має потужну азотно-метанову атмосферу.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4786346" cy="1285852"/>
          </a:xfrm>
        </p:spPr>
        <p:txBody>
          <a:bodyPr/>
          <a:lstStyle/>
          <a:p>
            <a:r>
              <a:rPr lang="uk-UA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Уран </a:t>
            </a:r>
            <a:endParaRPr lang="ru-RU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285860"/>
            <a:ext cx="6215106" cy="4610112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Уран учетверо більший за Землю. Вісь планети лежить майже в площи­ні орбіти, до того ж, Уран, як і Венера, обертається у зворотному напрямі (зі сходу на захід). Вважають, що таке аномальне для Сонячної системи обер­тання спричинене зіткненням цих планет із великими космічними тілами на ранніх стадіях еволюції.</a:t>
            </a:r>
          </a:p>
          <a:p>
            <a:r>
              <a:rPr lang="uk-UA" dirty="0" smtClean="0"/>
              <a:t>Припускають, що 50% маси Урана становить водяний лід, 40% — кам'яні породи, а 10% — водень та інші гази.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78880">
            <a:off x="418270" y="688552"/>
            <a:ext cx="8229600" cy="4389120"/>
          </a:xfr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Атмосфера Урана має інший склад (50% молекулярного водню, 15% ге­лію, 20% метану, 5% аміаку). Температура хмарового покриву (-215°С) на 10-15°С вища за теоретично обчислену — це, імовірно, є підтвердженням внутрішніх джерел енергії планети. В атмосфері планети дмуть сильні вітри їх швидкість сягає 160 м/с.</a:t>
            </a:r>
          </a:p>
          <a:p>
            <a:r>
              <a:rPr lang="uk-UA" dirty="0" smtClean="0"/>
              <a:t>Уран має магнітне поле, дещо слабше за земне.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Як і інші планети-гіганти, Уран має кільця. їх виявили у 1977 році, спо­стерігаючи покриття планетою слабких зір. Загалом відкрили 9 кілець. «</a:t>
            </a:r>
            <a:r>
              <a:rPr lang="uk-UA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Вояджер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-2» виявив ще кілька додаткових. Усі кільця доволі вузькі і лише зовні­шнє має ширину близько 96 км. Кільця складаються з різних за розмірами елементів — від пилинок до брил, діаметром 10 м. Два невеликих </a:t>
            </a:r>
            <a:r>
              <a:rPr lang="uk-UA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супутни­ки—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Корделія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uk-UA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Офелія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— рухаються всередині зовнішнього кільця. Зага­лом же Уран має 17 відомих супутників.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71562"/>
          </a:xfr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План: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1. </a:t>
            </a:r>
            <a:r>
              <a:rPr lang="ru-RU" dirty="0" err="1" smtClean="0"/>
              <a:t>Чотири</a:t>
            </a:r>
            <a:r>
              <a:rPr lang="ru-RU" dirty="0" smtClean="0"/>
              <a:t> планети </a:t>
            </a:r>
            <a:r>
              <a:rPr lang="ru-RU" dirty="0" err="1" smtClean="0"/>
              <a:t>Сонячної</a:t>
            </a:r>
            <a:r>
              <a:rPr lang="ru-RU" dirty="0" smtClean="0"/>
              <a:t> системи;</a:t>
            </a:r>
          </a:p>
          <a:p>
            <a:r>
              <a:rPr lang="uk-UA" dirty="0" smtClean="0"/>
              <a:t>2. Юпітер;</a:t>
            </a:r>
          </a:p>
          <a:p>
            <a:r>
              <a:rPr lang="uk-UA" dirty="0" smtClean="0"/>
              <a:t>3. Велика Червона Пляма;</a:t>
            </a:r>
          </a:p>
          <a:p>
            <a:r>
              <a:rPr lang="uk-UA" dirty="0" smtClean="0"/>
              <a:t>4. Сатурн та його властивості;</a:t>
            </a:r>
          </a:p>
          <a:p>
            <a:r>
              <a:rPr lang="uk-UA" dirty="0" smtClean="0"/>
              <a:t>5. Супутники Сатурна;</a:t>
            </a:r>
          </a:p>
          <a:p>
            <a:r>
              <a:rPr lang="uk-UA" dirty="0" smtClean="0"/>
              <a:t>6. Уран та </a:t>
            </a:r>
            <a:r>
              <a:rPr lang="uk-UA" dirty="0" err="1" smtClean="0"/>
              <a:t>спостережння</a:t>
            </a:r>
            <a:r>
              <a:rPr lang="uk-UA" dirty="0" smtClean="0"/>
              <a:t> за ним;</a:t>
            </a:r>
          </a:p>
          <a:p>
            <a:r>
              <a:rPr lang="uk-UA" dirty="0" smtClean="0"/>
              <a:t>7. </a:t>
            </a:r>
            <a:r>
              <a:rPr lang="uk-UA" dirty="0" err="1" smtClean="0"/>
              <a:t>Непун</a:t>
            </a:r>
            <a:r>
              <a:rPr lang="uk-UA" dirty="0" smtClean="0"/>
              <a:t>, його відкриття та фізичні властивості;</a:t>
            </a:r>
          </a:p>
          <a:p>
            <a:r>
              <a:rPr lang="uk-UA" dirty="0" smtClean="0"/>
              <a:t>8. Плутон – найвіддаленіша планета від Сонця;</a:t>
            </a:r>
          </a:p>
          <a:p>
            <a:r>
              <a:rPr lang="uk-UA" dirty="0" smtClean="0"/>
              <a:t>9. </a:t>
            </a:r>
            <a:r>
              <a:rPr lang="uk-UA" dirty="0" err="1" smtClean="0"/>
              <a:t>Супутнник</a:t>
            </a:r>
            <a:r>
              <a:rPr lang="uk-UA" dirty="0" smtClean="0"/>
              <a:t> Плутона – </a:t>
            </a:r>
            <a:r>
              <a:rPr lang="uk-UA" dirty="0" err="1" smtClean="0"/>
              <a:t>Харон</a:t>
            </a:r>
            <a:r>
              <a:rPr lang="uk-UA" dirty="0" smtClean="0"/>
              <a:t>;</a:t>
            </a:r>
          </a:p>
          <a:p>
            <a:r>
              <a:rPr lang="uk-UA" dirty="0" smtClean="0"/>
              <a:t>10. Джерела використаної літератури.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Уже перші спостереження за Ураном засвідчили, що він рухається не так як мав би під дією гравітації Сонця та інших відомих планет. Причиною </a:t>
            </a:r>
            <a:r>
              <a:rPr lang="uk-UA" dirty="0" err="1" smtClean="0"/>
              <a:t>неправильностей</a:t>
            </a:r>
            <a:r>
              <a:rPr lang="uk-UA" dirty="0" smtClean="0"/>
              <a:t> могло бути невідоме масивне небесне тіло. Припустивши, що це планета, орбіта якої зовні уранової, вчені взялися обчислити її поло­ження на небі. Із завданням упоралися французький астроном У. </a:t>
            </a:r>
            <a:r>
              <a:rPr lang="uk-UA" dirty="0" err="1" smtClean="0"/>
              <a:t>Левер'є</a:t>
            </a:r>
            <a:r>
              <a:rPr lang="uk-UA" dirty="0" smtClean="0"/>
              <a:t> (1811-1877) та англійський астроном Дж. Адамс (1819-1892). Вони розраху­вали елементи орбіти невідомої планети та її масу.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Нептун 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23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серпня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1846 року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німецький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астроном Й. Галле, за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даними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Левер'є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виявив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планету. Так 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відкрили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r>
              <a:rPr lang="ru-RU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Нептун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Ця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подія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дивовижним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досягненням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небесної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механіки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яке мало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величезне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природознавства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фізичними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властивостями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Нептун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схожий на Уран. Період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обе­ртання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Нептуна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навколо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Сонця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майже 165 років, тобто з часу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відкриття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пла­нета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зробила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повний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оберт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своїй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майже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коловій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орбіті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ексцентри­ситет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0,009).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Нептун має воднево-гелієву атмосферу (84% — водень, 15% — гелій, 1% — метан), блакитний колір якої, як і в Урана, визначається поглинанням червоного світла метаном.</a:t>
            </a:r>
          </a:p>
          <a:p>
            <a:r>
              <a:rPr lang="uk-UA" dirty="0" smtClean="0"/>
              <a:t>У Нептуна найвища середня густина з усіх гігантів. Вважають, що 70% маси планети зосереджена у товстій льодовій мантії. Нептун, імовірно, воло­діє найбільшим запасом води (у вигляді льоду) в Сонячній системі.</a:t>
            </a:r>
          </a:p>
          <a:p>
            <a:r>
              <a:rPr lang="uk-UA" dirty="0" smtClean="0"/>
              <a:t>Нептун має сильне магнітне поле.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214950"/>
            <a:ext cx="4143404" cy="121444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bg2"/>
                </a:solidFill>
              </a:rPr>
              <a:t>На фото, зробленим «Вояджером-2» , видно </a:t>
            </a:r>
            <a:r>
              <a:rPr lang="ru-RU" sz="2700" dirty="0" err="1" smtClean="0">
                <a:solidFill>
                  <a:schemeClr val="bg2"/>
                </a:solidFill>
              </a:rPr>
              <a:t>вертикальний</a:t>
            </a:r>
            <a:r>
              <a:rPr lang="ru-RU" sz="2700" dirty="0" smtClean="0">
                <a:solidFill>
                  <a:schemeClr val="bg2"/>
                </a:solidFill>
              </a:rPr>
              <a:t> </a:t>
            </a:r>
            <a:r>
              <a:rPr lang="ru-RU" sz="2700" dirty="0" err="1" smtClean="0">
                <a:solidFill>
                  <a:schemeClr val="bg2"/>
                </a:solidFill>
              </a:rPr>
              <a:t>рельєф</a:t>
            </a:r>
            <a:r>
              <a:rPr lang="ru-RU" sz="2700" dirty="0" smtClean="0">
                <a:solidFill>
                  <a:schemeClr val="bg2"/>
                </a:solidFill>
              </a:rPr>
              <a:t> </a:t>
            </a:r>
            <a:r>
              <a:rPr lang="ru-RU" sz="2700" dirty="0" err="1" smtClean="0">
                <a:solidFill>
                  <a:schemeClr val="bg2"/>
                </a:solidFill>
              </a:rPr>
              <a:t>хмар</a:t>
            </a:r>
            <a:endParaRPr lang="ru-RU" sz="2700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86808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серпні</a:t>
            </a:r>
            <a:r>
              <a:rPr lang="ru-RU" dirty="0" smtClean="0"/>
              <a:t> 1989 року «Вояджер-2» </a:t>
            </a:r>
            <a:r>
              <a:rPr lang="ru-RU" dirty="0" err="1" smtClean="0"/>
              <a:t>пролетів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Нептуна. З 1994 року дуже </a:t>
            </a:r>
            <a:r>
              <a:rPr lang="ru-RU" dirty="0" err="1" smtClean="0"/>
              <a:t>успішні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 планетою </a:t>
            </a:r>
            <a:r>
              <a:rPr lang="ru-RU" dirty="0" err="1" smtClean="0"/>
              <a:t>проводяться</a:t>
            </a:r>
            <a:r>
              <a:rPr lang="ru-RU" dirty="0" smtClean="0"/>
              <a:t> за допомогою теле­скопа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Габбла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перебуває на </a:t>
            </a:r>
            <a:r>
              <a:rPr lang="ru-RU" dirty="0" err="1" smtClean="0"/>
              <a:t>навколоземній</a:t>
            </a:r>
            <a:r>
              <a:rPr lang="ru-RU" dirty="0" smtClean="0"/>
              <a:t> </a:t>
            </a:r>
            <a:r>
              <a:rPr lang="ru-RU" dirty="0" err="1" smtClean="0"/>
              <a:t>орбіті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File:Neptune 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4214842" cy="368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072494" cy="457203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Найвідомішою деталлю на диску Нептуна є Велика Темна Пляма. Зі розмірами вона удвічі менша за Велику Червону Пляму Юпітера. «</a:t>
            </a:r>
            <a:r>
              <a:rPr lang="uk-UA" dirty="0" err="1" smtClean="0"/>
              <a:t>Вояджер</a:t>
            </a:r>
            <a:r>
              <a:rPr lang="uk-UA" dirty="0" smtClean="0"/>
              <a:t>-2» зафіксував також меншу темну пляму. Найімовірніше, обидві плями — вихори. Атмосфера Нептуна доволі мінлива, адже у ній дмуть найшвидші вітри у Сонячній системі (до 600 м/с).</a:t>
            </a:r>
          </a:p>
          <a:p>
            <a:r>
              <a:rPr lang="uk-UA" dirty="0" smtClean="0"/>
              <a:t>Кільця Нептуна виявлені у 1981 році тим же способом, що й уранові. Цікаво, що кільця мають власні назви, які увіковічують відкривачів планети (є кільце Адамс, </a:t>
            </a:r>
            <a:r>
              <a:rPr lang="uk-UA" dirty="0" err="1" smtClean="0"/>
              <a:t>Левер'є</a:t>
            </a:r>
            <a:r>
              <a:rPr lang="uk-UA" dirty="0" smtClean="0"/>
              <a:t>, Галле, </a:t>
            </a:r>
            <a:r>
              <a:rPr lang="uk-UA" dirty="0" err="1" smtClean="0"/>
              <a:t>Араго</a:t>
            </a:r>
            <a:r>
              <a:rPr lang="uk-UA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t="-37000" r="-3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2143140" cy="857256"/>
          </a:xfrm>
        </p:spPr>
        <p:txBody>
          <a:bodyPr/>
          <a:lstStyle/>
          <a:p>
            <a:r>
              <a:rPr lang="uk-UA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Плутон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928934"/>
            <a:ext cx="8186766" cy="36814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/>
              <a:t>Плутон</a:t>
            </a:r>
            <a:r>
              <a:rPr lang="uk-UA" dirty="0" smtClean="0"/>
              <a:t> — найвіддаленіша від Сонця, дев'ята велика планета. Його від­крив у 1930 році американський астроном </a:t>
            </a:r>
            <a:r>
              <a:rPr lang="uk-UA" dirty="0" err="1" smtClean="0"/>
              <a:t>Клайд</a:t>
            </a:r>
            <a:r>
              <a:rPr lang="uk-UA" dirty="0" smtClean="0"/>
              <a:t> </a:t>
            </a:r>
            <a:r>
              <a:rPr lang="uk-UA" dirty="0" err="1" smtClean="0"/>
              <a:t>Томбо</a:t>
            </a:r>
            <a:r>
              <a:rPr lang="uk-UA" dirty="0" smtClean="0"/>
              <a:t> (1906-1997). Навко­ло Сонця Плутон робить оберт за 248 років. Орбіта планети дуже нахилена до площини екліптики (17°). Ще однією особливістю еліптичної траєкторії Плутона є її великий ексцентриситет (0,247). У перигелії Плутон ближчий до Сонця, ніж Нептун.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308605">
            <a:off x="537329" y="1002970"/>
            <a:ext cx="8229600" cy="438912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reflection blurRad="6350" stA="50000" endA="295" endPos="92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Навколо своєї осі планета обертається у зворотному напрямі з періодом 6 діб 9,4 год. Плутон — найменша та найлегша планета Сонячної системи (він навіть менший та легший за Місяць).</a:t>
            </a:r>
          </a:p>
          <a:p>
            <a:r>
              <a:rPr lang="uk-UA" dirty="0" smtClean="0"/>
              <a:t>Про фізичні умови на Плутоні відомо дуже мало. Планета, імовірно, вкрита льодом із метану. Температура на її поверхні -260°С.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442913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 1978 році американський астроном Дж. Крісті відкрив у Плутона супутник — </a:t>
            </a:r>
            <a:r>
              <a:rPr lang="uk-UA" dirty="0" err="1" smtClean="0"/>
              <a:t>Харон</a:t>
            </a:r>
            <a:r>
              <a:rPr lang="uk-UA" dirty="0" smtClean="0"/>
              <a:t>. Він обертається навколо планети у площині її екватора з періодом її осьового обертання. Це означає, що Плутон і </a:t>
            </a:r>
            <a:r>
              <a:rPr lang="uk-UA" dirty="0" err="1" smtClean="0"/>
              <a:t>Харон</a:t>
            </a:r>
            <a:r>
              <a:rPr lang="uk-UA" dirty="0" smtClean="0"/>
              <a:t> завжди пове­рнуті один до одного тими ж півкулями і супутник завжди перебуває в зеніті точки на екваторі планети. Відстань між </a:t>
            </a:r>
            <a:r>
              <a:rPr lang="uk-UA" dirty="0" err="1" smtClean="0"/>
              <a:t>Хароном</a:t>
            </a:r>
            <a:r>
              <a:rPr lang="uk-UA" dirty="0" smtClean="0"/>
              <a:t> і Плутоном 19640 км, тоб­то система цих тіл із запасом помістилася б у такій планеті, як Уран. Радіус </a:t>
            </a:r>
            <a:r>
              <a:rPr lang="uk-UA" dirty="0" err="1" smtClean="0"/>
              <a:t>Харона</a:t>
            </a:r>
            <a:r>
              <a:rPr lang="uk-UA" dirty="0" smtClean="0"/>
              <a:t> всього удвічі менший за радіус Плутона, а маса менша всемеро, тому систему </a:t>
            </a:r>
            <a:r>
              <a:rPr lang="uk-UA" dirty="0" err="1" smtClean="0"/>
              <a:t>Плутон-Харон</a:t>
            </a:r>
            <a:r>
              <a:rPr lang="uk-UA" dirty="0" smtClean="0"/>
              <a:t> називають подвійною планетою.</a:t>
            </a:r>
          </a:p>
          <a:p>
            <a:endParaRPr lang="ru-RU" dirty="0"/>
          </a:p>
        </p:txBody>
      </p:sp>
      <p:pic>
        <p:nvPicPr>
          <p:cNvPr id="15362" name="Picture 2" descr="File:Cha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494" y="3929066"/>
            <a:ext cx="270104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http://astrolekcii.tk/lekcii/09.htm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http://ukrreferat.com/index.php?referat=9894&amp;pg=1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http://ru.wikipedia.org/wiki/%D0%9F%D0%BB%D0%B0%D0%BD%D0%B5%D1%82%D1%8B-%D0%B3%D0%B8%D0%B3%D0%B0%D0%BD%D1%82%D1%8B</a:t>
            </a:r>
            <a:endParaRPr lang="uk-UA" dirty="0" smtClean="0"/>
          </a:p>
          <a:p>
            <a:r>
              <a:rPr lang="en-US" dirty="0" smtClean="0">
                <a:hlinkClick r:id="rId2"/>
              </a:rPr>
              <a:t>http://astrolekcii.tk/lekcii/09.htm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1214446"/>
          </a:xfrm>
        </p:spPr>
        <p:txBody>
          <a:bodyPr>
            <a:prstTxWarp prst="textWave1">
              <a:avLst/>
            </a:prstTxWarp>
          </a:bodyPr>
          <a:lstStyle/>
          <a:p>
            <a:pPr>
              <a:buNone/>
            </a:pPr>
            <a:r>
              <a:rPr lang="uk-UA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Дякую за увагу!</a:t>
            </a:r>
            <a:endParaRPr lang="ru-RU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01080" cy="107157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Чотири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планети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Сонячної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системи</a:t>
            </a:r>
            <a:endParaRPr lang="ru-RU" dirty="0">
              <a:solidFill>
                <a:schemeClr val="bg1">
                  <a:lumMod val="1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58246" cy="478634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Планети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гіганти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чотири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планети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Сонячної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: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Юпітер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, Сатурн , Уран , Нептун ;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розташовані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за межами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кільця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малих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планет.</a:t>
            </a:r>
          </a:p>
          <a:p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планети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ряд схожих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фізичних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характеристик 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називають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зовнішніми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планетами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відміну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твердотільних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планет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земної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групи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вони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газовими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планетами 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володіють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значно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більшими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розмірами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масами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внаслідок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чого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тиск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їхніх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надрах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значно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вище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) 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більш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низькою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середньою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щільністю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близькою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середньої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Сонячної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, 1,4 г / см ³) 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потужними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атмосферами 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швидким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обертанням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, 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кільцями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(у той час як у планет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земної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групи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таких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немає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)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великою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кількістю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супутників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ці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характеристики 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бувають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Юпітера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до Нептуна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5857916" cy="78583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Юпітер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5929354" cy="52864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uk-UA" dirty="0" smtClean="0"/>
              <a:t> Юпітер — найбільшої планети Сонячної системи. Його радіус в 11 разів більший за земний, а маса майже в 2,5 разу переважає суму мас інших планет. Незважаючи на розміри, цей велетень обертається навколо своєї осі найшвидше з усіх планет. Це є причиною значного стиску Юпітера біля полюсів — його екваторіальний ра­діус в на 7% (</a:t>
            </a:r>
            <a:r>
              <a:rPr lang="uk-UA" dirty="0" err="1" smtClean="0"/>
              <a:t>на</a:t>
            </a:r>
            <a:r>
              <a:rPr lang="uk-UA" dirty="0" smtClean="0"/>
              <a:t> 4500 км) більший за полярний. Обертання Юпітера має зона­льний характер. Екваторіальний пояс повний оберт здійснює за 9 год. 50,5 хв., помірний — на 5,2 хв. повільніше. На білому диску планети чітко виділяються світлі та темні смуги, паралельні до екватора. Юпітер не має твердої пове­рхні. Він майже весь є рідким тілом, лише в центрі міститься надщільне ядро діаметром до 10000 км. Зовнішня воднево-гелієва оболонка Юпітера — це доволі густа атмосфера. Температура її верхніх шарів -130°С, а тиск 1 </a:t>
            </a:r>
            <a:r>
              <a:rPr lang="uk-UA" dirty="0" err="1" smtClean="0"/>
              <a:t>атм</a:t>
            </a:r>
            <a:r>
              <a:rPr lang="uk-UA" dirty="0" smtClean="0"/>
              <a:t>. Із глибиною ці параметри, як і густина, значно зростають. На глибині 24000 км, Де тиск 3 </a:t>
            </a:r>
            <a:r>
              <a:rPr lang="uk-UA" dirty="0" err="1" smtClean="0"/>
              <a:t>млн</a:t>
            </a:r>
            <a:r>
              <a:rPr lang="uk-UA" dirty="0" smtClean="0"/>
              <a:t> </a:t>
            </a:r>
            <a:r>
              <a:rPr lang="uk-UA" dirty="0" err="1" smtClean="0"/>
              <a:t>атм</a:t>
            </a:r>
            <a:r>
              <a:rPr lang="uk-UA" dirty="0" smtClean="0"/>
              <a:t> і температура 11000°С, водень переходить у рідку фазу і стає електропровідним. У центрі ядра планети тиск складає 80 млн. </a:t>
            </a:r>
            <a:r>
              <a:rPr lang="uk-UA" dirty="0" err="1" smtClean="0"/>
              <a:t>атм</a:t>
            </a:r>
            <a:r>
              <a:rPr lang="uk-UA" dirty="0" smtClean="0"/>
              <a:t>, а температура 30 000°С.</a:t>
            </a:r>
          </a:p>
          <a:p>
            <a:endParaRPr lang="ru-RU" dirty="0"/>
          </a:p>
        </p:txBody>
      </p:sp>
      <p:pic>
        <p:nvPicPr>
          <p:cNvPr id="34818" name="Picture 2" descr="Файл:Jup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4135">
            <a:off x="6429388" y="2000240"/>
            <a:ext cx="2571752" cy="25717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14818"/>
            <a:ext cx="8758270" cy="207170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74% маси Юпітера становить водень, 20% — гелій і 6% — важкі елементи, які містяться в надрах планети. За хімічним складом Юпітер дуже схожий на Сонце, і його часто називають несформованою зорею.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710"/>
          </a:xfrm>
        </p:spPr>
        <p:txBody>
          <a:bodyPr/>
          <a:lstStyle/>
          <a:p>
            <a:pPr algn="ctr"/>
            <a:r>
              <a:rPr lang="uk-UA" b="1" i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Велика Червона Пляма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64357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Однією з найвиразніших деталей на поверхні Юпітера є </a:t>
            </a:r>
            <a:r>
              <a:rPr lang="uk-UA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Велика Червона Пляма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про яку відомо із другої половини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XVII 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століття. Це овальне утворення має розміри 15х30 тис. км. Рухається Велика Червона Пляма повільніше, ніж обертається зона, у якій вона знаходиться. Велика Червона </a:t>
            </a:r>
            <a:r>
              <a:rPr lang="uk-UA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Пляма—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потужний антициклон, що обертається проти годинникової стрілки з періодом 6 земних діб. Час існування вихору в такій густій атмосфері, як юпітеріанська, може сягати 10 000 років. На поверхні Юпітера помічені й ін­ші схожі, але менші новоутворення такої ж природи, зокрема Біля Пляма.</a:t>
            </a:r>
          </a:p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Юпітер має потужне магнітне поле (у 50 разів сильніше за земне), скла­дну систему радіаційних поясів і є сильним джерелом радіовипромінювання.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277786">
            <a:off x="798935" y="1365046"/>
            <a:ext cx="7972452" cy="3708098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У 1979 році американський космічний апарат «</a:t>
            </a:r>
            <a:r>
              <a:rPr lang="uk-UA" dirty="0" err="1" smtClean="0"/>
              <a:t>Вояджер</a:t>
            </a:r>
            <a:r>
              <a:rPr lang="uk-UA" dirty="0" smtClean="0"/>
              <a:t>-1» сфотографу­вав кільце Юпітера. Зовнішній радіус кільця 126 000 км. Воно дуже тонке і повернуте до Землі ребром, тому і непомітне. Кільце складається з пилу та невеликих брил діаметром до 1 м. Існування кільця Юпітера у 50-х роках </a:t>
            </a:r>
            <a:r>
              <a:rPr lang="en-US" dirty="0" smtClean="0"/>
              <a:t>XX </a:t>
            </a:r>
            <a:r>
              <a:rPr lang="uk-UA" dirty="0" smtClean="0"/>
              <a:t>століття передбачив професор Київського університету С.К.</a:t>
            </a:r>
            <a:r>
              <a:rPr lang="uk-UA" dirty="0" err="1" smtClean="0"/>
              <a:t>Всехсвятський</a:t>
            </a:r>
            <a:r>
              <a:rPr lang="uk-UA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358246" cy="492922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dirty="0" smtClean="0"/>
              <a:t>Навколо Юпітера, за сучасними даними, обертається 28 супутників. </a:t>
            </a:r>
            <a:r>
              <a:rPr lang="uk-UA" dirty="0" err="1" smtClean="0"/>
              <a:t>Іо</a:t>
            </a:r>
            <a:r>
              <a:rPr lang="uk-UA" dirty="0" smtClean="0"/>
              <a:t>, </a:t>
            </a:r>
            <a:r>
              <a:rPr lang="uk-UA" dirty="0" err="1" smtClean="0"/>
              <a:t>Ганімед</a:t>
            </a:r>
            <a:r>
              <a:rPr lang="uk-UA" dirty="0" smtClean="0"/>
              <a:t>, </a:t>
            </a:r>
            <a:r>
              <a:rPr lang="uk-UA" dirty="0" err="1" smtClean="0"/>
              <a:t>Каллісто</a:t>
            </a:r>
            <a:r>
              <a:rPr lang="uk-UA" dirty="0" smtClean="0"/>
              <a:t> та Європа — найбільші, мають кулясту форму і відкриті у 1610 році Галілео Галілеєм. їх часто називають </a:t>
            </a:r>
            <a:r>
              <a:rPr lang="uk-UA" b="1" i="1" dirty="0" err="1" smtClean="0"/>
              <a:t>галілеєвими</a:t>
            </a:r>
            <a:r>
              <a:rPr lang="uk-UA" dirty="0" smtClean="0"/>
              <a:t> супутниками. Вони обертаються майже в площині екватора планети і повернуті до неї зав­жди одним боком, як і Місяць до Землі. </a:t>
            </a:r>
          </a:p>
          <a:p>
            <a:r>
              <a:rPr lang="uk-UA" dirty="0" err="1" smtClean="0"/>
              <a:t>Ганімед</a:t>
            </a:r>
            <a:r>
              <a:rPr lang="uk-UA" dirty="0" smtClean="0"/>
              <a:t> — найбільший супутнику у Сонячній системі, він більший навіть за Меркурій.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Іо</a:t>
            </a:r>
            <a:r>
              <a:rPr lang="uk-UA" dirty="0" smtClean="0"/>
              <a:t> — єдиний у Сонячній си­стемі вулканічно-активний супутник, на ньому виявлено 7 діючих вулканів, які викидають гази і пил на висоту до 300 км. </a:t>
            </a:r>
          </a:p>
          <a:p>
            <a:r>
              <a:rPr lang="uk-UA" dirty="0" smtClean="0"/>
              <a:t>У </a:t>
            </a:r>
            <a:r>
              <a:rPr lang="uk-UA" dirty="0" err="1" smtClean="0"/>
              <a:t>Ганімеда</a:t>
            </a:r>
            <a:r>
              <a:rPr lang="uk-UA" dirty="0" smtClean="0"/>
              <a:t> та </a:t>
            </a:r>
            <a:r>
              <a:rPr lang="uk-UA" dirty="0" err="1" smtClean="0"/>
              <a:t>Каллісто</a:t>
            </a:r>
            <a:r>
              <a:rPr lang="uk-UA" dirty="0" smtClean="0"/>
              <a:t> виявлені атмосфери. Усі інші супутники, крім чотирьох згаданих, мають неправильну форму і розміри від 10 до 280 км. Більшість їх відкрита нещодавно.</a:t>
            </a:r>
          </a:p>
          <a:p>
            <a:endParaRPr lang="ru-RU" dirty="0"/>
          </a:p>
        </p:txBody>
      </p:sp>
      <p:pic>
        <p:nvPicPr>
          <p:cNvPr id="30724" name="Picture 4" descr="Галілеєві супутники Юпіт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643446"/>
            <a:ext cx="2667018" cy="200026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02457">
            <a:off x="855052" y="2996551"/>
            <a:ext cx="8284538" cy="772814"/>
          </a:xfrm>
        </p:spPr>
        <p:txBody>
          <a:bodyPr>
            <a:prstTxWarp prst="textWave1">
              <a:avLst>
                <a:gd name="adj1" fmla="val 20000"/>
                <a:gd name="adj2" fmla="val -609"/>
              </a:avLst>
            </a:prstTxWarp>
            <a:normAutofit fontScale="90000"/>
          </a:bodyPr>
          <a:lstStyle/>
          <a:p>
            <a:r>
              <a:rPr lang="uk-UA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Каллісто</a:t>
            </a:r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супутник Юпітера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Другая 112">
      <a:dk1>
        <a:srgbClr val="002060"/>
      </a:dk1>
      <a:lt1>
        <a:srgbClr val="F5E9ED"/>
      </a:lt1>
      <a:dk2>
        <a:srgbClr val="93E2FF"/>
      </a:dk2>
      <a:lt2>
        <a:srgbClr val="161911"/>
      </a:lt2>
      <a:accent1>
        <a:srgbClr val="DBE1D3"/>
      </a:accent1>
      <a:accent2>
        <a:srgbClr val="7153A0"/>
      </a:accent2>
      <a:accent3>
        <a:srgbClr val="4E74A3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4">
    <a:dk1>
      <a:srgbClr val="F2F2F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Другая 12">
    <a:dk1>
      <a:srgbClr val="371F02"/>
    </a:dk1>
    <a:lt1>
      <a:srgbClr val="F6B669"/>
    </a:lt1>
    <a:dk2>
      <a:srgbClr val="6E3F06"/>
    </a:dk2>
    <a:lt2>
      <a:srgbClr val="4E74A3"/>
    </a:lt2>
    <a:accent1>
      <a:srgbClr val="DBE1D3"/>
    </a:accent1>
    <a:accent2>
      <a:srgbClr val="7153A0"/>
    </a:accent2>
    <a:accent3>
      <a:srgbClr val="4E74A3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Другая 102">
    <a:dk1>
      <a:sysClr val="windowText" lastClr="000000"/>
    </a:dk1>
    <a:lt1>
      <a:srgbClr val="1D05AB"/>
    </a:lt1>
    <a:dk2>
      <a:srgbClr val="20C8F7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Другая 45">
    <a:dk1>
      <a:sysClr val="windowText" lastClr="000000"/>
    </a:dk1>
    <a:lt1>
      <a:srgbClr val="E5BCDC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1304</Words>
  <Application>Microsoft Office PowerPoint</Application>
  <PresentationFormat>Экран (4:3)</PresentationFormat>
  <Paragraphs>75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Поток</vt:lpstr>
      <vt:lpstr>Яркая</vt:lpstr>
      <vt:lpstr>Планети-гіганти та їх супутники</vt:lpstr>
      <vt:lpstr>План:</vt:lpstr>
      <vt:lpstr>Чотири планети Сонячної системи</vt:lpstr>
      <vt:lpstr>Юпітер </vt:lpstr>
      <vt:lpstr>Слайд 5</vt:lpstr>
      <vt:lpstr>Велика Червона Пляма</vt:lpstr>
      <vt:lpstr>Слайд 7</vt:lpstr>
      <vt:lpstr>Слайд 8</vt:lpstr>
      <vt:lpstr>Каллісто, супутник Юпітера</vt:lpstr>
      <vt:lpstr>Іо, супутник Юпітера  </vt:lpstr>
      <vt:lpstr>Ганімед, супутник Юпітера  </vt:lpstr>
      <vt:lpstr>Європа, супутник Юпітера  </vt:lpstr>
      <vt:lpstr>Сатурн</vt:lpstr>
      <vt:lpstr>Слайд 14</vt:lpstr>
      <vt:lpstr>Слайд 15</vt:lpstr>
      <vt:lpstr>Супутники </vt:lpstr>
      <vt:lpstr>Уран </vt:lpstr>
      <vt:lpstr>Слайд 18</vt:lpstr>
      <vt:lpstr>Слайд 19</vt:lpstr>
      <vt:lpstr>Слайд 20</vt:lpstr>
      <vt:lpstr>Нептун </vt:lpstr>
      <vt:lpstr>Слайд 22</vt:lpstr>
      <vt:lpstr> На фото, зробленим «Вояджером-2» , видно вертикальний рельєф хмар</vt:lpstr>
      <vt:lpstr>Слайд 24</vt:lpstr>
      <vt:lpstr>Плутон </vt:lpstr>
      <vt:lpstr>Слайд 26</vt:lpstr>
      <vt:lpstr>Слайд 27</vt:lpstr>
      <vt:lpstr>Використана література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Планети-гіганти</dc:title>
  <dc:creator>TEST</dc:creator>
  <cp:lastModifiedBy>TEST</cp:lastModifiedBy>
  <cp:revision>25</cp:revision>
  <dcterms:created xsi:type="dcterms:W3CDTF">2013-11-07T18:05:36Z</dcterms:created>
  <dcterms:modified xsi:type="dcterms:W3CDTF">2015-02-24T14:55:12Z</dcterms:modified>
</cp:coreProperties>
</file>