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416733-ECF7-48C1-9FE8-1DC4CABDB77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4E4E83-9DF4-4BA6-BBE4-FB2DF839DA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Галактика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Виконав</a:t>
            </a:r>
            <a:endParaRPr lang="ru-RU" dirty="0" smtClean="0"/>
          </a:p>
          <a:p>
            <a:r>
              <a:rPr lang="ru-RU" dirty="0" err="1" smtClean="0"/>
              <a:t>учень</a:t>
            </a:r>
            <a:r>
              <a:rPr lang="uk-UA" dirty="0" smtClean="0"/>
              <a:t> 5-А класу</a:t>
            </a:r>
            <a:br>
              <a:rPr lang="uk-UA" dirty="0" smtClean="0"/>
            </a:br>
            <a:r>
              <a:rPr lang="uk-UA" dirty="0" smtClean="0"/>
              <a:t>Гаврилов Данило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4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2636912"/>
            <a:ext cx="3352800" cy="3816424"/>
          </a:xfrm>
        </p:spPr>
        <p:txBody>
          <a:bodyPr>
            <a:normAutofit/>
          </a:bodyPr>
          <a:lstStyle/>
          <a:p>
            <a:r>
              <a:rPr lang="ru-RU" dirty="0" err="1"/>
              <a:t>Еліптичні</a:t>
            </a:r>
            <a:r>
              <a:rPr lang="ru-RU" dirty="0"/>
              <a:t> галактики на </a:t>
            </a:r>
            <a:r>
              <a:rPr lang="ru-RU" dirty="0" err="1"/>
              <a:t>підгрупи</a:t>
            </a:r>
            <a:r>
              <a:rPr lang="ru-RU" dirty="0"/>
              <a:t> не </a:t>
            </a:r>
            <a:r>
              <a:rPr lang="ru-RU" dirty="0" err="1"/>
              <a:t>поділяються</a:t>
            </a:r>
            <a:r>
              <a:rPr lang="ru-RU" dirty="0"/>
              <a:t>.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галактиках не </a:t>
            </a:r>
            <a:r>
              <a:rPr lang="ru-RU" dirty="0" err="1"/>
              <a:t>виявлено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за формою </a:t>
            </a:r>
            <a:r>
              <a:rPr lang="ru-RU" dirty="0" err="1"/>
              <a:t>винятково</a:t>
            </a:r>
            <a:r>
              <a:rPr lang="ru-RU" dirty="0"/>
              <a:t> </a:t>
            </a:r>
            <a:r>
              <a:rPr lang="ru-RU" dirty="0" err="1"/>
              <a:t>правильні</a:t>
            </a:r>
            <a:r>
              <a:rPr lang="ru-RU" dirty="0"/>
              <a:t> </a:t>
            </a:r>
            <a:r>
              <a:rPr lang="ru-RU" dirty="0" err="1"/>
              <a:t>еліпси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сплюснутості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352800" cy="1252728"/>
          </a:xfrm>
        </p:spPr>
        <p:txBody>
          <a:bodyPr/>
          <a:lstStyle/>
          <a:p>
            <a:r>
              <a:rPr lang="uk-UA" dirty="0" smtClean="0"/>
              <a:t>ЕЛІПТИЧНІ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168719"/>
            <a:ext cx="3905250" cy="3130162"/>
          </a:xfrm>
        </p:spPr>
      </p:pic>
    </p:spTree>
    <p:extLst>
      <p:ext uri="{BB962C8B-B14F-4D97-AF65-F5344CB8AC3E}">
        <p14:creationId xmlns:p14="http://schemas.microsoft.com/office/powerpoint/2010/main" val="231287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3352800" cy="352839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спіралей</a:t>
            </a:r>
            <a:r>
              <a:rPr lang="ru-RU" dirty="0"/>
              <a:t> вони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підгрупи</a:t>
            </a:r>
            <a:r>
              <a:rPr lang="ru-RU" dirty="0"/>
              <a:t> </a:t>
            </a:r>
            <a:r>
              <a:rPr lang="en-US" dirty="0"/>
              <a:t>Sa, </a:t>
            </a:r>
            <a:r>
              <a:rPr lang="en-US" dirty="0" err="1"/>
              <a:t>Sb</a:t>
            </a:r>
            <a:r>
              <a:rPr lang="en-US" dirty="0"/>
              <a:t>, Sc. </a:t>
            </a:r>
            <a:r>
              <a:rPr lang="ru-RU" dirty="0"/>
              <a:t>У галактик типу </a:t>
            </a:r>
            <a:r>
              <a:rPr lang="en-US" dirty="0"/>
              <a:t>Sa </a:t>
            </a:r>
            <a:r>
              <a:rPr lang="ru-RU" dirty="0"/>
              <a:t>основною </a:t>
            </a:r>
            <a:r>
              <a:rPr lang="ru-RU" dirty="0" err="1"/>
              <a:t>частиною</a:t>
            </a:r>
            <a:r>
              <a:rPr lang="ru-RU" dirty="0"/>
              <a:t> є ядро,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спіралі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слабо. У галактик типу </a:t>
            </a:r>
            <a:r>
              <a:rPr lang="en-US" dirty="0" err="1"/>
              <a:t>Sb</a:t>
            </a:r>
            <a:r>
              <a:rPr lang="en-US" dirty="0"/>
              <a:t> </a:t>
            </a:r>
            <a:r>
              <a:rPr lang="ru-RU" dirty="0" err="1"/>
              <a:t>спіралі</a:t>
            </a:r>
            <a:r>
              <a:rPr lang="ru-RU" dirty="0"/>
              <a:t>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а в галактиках типу </a:t>
            </a:r>
            <a:r>
              <a:rPr lang="en-US" dirty="0" err="1"/>
              <a:t>Sc</a:t>
            </a:r>
            <a:r>
              <a:rPr lang="en-US" dirty="0"/>
              <a:t> </a:t>
            </a:r>
            <a:r>
              <a:rPr lang="ru-RU" dirty="0" err="1"/>
              <a:t>майже</a:t>
            </a:r>
            <a:r>
              <a:rPr lang="ru-RU" dirty="0"/>
              <a:t> вся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в </a:t>
            </a:r>
            <a:r>
              <a:rPr lang="ru-RU" dirty="0" err="1"/>
              <a:t>спіральних</a:t>
            </a:r>
            <a:r>
              <a:rPr lang="ru-RU" dirty="0"/>
              <a:t> рукавах, </a:t>
            </a:r>
            <a:r>
              <a:rPr lang="ru-RU" dirty="0" err="1"/>
              <a:t>тоді</a:t>
            </a:r>
            <a:r>
              <a:rPr lang="ru-RU" dirty="0"/>
              <a:t> як ядро </a:t>
            </a:r>
            <a:r>
              <a:rPr lang="ru-RU" dirty="0" err="1"/>
              <a:t>виражене</a:t>
            </a:r>
            <a:r>
              <a:rPr lang="ru-RU" dirty="0"/>
              <a:t> слабо. Знаменита </a:t>
            </a:r>
            <a:r>
              <a:rPr lang="ru-RU" dirty="0" err="1"/>
              <a:t>туманність</a:t>
            </a:r>
            <a:r>
              <a:rPr lang="ru-RU" dirty="0"/>
              <a:t> </a:t>
            </a:r>
            <a:r>
              <a:rPr lang="ru-RU" dirty="0" err="1"/>
              <a:t>Андромеди</a:t>
            </a:r>
            <a:r>
              <a:rPr lang="ru-RU" dirty="0"/>
              <a:t> —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352800" cy="1252728"/>
          </a:xfrm>
        </p:spPr>
        <p:txBody>
          <a:bodyPr/>
          <a:lstStyle/>
          <a:p>
            <a:r>
              <a:rPr lang="uk-UA" dirty="0" smtClean="0"/>
              <a:t>СПІРАЛЬНІ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442856"/>
            <a:ext cx="3905250" cy="2581888"/>
          </a:xfrm>
        </p:spPr>
      </p:pic>
    </p:spTree>
    <p:extLst>
      <p:ext uri="{BB962C8B-B14F-4D97-AF65-F5344CB8AC3E}">
        <p14:creationId xmlns:p14="http://schemas.microsoft.com/office/powerpoint/2010/main" val="116375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2564904"/>
            <a:ext cx="3352800" cy="3960440"/>
          </a:xfrm>
        </p:spPr>
        <p:txBody>
          <a:bodyPr/>
          <a:lstStyle/>
          <a:p>
            <a:r>
              <a:rPr lang="ru-RU" dirty="0"/>
              <a:t>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вираженої</a:t>
            </a:r>
            <a:r>
              <a:rPr lang="ru-RU" dirty="0"/>
              <a:t> </a:t>
            </a:r>
            <a:r>
              <a:rPr lang="ru-RU" dirty="0" err="1"/>
              <a:t>регулярної</a:t>
            </a:r>
            <a:r>
              <a:rPr lang="ru-RU" dirty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3352800" cy="1252728"/>
          </a:xfrm>
        </p:spPr>
        <p:txBody>
          <a:bodyPr/>
          <a:lstStyle/>
          <a:p>
            <a:r>
              <a:rPr lang="uk-UA" dirty="0" smtClean="0"/>
              <a:t>НЕПРАВИЛЬНІ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625955" cy="3299619"/>
          </a:xfrm>
        </p:spPr>
      </p:pic>
    </p:spTree>
    <p:extLst>
      <p:ext uri="{BB962C8B-B14F-4D97-AF65-F5344CB8AC3E}">
        <p14:creationId xmlns:p14="http://schemas.microsoft.com/office/powerpoint/2010/main" val="115913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 рухаються галактики?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Так. Галактики </a:t>
            </a:r>
            <a:r>
              <a:rPr lang="ru-RU" sz="1800" dirty="0" err="1">
                <a:solidFill>
                  <a:schemeClr val="tx1"/>
                </a:solidFill>
              </a:rPr>
              <a:t>беруть</a:t>
            </a:r>
            <a:r>
              <a:rPr lang="ru-RU" sz="1800" dirty="0">
                <a:solidFill>
                  <a:schemeClr val="tx1"/>
                </a:solidFill>
              </a:rPr>
              <a:t> участь у </a:t>
            </a:r>
            <a:r>
              <a:rPr lang="ru-RU" sz="1800" dirty="0" err="1">
                <a:solidFill>
                  <a:schemeClr val="tx1"/>
                </a:solidFill>
              </a:rPr>
              <a:t>загальному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розширенні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Всесвіту</a:t>
            </a:r>
            <a:r>
              <a:rPr lang="ru-RU" sz="1800" dirty="0">
                <a:solidFill>
                  <a:schemeClr val="tx1"/>
                </a:solidFill>
              </a:rPr>
              <a:t>. Вони </a:t>
            </a:r>
            <a:r>
              <a:rPr lang="ru-RU" sz="1800" dirty="0" err="1">
                <a:solidFill>
                  <a:schemeClr val="tx1"/>
                </a:solidFill>
              </a:rPr>
              <a:t>розлітаються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після</a:t>
            </a:r>
            <a:r>
              <a:rPr lang="ru-RU" sz="1800" dirty="0">
                <a:solidFill>
                  <a:schemeClr val="tx1"/>
                </a:solidFill>
              </a:rPr>
              <a:t> Великого </a:t>
            </a:r>
            <a:r>
              <a:rPr lang="ru-RU" sz="1800" dirty="0" err="1">
                <a:solidFill>
                  <a:schemeClr val="tx1"/>
                </a:solidFill>
              </a:rPr>
              <a:t>Вибуху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подібно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крапок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оболонці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повітряної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кулі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роздувається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Окрім</a:t>
            </a:r>
            <a:r>
              <a:rPr lang="ru-RU" sz="1800" dirty="0">
                <a:solidFill>
                  <a:schemeClr val="tx1"/>
                </a:solidFill>
              </a:rPr>
              <a:t> того, галактики </a:t>
            </a:r>
            <a:r>
              <a:rPr lang="ru-RU" sz="1800" dirty="0" err="1">
                <a:solidFill>
                  <a:schemeClr val="tx1"/>
                </a:solidFill>
              </a:rPr>
              <a:t>можуть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рухатися</a:t>
            </a:r>
            <a:r>
              <a:rPr lang="ru-RU" sz="1800" dirty="0">
                <a:solidFill>
                  <a:schemeClr val="tx1"/>
                </a:solidFill>
              </a:rPr>
              <a:t> одна </a:t>
            </a:r>
            <a:r>
              <a:rPr lang="ru-RU" sz="1800" dirty="0" err="1">
                <a:solidFill>
                  <a:schemeClr val="tx1"/>
                </a:solidFill>
              </a:rPr>
              <a:t>стосовно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одної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відповідності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із</a:t>
            </a:r>
            <a:r>
              <a:rPr lang="ru-RU" sz="1800" dirty="0">
                <a:solidFill>
                  <a:schemeClr val="tx1"/>
                </a:solidFill>
              </a:rPr>
              <a:t> законом </a:t>
            </a:r>
            <a:r>
              <a:rPr lang="ru-RU" sz="1800" dirty="0" err="1">
                <a:solidFill>
                  <a:schemeClr val="tx1"/>
                </a:solidFill>
              </a:rPr>
              <a:t>всесвітнього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тяжіння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045">
            <a:off x="309217" y="3986698"/>
            <a:ext cx="3352971" cy="2349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297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2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Галактика Сомбреро – наш найближчій сусід.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86" y="2780928"/>
            <a:ext cx="4851328" cy="4077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237">
            <a:off x="206755" y="3454896"/>
            <a:ext cx="3937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2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043000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Дякую</a:t>
            </a:r>
            <a:br>
              <a:rPr lang="uk-UA" sz="8000" dirty="0" smtClean="0">
                <a:solidFill>
                  <a:srgbClr val="FF0000"/>
                </a:solidFill>
              </a:rPr>
            </a:br>
            <a:r>
              <a:rPr lang="uk-UA" sz="8000" dirty="0" smtClean="0">
                <a:solidFill>
                  <a:srgbClr val="FF0000"/>
                </a:solidFill>
              </a:rPr>
              <a:t>за</a:t>
            </a:r>
            <a:br>
              <a:rPr lang="uk-UA" sz="8000" dirty="0" smtClean="0">
                <a:solidFill>
                  <a:srgbClr val="FF0000"/>
                </a:solidFill>
              </a:rPr>
            </a:br>
            <a:r>
              <a:rPr lang="uk-UA" sz="8000" dirty="0" smtClean="0">
                <a:solidFill>
                  <a:srgbClr val="FF0000"/>
                </a:solidFill>
              </a:rPr>
              <a:t>увагу!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9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Галактика?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098">
            <a:off x="493279" y="3991897"/>
            <a:ext cx="3419872" cy="2481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0048">
            <a:off x="3024662" y="2796058"/>
            <a:ext cx="2677148" cy="184388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67">
            <a:off x="5659409" y="3826403"/>
            <a:ext cx="3073430" cy="2458744"/>
          </a:xfrm>
        </p:spPr>
      </p:pic>
    </p:spTree>
    <p:extLst>
      <p:ext uri="{BB962C8B-B14F-4D97-AF65-F5344CB8AC3E}">
        <p14:creationId xmlns:p14="http://schemas.microsoft.com/office/powerpoint/2010/main" val="322263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chemeClr val="tx1"/>
                </a:solidFill>
              </a:rPr>
              <a:t>Гала́ктика (дав.-гр. </a:t>
            </a:r>
            <a:r>
              <a:rPr lang="el-GR" sz="3600" dirty="0">
                <a:solidFill>
                  <a:schemeClr val="tx1"/>
                </a:solidFill>
              </a:rPr>
              <a:t>Γαλαξίας — </a:t>
            </a:r>
            <a:r>
              <a:rPr lang="vi-VN" sz="3600" dirty="0">
                <a:solidFill>
                  <a:schemeClr val="tx1"/>
                </a:solidFill>
              </a:rPr>
              <a:t>молочний) — гігантська, гравітаційно-зв'язана система із зірок і зоряних скупчень, міжзоряного газу і пилу, і темної матерії.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200801" cy="54758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Наша галактика </a:t>
            </a:r>
            <a:r>
              <a:rPr lang="ru-RU" dirty="0" smtClean="0"/>
              <a:t>– </a:t>
            </a:r>
            <a:r>
              <a:rPr lang="ru-RU" dirty="0" err="1" smtClean="0"/>
              <a:t>Чумацький</a:t>
            </a:r>
            <a:r>
              <a:rPr lang="ru-RU" dirty="0" smtClean="0"/>
              <a:t> </a:t>
            </a:r>
            <a:r>
              <a:rPr lang="ru-RU" dirty="0"/>
              <a:t>Шлях</a:t>
            </a:r>
          </a:p>
        </p:txBody>
      </p:sp>
    </p:spTree>
    <p:extLst>
      <p:ext uri="{BB962C8B-B14F-4D97-AF65-F5344CB8AC3E}">
        <p14:creationId xmlns:p14="http://schemas.microsoft.com/office/powerpoint/2010/main" val="331284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3"/>
            <a:ext cx="281568" cy="1985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640960" cy="6336704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Тисячі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яскравих</a:t>
            </a:r>
            <a:r>
              <a:rPr lang="ru-RU" sz="3200" dirty="0">
                <a:solidFill>
                  <a:schemeClr val="tx1"/>
                </a:solidFill>
              </a:rPr>
              <a:t> та </a:t>
            </a:r>
            <a:r>
              <a:rPr lang="ru-RU" sz="3200" dirty="0" err="1">
                <a:solidFill>
                  <a:schemeClr val="tx1"/>
                </a:solidFill>
              </a:rPr>
              <a:t>ледь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помітних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зір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об’єднуються</a:t>
            </a:r>
            <a:r>
              <a:rPr lang="ru-RU" sz="3200" dirty="0">
                <a:solidFill>
                  <a:schemeClr val="tx1"/>
                </a:solidFill>
              </a:rPr>
              <a:t> у </a:t>
            </a:r>
            <a:r>
              <a:rPr lang="ru-RU" sz="3200" dirty="0" err="1">
                <a:solidFill>
                  <a:schemeClr val="tx1"/>
                </a:solidFill>
              </a:rPr>
              <a:t>велетенську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зоряну</a:t>
            </a:r>
            <a:r>
              <a:rPr lang="ru-RU" sz="3200" dirty="0">
                <a:solidFill>
                  <a:schemeClr val="tx1"/>
                </a:solidFill>
              </a:rPr>
              <a:t> систему Галактику </a:t>
            </a:r>
            <a:r>
              <a:rPr lang="ru-RU" sz="3200" dirty="0" err="1">
                <a:solidFill>
                  <a:schemeClr val="tx1"/>
                </a:solidFill>
              </a:rPr>
              <a:t>Чумацький</a:t>
            </a:r>
            <a:r>
              <a:rPr lang="ru-RU" sz="3200" dirty="0">
                <a:solidFill>
                  <a:schemeClr val="tx1"/>
                </a:solidFill>
              </a:rPr>
              <a:t> Шлях.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err="1" smtClean="0">
                <a:solidFill>
                  <a:schemeClr val="tx1"/>
                </a:solidFill>
              </a:rPr>
              <a:t>Основну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частину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зір</a:t>
            </a:r>
            <a:r>
              <a:rPr lang="ru-RU" sz="3200" dirty="0">
                <a:solidFill>
                  <a:schemeClr val="tx1"/>
                </a:solidFill>
              </a:rPr>
              <a:t> галактики добре видно </a:t>
            </a:r>
            <a:r>
              <a:rPr lang="ru-RU" sz="3200" dirty="0" err="1">
                <a:solidFill>
                  <a:schemeClr val="tx1"/>
                </a:solidFill>
              </a:rPr>
              <a:t>восени</a:t>
            </a:r>
            <a:r>
              <a:rPr lang="ru-RU" sz="3200" dirty="0">
                <a:solidFill>
                  <a:schemeClr val="tx1"/>
                </a:solidFill>
              </a:rPr>
              <a:t>. В </a:t>
            </a:r>
            <a:r>
              <a:rPr lang="ru-RU" sz="3200" dirty="0" err="1">
                <a:solidFill>
                  <a:schemeClr val="tx1"/>
                </a:solidFill>
              </a:rPr>
              <a:t>цю</a:t>
            </a:r>
            <a:r>
              <a:rPr lang="ru-RU" sz="3200" dirty="0">
                <a:solidFill>
                  <a:schemeClr val="tx1"/>
                </a:solidFill>
              </a:rPr>
              <a:t> пору року </a:t>
            </a:r>
            <a:r>
              <a:rPr lang="ru-RU" sz="3200" dirty="0" err="1">
                <a:solidFill>
                  <a:schemeClr val="tx1"/>
                </a:solidFill>
              </a:rPr>
              <a:t>увечері</a:t>
            </a:r>
            <a:r>
              <a:rPr lang="ru-RU" sz="3200" dirty="0">
                <a:solidFill>
                  <a:schemeClr val="tx1"/>
                </a:solidFill>
              </a:rPr>
              <a:t> вона </a:t>
            </a:r>
            <a:r>
              <a:rPr lang="ru-RU" sz="3200" dirty="0" err="1">
                <a:solidFill>
                  <a:schemeClr val="tx1"/>
                </a:solidFill>
              </a:rPr>
              <a:t>перетинає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небосхил</a:t>
            </a:r>
            <a:r>
              <a:rPr lang="ru-RU" sz="3200" dirty="0">
                <a:solidFill>
                  <a:schemeClr val="tx1"/>
                </a:solidFill>
              </a:rPr>
              <a:t> у </a:t>
            </a:r>
            <a:r>
              <a:rPr lang="ru-RU" sz="3200" dirty="0" err="1">
                <a:solidFill>
                  <a:schemeClr val="tx1"/>
                </a:solidFill>
              </a:rPr>
              <a:t>напрямі</a:t>
            </a:r>
            <a:r>
              <a:rPr lang="ru-RU" sz="3200" dirty="0">
                <a:solidFill>
                  <a:schemeClr val="tx1"/>
                </a:solidFill>
              </a:rPr>
              <a:t> з </a:t>
            </a:r>
            <a:r>
              <a:rPr lang="ru-RU" sz="3200" dirty="0" err="1">
                <a:solidFill>
                  <a:schemeClr val="tx1"/>
                </a:solidFill>
              </a:rPr>
              <a:t>південного</a:t>
            </a:r>
            <a:r>
              <a:rPr lang="ru-RU" sz="3200" dirty="0">
                <a:solidFill>
                  <a:schemeClr val="tx1"/>
                </a:solidFill>
              </a:rPr>
              <a:t> заходу  на </a:t>
            </a:r>
            <a:r>
              <a:rPr lang="ru-RU" sz="3200" dirty="0" err="1">
                <a:solidFill>
                  <a:schemeClr val="tx1"/>
                </a:solidFill>
              </a:rPr>
              <a:t>північний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схід</a:t>
            </a:r>
            <a:r>
              <a:rPr lang="ru-RU" sz="3200" dirty="0">
                <a:solidFill>
                  <a:schemeClr val="tx1"/>
                </a:solidFill>
              </a:rPr>
              <a:t>. То ж для </a:t>
            </a:r>
            <a:r>
              <a:rPr lang="ru-RU" sz="3200" dirty="0" err="1">
                <a:solidFill>
                  <a:schemeClr val="tx1"/>
                </a:solidFill>
              </a:rPr>
              <a:t>чумаків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котрі</a:t>
            </a:r>
            <a:r>
              <a:rPr lang="ru-RU" sz="3200" dirty="0">
                <a:solidFill>
                  <a:schemeClr val="tx1"/>
                </a:solidFill>
              </a:rPr>
              <a:t>  </a:t>
            </a:r>
            <a:r>
              <a:rPr lang="ru-RU" sz="3200" dirty="0" err="1">
                <a:solidFill>
                  <a:schemeClr val="tx1"/>
                </a:solidFill>
              </a:rPr>
              <a:t>їздили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протягом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багатьох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десятиліть</a:t>
            </a:r>
            <a:r>
              <a:rPr lang="ru-RU" sz="3200" dirty="0">
                <a:solidFill>
                  <a:schemeClr val="tx1"/>
                </a:solidFill>
              </a:rPr>
              <a:t> у </a:t>
            </a:r>
            <a:r>
              <a:rPr lang="ru-RU" sz="3200" dirty="0" err="1">
                <a:solidFill>
                  <a:schemeClr val="tx1"/>
                </a:solidFill>
              </a:rPr>
              <a:t>Крим</a:t>
            </a:r>
            <a:r>
              <a:rPr lang="ru-RU" sz="3200" dirty="0">
                <a:solidFill>
                  <a:schemeClr val="tx1"/>
                </a:solidFill>
              </a:rPr>
              <a:t> по </a:t>
            </a:r>
            <a:r>
              <a:rPr lang="ru-RU" sz="3200" dirty="0" err="1">
                <a:solidFill>
                  <a:schemeClr val="tx1"/>
                </a:solidFill>
              </a:rPr>
              <a:t>сіль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ця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вистелена</a:t>
            </a:r>
            <a:r>
              <a:rPr lang="ru-RU" sz="3200" dirty="0">
                <a:solidFill>
                  <a:schemeClr val="tx1"/>
                </a:solidFill>
              </a:rPr>
              <a:t> зорями дорога, </a:t>
            </a:r>
            <a:r>
              <a:rPr lang="ru-RU" sz="3200" dirty="0" err="1">
                <a:solidFill>
                  <a:schemeClr val="tx1"/>
                </a:solidFill>
              </a:rPr>
              <a:t>була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добрим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орієнтиром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Саме</a:t>
            </a:r>
            <a:r>
              <a:rPr lang="ru-RU" sz="3200" dirty="0">
                <a:solidFill>
                  <a:schemeClr val="tx1"/>
                </a:solidFill>
              </a:rPr>
              <a:t> тому нашу </a:t>
            </a:r>
            <a:r>
              <a:rPr lang="ru-RU" sz="3200" dirty="0" err="1">
                <a:solidFill>
                  <a:schemeClr val="tx1"/>
                </a:solidFill>
              </a:rPr>
              <a:t>рідну</a:t>
            </a:r>
            <a:r>
              <a:rPr lang="ru-RU" sz="3200" dirty="0">
                <a:solidFill>
                  <a:schemeClr val="tx1"/>
                </a:solidFill>
              </a:rPr>
              <a:t> галактику </a:t>
            </a:r>
            <a:r>
              <a:rPr lang="ru-RU" sz="3200" dirty="0" err="1">
                <a:solidFill>
                  <a:schemeClr val="tx1"/>
                </a:solidFill>
              </a:rPr>
              <a:t>називають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Чумацький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Шлях.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462" y="188640"/>
            <a:ext cx="183272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568952" cy="62646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Наша Галактика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форму </a:t>
            </a:r>
            <a:r>
              <a:rPr lang="ru-RU" sz="2400" dirty="0" smtClean="0">
                <a:solidFill>
                  <a:schemeClr val="tx1"/>
                </a:solidFill>
              </a:rPr>
              <a:t>диска. </a:t>
            </a:r>
            <a:r>
              <a:rPr lang="ru-RU" sz="2400" dirty="0" err="1">
                <a:solidFill>
                  <a:schemeClr val="tx1"/>
                </a:solidFill>
              </a:rPr>
              <a:t>Розмір</a:t>
            </a:r>
            <a:r>
              <a:rPr lang="ru-RU" sz="2400" dirty="0">
                <a:solidFill>
                  <a:schemeClr val="tx1"/>
                </a:solidFill>
              </a:rPr>
              <a:t> Галактики </a:t>
            </a:r>
            <a:r>
              <a:rPr lang="ru-RU" sz="2400" dirty="0" err="1">
                <a:solidFill>
                  <a:schemeClr val="tx1"/>
                </a:solidFill>
              </a:rPr>
              <a:t>дорівнює</a:t>
            </a:r>
            <a:r>
              <a:rPr lang="ru-RU" sz="2400" dirty="0">
                <a:solidFill>
                  <a:schemeClr val="tx1"/>
                </a:solidFill>
              </a:rPr>
              <a:t> 100 000 </a:t>
            </a:r>
            <a:r>
              <a:rPr lang="ru-RU" sz="2400" dirty="0" err="1">
                <a:solidFill>
                  <a:schemeClr val="tx1"/>
                </a:solidFill>
              </a:rPr>
              <a:t>світлових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по </a:t>
            </a:r>
            <a:r>
              <a:rPr lang="ru-RU" sz="2400" dirty="0" err="1">
                <a:solidFill>
                  <a:schemeClr val="tx1"/>
                </a:solidFill>
              </a:rPr>
              <a:t>діаметру</a:t>
            </a:r>
            <a:r>
              <a:rPr lang="ru-RU" sz="2400" dirty="0">
                <a:solidFill>
                  <a:schemeClr val="tx1"/>
                </a:solidFill>
              </a:rPr>
              <a:t>, а по </a:t>
            </a:r>
            <a:r>
              <a:rPr lang="ru-RU" sz="2400" dirty="0" err="1">
                <a:solidFill>
                  <a:schemeClr val="tx1"/>
                </a:solidFill>
              </a:rPr>
              <a:t>товщині</a:t>
            </a:r>
            <a:r>
              <a:rPr lang="ru-RU" sz="2400" dirty="0">
                <a:solidFill>
                  <a:schemeClr val="tx1"/>
                </a:solidFill>
              </a:rPr>
              <a:t> – 10 000 св.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.  Центр Галактики </a:t>
            </a:r>
            <a:r>
              <a:rPr lang="ru-RU" sz="2400" dirty="0" err="1">
                <a:solidFill>
                  <a:schemeClr val="tx1"/>
                </a:solidFill>
              </a:rPr>
              <a:t>знаходиться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напрямку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сузір’я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Стрільця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Сонце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перебуває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відстані</a:t>
            </a:r>
            <a:r>
              <a:rPr lang="ru-RU" sz="2400" dirty="0">
                <a:solidFill>
                  <a:schemeClr val="tx1"/>
                </a:solidFill>
              </a:rPr>
              <a:t> 10 </a:t>
            </a:r>
            <a:r>
              <a:rPr lang="ru-RU" sz="2400" dirty="0" err="1">
                <a:solidFill>
                  <a:schemeClr val="tx1"/>
                </a:solidFill>
              </a:rPr>
              <a:t>кпс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згадуваного</a:t>
            </a:r>
            <a:r>
              <a:rPr lang="ru-RU" sz="2400" dirty="0">
                <a:solidFill>
                  <a:schemeClr val="tx1"/>
                </a:solidFill>
              </a:rPr>
              <a:t> центра (</a:t>
            </a:r>
            <a:r>
              <a:rPr lang="ru-RU" sz="2400" dirty="0" err="1">
                <a:solidFill>
                  <a:schemeClr val="tx1"/>
                </a:solidFill>
              </a:rPr>
              <a:t>ближче</a:t>
            </a:r>
            <a:r>
              <a:rPr lang="ru-RU" sz="2400" dirty="0">
                <a:solidFill>
                  <a:schemeClr val="tx1"/>
                </a:solidFill>
              </a:rPr>
              <a:t> до краю Галактики, </a:t>
            </a:r>
            <a:r>
              <a:rPr lang="ru-RU" sz="2400" dirty="0" err="1">
                <a:solidFill>
                  <a:schemeClr val="tx1"/>
                </a:solidFill>
              </a:rPr>
              <a:t>ніж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центра), </a:t>
            </a:r>
            <a:r>
              <a:rPr lang="ru-RU" sz="2400" dirty="0" err="1">
                <a:solidFill>
                  <a:schemeClr val="tx1"/>
                </a:solidFill>
              </a:rPr>
              <a:t>рухаючись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швидкістю</a:t>
            </a:r>
            <a:r>
              <a:rPr lang="ru-RU" sz="2400" dirty="0">
                <a:solidFill>
                  <a:schemeClr val="tx1"/>
                </a:solidFill>
              </a:rPr>
              <a:t> 250 км/с , </a:t>
            </a:r>
            <a:r>
              <a:rPr lang="ru-RU" sz="2400" dirty="0" err="1">
                <a:solidFill>
                  <a:schemeClr val="tx1"/>
                </a:solidFill>
              </a:rPr>
              <a:t>здійснює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оберт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навколо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нього</a:t>
            </a:r>
            <a:r>
              <a:rPr lang="ru-RU" sz="2400" dirty="0">
                <a:solidFill>
                  <a:schemeClr val="tx1"/>
                </a:solidFill>
              </a:rPr>
              <a:t> за 200 млн.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. За </a:t>
            </a:r>
            <a:r>
              <a:rPr lang="ru-RU" sz="2400" dirty="0" err="1">
                <a:solidFill>
                  <a:schemeClr val="tx1"/>
                </a:solidFill>
              </a:rPr>
              <a:t>останніми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даними</a:t>
            </a:r>
            <a:r>
              <a:rPr lang="ru-RU" sz="2400" dirty="0">
                <a:solidFill>
                  <a:schemeClr val="tx1"/>
                </a:solidFill>
              </a:rPr>
              <a:t>, центр Галактики </a:t>
            </a:r>
            <a:r>
              <a:rPr lang="ru-RU" sz="2400" dirty="0" err="1">
                <a:solidFill>
                  <a:schemeClr val="tx1"/>
                </a:solidFill>
              </a:rPr>
              <a:t>займає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надмасивна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чорна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діра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uk-UA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Вік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Чумацького</a:t>
            </a:r>
            <a:r>
              <a:rPr lang="ru-RU" sz="2400" dirty="0">
                <a:solidFill>
                  <a:schemeClr val="tx1"/>
                </a:solidFill>
              </a:rPr>
              <a:t> Шляху </a:t>
            </a:r>
            <a:r>
              <a:rPr lang="ru-RU" sz="2400" dirty="0" err="1">
                <a:solidFill>
                  <a:schemeClr val="tx1"/>
                </a:solidFill>
              </a:rPr>
              <a:t>оцінюють</a:t>
            </a:r>
            <a:r>
              <a:rPr lang="ru-RU" sz="2400" dirty="0">
                <a:solidFill>
                  <a:schemeClr val="tx1"/>
                </a:solidFill>
              </a:rPr>
              <a:t> у 13,6 млрд.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вік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найдавніших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зірок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наближено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дорівнює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Всесвіту</a:t>
            </a:r>
            <a:r>
              <a:rPr lang="ru-RU" sz="2400" dirty="0">
                <a:solidFill>
                  <a:schemeClr val="tx1"/>
                </a:solidFill>
              </a:rPr>
              <a:t>, і </a:t>
            </a:r>
            <a:r>
              <a:rPr lang="ru-RU" sz="2400" dirty="0" err="1">
                <a:solidFill>
                  <a:schemeClr val="tx1"/>
                </a:solidFill>
              </a:rPr>
              <a:t>утворилась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внаслідок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злиття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декількох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ранніх</a:t>
            </a:r>
            <a:r>
              <a:rPr lang="ru-RU" sz="2400" dirty="0">
                <a:solidFill>
                  <a:schemeClr val="tx1"/>
                </a:solidFill>
              </a:rPr>
              <a:t> невеликих галактик.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0" y="3787227"/>
            <a:ext cx="1877194" cy="1407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65388"/>
            <a:ext cx="1925014" cy="1407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3873"/>
            <a:ext cx="1960593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5906"/>
            <a:ext cx="6665566" cy="5301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 err="1"/>
              <a:t>Порівняльні</a:t>
            </a:r>
            <a:r>
              <a:rPr lang="ru-RU" sz="3200" dirty="0"/>
              <a:t> характеристики </a:t>
            </a:r>
            <a:r>
              <a:rPr lang="ru-RU" sz="3200" dirty="0" err="1"/>
              <a:t>землі</a:t>
            </a:r>
            <a:r>
              <a:rPr lang="ru-RU" sz="3200" dirty="0"/>
              <a:t>, </a:t>
            </a:r>
            <a:r>
              <a:rPr lang="ru-RU" sz="3200" dirty="0" err="1"/>
              <a:t>Сонячної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та Галактики </a:t>
            </a:r>
            <a:r>
              <a:rPr lang="ru-RU" sz="3200" dirty="0" err="1"/>
              <a:t>Чумацький</a:t>
            </a:r>
            <a:r>
              <a:rPr lang="ru-RU" sz="3200" dirty="0"/>
              <a:t> Шлях.</a:t>
            </a:r>
          </a:p>
        </p:txBody>
      </p:sp>
    </p:spTree>
    <p:extLst>
      <p:ext uri="{BB962C8B-B14F-4D97-AF65-F5344CB8AC3E}">
        <p14:creationId xmlns:p14="http://schemas.microsoft.com/office/powerpoint/2010/main" val="117352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Які Галактики можливо спостерігати неозброєним оком?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Магелланові хмари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3477419"/>
            <a:ext cx="2857500" cy="26003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Андромеда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13925"/>
            <a:ext cx="3822700" cy="2527312"/>
          </a:xfrm>
        </p:spPr>
      </p:pic>
    </p:spTree>
    <p:extLst>
      <p:ext uri="{BB962C8B-B14F-4D97-AF65-F5344CB8AC3E}">
        <p14:creationId xmlns:p14="http://schemas.microsoft.com/office/powerpoint/2010/main" val="160536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2"/>
            <a:ext cx="6417734" cy="5976664"/>
          </a:xfrm>
        </p:spPr>
        <p:txBody>
          <a:bodyPr>
            <a:normAutofit/>
          </a:bodyPr>
          <a:lstStyle/>
          <a:p>
            <a:r>
              <a:rPr lang="ru-RU" sz="3600" dirty="0" err="1"/>
              <a:t>Згідно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сучасною</a:t>
            </a:r>
            <a:r>
              <a:rPr lang="ru-RU" sz="3600" dirty="0"/>
              <a:t> </a:t>
            </a:r>
            <a:r>
              <a:rPr lang="ru-RU" sz="3600" dirty="0" err="1"/>
              <a:t>класифікацією</a:t>
            </a:r>
            <a:r>
              <a:rPr lang="ru-RU" sz="3600" dirty="0"/>
              <a:t> галактики </a:t>
            </a:r>
            <a:r>
              <a:rPr lang="ru-RU" sz="3600" dirty="0" err="1"/>
              <a:t>поділяються</a:t>
            </a:r>
            <a:r>
              <a:rPr lang="ru-RU" sz="3600" dirty="0"/>
              <a:t> на три </a:t>
            </a:r>
            <a:r>
              <a:rPr lang="ru-RU" sz="3600" dirty="0" err="1"/>
              <a:t>типи</a:t>
            </a:r>
            <a:r>
              <a:rPr lang="ru-RU" sz="3600" dirty="0" smtClean="0"/>
              <a:t>:</a:t>
            </a:r>
          </a:p>
          <a:p>
            <a:endParaRPr lang="ru-RU" sz="3600" dirty="0"/>
          </a:p>
          <a:p>
            <a:r>
              <a:rPr lang="ru-RU" sz="3600" dirty="0" smtClean="0">
                <a:solidFill>
                  <a:srgbClr val="FF0000"/>
                </a:solidFill>
              </a:rPr>
              <a:t> ◘ </a:t>
            </a:r>
            <a:r>
              <a:rPr lang="ru-RU" sz="3600" dirty="0" err="1" smtClean="0">
                <a:solidFill>
                  <a:srgbClr val="FF0000"/>
                </a:solidFill>
              </a:rPr>
              <a:t>еліптичні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E);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◘ </a:t>
            </a:r>
            <a:r>
              <a:rPr lang="ru-RU" sz="3600" dirty="0" err="1" smtClean="0">
                <a:solidFill>
                  <a:srgbClr val="FF0000"/>
                </a:solidFill>
              </a:rPr>
              <a:t>спіральні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S);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uk-UA" sz="3600" dirty="0" smtClean="0">
                <a:solidFill>
                  <a:srgbClr val="FF0000"/>
                </a:solidFill>
              </a:rPr>
              <a:t>◘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неправильні</a:t>
            </a:r>
            <a:r>
              <a:rPr lang="ru-RU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Ir</a:t>
            </a:r>
            <a:r>
              <a:rPr lang="en-US" sz="3600" dirty="0">
                <a:solidFill>
                  <a:srgbClr val="FF0000"/>
                </a:solidFill>
              </a:rPr>
              <a:t>).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12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444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Наша Галактика</vt:lpstr>
      <vt:lpstr>Що таке Галактика?</vt:lpstr>
      <vt:lpstr>Гала́ктика (дав.-гр. Γαλαξίας — молочний) — гігантська, гравітаційно-зв'язана система із зірок і зоряних скупчень, міжзоряного газу і пилу, і темної матерії. </vt:lpstr>
      <vt:lpstr>Наша галактика – Чумацький Шлях</vt:lpstr>
      <vt:lpstr>Презентация PowerPoint</vt:lpstr>
      <vt:lpstr>Презентация PowerPoint</vt:lpstr>
      <vt:lpstr>Порівняльні характеристики землі, Сонячної системи та Галактики Чумацький Шлях.</vt:lpstr>
      <vt:lpstr>Які Галактики можливо спостерігати неозброєним оком?</vt:lpstr>
      <vt:lpstr>  </vt:lpstr>
      <vt:lpstr>ЕЛІПТИЧНІ</vt:lpstr>
      <vt:lpstr>СПІРАЛЬНІ</vt:lpstr>
      <vt:lpstr>НЕПРАВИЛЬНІ</vt:lpstr>
      <vt:lpstr>Чи рухаються галактики?</vt:lpstr>
      <vt:lpstr>Галактика Сомбреро – наш найближчій сусід.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Галактика</dc:title>
  <dc:creator>Реаниматор</dc:creator>
  <cp:lastModifiedBy>Реаниматор</cp:lastModifiedBy>
  <cp:revision>6</cp:revision>
  <dcterms:created xsi:type="dcterms:W3CDTF">2014-12-01T18:13:47Z</dcterms:created>
  <dcterms:modified xsi:type="dcterms:W3CDTF">2014-12-01T19:32:14Z</dcterms:modified>
</cp:coreProperties>
</file>