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6" r:id="rId13"/>
    <p:sldId id="262" r:id="rId14"/>
    <p:sldId id="259" r:id="rId15"/>
    <p:sldId id="260" r:id="rId16"/>
    <p:sldId id="265" r:id="rId17"/>
    <p:sldId id="263" r:id="rId18"/>
    <p:sldId id="269" r:id="rId19"/>
    <p:sldId id="270" r:id="rId20"/>
    <p:sldId id="272" r:id="rId21"/>
    <p:sldId id="266" r:id="rId22"/>
    <p:sldId id="267" r:id="rId23"/>
    <p:sldId id="268" r:id="rId24"/>
    <p:sldId id="275" r:id="rId25"/>
    <p:sldId id="271" r:id="rId26"/>
    <p:sldId id="273" r:id="rId27"/>
    <p:sldId id="27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46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813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65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920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618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90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68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0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1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929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61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201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66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523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7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252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6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987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3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703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4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72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104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201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525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082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96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335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21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3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80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7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8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2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55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37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8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1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0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7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4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9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57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63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9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8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1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4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59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3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1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57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63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9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97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1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4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59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93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1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30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02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89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9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36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77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80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803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44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01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73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25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3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7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38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13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59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70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0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39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96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46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09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32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27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17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6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6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1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14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45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14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2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057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5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80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107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003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8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9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6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512168"/>
          </a:xfrm>
        </p:spPr>
        <p:txBody>
          <a:bodyPr anchor="t">
            <a:noAutofit/>
          </a:bodyPr>
          <a:lstStyle/>
          <a:p>
            <a:r>
              <a:rPr lang="uk-UA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МЕРКУРІЙ-ПЕРША ПЛАНЕТА ВІД СОНЦЯ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2627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ПІДГОТУВАВ: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учень 11 класу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r>
              <a:rPr lang="uk-UA" b="1" dirty="0" err="1" smtClean="0"/>
              <a:t>Шамраївського</a:t>
            </a:r>
            <a:r>
              <a:rPr lang="uk-UA" b="1" dirty="0" smtClean="0"/>
              <a:t> НВК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r>
              <a:rPr lang="uk-UA" b="1" dirty="0" err="1" smtClean="0"/>
              <a:t>Буренко</a:t>
            </a:r>
            <a:r>
              <a:rPr lang="uk-UA" b="1" dirty="0" smtClean="0"/>
              <a:t> Андрій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74753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ДОСЛІДЖЕННЯ</a:t>
            </a:r>
            <a:endParaRPr lang="ru-RU" sz="54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13" y="2276872"/>
            <a:ext cx="58864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4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МЕРКУРІЙ У СТАРОДАВНІЙ АСТРОНОМІЇ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err="1"/>
              <a:t>Найдавніші</a:t>
            </a:r>
            <a:r>
              <a:rPr lang="ru-RU" sz="2000" b="1" dirty="0"/>
              <a:t> </a:t>
            </a:r>
            <a:r>
              <a:rPr lang="ru-RU" sz="2000" b="1" dirty="0" err="1"/>
              <a:t>відомі</a:t>
            </a:r>
            <a:r>
              <a:rPr lang="ru-RU" sz="2000" b="1" dirty="0"/>
              <a:t> записи </a:t>
            </a:r>
            <a:r>
              <a:rPr lang="ru-RU" sz="2000" b="1" dirty="0" err="1"/>
              <a:t>спостережень</a:t>
            </a:r>
            <a:r>
              <a:rPr lang="ru-RU" sz="2000" b="1" dirty="0"/>
              <a:t> </a:t>
            </a:r>
            <a:r>
              <a:rPr lang="ru-RU" sz="2000" b="1" dirty="0" err="1"/>
              <a:t>Меркурію</a:t>
            </a:r>
            <a:r>
              <a:rPr lang="ru-RU" sz="2000" b="1" dirty="0"/>
              <a:t> </a:t>
            </a:r>
            <a:r>
              <a:rPr lang="ru-RU" sz="2000" b="1" dirty="0" err="1"/>
              <a:t>виявлено</a:t>
            </a:r>
            <a:r>
              <a:rPr lang="ru-RU" sz="2000" b="1" dirty="0"/>
              <a:t> в </a:t>
            </a:r>
            <a:r>
              <a:rPr lang="ru-RU" sz="2000" b="1" dirty="0" err="1"/>
              <a:t>таблицях</a:t>
            </a:r>
            <a:r>
              <a:rPr lang="ru-RU" sz="2000" b="1" dirty="0"/>
              <a:t> </a:t>
            </a:r>
            <a:r>
              <a:rPr lang="ru-RU" sz="2000" b="1" dirty="0" err="1"/>
              <a:t>астрологічної</a:t>
            </a:r>
            <a:r>
              <a:rPr lang="ru-RU" sz="2000" b="1" dirty="0"/>
              <a:t> </a:t>
            </a:r>
            <a:r>
              <a:rPr lang="ru-RU" sz="2000" b="1" dirty="0" err="1"/>
              <a:t>збірки</a:t>
            </a:r>
            <a:r>
              <a:rPr lang="ru-RU" sz="2000" b="1" dirty="0"/>
              <a:t> «Мул </a:t>
            </a:r>
            <a:r>
              <a:rPr lang="ru-RU" sz="2000" b="1" dirty="0" err="1"/>
              <a:t>Апін</a:t>
            </a:r>
            <a:r>
              <a:rPr lang="ru-RU" sz="2000" b="1" dirty="0"/>
              <a:t>».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спостереження</a:t>
            </a:r>
            <a:r>
              <a:rPr lang="ru-RU" sz="2000" b="1" dirty="0"/>
              <a:t>, </a:t>
            </a:r>
            <a:r>
              <a:rPr lang="ru-RU" sz="2000" b="1" dirty="0" err="1"/>
              <a:t>скоріш</a:t>
            </a:r>
            <a:r>
              <a:rPr lang="ru-RU" sz="2000" b="1" dirty="0"/>
              <a:t> за все,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зроблено</a:t>
            </a:r>
            <a:r>
              <a:rPr lang="ru-RU" sz="2000" b="1" dirty="0"/>
              <a:t> </a:t>
            </a:r>
            <a:r>
              <a:rPr lang="ru-RU" sz="2000" b="1" dirty="0" err="1"/>
              <a:t>ассирійськими</a:t>
            </a:r>
            <a:r>
              <a:rPr lang="ru-RU" sz="2000" b="1" dirty="0"/>
              <a:t> астрономами </a:t>
            </a:r>
            <a:r>
              <a:rPr lang="ru-RU" sz="2000" b="1" dirty="0" err="1"/>
              <a:t>близько</a:t>
            </a:r>
            <a:r>
              <a:rPr lang="ru-RU" sz="2000" b="1" dirty="0"/>
              <a:t> 14 ст. до н. </a:t>
            </a:r>
            <a:r>
              <a:rPr lang="ru-RU" sz="2000" b="1" dirty="0" err="1" smtClean="0"/>
              <a:t>е.Шумерську</a:t>
            </a:r>
            <a:r>
              <a:rPr lang="ru-RU" sz="2000" b="1" dirty="0" smtClean="0"/>
              <a:t> </a:t>
            </a:r>
            <a:r>
              <a:rPr lang="ru-RU" sz="2000" b="1" dirty="0" err="1"/>
              <a:t>клинописну</a:t>
            </a:r>
            <a:r>
              <a:rPr lang="ru-RU" sz="2000" b="1" dirty="0"/>
              <a:t> </a:t>
            </a:r>
            <a:r>
              <a:rPr lang="ru-RU" sz="2000" b="1" dirty="0" err="1"/>
              <a:t>назву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використовувалась</a:t>
            </a:r>
            <a:r>
              <a:rPr lang="ru-RU" sz="2000" b="1" dirty="0"/>
              <a:t> для </a:t>
            </a:r>
            <a:r>
              <a:rPr lang="ru-RU" sz="2000" b="1" dirty="0" err="1"/>
              <a:t>позначення</a:t>
            </a:r>
            <a:r>
              <a:rPr lang="ru-RU" sz="2000" b="1" dirty="0"/>
              <a:t> </a:t>
            </a:r>
            <a:r>
              <a:rPr lang="ru-RU" sz="2000" b="1" dirty="0" err="1"/>
              <a:t>Меркурію</a:t>
            </a:r>
            <a:r>
              <a:rPr lang="ru-RU" sz="2000" b="1" dirty="0"/>
              <a:t> в </a:t>
            </a:r>
            <a:r>
              <a:rPr lang="ru-RU" sz="2000" b="1" dirty="0" err="1"/>
              <a:t>таблицях</a:t>
            </a:r>
            <a:r>
              <a:rPr lang="ru-RU" sz="2000" b="1" dirty="0"/>
              <a:t> «</a:t>
            </a:r>
            <a:r>
              <a:rPr lang="ru-RU" sz="2000" b="1" dirty="0" err="1"/>
              <a:t>Муль</a:t>
            </a:r>
            <a:r>
              <a:rPr lang="ru-RU" sz="2000" b="1" dirty="0"/>
              <a:t> </a:t>
            </a:r>
            <a:r>
              <a:rPr lang="ru-RU" sz="2000" b="1" dirty="0" err="1"/>
              <a:t>Апін</a:t>
            </a:r>
            <a:r>
              <a:rPr lang="ru-RU" sz="2000" b="1" dirty="0"/>
              <a:t>», </a:t>
            </a:r>
            <a:r>
              <a:rPr lang="ru-RU" sz="2000" b="1" dirty="0" err="1"/>
              <a:t>транскрибують</a:t>
            </a:r>
            <a:r>
              <a:rPr lang="ru-RU" sz="2000" b="1" dirty="0"/>
              <a:t> як </a:t>
            </a:r>
            <a:r>
              <a:rPr lang="en-US" sz="2000" b="1" dirty="0" err="1" smtClean="0"/>
              <a:t>Udu.Idim.Gu</a:t>
            </a:r>
            <a:r>
              <a:rPr lang="en-US" sz="2000" b="1" dirty="0" smtClean="0"/>
              <a:t> </a:t>
            </a:r>
            <a:r>
              <a:rPr lang="en-US" sz="2000" b="1" dirty="0"/>
              <a:t>(«</a:t>
            </a:r>
            <a:r>
              <a:rPr lang="ru-RU" sz="2000" b="1" dirty="0"/>
              <a:t>планета,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стрибає</a:t>
            </a:r>
            <a:r>
              <a:rPr lang="ru-RU" sz="2000" b="1" dirty="0" smtClean="0"/>
              <a:t>»). </a:t>
            </a:r>
            <a:r>
              <a:rPr lang="ru-RU" sz="2000" b="1" dirty="0" err="1"/>
              <a:t>Вавилонські</a:t>
            </a:r>
            <a:r>
              <a:rPr lang="ru-RU" sz="2000" b="1" dirty="0"/>
              <a:t> записи про </a:t>
            </a:r>
            <a:r>
              <a:rPr lang="ru-RU" sz="2000" b="1" dirty="0" err="1"/>
              <a:t>Меркурій</a:t>
            </a:r>
            <a:r>
              <a:rPr lang="ru-RU" sz="2000" b="1" dirty="0"/>
              <a:t> належать до 1-го </a:t>
            </a:r>
            <a:r>
              <a:rPr lang="ru-RU" sz="2000" b="1" dirty="0" err="1"/>
              <a:t>тисячоліття</a:t>
            </a:r>
            <a:r>
              <a:rPr lang="ru-RU" sz="2000" b="1" dirty="0"/>
              <a:t> до </a:t>
            </a:r>
            <a:r>
              <a:rPr lang="ru-RU" sz="2000" b="1" dirty="0" err="1"/>
              <a:t>нашої</a:t>
            </a:r>
            <a:r>
              <a:rPr lang="ru-RU" sz="2000" b="1" dirty="0"/>
              <a:t> </a:t>
            </a:r>
            <a:r>
              <a:rPr lang="ru-RU" sz="2000" b="1" dirty="0" err="1"/>
              <a:t>ери</a:t>
            </a:r>
            <a:r>
              <a:rPr lang="ru-RU" sz="2000" b="1" dirty="0"/>
              <a:t>. </a:t>
            </a:r>
            <a:r>
              <a:rPr lang="ru-RU" sz="2000" b="1" dirty="0" err="1"/>
              <a:t>Спочатку</a:t>
            </a:r>
            <a:r>
              <a:rPr lang="ru-RU" sz="2000" b="1" dirty="0"/>
              <a:t> планету </a:t>
            </a:r>
            <a:r>
              <a:rPr lang="ru-RU" sz="2000" b="1" dirty="0" err="1"/>
              <a:t>асоціювали</a:t>
            </a:r>
            <a:r>
              <a:rPr lang="ru-RU" sz="2000" b="1" dirty="0"/>
              <a:t> з богом </a:t>
            </a:r>
            <a:r>
              <a:rPr lang="ru-RU" sz="2000" b="1" dirty="0" err="1" smtClean="0"/>
              <a:t>Нінуртою</a:t>
            </a:r>
            <a:r>
              <a:rPr lang="ru-RU" sz="2000" b="1" dirty="0" smtClean="0"/>
              <a:t>, </a:t>
            </a:r>
            <a:r>
              <a:rPr lang="ru-RU" sz="2000" b="1" dirty="0"/>
              <a:t>але в </a:t>
            </a:r>
            <a:r>
              <a:rPr lang="ru-RU" sz="2000" b="1" dirty="0" err="1"/>
              <a:t>пізніших</a:t>
            </a:r>
            <a:r>
              <a:rPr lang="ru-RU" sz="2000" b="1" dirty="0"/>
              <a:t> </a:t>
            </a:r>
            <a:r>
              <a:rPr lang="ru-RU" sz="2000" b="1" dirty="0" err="1"/>
              <a:t>записах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називають</a:t>
            </a:r>
            <a:r>
              <a:rPr lang="ru-RU" sz="2000" b="1" dirty="0"/>
              <a:t> «</a:t>
            </a:r>
            <a:r>
              <a:rPr lang="ru-RU" sz="2000" b="1" dirty="0" err="1"/>
              <a:t>Набу</a:t>
            </a:r>
            <a:r>
              <a:rPr lang="ru-RU" sz="2000" b="1" dirty="0"/>
              <a:t>», на честь </a:t>
            </a:r>
            <a:r>
              <a:rPr lang="ru-RU" sz="2000" b="1" dirty="0" err="1"/>
              <a:t>вавилонського</a:t>
            </a:r>
            <a:r>
              <a:rPr lang="ru-RU" sz="2000" b="1" dirty="0"/>
              <a:t> бога </a:t>
            </a:r>
            <a:r>
              <a:rPr lang="ru-RU" sz="2000" b="1" dirty="0" err="1"/>
              <a:t>писців</a:t>
            </a:r>
            <a:r>
              <a:rPr lang="ru-RU" sz="2000" b="1" dirty="0"/>
              <a:t> та покровителя </a:t>
            </a:r>
            <a:r>
              <a:rPr lang="ru-RU" sz="2000" b="1" dirty="0" smtClean="0"/>
              <a:t>наук.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1900" b="1" dirty="0" smtClean="0"/>
              <a:t>Символ Меркурія</a:t>
            </a:r>
            <a:endParaRPr lang="ru-RU" sz="1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44416" cy="29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СПОСТЕРЕЖЕННЯ ЗА ДОПОМОГОЮ ТЕЛЕСКОПІВ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b="1" dirty="0"/>
              <a:t>Перше телескопічне спостереження Меркурія було зроблено Галілео Галілеєм на початку </a:t>
            </a:r>
            <a:r>
              <a:rPr lang="en-US" sz="3200" b="1" dirty="0"/>
              <a:t>XVII </a:t>
            </a:r>
            <a:r>
              <a:rPr lang="uk-UA" sz="3200" b="1" dirty="0"/>
              <a:t>століття. Хоча він спостерігав фази Венери, його телескоп не був достатньо потужним, щоб спостерігати фази Меркурія. В </a:t>
            </a:r>
            <a:r>
              <a:rPr lang="uk-UA" sz="3200" b="1" dirty="0" smtClean="0"/>
              <a:t>1631р. </a:t>
            </a:r>
            <a:r>
              <a:rPr lang="uk-UA" sz="3200" b="1" dirty="0"/>
              <a:t>П'єр </a:t>
            </a:r>
            <a:r>
              <a:rPr lang="uk-UA" sz="3200" b="1" dirty="0" err="1"/>
              <a:t>Гассенді</a:t>
            </a:r>
            <a:r>
              <a:rPr lang="uk-UA" sz="3200" b="1" dirty="0"/>
              <a:t> зробив перше телескопічне спостереження проходження планети по диску Сонця. Момент проходження був обчислений до цього Іоганном </a:t>
            </a:r>
            <a:r>
              <a:rPr lang="uk-UA" sz="3200" b="1" dirty="0" err="1"/>
              <a:t>Кеплером</a:t>
            </a:r>
            <a:r>
              <a:rPr lang="uk-UA" sz="3200" b="1" dirty="0"/>
              <a:t>. В </a:t>
            </a:r>
            <a:r>
              <a:rPr lang="uk-UA" sz="3200" b="1" dirty="0" smtClean="0"/>
              <a:t>1639р. </a:t>
            </a:r>
            <a:r>
              <a:rPr lang="uk-UA" sz="3200" b="1" dirty="0" err="1"/>
              <a:t>Джованні</a:t>
            </a:r>
            <a:r>
              <a:rPr lang="uk-UA" sz="3200" b="1" dirty="0"/>
              <a:t> </a:t>
            </a:r>
            <a:r>
              <a:rPr lang="uk-UA" sz="3200" b="1" dirty="0" err="1"/>
              <a:t>Зупі</a:t>
            </a:r>
            <a:r>
              <a:rPr lang="uk-UA" sz="3200" b="1" dirty="0"/>
              <a:t> за допомогою телескопа відкрив, що орбітальні фази Меркурія подібні фазам Місяця і Венери. Спостереження остаточно продемонстрували, що Меркурій обертається навколо Сонця</a:t>
            </a:r>
            <a:endParaRPr lang="uk-UA" sz="3200" b="1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1900" dirty="0"/>
          </a:p>
          <a:p>
            <a:pPr marL="0" indent="0">
              <a:buNone/>
            </a:pPr>
            <a:endParaRPr lang="ru-RU" sz="2100" b="1" dirty="0" smtClean="0"/>
          </a:p>
          <a:p>
            <a:pPr marL="0" indent="0">
              <a:buNone/>
            </a:pPr>
            <a:endParaRPr lang="ru-RU" sz="2100" b="1" dirty="0"/>
          </a:p>
          <a:p>
            <a:pPr marL="0" indent="0">
              <a:buNone/>
            </a:pPr>
            <a:endParaRPr lang="ru-RU" sz="2100" b="1" dirty="0" smtClean="0"/>
          </a:p>
          <a:p>
            <a:pPr marL="0" indent="0" algn="just">
              <a:buNone/>
            </a:pPr>
            <a:r>
              <a:rPr lang="ru-RU" sz="2900" b="1" dirty="0" err="1" smtClean="0"/>
              <a:t>Проходження</a:t>
            </a:r>
            <a:r>
              <a:rPr lang="ru-RU" sz="2900" b="1" dirty="0" smtClean="0"/>
              <a:t> </a:t>
            </a:r>
            <a:r>
              <a:rPr lang="ru-RU" sz="2900" b="1" dirty="0" err="1"/>
              <a:t>Меркурію</a:t>
            </a:r>
            <a:r>
              <a:rPr lang="ru-RU" sz="2900" b="1" dirty="0"/>
              <a:t> по диску </a:t>
            </a:r>
            <a:r>
              <a:rPr lang="ru-RU" sz="2900" b="1" dirty="0" err="1"/>
              <a:t>Сонця</a:t>
            </a:r>
            <a:r>
              <a:rPr lang="ru-RU" sz="2900" b="1" dirty="0"/>
              <a:t>. </a:t>
            </a:r>
            <a:r>
              <a:rPr lang="ru-RU" sz="2900" b="1" dirty="0" err="1"/>
              <a:t>Меркурій</a:t>
            </a:r>
            <a:r>
              <a:rPr lang="ru-RU" sz="2900" b="1" dirty="0"/>
              <a:t> видно як </a:t>
            </a:r>
            <a:r>
              <a:rPr lang="ru-RU" sz="2900" b="1" dirty="0" err="1"/>
              <a:t>маленьку</a:t>
            </a:r>
            <a:r>
              <a:rPr lang="ru-RU" sz="2900" b="1" dirty="0"/>
              <a:t> </a:t>
            </a:r>
            <a:r>
              <a:rPr lang="ru-RU" sz="2900" b="1" dirty="0" err="1"/>
              <a:t>крапку</a:t>
            </a:r>
            <a:r>
              <a:rPr lang="ru-RU" sz="2900" b="1" dirty="0"/>
              <a:t> </a:t>
            </a:r>
            <a:r>
              <a:rPr lang="ru-RU" sz="2900" b="1" dirty="0" err="1"/>
              <a:t>трохи</a:t>
            </a:r>
            <a:r>
              <a:rPr lang="ru-RU" sz="2900" b="1" dirty="0"/>
              <a:t> </a:t>
            </a:r>
            <a:r>
              <a:rPr lang="ru-RU" sz="2900" b="1" dirty="0" err="1"/>
              <a:t>нижче</a:t>
            </a:r>
            <a:r>
              <a:rPr lang="ru-RU" sz="2900" b="1" dirty="0"/>
              <a:t> центру </a:t>
            </a:r>
            <a:r>
              <a:rPr lang="ru-RU" sz="2900" b="1" dirty="0" err="1"/>
              <a:t>Сонця</a:t>
            </a:r>
            <a:r>
              <a:rPr lang="ru-RU" sz="2900" b="1" dirty="0"/>
              <a:t>; темна </a:t>
            </a:r>
            <a:r>
              <a:rPr lang="ru-RU" sz="2900" b="1" dirty="0" err="1"/>
              <a:t>ділянка</a:t>
            </a:r>
            <a:r>
              <a:rPr lang="ru-RU" sz="2900" b="1" dirty="0"/>
              <a:t> у </a:t>
            </a:r>
            <a:r>
              <a:rPr lang="ru-RU" sz="2900" b="1" dirty="0" err="1"/>
              <a:t>лівій</a:t>
            </a:r>
            <a:r>
              <a:rPr lang="ru-RU" sz="2900" b="1" dirty="0"/>
              <a:t> </a:t>
            </a:r>
            <a:r>
              <a:rPr lang="ru-RU" sz="2900" b="1" dirty="0" err="1"/>
              <a:t>частині</a:t>
            </a:r>
            <a:r>
              <a:rPr lang="ru-RU" sz="2900" b="1" dirty="0"/>
              <a:t> </a:t>
            </a:r>
            <a:r>
              <a:rPr lang="ru-RU" sz="2900" b="1" dirty="0" err="1"/>
              <a:t>сонячного</a:t>
            </a:r>
            <a:r>
              <a:rPr lang="ru-RU" sz="2900" b="1" dirty="0"/>
              <a:t> диску — </a:t>
            </a:r>
            <a:r>
              <a:rPr lang="ru-RU" sz="2900" b="1" dirty="0" err="1"/>
              <a:t>сонячна</a:t>
            </a:r>
            <a:r>
              <a:rPr lang="ru-RU" sz="2900" b="1" dirty="0"/>
              <a:t> </a:t>
            </a:r>
            <a:r>
              <a:rPr lang="ru-RU" sz="2900" b="1" dirty="0" err="1"/>
              <a:t>пляма</a:t>
            </a:r>
            <a:r>
              <a:rPr lang="ru-RU" sz="2900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2952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СУЧАСНІ ДОСЛІДЖЕННЯ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Меркурій залишається найменш вивченою планетою земної групи. Лише два апарати було спрямовано на її дослідження. Першим був «</a:t>
            </a:r>
            <a:r>
              <a:rPr lang="uk-UA" sz="2000" b="1" dirty="0" err="1"/>
              <a:t>Марінер</a:t>
            </a:r>
            <a:r>
              <a:rPr lang="uk-UA" sz="2000" b="1" dirty="0"/>
              <a:t>-10», що у 1974—1975 </a:t>
            </a:r>
            <a:r>
              <a:rPr lang="uk-UA" sz="2000" b="1" dirty="0" smtClean="0"/>
              <a:t>рр. </a:t>
            </a:r>
            <a:r>
              <a:rPr lang="uk-UA" sz="2000" b="1" dirty="0"/>
              <a:t>тричі пролетів повз Меркурій: максимальне зближення становило 320 км. У результаті було отримано кілька тисяч знімків, що охоплюють приблизно 45% поверхні планети. Подальші дослідження з Землі вказали на можливість існування водяного льоду в полярних </a:t>
            </a:r>
            <a:r>
              <a:rPr lang="uk-UA" sz="2000" b="1" dirty="0" smtClean="0"/>
              <a:t>кратерах.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1800" b="1" dirty="0" smtClean="0"/>
              <a:t>                                                                      «Марінер-10»-перший космічний </a:t>
            </a:r>
          </a:p>
          <a:p>
            <a:pPr marL="0" indent="0" algn="ctr">
              <a:buNone/>
            </a:pPr>
            <a:r>
              <a:rPr lang="uk-UA" sz="1800" b="1" dirty="0" smtClean="0"/>
              <a:t>                                                                      апарат,що досяг Меркурію</a:t>
            </a:r>
            <a:r>
              <a:rPr lang="uk-UA" dirty="0" smtClean="0"/>
              <a:t>                                          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816424" cy="28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78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/>
              <a:t>Сьогодні НАСА здійснює другу місію до Меркурію під назвою “</a:t>
            </a:r>
            <a:r>
              <a:rPr lang="en-US" sz="1800" b="1" dirty="0"/>
              <a:t>Messenger”. </a:t>
            </a:r>
            <a:r>
              <a:rPr lang="uk-UA" sz="1800" b="1" dirty="0"/>
              <a:t>Апарат був запущений 3 серпня 2004 р., і в січні 2006 р. вперше здійснив політ повз Меркурій. Для виходу на орбіту навколо </a:t>
            </a:r>
            <a:r>
              <a:rPr lang="uk-UA" sz="1800" b="1" dirty="0" smtClean="0"/>
              <a:t>планети, </a:t>
            </a:r>
            <a:r>
              <a:rPr lang="uk-UA" sz="1800" b="1" dirty="0"/>
              <a:t>апарат зробив ще два гравітаційні маневри повз планету: в жовтні 2006 р. та червні 2007 р., в ході яких робив перевірку обладнання. Останні дані з космічного апарату свідчать про те, що планета є не тільки пекельно спекотною, вона ще й цілком покрита самородною сіркою. Окрім того, вона залита застиглою лавою, якої достатньо, аби вкрити територію рівнозначну площі України шаром завтовшки 5,6 м</a:t>
            </a:r>
            <a:r>
              <a:rPr lang="uk-UA" sz="1800" b="1" dirty="0" smtClean="0"/>
              <a:t>.</a:t>
            </a:r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r>
              <a:rPr lang="uk-UA" sz="1800" b="1" dirty="0" smtClean="0"/>
              <a:t>                                                                                                         Підготовка «</a:t>
            </a:r>
            <a:r>
              <a:rPr lang="en-US" sz="1800" b="1" dirty="0" smtClean="0"/>
              <a:t>Messenger</a:t>
            </a:r>
            <a:r>
              <a:rPr lang="uk-UA" sz="1800" b="1" dirty="0" smtClean="0"/>
              <a:t>»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                                                                                                             до запуску </a:t>
            </a:r>
          </a:p>
          <a:p>
            <a:pPr marL="0" indent="0">
              <a:buNone/>
            </a:pPr>
            <a:r>
              <a:rPr lang="uk-UA" sz="1800" b="1" dirty="0" smtClean="0"/>
              <a:t>                                                                                                                 </a:t>
            </a: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endParaRPr lang="uk-UA" sz="1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9" y="2852936"/>
            <a:ext cx="5267525" cy="337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ЦІКАВІ ФАКТИ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1600" b="1" dirty="0"/>
              <a:t>На Меркурії не існує пір року в тому сенсі, що ми розуміємо під цим поняттям на Землі. Це відбувається через те, що вісь обертання планети лежить майже під прямим кутом до площини орбіти. Як наслідок, поряд з полюсами є ділянки, до яких сонячні промені не доходять ніколи. Дослідження, здійснене радіотелескопом </a:t>
            </a:r>
            <a:r>
              <a:rPr lang="uk-UA" sz="1600" b="1" dirty="0" err="1"/>
              <a:t>Аресібо</a:t>
            </a:r>
            <a:r>
              <a:rPr lang="uk-UA" sz="1600" b="1" dirty="0"/>
              <a:t>, дозволяє припустити, що в цих холодних та темних зонах є льодовики. Льодовиковий шар може досягати 2 м і вкритий шаром пилу</a:t>
            </a:r>
            <a:r>
              <a:rPr lang="uk-UA" sz="1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uk-UA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Телескоп </a:t>
            </a:r>
            <a:r>
              <a:rPr lang="ru-RU" sz="1600" b="1" dirty="0" err="1"/>
              <a:t>Габл</a:t>
            </a:r>
            <a:r>
              <a:rPr lang="ru-RU" sz="1600" b="1" dirty="0"/>
              <a:t> </a:t>
            </a:r>
            <a:r>
              <a:rPr lang="ru-RU" sz="1600" b="1" dirty="0" err="1"/>
              <a:t>ніколи</a:t>
            </a:r>
            <a:r>
              <a:rPr lang="ru-RU" sz="1600" b="1" dirty="0"/>
              <a:t> на </a:t>
            </a:r>
            <a:r>
              <a:rPr lang="ru-RU" sz="1600" b="1" dirty="0" err="1"/>
              <a:t>використовувався</a:t>
            </a:r>
            <a:r>
              <a:rPr lang="ru-RU" sz="1600" b="1" dirty="0"/>
              <a:t> та не буде </a:t>
            </a:r>
            <a:r>
              <a:rPr lang="ru-RU" sz="1600" b="1" dirty="0" err="1"/>
              <a:t>використаний</a:t>
            </a:r>
            <a:r>
              <a:rPr lang="ru-RU" sz="1600" b="1" dirty="0"/>
              <a:t> для </a:t>
            </a:r>
            <a:r>
              <a:rPr lang="ru-RU" sz="1600" b="1" dirty="0" err="1"/>
              <a:t>спостереження</a:t>
            </a:r>
            <a:r>
              <a:rPr lang="ru-RU" sz="1600" b="1" dirty="0"/>
              <a:t> </a:t>
            </a:r>
            <a:r>
              <a:rPr lang="ru-RU" sz="1600" b="1" dirty="0" err="1"/>
              <a:t>Меркурія</a:t>
            </a:r>
            <a:r>
              <a:rPr lang="ru-RU" sz="1600" b="1" dirty="0"/>
              <a:t>. </a:t>
            </a:r>
            <a:r>
              <a:rPr lang="ru-RU" sz="1600" b="1" dirty="0" err="1"/>
              <a:t>Конструкція</a:t>
            </a:r>
            <a:r>
              <a:rPr lang="ru-RU" sz="1600" b="1" dirty="0"/>
              <a:t> телескопа не </a:t>
            </a:r>
            <a:r>
              <a:rPr lang="ru-RU" sz="1600" b="1" dirty="0" err="1"/>
              <a:t>передбачає</a:t>
            </a:r>
            <a:r>
              <a:rPr lang="ru-RU" sz="1600" b="1" dirty="0"/>
              <a:t> </a:t>
            </a:r>
            <a:r>
              <a:rPr lang="ru-RU" sz="1600" b="1" dirty="0" err="1"/>
              <a:t>спостереження</a:t>
            </a:r>
            <a:r>
              <a:rPr lang="ru-RU" sz="1600" b="1" dirty="0"/>
              <a:t> </a:t>
            </a:r>
            <a:r>
              <a:rPr lang="ru-RU" sz="1600" b="1" dirty="0" err="1"/>
              <a:t>об'єктів</a:t>
            </a:r>
            <a:r>
              <a:rPr lang="ru-RU" sz="1600" b="1" dirty="0"/>
              <a:t>, </a:t>
            </a:r>
            <a:r>
              <a:rPr lang="ru-RU" sz="1600" b="1" dirty="0" err="1"/>
              <a:t>близьких</a:t>
            </a:r>
            <a:r>
              <a:rPr lang="ru-RU" sz="1600" b="1" dirty="0"/>
              <a:t> до </a:t>
            </a:r>
            <a:r>
              <a:rPr lang="ru-RU" sz="1600" b="1" dirty="0" err="1"/>
              <a:t>Сонця</a:t>
            </a:r>
            <a:r>
              <a:rPr lang="ru-RU" sz="1600" b="1" dirty="0"/>
              <a:t>, при </a:t>
            </a:r>
            <a:r>
              <a:rPr lang="ru-RU" sz="1600" b="1" dirty="0" err="1"/>
              <a:t>спробі</a:t>
            </a:r>
            <a:r>
              <a:rPr lang="ru-RU" sz="1600" b="1" dirty="0"/>
              <a:t> </a:t>
            </a:r>
            <a:r>
              <a:rPr lang="ru-RU" sz="1600" b="1" dirty="0" err="1"/>
              <a:t>зробити</a:t>
            </a:r>
            <a:r>
              <a:rPr lang="ru-RU" sz="1600" b="1" dirty="0"/>
              <a:t> </a:t>
            </a:r>
            <a:r>
              <a:rPr lang="ru-RU" sz="1600" b="1" dirty="0" err="1"/>
              <a:t>це</a:t>
            </a:r>
            <a:r>
              <a:rPr lang="ru-RU" sz="1600" b="1" dirty="0"/>
              <a:t> </a:t>
            </a:r>
            <a:r>
              <a:rPr lang="ru-RU" sz="1600" b="1" dirty="0" err="1"/>
              <a:t>апаратура</a:t>
            </a:r>
            <a:r>
              <a:rPr lang="ru-RU" sz="1600" b="1" dirty="0"/>
              <a:t> буде </a:t>
            </a:r>
            <a:r>
              <a:rPr lang="ru-RU" sz="1600" b="1" dirty="0" err="1"/>
              <a:t>зіпсована</a:t>
            </a:r>
            <a:r>
              <a:rPr lang="ru-RU" sz="1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1600" b="1" dirty="0"/>
              <a:t>Одна з найбільш помітних деталей поверхні планети Меркурій - Рівнина Спеки - кратер, який отримав назву від розташування поблизу однієї з «гарячих довгот». Його поперечник становить близько 1300 км. Ймовірно тіло, </a:t>
            </a:r>
            <a:r>
              <a:rPr lang="uk-UA" sz="1600" b="1" dirty="0" smtClean="0"/>
              <a:t>яке врізалося у </a:t>
            </a:r>
            <a:r>
              <a:rPr lang="uk-UA" sz="1600" b="1" dirty="0"/>
              <a:t>поверхню планети Меркурій в незапам'ятні часи, мало діаметр не менше ста кілометрів</a:t>
            </a:r>
            <a:r>
              <a:rPr lang="uk-UA" sz="1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uk-UA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1600" b="1" dirty="0"/>
              <a:t>У Меркурія немає фактично </a:t>
            </a:r>
            <a:r>
              <a:rPr lang="uk-UA" sz="1600" b="1" dirty="0" smtClean="0"/>
              <a:t>ніякої </a:t>
            </a:r>
            <a:r>
              <a:rPr lang="uk-UA" sz="1600" b="1" dirty="0"/>
              <a:t>атмосфери, однак є її маленькі сліди з невеликої кількості в</a:t>
            </a:r>
            <a:r>
              <a:rPr lang="uk-UA" sz="1600" b="1" dirty="0" smtClean="0"/>
              <a:t>одню</a:t>
            </a:r>
            <a:r>
              <a:rPr lang="uk-UA" sz="1600" b="1" dirty="0"/>
              <a:t>, к</a:t>
            </a:r>
            <a:r>
              <a:rPr lang="uk-UA" sz="1600" b="1" dirty="0" smtClean="0"/>
              <a:t>исню</a:t>
            </a:r>
            <a:r>
              <a:rPr lang="uk-UA" sz="1600" b="1" dirty="0"/>
              <a:t>, Н</a:t>
            </a:r>
            <a:r>
              <a:rPr lang="uk-UA" sz="1600" b="1" dirty="0" smtClean="0"/>
              <a:t>атрію</a:t>
            </a:r>
            <a:r>
              <a:rPr lang="uk-UA" sz="1600" b="1" dirty="0"/>
              <a:t>, Калію і </a:t>
            </a:r>
            <a:r>
              <a:rPr lang="uk-UA" sz="1600" b="1" dirty="0" smtClean="0"/>
              <a:t>Аргону</a:t>
            </a:r>
            <a:r>
              <a:rPr lang="uk-UA" sz="1600" b="1" dirty="0"/>
              <a:t>.</a:t>
            </a:r>
            <a:endParaRPr lang="uk-UA" sz="1600" b="1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ФОТОГАЛЕРЕЯ</a:t>
            </a:r>
            <a:endParaRPr lang="ru-RU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105400" y="1557338"/>
            <a:ext cx="4038600" cy="4525962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22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1600" b="1" dirty="0" err="1" smtClean="0"/>
              <a:t>Проходження</a:t>
            </a:r>
            <a:r>
              <a:rPr lang="ru-RU" sz="1600" b="1" dirty="0" smtClean="0"/>
              <a:t> </a:t>
            </a:r>
            <a:r>
              <a:rPr lang="ru-RU" sz="1600" b="1" dirty="0" err="1"/>
              <a:t>Меркурія</a:t>
            </a:r>
            <a:r>
              <a:rPr lang="ru-RU" sz="1600" b="1" dirty="0"/>
              <a:t> на </a:t>
            </a:r>
            <a:r>
              <a:rPr lang="ru-RU" sz="1600" b="1" dirty="0" err="1"/>
              <a:t>фоні</a:t>
            </a:r>
            <a:r>
              <a:rPr lang="ru-RU" sz="1600" b="1" dirty="0"/>
              <a:t> </a:t>
            </a:r>
            <a:r>
              <a:rPr lang="ru-RU" sz="1600" b="1" dirty="0" err="1" smtClean="0"/>
              <a:t>Сонця</a:t>
            </a:r>
            <a:r>
              <a:rPr lang="ru-RU" sz="1600" b="1" dirty="0" smtClean="0"/>
              <a:t>              </a:t>
            </a:r>
            <a:r>
              <a:rPr lang="ru-RU" sz="1600" b="1" dirty="0" err="1" smtClean="0"/>
              <a:t>Зображення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Меркурія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скомпільоване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зі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(</a:t>
            </a:r>
            <a:r>
              <a:rPr lang="ru-RU" sz="1600" b="1" dirty="0" err="1" smtClean="0"/>
              <a:t>вигляд</a:t>
            </a:r>
            <a:r>
              <a:rPr lang="ru-RU" sz="1600" b="1" dirty="0" smtClean="0"/>
              <a:t> </a:t>
            </a:r>
            <a:r>
              <a:rPr lang="ru-RU" sz="1600" b="1" dirty="0"/>
              <a:t>у </a:t>
            </a:r>
            <a:r>
              <a:rPr lang="ru-RU" sz="1600" b="1" dirty="0" smtClean="0"/>
              <a:t>телескоп)                                 </a:t>
            </a:r>
            <a:r>
              <a:rPr lang="ru-RU" sz="1600" b="1" dirty="0" err="1" smtClean="0"/>
              <a:t>знімків</a:t>
            </a:r>
            <a:r>
              <a:rPr lang="ru-RU" sz="1600" b="1" dirty="0" smtClean="0"/>
              <a:t> «</a:t>
            </a:r>
            <a:r>
              <a:rPr lang="en-US" sz="1600" b="1" dirty="0" smtClean="0"/>
              <a:t>Messenger</a:t>
            </a:r>
            <a:r>
              <a:rPr lang="uk-UA" sz="1600" b="1" dirty="0" smtClean="0"/>
              <a:t>» (несправжні  кольори:</a:t>
            </a:r>
          </a:p>
          <a:p>
            <a:pPr marL="0" indent="0">
              <a:buNone/>
            </a:pPr>
            <a:r>
              <a:rPr lang="uk-UA" sz="1600" b="1" dirty="0"/>
              <a:t> </a:t>
            </a:r>
            <a:r>
              <a:rPr lang="uk-UA" sz="1600" b="1" dirty="0" smtClean="0"/>
              <a:t>                                                                                     синій-найменші висоти, жовтий-найбільші)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r>
              <a:rPr lang="uk-UA" sz="1600" b="1" dirty="0"/>
              <a:t> </a:t>
            </a:r>
            <a:r>
              <a:rPr lang="uk-UA" sz="1600" b="1" dirty="0" smtClean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600" b="1" dirty="0" smtClean="0"/>
              <a:t>                                                                                     Фото Меркурія з борту </a:t>
            </a:r>
            <a:r>
              <a:rPr lang="uk-UA" sz="1600" b="1" dirty="0" err="1" smtClean="0"/>
              <a:t>Марінера</a:t>
            </a:r>
            <a:r>
              <a:rPr lang="uk-UA" sz="1600" b="1" dirty="0" smtClean="0"/>
              <a:t>-10</a:t>
            </a:r>
            <a:endParaRPr lang="en-US" sz="1600" b="1" dirty="0" smtClean="0"/>
          </a:p>
        </p:txBody>
      </p:sp>
      <p:pic>
        <p:nvPicPr>
          <p:cNvPr id="12" name="Рисунок 11" descr="http://www.naturalist.if.ua/wp-content/mercury-and-sun-http_astrobio_ne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340"/>
            <a:ext cx="3720244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naturalist.if.ua/wp-content/mercury-http_asunews_asu_ed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340"/>
            <a:ext cx="3888432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7" y="3490455"/>
            <a:ext cx="3896161" cy="292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</a:t>
            </a:r>
            <a:r>
              <a:rPr lang="en-US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MESSENGER</a:t>
            </a:r>
            <a:r>
              <a:rPr lang="uk-UA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»</a:t>
            </a:r>
            <a:r>
              <a:rPr lang="en-US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</a:t>
            </a:r>
            <a:r>
              <a:rPr lang="uk-UA" sz="4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МІСІЯ НА МЕРКУРІЙ</a:t>
            </a:r>
            <a:endParaRPr lang="ru-RU" sz="4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236"/>
            <a:ext cx="4916502" cy="31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7" y="1196752"/>
            <a:ext cx="44656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8365"/>
            <a:ext cx="4750424" cy="30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3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МЕРКУРІЙ-ЗАГАДКОВА ПЛАНЕТА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Однією</a:t>
            </a:r>
            <a:r>
              <a:rPr lang="ru-RU" sz="2000" b="1" dirty="0"/>
              <a:t> з </a:t>
            </a:r>
            <a:r>
              <a:rPr lang="ru-RU" sz="2000" b="1" dirty="0" err="1"/>
              <a:t>найзагадковіших</a:t>
            </a:r>
            <a:r>
              <a:rPr lang="ru-RU" sz="2000" b="1" dirty="0"/>
              <a:t> планет </a:t>
            </a:r>
            <a:r>
              <a:rPr lang="ru-RU" sz="2000" b="1" dirty="0" err="1"/>
              <a:t>Сонячної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є </a:t>
            </a:r>
            <a:r>
              <a:rPr lang="ru-RU" sz="2000" b="1" dirty="0" err="1"/>
              <a:t>Меркурій</a:t>
            </a:r>
            <a:r>
              <a:rPr lang="ru-RU" sz="2000" b="1" dirty="0"/>
              <a:t> — названа на честь бога </a:t>
            </a:r>
            <a:r>
              <a:rPr lang="ru-RU" sz="2000" b="1" dirty="0" err="1"/>
              <a:t>торгівлі</a:t>
            </a:r>
            <a:r>
              <a:rPr lang="ru-RU" sz="2000" b="1" dirty="0"/>
              <a:t> – </a:t>
            </a:r>
            <a:r>
              <a:rPr lang="ru-RU" sz="2000" b="1" dirty="0" err="1"/>
              <a:t>Меркурія</a:t>
            </a:r>
            <a:r>
              <a:rPr lang="ru-RU" sz="2000" b="1" dirty="0"/>
              <a:t>, – у </a:t>
            </a:r>
            <a:r>
              <a:rPr lang="ru-RU" sz="2000" b="1" dirty="0" err="1"/>
              <a:t>римському</a:t>
            </a:r>
            <a:r>
              <a:rPr lang="ru-RU" sz="2000" b="1" dirty="0"/>
              <a:t> </a:t>
            </a:r>
            <a:r>
              <a:rPr lang="ru-RU" sz="2000" b="1" dirty="0" err="1"/>
              <a:t>пантеоні</a:t>
            </a:r>
            <a:r>
              <a:rPr lang="ru-RU" sz="2000" b="1" dirty="0"/>
              <a:t>. </a:t>
            </a:r>
            <a:r>
              <a:rPr lang="ru-RU" sz="2000" b="1" dirty="0" err="1"/>
              <a:t>Перші</a:t>
            </a:r>
            <a:r>
              <a:rPr lang="ru-RU" sz="2000" b="1" dirty="0"/>
              <a:t> </a:t>
            </a:r>
            <a:r>
              <a:rPr lang="ru-RU" sz="2000" b="1" dirty="0" err="1"/>
              <a:t>згадки</a:t>
            </a:r>
            <a:r>
              <a:rPr lang="ru-RU" sz="2000" b="1" dirty="0"/>
              <a:t> про </a:t>
            </a:r>
            <a:r>
              <a:rPr lang="ru-RU" sz="2000" b="1" dirty="0" err="1"/>
              <a:t>неї</a:t>
            </a:r>
            <a:r>
              <a:rPr lang="ru-RU" sz="2000" b="1" dirty="0"/>
              <a:t> </a:t>
            </a:r>
            <a:r>
              <a:rPr lang="ru-RU" sz="2000" b="1" dirty="0" err="1"/>
              <a:t>вчені</a:t>
            </a:r>
            <a:r>
              <a:rPr lang="ru-RU" sz="2000" b="1" dirty="0"/>
              <a:t> </a:t>
            </a:r>
            <a:r>
              <a:rPr lang="ru-RU" sz="2000" b="1" dirty="0" err="1"/>
              <a:t>знаходять</a:t>
            </a:r>
            <a:r>
              <a:rPr lang="ru-RU" sz="2000" b="1" dirty="0"/>
              <a:t> в таблицах “</a:t>
            </a:r>
            <a:r>
              <a:rPr lang="ru-RU" sz="2000" b="1" dirty="0" err="1"/>
              <a:t>Муль</a:t>
            </a:r>
            <a:r>
              <a:rPr lang="ru-RU" sz="2000" b="1" dirty="0"/>
              <a:t> </a:t>
            </a:r>
            <a:r>
              <a:rPr lang="ru-RU" sz="2000" b="1" dirty="0" err="1"/>
              <a:t>А</a:t>
            </a:r>
            <a:r>
              <a:rPr lang="ru-RU" sz="2000" b="1" smtClean="0"/>
              <a:t>пін</a:t>
            </a:r>
            <a:r>
              <a:rPr lang="ru-RU" sz="2000" b="1" dirty="0"/>
              <a:t>” (</a:t>
            </a:r>
            <a:r>
              <a:rPr lang="ru-RU" sz="2000" b="1" dirty="0" err="1"/>
              <a:t>збірник</a:t>
            </a:r>
            <a:r>
              <a:rPr lang="ru-RU" sz="2000" b="1" dirty="0"/>
              <a:t> </a:t>
            </a:r>
            <a:r>
              <a:rPr lang="ru-RU" sz="2000" b="1" dirty="0" err="1"/>
              <a:t>вавилонських</a:t>
            </a:r>
            <a:r>
              <a:rPr lang="ru-RU" sz="2000" b="1" dirty="0"/>
              <a:t> </a:t>
            </a:r>
            <a:r>
              <a:rPr lang="ru-RU" sz="2000" b="1" dirty="0" err="1"/>
              <a:t>астрологічних</a:t>
            </a:r>
            <a:r>
              <a:rPr lang="ru-RU" sz="2000" b="1" dirty="0"/>
              <a:t> </a:t>
            </a:r>
            <a:r>
              <a:rPr lang="ru-RU" sz="2000" b="1" dirty="0" err="1"/>
              <a:t>таблиць</a:t>
            </a:r>
            <a:r>
              <a:rPr lang="ru-RU" sz="2000" b="1" dirty="0"/>
              <a:t>).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спостереження</a:t>
            </a:r>
            <a:r>
              <a:rPr lang="ru-RU" sz="2000" b="1" dirty="0"/>
              <a:t>, </a:t>
            </a:r>
            <a:r>
              <a:rPr lang="ru-RU" sz="2000" b="1" dirty="0" err="1"/>
              <a:t>скоріше</a:t>
            </a:r>
            <a:r>
              <a:rPr lang="ru-RU" sz="2000" b="1" dirty="0"/>
              <a:t> за все,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здійснені</a:t>
            </a:r>
            <a:r>
              <a:rPr lang="ru-RU" sz="2000" b="1" dirty="0"/>
              <a:t> </a:t>
            </a:r>
            <a:r>
              <a:rPr lang="ru-RU" sz="2000" b="1" dirty="0" err="1"/>
              <a:t>асирійськими</a:t>
            </a:r>
            <a:r>
              <a:rPr lang="ru-RU" sz="2000" b="1" dirty="0"/>
              <a:t> астрономами </a:t>
            </a:r>
            <a:r>
              <a:rPr lang="ru-RU" sz="2000" b="1" dirty="0" err="1"/>
              <a:t>близько</a:t>
            </a:r>
            <a:r>
              <a:rPr lang="ru-RU" sz="2000" b="1" dirty="0"/>
              <a:t> XIV ст. до </a:t>
            </a:r>
            <a:r>
              <a:rPr lang="ru-RU" sz="2000" b="1" dirty="0" err="1"/>
              <a:t>н.е</a:t>
            </a:r>
            <a:r>
              <a:rPr lang="ru-RU" sz="2000" b="1" dirty="0"/>
              <a:t>. </a:t>
            </a:r>
            <a:r>
              <a:rPr lang="ru-RU" sz="2000" b="1" dirty="0" err="1"/>
              <a:t>Незважаючи</a:t>
            </a:r>
            <a:r>
              <a:rPr lang="ru-RU" sz="2000" b="1" dirty="0"/>
              <a:t> на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науковці</a:t>
            </a:r>
            <a:r>
              <a:rPr lang="ru-RU" sz="2000" b="1" dirty="0"/>
              <a:t> й </a:t>
            </a:r>
            <a:r>
              <a:rPr lang="ru-RU" sz="2000" b="1" dirty="0" err="1"/>
              <a:t>досі</a:t>
            </a:r>
            <a:r>
              <a:rPr lang="ru-RU" sz="2000" b="1" dirty="0"/>
              <a:t> </a:t>
            </a:r>
            <a:r>
              <a:rPr lang="ru-RU" sz="2000" b="1" dirty="0" err="1"/>
              <a:t>намагаються</a:t>
            </a:r>
            <a:r>
              <a:rPr lang="ru-RU" sz="2000" b="1" dirty="0"/>
              <a:t> </a:t>
            </a:r>
            <a:r>
              <a:rPr lang="ru-RU" sz="2000" b="1" dirty="0" err="1"/>
              <a:t>розгадати</a:t>
            </a:r>
            <a:r>
              <a:rPr lang="ru-RU" sz="2000" b="1" dirty="0"/>
              <a:t> </a:t>
            </a:r>
            <a:r>
              <a:rPr lang="ru-RU" sz="2000" b="1" dirty="0" err="1"/>
              <a:t>секрети</a:t>
            </a:r>
            <a:r>
              <a:rPr lang="ru-RU" sz="2000" b="1" dirty="0"/>
              <a:t>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планети</a:t>
            </a:r>
            <a:r>
              <a:rPr lang="ru-RU" sz="2000" b="1" dirty="0"/>
              <a:t> </a:t>
            </a:r>
            <a:r>
              <a:rPr lang="ru-RU" sz="2000" b="1" dirty="0" err="1"/>
              <a:t>захованої</a:t>
            </a:r>
            <a:r>
              <a:rPr lang="ru-RU" sz="2000" b="1" dirty="0"/>
              <a:t> “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крилом</a:t>
            </a:r>
            <a:r>
              <a:rPr lang="ru-RU" sz="2000" b="1" dirty="0"/>
              <a:t>” у </a:t>
            </a:r>
            <a:r>
              <a:rPr lang="ru-RU" sz="2000" b="1" dirty="0" err="1"/>
              <a:t>Сонця</a:t>
            </a:r>
            <a:r>
              <a:rPr lang="ru-RU" sz="2000" b="1" dirty="0" smtClean="0"/>
              <a:t>.                             </a:t>
            </a:r>
          </a:p>
          <a:p>
            <a:pPr marL="0" indent="0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endParaRPr lang="uk-UA" sz="2000" b="1" dirty="0" smtClean="0"/>
          </a:p>
          <a:p>
            <a:pPr marL="0" indent="0" algn="ctr">
              <a:buNone/>
            </a:pPr>
            <a:r>
              <a:rPr lang="uk-UA" sz="2000" b="1" dirty="0" smtClean="0"/>
              <a:t>                                                                                               </a:t>
            </a:r>
            <a:r>
              <a:rPr lang="ru-RU" sz="2000" b="1" dirty="0" err="1"/>
              <a:t>Художнє</a:t>
            </a:r>
            <a:r>
              <a:rPr lang="ru-RU" sz="2000" b="1" dirty="0"/>
              <a:t> </a:t>
            </a:r>
            <a:r>
              <a:rPr lang="ru-RU" sz="2000" b="1" dirty="0" err="1" smtClean="0"/>
              <a:t>уявлення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                                                                                          </a:t>
            </a:r>
            <a:r>
              <a:rPr lang="ru-RU" sz="2000" b="1" dirty="0"/>
              <a:t>сходу </a:t>
            </a:r>
            <a:r>
              <a:rPr lang="ru-RU" sz="2000" b="1" dirty="0" err="1"/>
              <a:t>Сонця</a:t>
            </a:r>
            <a:r>
              <a:rPr lang="ru-RU" sz="2000" b="1" dirty="0"/>
              <a:t> </a:t>
            </a:r>
            <a:r>
              <a:rPr lang="ru-RU" sz="2000" b="1" dirty="0" smtClean="0"/>
              <a:t>над</a:t>
            </a:r>
            <a:endParaRPr lang="ru-RU" sz="2000" dirty="0"/>
          </a:p>
          <a:p>
            <a:pPr marL="0" indent="0" algn="ctr">
              <a:buNone/>
            </a:pPr>
            <a:r>
              <a:rPr lang="uk-UA" sz="2000" dirty="0" smtClean="0"/>
              <a:t>                                                                                               </a:t>
            </a:r>
            <a:r>
              <a:rPr lang="uk-UA" sz="2000" b="1" dirty="0" smtClean="0"/>
              <a:t>Меркурієм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508387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31613" cy="63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74" y="161256"/>
            <a:ext cx="4272402" cy="635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1543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09" y="476671"/>
            <a:ext cx="4607149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87" y="3933056"/>
            <a:ext cx="4680521" cy="27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2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73609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2002"/>
            <a:ext cx="4668479" cy="38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2" y="2976471"/>
            <a:ext cx="4428178" cy="36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2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thebester.ru/uploads/images/e/2/9/4/1/447cba3d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http://thebester.ru/uploads/images/e/2/9/4/1/447cba3d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9" y="168275"/>
            <a:ext cx="7200800" cy="63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thebester.ru/uploads/images/e/2/9/4/1/447cba3d3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uk-UA" b="1" dirty="0" smtClean="0"/>
              <a:t>ДЯКУЮ ЗА УВАГУ! </a:t>
            </a:r>
            <a:r>
              <a:rPr lang="uk-UA" b="1" dirty="0" smtClean="0">
                <a:sym typeface="Wingdings" pitchFamily="2" charset="2"/>
              </a:rPr>
              <a:t>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30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МЕРКУРІЙ-НАЙМЕНША ПЛАНЕТА СОНЯЧНОЇ СИСТЕМИ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err="1"/>
              <a:t>Меркурій</a:t>
            </a:r>
            <a:r>
              <a:rPr lang="ru-RU" sz="2200" b="1" dirty="0"/>
              <a:t> — </a:t>
            </a:r>
            <a:r>
              <a:rPr lang="ru-RU" sz="2200" b="1" dirty="0" err="1"/>
              <a:t>найближча</a:t>
            </a:r>
            <a:r>
              <a:rPr lang="ru-RU" sz="2200" b="1" dirty="0"/>
              <a:t> до </a:t>
            </a:r>
            <a:r>
              <a:rPr lang="ru-RU" sz="2200" b="1" dirty="0" err="1"/>
              <a:t>Сонця</a:t>
            </a:r>
            <a:r>
              <a:rPr lang="ru-RU" sz="2200" b="1" dirty="0"/>
              <a:t> велика планета </a:t>
            </a:r>
            <a:r>
              <a:rPr lang="ru-RU" sz="2200" b="1" dirty="0" err="1"/>
              <a:t>Сонячної</a:t>
            </a:r>
            <a:r>
              <a:rPr lang="ru-RU" sz="2200" b="1" dirty="0"/>
              <a:t> </a:t>
            </a:r>
            <a:r>
              <a:rPr lang="ru-RU" sz="2200" b="1" dirty="0" err="1"/>
              <a:t>системи</a:t>
            </a:r>
            <a:r>
              <a:rPr lang="ru-RU" sz="2200" b="1" dirty="0"/>
              <a:t>. </a:t>
            </a:r>
            <a:r>
              <a:rPr lang="ru-RU" sz="2200" b="1" dirty="0" err="1"/>
              <a:t>Обертається</a:t>
            </a:r>
            <a:r>
              <a:rPr lang="ru-RU" sz="2200" b="1" dirty="0"/>
              <a:t> </a:t>
            </a:r>
            <a:r>
              <a:rPr lang="ru-RU" sz="2200" b="1" dirty="0" err="1"/>
              <a:t>довкола</a:t>
            </a:r>
            <a:r>
              <a:rPr lang="ru-RU" sz="2200" b="1" dirty="0"/>
              <a:t> </a:t>
            </a:r>
            <a:r>
              <a:rPr lang="ru-RU" sz="2200" b="1" dirty="0" err="1"/>
              <a:t>Сонця</a:t>
            </a:r>
            <a:r>
              <a:rPr lang="ru-RU" sz="2200" b="1" dirty="0"/>
              <a:t> за 88 </a:t>
            </a:r>
            <a:r>
              <a:rPr lang="ru-RU" sz="2200" b="1" dirty="0" err="1"/>
              <a:t>земних</a:t>
            </a:r>
            <a:r>
              <a:rPr lang="ru-RU" sz="2200" b="1" dirty="0"/>
              <a:t> </a:t>
            </a:r>
            <a:r>
              <a:rPr lang="ru-RU" sz="2200" b="1" dirty="0" err="1"/>
              <a:t>діб</a:t>
            </a:r>
            <a:r>
              <a:rPr lang="ru-RU" sz="2200" b="1" dirty="0"/>
              <a:t>. З 2006 року, </a:t>
            </a:r>
            <a:r>
              <a:rPr lang="ru-RU" sz="2200" b="1" dirty="0" err="1"/>
              <a:t>Меркурій</a:t>
            </a:r>
            <a:r>
              <a:rPr lang="ru-RU" sz="2200" b="1" dirty="0"/>
              <a:t> </a:t>
            </a:r>
            <a:r>
              <a:rPr lang="ru-RU" sz="2200" b="1" dirty="0" err="1"/>
              <a:t>отримав</a:t>
            </a:r>
            <a:r>
              <a:rPr lang="ru-RU" sz="2200" b="1" dirty="0"/>
              <a:t> </a:t>
            </a:r>
            <a:r>
              <a:rPr lang="ru-RU" sz="2200" b="1" dirty="0" err="1"/>
              <a:t>звання</a:t>
            </a:r>
            <a:r>
              <a:rPr lang="ru-RU" sz="2200" b="1" dirty="0"/>
              <a:t> </a:t>
            </a:r>
            <a:r>
              <a:rPr lang="ru-RU" sz="2200" b="1" dirty="0" err="1"/>
              <a:t>найменшої</a:t>
            </a:r>
            <a:r>
              <a:rPr lang="ru-RU" sz="2200" b="1" dirty="0"/>
              <a:t> </a:t>
            </a:r>
            <a:r>
              <a:rPr lang="ru-RU" sz="2200" b="1" dirty="0" err="1"/>
              <a:t>планети</a:t>
            </a:r>
            <a:r>
              <a:rPr lang="ru-RU" sz="2200" b="1" dirty="0"/>
              <a:t> </a:t>
            </a:r>
            <a:r>
              <a:rPr lang="ru-RU" sz="2200" b="1" dirty="0" err="1"/>
              <a:t>Сонячної</a:t>
            </a:r>
            <a:r>
              <a:rPr lang="ru-RU" sz="2200" b="1" dirty="0"/>
              <a:t> </a:t>
            </a:r>
            <a:r>
              <a:rPr lang="ru-RU" sz="2200" b="1" dirty="0" err="1"/>
              <a:t>системи</a:t>
            </a:r>
            <a:r>
              <a:rPr lang="ru-RU" sz="2200" b="1" dirty="0"/>
              <a:t>. </a:t>
            </a:r>
            <a:r>
              <a:rPr lang="ru-RU" sz="2200" b="1" dirty="0" err="1" smtClean="0"/>
              <a:t>Він</a:t>
            </a:r>
            <a:r>
              <a:rPr lang="ru-RU" sz="2200" b="1" dirty="0" smtClean="0"/>
              <a:t>, за </a:t>
            </a:r>
            <a:r>
              <a:rPr lang="ru-RU" sz="2200" b="1" dirty="0" err="1"/>
              <a:t>своїми</a:t>
            </a:r>
            <a:r>
              <a:rPr lang="ru-RU" sz="2200" b="1" dirty="0"/>
              <a:t> </a:t>
            </a:r>
            <a:r>
              <a:rPr lang="ru-RU" sz="2200" b="1" dirty="0" err="1"/>
              <a:t>розмірами</a:t>
            </a:r>
            <a:r>
              <a:rPr lang="ru-RU" sz="2200" b="1" dirty="0"/>
              <a:t>, </a:t>
            </a:r>
            <a:r>
              <a:rPr lang="ru-RU" sz="2200" b="1" dirty="0" err="1" smtClean="0"/>
              <a:t>поступається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Ганімеду</a:t>
            </a:r>
            <a:r>
              <a:rPr lang="ru-RU" sz="2200" b="1" dirty="0" smtClean="0"/>
              <a:t> </a:t>
            </a:r>
            <a:r>
              <a:rPr lang="ru-RU" sz="2200" b="1" dirty="0"/>
              <a:t>й Титану – </a:t>
            </a:r>
            <a:r>
              <a:rPr lang="ru-RU" sz="2200" b="1" dirty="0" err="1"/>
              <a:t>найбільшим</a:t>
            </a:r>
            <a:r>
              <a:rPr lang="ru-RU" sz="2200" b="1" dirty="0"/>
              <a:t> </a:t>
            </a:r>
            <a:r>
              <a:rPr lang="ru-RU" sz="2200" b="1" dirty="0" err="1"/>
              <a:t>супутникам</a:t>
            </a:r>
            <a:r>
              <a:rPr lang="ru-RU" sz="2200" b="1" dirty="0"/>
              <a:t> </a:t>
            </a:r>
            <a:r>
              <a:rPr lang="ru-RU" sz="2200" b="1" dirty="0" err="1"/>
              <a:t>Юпітера</a:t>
            </a:r>
            <a:r>
              <a:rPr lang="ru-RU" sz="2200" b="1" dirty="0"/>
              <a:t> й Сатурна </a:t>
            </a:r>
            <a:r>
              <a:rPr lang="ru-RU" sz="2200" b="1" dirty="0" err="1"/>
              <a:t>відповідно</a:t>
            </a:r>
            <a:r>
              <a:rPr lang="ru-RU" sz="2200" b="1" dirty="0" smtClean="0"/>
              <a:t>.</a:t>
            </a:r>
          </a:p>
          <a:p>
            <a:pPr marL="0" indent="0">
              <a:buNone/>
            </a:pPr>
            <a:endParaRPr lang="uk-UA" sz="2200" b="1" dirty="0"/>
          </a:p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endParaRPr lang="uk-UA" sz="2200" b="1" dirty="0"/>
          </a:p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endParaRPr lang="uk-UA" sz="2200" b="1" dirty="0"/>
          </a:p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endParaRPr lang="uk-UA" sz="2200" b="1" dirty="0"/>
          </a:p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 algn="ctr">
              <a:buNone/>
            </a:pPr>
            <a:r>
              <a:rPr lang="ru-RU" sz="2200" b="1" dirty="0" err="1" smtClean="0"/>
              <a:t>Порівняння</a:t>
            </a:r>
            <a:r>
              <a:rPr lang="ru-RU" sz="2200" b="1" dirty="0" smtClean="0"/>
              <a:t> </a:t>
            </a:r>
            <a:r>
              <a:rPr lang="ru-RU" sz="2200" b="1" dirty="0" err="1"/>
              <a:t>розмірів</a:t>
            </a:r>
            <a:r>
              <a:rPr lang="ru-RU" sz="2200" b="1" dirty="0"/>
              <a:t> планет </a:t>
            </a:r>
            <a:r>
              <a:rPr lang="ru-RU" sz="2200" b="1" dirty="0" err="1"/>
              <a:t>Земної</a:t>
            </a:r>
            <a:r>
              <a:rPr lang="ru-RU" sz="2200" b="1" dirty="0"/>
              <a:t> </a:t>
            </a:r>
            <a:r>
              <a:rPr lang="ru-RU" sz="2200" b="1" dirty="0" err="1"/>
              <a:t>групи</a:t>
            </a:r>
            <a:r>
              <a:rPr lang="ru-RU" sz="2200" b="1" dirty="0"/>
              <a:t>. </a:t>
            </a:r>
            <a:r>
              <a:rPr lang="ru-RU" sz="2200" b="1" dirty="0" err="1"/>
              <a:t>Зліва</a:t>
            </a:r>
            <a:r>
              <a:rPr lang="ru-RU" sz="2200" b="1" dirty="0"/>
              <a:t> на право: </a:t>
            </a:r>
            <a:r>
              <a:rPr lang="ru-RU" sz="2200" b="1" dirty="0" err="1"/>
              <a:t>Меркурій</a:t>
            </a:r>
            <a:r>
              <a:rPr lang="ru-RU" sz="2200" b="1" dirty="0"/>
              <a:t>, Венера, Земля і Марс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98" y="2636912"/>
            <a:ext cx="6480720" cy="281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+mn-lt"/>
              </a:rPr>
              <a:t>НАЗВА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93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Планету названо на честь </a:t>
            </a:r>
            <a:r>
              <a:rPr lang="ru-RU" sz="1800" b="1" dirty="0" err="1"/>
              <a:t>римського</a:t>
            </a:r>
            <a:r>
              <a:rPr lang="ru-RU" sz="1800" b="1" dirty="0"/>
              <a:t> </a:t>
            </a:r>
            <a:r>
              <a:rPr lang="ru-RU" sz="1800" b="1" dirty="0" smtClean="0"/>
              <a:t>бога </a:t>
            </a:r>
            <a:r>
              <a:rPr lang="ru-RU" sz="1800" b="1" dirty="0" err="1" smtClean="0"/>
              <a:t>торгівлі</a:t>
            </a:r>
            <a:r>
              <a:rPr lang="ru-RU" sz="1800" b="1" dirty="0" smtClean="0"/>
              <a:t> </a:t>
            </a:r>
            <a:r>
              <a:rPr lang="ru-RU" sz="1800" b="1" dirty="0" err="1"/>
              <a:t>Меркурія</a:t>
            </a:r>
            <a:r>
              <a:rPr lang="ru-RU" sz="1800" b="1" dirty="0"/>
              <a:t>, </a:t>
            </a:r>
            <a:r>
              <a:rPr lang="ru-RU" sz="1800" b="1" dirty="0" err="1"/>
              <a:t>послідовника</a:t>
            </a:r>
            <a:r>
              <a:rPr lang="ru-RU" sz="1800" b="1" dirty="0"/>
              <a:t> </a:t>
            </a:r>
            <a:r>
              <a:rPr lang="ru-RU" sz="1800" b="1" dirty="0" err="1"/>
              <a:t>грецького</a:t>
            </a:r>
            <a:r>
              <a:rPr lang="ru-RU" sz="1800" b="1" dirty="0"/>
              <a:t> Гермеса та </a:t>
            </a:r>
            <a:r>
              <a:rPr lang="ru-RU" sz="1800" b="1" dirty="0" err="1"/>
              <a:t>вавілонського</a:t>
            </a:r>
            <a:r>
              <a:rPr lang="ru-RU" sz="1800" b="1" dirty="0"/>
              <a:t> </a:t>
            </a:r>
            <a:r>
              <a:rPr lang="ru-RU" sz="1800" b="1" dirty="0" err="1"/>
              <a:t>Набу</a:t>
            </a:r>
            <a:r>
              <a:rPr lang="ru-RU" sz="1800" b="1" dirty="0"/>
              <a:t>. </a:t>
            </a:r>
            <a:r>
              <a:rPr lang="ru-RU" sz="1800" b="1" dirty="0" err="1"/>
              <a:t>Давні</a:t>
            </a:r>
            <a:r>
              <a:rPr lang="ru-RU" sz="1800" b="1" dirty="0"/>
              <a:t> греки </a:t>
            </a:r>
            <a:r>
              <a:rPr lang="ru-RU" sz="1800" b="1" dirty="0" err="1"/>
              <a:t>часів</a:t>
            </a:r>
            <a:r>
              <a:rPr lang="ru-RU" sz="1800" b="1" dirty="0"/>
              <a:t> </a:t>
            </a:r>
            <a:r>
              <a:rPr lang="ru-RU" sz="1800" b="1" dirty="0" err="1" smtClean="0"/>
              <a:t>Гесіода</a:t>
            </a:r>
            <a:r>
              <a:rPr lang="ru-RU" sz="1800" b="1" dirty="0" err="1"/>
              <a:t>,</a:t>
            </a:r>
            <a:r>
              <a:rPr lang="ru-RU" sz="1800" b="1" dirty="0" err="1" smtClean="0"/>
              <a:t>назвали</a:t>
            </a:r>
            <a:r>
              <a:rPr lang="ru-RU" sz="1800" b="1" dirty="0" smtClean="0"/>
              <a:t> </a:t>
            </a:r>
            <a:r>
              <a:rPr lang="ru-RU" sz="1800" b="1" dirty="0" err="1"/>
              <a:t>Меркурій</a:t>
            </a:r>
            <a:r>
              <a:rPr lang="ru-RU" sz="1800" b="1" dirty="0"/>
              <a:t> «</a:t>
            </a:r>
            <a:r>
              <a:rPr lang="el-GR" sz="1800" b="1" dirty="0"/>
              <a:t>Στίλβων» (</a:t>
            </a:r>
            <a:r>
              <a:rPr lang="ru-RU" sz="1800" b="1" dirty="0" err="1"/>
              <a:t>Стилбон</a:t>
            </a:r>
            <a:r>
              <a:rPr lang="ru-RU" sz="1800" b="1" dirty="0"/>
              <a:t>, </a:t>
            </a:r>
            <a:r>
              <a:rPr lang="ru-RU" sz="1800" b="1" dirty="0" err="1"/>
              <a:t>блискучий</a:t>
            </a:r>
            <a:r>
              <a:rPr lang="ru-RU" sz="1800" b="1" dirty="0"/>
              <a:t>). До </a:t>
            </a:r>
            <a:r>
              <a:rPr lang="en-US" sz="1800" b="1" dirty="0"/>
              <a:t>V </a:t>
            </a:r>
            <a:r>
              <a:rPr lang="ru-RU" sz="1800" b="1" dirty="0" err="1"/>
              <a:t>століття</a:t>
            </a:r>
            <a:r>
              <a:rPr lang="ru-RU" sz="1800" b="1" dirty="0"/>
              <a:t> до н. е. греки </a:t>
            </a:r>
            <a:r>
              <a:rPr lang="ru-RU" sz="1800" b="1" dirty="0" err="1"/>
              <a:t>вважали</a:t>
            </a:r>
            <a:r>
              <a:rPr lang="ru-RU" sz="1800" b="1" dirty="0"/>
              <a:t>, </a:t>
            </a:r>
            <a:r>
              <a:rPr lang="ru-RU" sz="1800" b="1" dirty="0" err="1"/>
              <a:t>що</a:t>
            </a:r>
            <a:r>
              <a:rPr lang="ru-RU" sz="1800" b="1" dirty="0"/>
              <a:t> </a:t>
            </a:r>
            <a:r>
              <a:rPr lang="ru-RU" sz="1800" b="1" dirty="0" err="1"/>
              <a:t>Меркурій</a:t>
            </a:r>
            <a:r>
              <a:rPr lang="ru-RU" sz="1800" b="1" dirty="0"/>
              <a:t>, </a:t>
            </a:r>
            <a:r>
              <a:rPr lang="ru-RU" sz="1800" b="1" dirty="0" err="1"/>
              <a:t>видимий</a:t>
            </a:r>
            <a:r>
              <a:rPr lang="ru-RU" sz="1800" b="1" dirty="0"/>
              <a:t> на </a:t>
            </a:r>
            <a:r>
              <a:rPr lang="ru-RU" sz="1800" b="1" dirty="0" err="1"/>
              <a:t>вечірньому</a:t>
            </a:r>
            <a:r>
              <a:rPr lang="ru-RU" sz="1800" b="1" dirty="0"/>
              <a:t> та </a:t>
            </a:r>
            <a:r>
              <a:rPr lang="ru-RU" sz="1800" b="1" dirty="0" err="1"/>
              <a:t>вранішньому</a:t>
            </a:r>
            <a:r>
              <a:rPr lang="ru-RU" sz="1800" b="1" dirty="0"/>
              <a:t> </a:t>
            </a:r>
            <a:r>
              <a:rPr lang="ru-RU" sz="1800" b="1" dirty="0" err="1"/>
              <a:t>небі</a:t>
            </a:r>
            <a:r>
              <a:rPr lang="ru-RU" sz="1800" b="1" dirty="0"/>
              <a:t> — </a:t>
            </a:r>
            <a:r>
              <a:rPr lang="ru-RU" sz="1800" b="1" dirty="0" err="1"/>
              <a:t>це</a:t>
            </a:r>
            <a:r>
              <a:rPr lang="ru-RU" sz="1800" b="1" dirty="0"/>
              <a:t> два </a:t>
            </a:r>
            <a:r>
              <a:rPr lang="ru-RU" sz="1800" b="1" dirty="0" err="1"/>
              <a:t>різні</a:t>
            </a:r>
            <a:r>
              <a:rPr lang="ru-RU" sz="1800" b="1" dirty="0"/>
              <a:t> </a:t>
            </a:r>
            <a:r>
              <a:rPr lang="ru-RU" sz="1800" b="1" dirty="0" err="1"/>
              <a:t>об'єкти</a:t>
            </a:r>
            <a:r>
              <a:rPr lang="ru-RU" sz="1800" b="1" dirty="0"/>
              <a:t>. У </a:t>
            </a:r>
            <a:r>
              <a:rPr lang="ru-RU" sz="1800" b="1" dirty="0" err="1"/>
              <a:t>Стародавній</a:t>
            </a:r>
            <a:r>
              <a:rPr lang="ru-RU" sz="1800" b="1" dirty="0"/>
              <a:t> </a:t>
            </a:r>
            <a:r>
              <a:rPr lang="ru-RU" sz="1800" b="1" dirty="0" err="1"/>
              <a:t>Індії</a:t>
            </a:r>
            <a:r>
              <a:rPr lang="ru-RU" sz="1800" b="1" dirty="0"/>
              <a:t> </a:t>
            </a:r>
            <a:r>
              <a:rPr lang="ru-RU" sz="1800" b="1" dirty="0" err="1" smtClean="0"/>
              <a:t>Меркурія</a:t>
            </a:r>
            <a:r>
              <a:rPr lang="ru-RU" sz="1800" b="1" dirty="0" smtClean="0"/>
              <a:t> </a:t>
            </a:r>
            <a:r>
              <a:rPr lang="ru-RU" sz="1800" b="1" dirty="0" err="1"/>
              <a:t>називали</a:t>
            </a:r>
            <a:r>
              <a:rPr lang="ru-RU" sz="1800" b="1" dirty="0"/>
              <a:t> Будда (</a:t>
            </a:r>
            <a:r>
              <a:rPr lang="hi-IN" sz="1800" b="1" dirty="0"/>
              <a:t>बुध) </a:t>
            </a:r>
            <a:r>
              <a:rPr lang="ru-RU" sz="1800" b="1" dirty="0"/>
              <a:t>та </a:t>
            </a:r>
            <a:r>
              <a:rPr lang="ru-RU" sz="1800" b="1" dirty="0" err="1"/>
              <a:t>Рогінея</a:t>
            </a:r>
            <a:r>
              <a:rPr lang="ru-RU" sz="1800" b="1" dirty="0"/>
              <a:t>. У </a:t>
            </a:r>
            <a:r>
              <a:rPr lang="ru-RU" sz="1800" b="1" dirty="0" err="1"/>
              <a:t>китайській</a:t>
            </a:r>
            <a:r>
              <a:rPr lang="ru-RU" sz="1800" b="1" dirty="0"/>
              <a:t>, </a:t>
            </a:r>
            <a:r>
              <a:rPr lang="ru-RU" sz="1800" b="1" dirty="0" err="1"/>
              <a:t>японській</a:t>
            </a:r>
            <a:r>
              <a:rPr lang="ru-RU" sz="1800" b="1" dirty="0"/>
              <a:t>, </a:t>
            </a:r>
            <a:r>
              <a:rPr lang="ru-RU" sz="1800" b="1" dirty="0" err="1"/>
              <a:t>в'єтнамській</a:t>
            </a:r>
            <a:r>
              <a:rPr lang="ru-RU" sz="1800" b="1" dirty="0"/>
              <a:t> та </a:t>
            </a:r>
            <a:r>
              <a:rPr lang="ru-RU" sz="1800" b="1" dirty="0" err="1"/>
              <a:t>корейських</a:t>
            </a:r>
            <a:r>
              <a:rPr lang="ru-RU" sz="1800" b="1" dirty="0"/>
              <a:t> </a:t>
            </a:r>
            <a:r>
              <a:rPr lang="ru-RU" sz="1800" b="1" dirty="0" err="1"/>
              <a:t>мовах</a:t>
            </a:r>
            <a:r>
              <a:rPr lang="ru-RU" sz="1800" b="1" dirty="0"/>
              <a:t> </a:t>
            </a:r>
            <a:r>
              <a:rPr lang="ru-RU" sz="1800" b="1" dirty="0" err="1"/>
              <a:t>Меркурій</a:t>
            </a:r>
            <a:r>
              <a:rPr lang="ru-RU" sz="1800" b="1" dirty="0"/>
              <a:t> </a:t>
            </a:r>
            <a:r>
              <a:rPr lang="ru-RU" sz="1800" b="1" dirty="0" err="1"/>
              <a:t>називають</a:t>
            </a:r>
            <a:r>
              <a:rPr lang="ru-RU" sz="1800" b="1" dirty="0"/>
              <a:t> Водяною </a:t>
            </a:r>
            <a:r>
              <a:rPr lang="ru-RU" sz="1800" b="1" dirty="0" err="1"/>
              <a:t>зіркою</a:t>
            </a:r>
            <a:r>
              <a:rPr lang="ru-RU" sz="1800" b="1" dirty="0"/>
              <a:t> (</a:t>
            </a:r>
            <a:r>
              <a:rPr lang="ja-JP" altLang="en-US" sz="1800" b="1" dirty="0"/>
              <a:t>水星</a:t>
            </a:r>
            <a:r>
              <a:rPr lang="en-US" altLang="ja-JP" sz="1800" b="1" dirty="0"/>
              <a:t>) (</a:t>
            </a:r>
            <a:r>
              <a:rPr lang="ru-RU" sz="1800" b="1" dirty="0"/>
              <a:t>в </a:t>
            </a:r>
            <a:r>
              <a:rPr lang="ru-RU" sz="1800" b="1" dirty="0" err="1"/>
              <a:t>уявленнях</a:t>
            </a:r>
            <a:r>
              <a:rPr lang="ru-RU" sz="1800" b="1" dirty="0"/>
              <a:t> про 5 </a:t>
            </a:r>
            <a:r>
              <a:rPr lang="ru-RU" sz="1800" b="1" dirty="0" err="1"/>
              <a:t>елементів</a:t>
            </a:r>
            <a:r>
              <a:rPr lang="ru-RU" sz="1800" b="1" dirty="0" smtClean="0"/>
              <a:t>).</a:t>
            </a:r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r>
              <a:rPr lang="uk-UA" sz="1800" b="1" dirty="0" smtClean="0"/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r>
              <a:rPr lang="uk-UA" sz="1800" b="1" dirty="0" smtClean="0"/>
              <a:t>               МЕРКУРІЙ                                        ГЕРМЕС                                      НАБУ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6427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245019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39901"/>
            <a:ext cx="1315961" cy="346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1438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ФІЗИЧНІ ХАРАКТЕРИСТИКИ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40063"/>
              </p:ext>
            </p:extLst>
          </p:nvPr>
        </p:nvGraphicFramePr>
        <p:xfrm>
          <a:off x="1835696" y="620688"/>
          <a:ext cx="5638087" cy="5852160"/>
        </p:xfrm>
        <a:graphic>
          <a:graphicData uri="http://schemas.openxmlformats.org/drawingml/2006/table">
            <a:tbl>
              <a:tblPr/>
              <a:tblGrid>
                <a:gridCol w="2216727"/>
                <a:gridCol w="342136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Радіус, км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2439,7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Маса, кг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 × 10 </a:t>
                      </a:r>
                      <a:r>
                        <a:rPr lang="ru-RU" sz="1400" b="1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Густина,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г/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b="1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5,43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Прискорення</a:t>
                      </a:r>
                    </a:p>
                    <a:p>
                      <a:pPr algn="l"/>
                      <a:r>
                        <a:rPr lang="uk-UA" b="1" dirty="0" smtClean="0"/>
                        <a:t>вільного</a:t>
                      </a:r>
                      <a:r>
                        <a:rPr lang="uk-UA" b="1" baseline="0" dirty="0" smtClean="0"/>
                        <a:t> падіння, </a:t>
                      </a:r>
                    </a:p>
                    <a:p>
                      <a:pPr algn="l"/>
                      <a:r>
                        <a:rPr lang="uk-UA" b="1" baseline="0" dirty="0" smtClean="0"/>
                        <a:t>м/с ²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dirty="0" smtClean="0"/>
                    </a:p>
                    <a:p>
                      <a:pPr algn="l"/>
                      <a:r>
                        <a:rPr lang="uk-UA" b="1" dirty="0" smtClean="0"/>
                        <a:t>3,70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Швидкість обертання,км/с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Середня відстань</a:t>
                      </a:r>
                    </a:p>
                    <a:p>
                      <a:pPr algn="l"/>
                      <a:r>
                        <a:rPr lang="uk-UA" b="1" dirty="0" smtClean="0"/>
                        <a:t>від сонця:</a:t>
                      </a:r>
                    </a:p>
                    <a:p>
                      <a:pPr algn="l"/>
                      <a:r>
                        <a:rPr lang="uk-UA" b="1" dirty="0" smtClean="0"/>
                        <a:t>   </a:t>
                      </a:r>
                      <a:r>
                        <a:rPr lang="uk-UA" b="1" dirty="0" err="1" smtClean="0"/>
                        <a:t>а.о</a:t>
                      </a:r>
                      <a:r>
                        <a:rPr lang="uk-UA" b="1" dirty="0" smtClean="0"/>
                        <a:t>.</a:t>
                      </a:r>
                    </a:p>
                    <a:p>
                      <a:pPr algn="l"/>
                      <a:r>
                        <a:rPr lang="uk-UA" b="1" dirty="0" smtClean="0"/>
                        <a:t>   млн. км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dirty="0" smtClean="0"/>
                    </a:p>
                    <a:p>
                      <a:pPr algn="l"/>
                      <a:endParaRPr lang="uk-UA" b="1" dirty="0" smtClean="0"/>
                    </a:p>
                    <a:p>
                      <a:pPr algn="l"/>
                      <a:r>
                        <a:rPr lang="uk-UA" b="1" dirty="0" smtClean="0"/>
                        <a:t>0,39</a:t>
                      </a:r>
                    </a:p>
                    <a:p>
                      <a:pPr algn="l"/>
                      <a:r>
                        <a:rPr lang="uk-UA" b="1" dirty="0" smtClean="0"/>
                        <a:t>57,89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Доба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58,65  </a:t>
                      </a:r>
                      <a:r>
                        <a:rPr lang="ru-RU" b="1" dirty="0" err="1" smtClean="0"/>
                        <a:t>з.д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Рік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88 </a:t>
                      </a:r>
                      <a:r>
                        <a:rPr lang="uk-UA" b="1" dirty="0" err="1" smtClean="0"/>
                        <a:t>з.д</a:t>
                      </a:r>
                      <a:r>
                        <a:rPr lang="uk-UA" b="1" dirty="0" smtClean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Сонячна доба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176 </a:t>
                      </a:r>
                      <a:r>
                        <a:rPr lang="uk-UA" b="1" dirty="0" err="1" smtClean="0"/>
                        <a:t>з.д</a:t>
                      </a:r>
                      <a:r>
                        <a:rPr lang="uk-UA" b="1" dirty="0" smtClean="0"/>
                        <a:t>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22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/>
                        <a:t>Температура,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° С</a:t>
                      </a:r>
                      <a:r>
                        <a:rPr lang="uk-UA" b="1" dirty="0" smtClean="0"/>
                        <a:t> :</a:t>
                      </a:r>
                    </a:p>
                    <a:p>
                      <a:pPr algn="l"/>
                      <a:r>
                        <a:rPr lang="uk-UA" b="1" dirty="0" smtClean="0"/>
                        <a:t>   вдень</a:t>
                      </a:r>
                    </a:p>
                    <a:p>
                      <a:pPr algn="l"/>
                      <a:r>
                        <a:rPr lang="uk-UA" b="1" dirty="0" smtClean="0"/>
                        <a:t>   вночі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dirty="0" smtClean="0"/>
                    </a:p>
                    <a:p>
                      <a:pPr algn="l"/>
                      <a:r>
                        <a:rPr lang="uk-UA" b="1" dirty="0" smtClean="0"/>
                        <a:t>+430</a:t>
                      </a:r>
                    </a:p>
                    <a:p>
                      <a:pPr algn="l"/>
                      <a:r>
                        <a:rPr lang="uk-UA" b="1" dirty="0" smtClean="0"/>
                        <a:t>-170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РУХ ПЛАНЕТИ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93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/>
              <a:t>Меркурій</a:t>
            </a:r>
            <a:r>
              <a:rPr lang="ru-RU" sz="2000" b="1" dirty="0"/>
              <a:t> — </a:t>
            </a:r>
            <a:r>
              <a:rPr lang="ru-RU" sz="2000" b="1" dirty="0" err="1"/>
              <a:t>найшвидша</a:t>
            </a:r>
            <a:r>
              <a:rPr lang="ru-RU" sz="2000" b="1" dirty="0"/>
              <a:t> планета в </a:t>
            </a:r>
            <a:r>
              <a:rPr lang="ru-RU" sz="2000" b="1" dirty="0" err="1"/>
              <a:t>Сонячній</a:t>
            </a:r>
            <a:r>
              <a:rPr lang="ru-RU" sz="2000" b="1" dirty="0"/>
              <a:t> </a:t>
            </a:r>
            <a:r>
              <a:rPr lang="ru-RU" sz="2000" b="1" dirty="0" err="1"/>
              <a:t>Системі</a:t>
            </a:r>
            <a:r>
              <a:rPr lang="ru-RU" sz="2000" b="1" dirty="0"/>
              <a:t>, вона </a:t>
            </a:r>
            <a:r>
              <a:rPr lang="ru-RU" sz="2000" b="1" dirty="0" err="1"/>
              <a:t>рухається</a:t>
            </a:r>
            <a:r>
              <a:rPr lang="ru-RU" sz="2000" b="1" dirty="0"/>
              <a:t> </a:t>
            </a:r>
            <a:r>
              <a:rPr lang="ru-RU" sz="2000" b="1" dirty="0" err="1"/>
              <a:t>орбітою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Сонця</a:t>
            </a:r>
            <a:r>
              <a:rPr lang="ru-RU" sz="2000" b="1" dirty="0"/>
              <a:t> з </a:t>
            </a:r>
            <a:r>
              <a:rPr lang="ru-RU" sz="2000" b="1" dirty="0" err="1"/>
              <a:t>середньою</a:t>
            </a:r>
            <a:r>
              <a:rPr lang="ru-RU" sz="2000" b="1" dirty="0"/>
              <a:t> </a:t>
            </a:r>
            <a:r>
              <a:rPr lang="ru-RU" sz="2000" b="1" dirty="0" err="1"/>
              <a:t>швидкістю</a:t>
            </a:r>
            <a:r>
              <a:rPr lang="ru-RU" sz="2000" b="1" dirty="0"/>
              <a:t> 48 км/с,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майже</a:t>
            </a:r>
            <a:r>
              <a:rPr lang="ru-RU" sz="2000" b="1" dirty="0"/>
              <a:t> в 2 рази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швидкості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. </a:t>
            </a:r>
            <a:r>
              <a:rPr lang="ru-RU" sz="2000" b="1" dirty="0" err="1"/>
              <a:t>Така</a:t>
            </a:r>
            <a:r>
              <a:rPr lang="ru-RU" sz="2000" b="1" dirty="0"/>
              <a:t> </a:t>
            </a:r>
            <a:r>
              <a:rPr lang="ru-RU" sz="2000" b="1" dirty="0" err="1"/>
              <a:t>швидкість</a:t>
            </a:r>
            <a:r>
              <a:rPr lang="ru-RU" sz="2000" b="1" dirty="0"/>
              <a:t> і той факт,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Меркурій</a:t>
            </a:r>
            <a:r>
              <a:rPr lang="ru-RU" sz="2000" b="1" dirty="0"/>
              <a:t> </a:t>
            </a:r>
            <a:r>
              <a:rPr lang="ru-RU" sz="2000" b="1" dirty="0" err="1"/>
              <a:t>розміщений</a:t>
            </a:r>
            <a:r>
              <a:rPr lang="ru-RU" sz="2000" b="1" dirty="0"/>
              <a:t> </a:t>
            </a:r>
            <a:r>
              <a:rPr lang="ru-RU" sz="2000" b="1" dirty="0" err="1"/>
              <a:t>ближче</a:t>
            </a:r>
            <a:r>
              <a:rPr lang="ru-RU" sz="2000" b="1" dirty="0"/>
              <a:t> до </a:t>
            </a:r>
            <a:r>
              <a:rPr lang="ru-RU" sz="2000" b="1" dirty="0" err="1"/>
              <a:t>Сонця</a:t>
            </a:r>
            <a:r>
              <a:rPr lang="ru-RU" sz="2000" b="1" dirty="0"/>
              <a:t>, </a:t>
            </a:r>
            <a:r>
              <a:rPr lang="ru-RU" sz="2000" b="1" dirty="0" err="1"/>
              <a:t>ніж</a:t>
            </a:r>
            <a:r>
              <a:rPr lang="ru-RU" sz="2000" b="1" dirty="0"/>
              <a:t> Земля, </a:t>
            </a:r>
            <a:r>
              <a:rPr lang="ru-RU" sz="2000" b="1" dirty="0" err="1"/>
              <a:t>призводять</a:t>
            </a:r>
            <a:r>
              <a:rPr lang="ru-RU" sz="2000" b="1" dirty="0"/>
              <a:t> до того, </a:t>
            </a:r>
            <a:r>
              <a:rPr lang="ru-RU" sz="2000" b="1" dirty="0" err="1"/>
              <a:t>що</a:t>
            </a:r>
            <a:r>
              <a:rPr lang="ru-RU" sz="2000" b="1" dirty="0"/>
              <a:t> час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повного</a:t>
            </a:r>
            <a:r>
              <a:rPr lang="ru-RU" sz="2000" b="1" dirty="0"/>
              <a:t> </a:t>
            </a:r>
            <a:r>
              <a:rPr lang="ru-RU" sz="2000" b="1" dirty="0" err="1"/>
              <a:t>оберту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Сонця</a:t>
            </a:r>
            <a:r>
              <a:rPr lang="ru-RU" sz="2000" b="1" dirty="0"/>
              <a:t> (</a:t>
            </a:r>
            <a:r>
              <a:rPr lang="ru-RU" sz="2000" b="1" dirty="0" err="1"/>
              <a:t>тобто</a:t>
            </a:r>
            <a:r>
              <a:rPr lang="ru-RU" sz="2000" b="1" dirty="0"/>
              <a:t>, один </a:t>
            </a:r>
            <a:r>
              <a:rPr lang="ru-RU" sz="2000" b="1" dirty="0" err="1"/>
              <a:t>меркуріанський</a:t>
            </a:r>
            <a:r>
              <a:rPr lang="ru-RU" sz="2000" b="1" dirty="0"/>
              <a:t> </a:t>
            </a:r>
            <a:r>
              <a:rPr lang="ru-RU" sz="2000" b="1" dirty="0" err="1"/>
              <a:t>рік</a:t>
            </a:r>
            <a:r>
              <a:rPr lang="ru-RU" sz="2000" b="1" dirty="0"/>
              <a:t>) становить </a:t>
            </a:r>
            <a:r>
              <a:rPr lang="ru-RU" sz="2000" b="1" dirty="0" err="1"/>
              <a:t>всього</a:t>
            </a:r>
            <a:r>
              <a:rPr lang="ru-RU" sz="2000" b="1" dirty="0"/>
              <a:t> 88 </a:t>
            </a:r>
            <a:r>
              <a:rPr lang="ru-RU" sz="2000" b="1" dirty="0" err="1"/>
              <a:t>земних</a:t>
            </a:r>
            <a:r>
              <a:rPr lang="ru-RU" sz="2000" b="1" dirty="0"/>
              <a:t> </a:t>
            </a:r>
            <a:r>
              <a:rPr lang="ru-RU" sz="2000" b="1" dirty="0" err="1"/>
              <a:t>днів</a:t>
            </a:r>
            <a:r>
              <a:rPr lang="ru-RU" sz="2000" b="1" dirty="0"/>
              <a:t>.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своєї</a:t>
            </a:r>
            <a:r>
              <a:rPr lang="ru-RU" sz="2000" b="1" dirty="0"/>
              <a:t> </a:t>
            </a:r>
            <a:r>
              <a:rPr lang="ru-RU" sz="2000" b="1" dirty="0" err="1"/>
              <a:t>осі</a:t>
            </a:r>
            <a:r>
              <a:rPr lang="ru-RU" sz="2000" b="1" dirty="0"/>
              <a:t> </a:t>
            </a:r>
            <a:r>
              <a:rPr lang="ru-RU" sz="2000" b="1" dirty="0" err="1"/>
              <a:t>Меркурій</a:t>
            </a:r>
            <a:r>
              <a:rPr lang="ru-RU" sz="2000" b="1" dirty="0"/>
              <a:t> </a:t>
            </a:r>
            <a:r>
              <a:rPr lang="ru-RU" sz="2000" b="1" dirty="0" err="1"/>
              <a:t>обертається</a:t>
            </a:r>
            <a:r>
              <a:rPr lang="ru-RU" sz="2000" b="1" dirty="0"/>
              <a:t> </a:t>
            </a:r>
            <a:r>
              <a:rPr lang="ru-RU" sz="2000" b="1" dirty="0" err="1"/>
              <a:t>майже</a:t>
            </a:r>
            <a:r>
              <a:rPr lang="ru-RU" sz="2000" b="1" dirty="0"/>
              <a:t> 59 </a:t>
            </a:r>
            <a:r>
              <a:rPr lang="ru-RU" sz="2000" b="1" dirty="0" err="1"/>
              <a:t>земних</a:t>
            </a:r>
            <a:r>
              <a:rPr lang="ru-RU" sz="2000" b="1" dirty="0"/>
              <a:t> </a:t>
            </a:r>
            <a:r>
              <a:rPr lang="ru-RU" sz="2000" b="1" dirty="0" err="1"/>
              <a:t>діб</a:t>
            </a:r>
            <a:r>
              <a:rPr lang="ru-RU" sz="2000" b="1" dirty="0"/>
              <a:t>, </a:t>
            </a:r>
            <a:r>
              <a:rPr lang="ru-RU" sz="2000" b="1" dirty="0" err="1"/>
              <a:t>тобто</a:t>
            </a:r>
            <a:r>
              <a:rPr lang="ru-RU" sz="2000" b="1" dirty="0"/>
              <a:t> </a:t>
            </a:r>
            <a:r>
              <a:rPr lang="ru-RU" sz="2000" b="1" dirty="0" err="1"/>
              <a:t>впродовж</a:t>
            </a:r>
            <a:r>
              <a:rPr lang="ru-RU" sz="2000" b="1" dirty="0"/>
              <a:t> 2/3-х </a:t>
            </a:r>
            <a:r>
              <a:rPr lang="ru-RU" sz="2000" b="1" dirty="0" err="1"/>
              <a:t>меркуріанського</a:t>
            </a:r>
            <a:r>
              <a:rPr lang="ru-RU" sz="2000" b="1" dirty="0"/>
              <a:t> </a:t>
            </a:r>
            <a:r>
              <a:rPr lang="ru-RU" sz="2000" b="1" dirty="0" smtClean="0"/>
              <a:t>року</a:t>
            </a:r>
            <a:r>
              <a:rPr lang="ru-RU" sz="2000" b="1" dirty="0"/>
              <a:t>. </a:t>
            </a:r>
            <a:r>
              <a:rPr lang="ru-RU" sz="2000" b="1" dirty="0" err="1"/>
              <a:t>Така</a:t>
            </a:r>
            <a:r>
              <a:rPr lang="ru-RU" sz="2000" b="1" dirty="0"/>
              <a:t> </a:t>
            </a:r>
            <a:r>
              <a:rPr lang="ru-RU" sz="2000" b="1" dirty="0" err="1"/>
              <a:t>сумірність</a:t>
            </a:r>
            <a:r>
              <a:rPr lang="ru-RU" sz="2000" b="1" dirty="0"/>
              <a:t> </a:t>
            </a:r>
            <a:r>
              <a:rPr lang="ru-RU" sz="2000" b="1" dirty="0" err="1"/>
              <a:t>періодів</a:t>
            </a:r>
            <a:r>
              <a:rPr lang="ru-RU" sz="2000" b="1" dirty="0"/>
              <a:t> </a:t>
            </a:r>
            <a:r>
              <a:rPr lang="ru-RU" sz="2000" b="1" dirty="0" err="1"/>
              <a:t>обертання</a:t>
            </a:r>
            <a:r>
              <a:rPr lang="ru-RU" sz="2000" b="1" dirty="0"/>
              <a:t> і </a:t>
            </a:r>
            <a:r>
              <a:rPr lang="ru-RU" sz="2000" b="1" dirty="0" err="1"/>
              <a:t>обертання</a:t>
            </a:r>
            <a:r>
              <a:rPr lang="ru-RU" sz="2000" b="1" dirty="0"/>
              <a:t> </a:t>
            </a:r>
            <a:r>
              <a:rPr lang="ru-RU" sz="2000" b="1" dirty="0" err="1"/>
              <a:t>Меркурія</a:t>
            </a:r>
            <a:r>
              <a:rPr lang="ru-RU" sz="2000" b="1" dirty="0"/>
              <a:t> є </a:t>
            </a:r>
            <a:r>
              <a:rPr lang="ru-RU" sz="2000" b="1" dirty="0" err="1"/>
              <a:t>унікальним</a:t>
            </a:r>
            <a:r>
              <a:rPr lang="ru-RU" sz="2000" b="1" dirty="0"/>
              <a:t> для </a:t>
            </a:r>
            <a:r>
              <a:rPr lang="ru-RU" sz="2000" b="1" dirty="0" err="1"/>
              <a:t>Сонячної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</a:t>
            </a:r>
            <a:r>
              <a:rPr lang="ru-RU" sz="2000" b="1" dirty="0" err="1" smtClean="0"/>
              <a:t>явищем</a:t>
            </a:r>
            <a:r>
              <a:rPr lang="ru-RU" sz="2000" b="1" dirty="0" smtClean="0"/>
              <a:t>. </a:t>
            </a:r>
            <a:r>
              <a:rPr lang="ru-RU" sz="2000" b="1" dirty="0" err="1"/>
              <a:t>Вважається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є результатом </a:t>
            </a:r>
            <a:r>
              <a:rPr lang="ru-RU" sz="2000" b="1" dirty="0" err="1"/>
              <a:t>дії</a:t>
            </a:r>
            <a:r>
              <a:rPr lang="ru-RU" sz="2000" b="1" dirty="0"/>
              <a:t> </a:t>
            </a:r>
            <a:r>
              <a:rPr lang="ru-RU" sz="2000" b="1" dirty="0" err="1"/>
              <a:t>припливного</a:t>
            </a:r>
            <a:r>
              <a:rPr lang="ru-RU" sz="2000" b="1" dirty="0"/>
              <a:t> </a:t>
            </a:r>
            <a:r>
              <a:rPr lang="ru-RU" sz="2000" b="1" dirty="0" err="1"/>
              <a:t>тертя</a:t>
            </a:r>
            <a:r>
              <a:rPr lang="ru-RU" sz="2000" b="1" dirty="0"/>
              <a:t> і </a:t>
            </a:r>
            <a:r>
              <a:rPr lang="ru-RU" sz="2000" b="1" dirty="0" err="1"/>
              <a:t>обертального</a:t>
            </a:r>
            <a:r>
              <a:rPr lang="ru-RU" sz="2000" b="1" dirty="0"/>
              <a:t> моменту </a:t>
            </a:r>
            <a:r>
              <a:rPr lang="ru-RU" sz="2000" b="1" dirty="0" err="1"/>
              <a:t>гравітаційних</a:t>
            </a:r>
            <a:r>
              <a:rPr lang="ru-RU" sz="2000" b="1" dirty="0"/>
              <a:t> сил з боку </a:t>
            </a:r>
            <a:r>
              <a:rPr lang="ru-RU" sz="2000" b="1" dirty="0" err="1"/>
              <a:t>Сонця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 </a:t>
            </a:r>
            <a:r>
              <a:rPr lang="ru-RU" sz="2000" b="1" dirty="0" err="1"/>
              <a:t>Обертання</a:t>
            </a:r>
            <a:r>
              <a:rPr lang="ru-RU" sz="2000" b="1" dirty="0"/>
              <a:t> </a:t>
            </a:r>
            <a:r>
              <a:rPr lang="ru-RU" sz="2000" b="1" dirty="0" err="1"/>
              <a:t>Меркурія</a:t>
            </a:r>
            <a:r>
              <a:rPr lang="ru-RU" sz="2000" b="1" dirty="0"/>
              <a:t>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Сонця</a:t>
            </a:r>
            <a:r>
              <a:rPr lang="ru-RU" sz="2000" b="1" dirty="0"/>
              <a:t> та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власне</a:t>
            </a:r>
            <a:r>
              <a:rPr lang="ru-RU" sz="2000" b="1" dirty="0"/>
              <a:t> </a:t>
            </a:r>
            <a:r>
              <a:rPr lang="ru-RU" sz="2000" b="1" dirty="0" err="1"/>
              <a:t>обертання</a:t>
            </a:r>
            <a:r>
              <a:rPr lang="ru-RU" sz="2000" b="1" dirty="0"/>
              <a:t> </a:t>
            </a:r>
            <a:r>
              <a:rPr lang="ru-RU" sz="2000" b="1" dirty="0" err="1"/>
              <a:t>призводять</a:t>
            </a:r>
            <a:r>
              <a:rPr lang="ru-RU" sz="2000" b="1" dirty="0"/>
              <a:t> до того,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тривалість</a:t>
            </a:r>
            <a:r>
              <a:rPr lang="ru-RU" sz="2000" b="1" dirty="0"/>
              <a:t> </a:t>
            </a:r>
            <a:r>
              <a:rPr lang="ru-RU" sz="2000" b="1" dirty="0" err="1"/>
              <a:t>сонячної</a:t>
            </a:r>
            <a:r>
              <a:rPr lang="ru-RU" sz="2000" b="1" dirty="0"/>
              <a:t> </a:t>
            </a:r>
            <a:r>
              <a:rPr lang="ru-RU" sz="2000" b="1" dirty="0" err="1"/>
              <a:t>доби</a:t>
            </a:r>
            <a:r>
              <a:rPr lang="ru-RU" sz="2000" b="1" dirty="0"/>
              <a:t> на </a:t>
            </a:r>
            <a:r>
              <a:rPr lang="ru-RU" sz="2000" b="1" dirty="0" err="1"/>
              <a:t>планеті</a:t>
            </a:r>
            <a:r>
              <a:rPr lang="ru-RU" sz="2000" b="1" dirty="0"/>
              <a:t> </a:t>
            </a:r>
            <a:r>
              <a:rPr lang="ru-RU" sz="2000" b="1" dirty="0" err="1"/>
              <a:t>дорівнює</a:t>
            </a:r>
            <a:r>
              <a:rPr lang="ru-RU" sz="2000" b="1" dirty="0"/>
              <a:t> 3 </a:t>
            </a:r>
            <a:r>
              <a:rPr lang="ru-RU" sz="2000" b="1" dirty="0" err="1"/>
              <a:t>зоряним</a:t>
            </a:r>
            <a:r>
              <a:rPr lang="ru-RU" sz="2000" b="1" dirty="0"/>
              <a:t> </a:t>
            </a:r>
            <a:r>
              <a:rPr lang="ru-RU" sz="2000" b="1" dirty="0" err="1"/>
              <a:t>меркуріанським</a:t>
            </a:r>
            <a:r>
              <a:rPr lang="ru-RU" sz="2000" b="1" dirty="0"/>
              <a:t> </a:t>
            </a:r>
            <a:r>
              <a:rPr lang="ru-RU" sz="2000" b="1" dirty="0" err="1"/>
              <a:t>добам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2 </a:t>
            </a:r>
            <a:r>
              <a:rPr lang="ru-RU" sz="2000" b="1" dirty="0" err="1"/>
              <a:t>меркуріанським</a:t>
            </a:r>
            <a:r>
              <a:rPr lang="ru-RU" sz="2000" b="1" dirty="0"/>
              <a:t> рокам і становить </a:t>
            </a:r>
            <a:r>
              <a:rPr lang="ru-RU" sz="2000" b="1" dirty="0" err="1"/>
              <a:t>близько</a:t>
            </a:r>
            <a:r>
              <a:rPr lang="ru-RU" sz="2000" b="1" dirty="0"/>
              <a:t> 175,92 </a:t>
            </a:r>
            <a:r>
              <a:rPr lang="ru-RU" sz="2000" b="1" dirty="0" err="1"/>
              <a:t>земної</a:t>
            </a:r>
            <a:r>
              <a:rPr lang="ru-RU" sz="2000" b="1" dirty="0"/>
              <a:t> </a:t>
            </a:r>
            <a:r>
              <a:rPr lang="ru-RU" sz="2000" b="1" dirty="0" err="1"/>
              <a:t>доби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8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ПОВЕРХНЯ ПЛАНЕТИ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Поверхню </a:t>
            </a:r>
            <a:r>
              <a:rPr lang="uk-UA" sz="2000" b="1" dirty="0"/>
              <a:t>Меркурія вкрито подрібненою речовиною базальтового типу, вона досить темна. Судячи зі спостережень із Землі і фотографій з космічних апаратів, вона в цілому схожа на поверхню Місяця, хоча контраст між темними і світлими ділянками менш помітний. Поряд із кратерами (як правило, менш глибокими, ніж на Місяці) є пагорби та долини.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                                                 </a:t>
            </a:r>
            <a:r>
              <a:rPr lang="uk-UA" sz="1800" b="1" dirty="0"/>
              <a:t>Поверхня нагадує місячну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b="1" dirty="0" smtClean="0"/>
              <a:t>                                                                                            (знімок </a:t>
            </a:r>
            <a:r>
              <a:rPr lang="en-US" sz="1800" b="1" dirty="0" smtClean="0"/>
              <a:t>MESSENGER</a:t>
            </a:r>
            <a:r>
              <a:rPr lang="en-US" sz="1800" b="1" dirty="0"/>
              <a:t>)</a:t>
            </a:r>
            <a:endParaRPr lang="uk-UA" sz="1800" b="1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76464" cy="30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908721"/>
            <a:ext cx="424428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/>
              <a:t>Поверхня Меркурія багато в чому нагадує місячну - вона всіяна безліччю кратерів. Щільність кратерів різна на різних ділянках. Передбачається, що більш густо всіяні кратерами ділянки є більш давніми, а менш густо всіяні - більш молодими, що утворилися при затопленні лавою старої поверхні. У той же час, великі кратери зустрічаються на Меркурії рідше, ніж на Місяці. Найбільший кратер на </a:t>
            </a:r>
            <a:r>
              <a:rPr lang="uk-UA" sz="2000" b="1" dirty="0" smtClean="0"/>
              <a:t>Меркурії названий </a:t>
            </a:r>
            <a:r>
              <a:rPr lang="uk-UA" sz="2000" b="1" dirty="0"/>
              <a:t>на честь великого німецького композитора Бетховена, його поперечник складає 625 км . </a:t>
            </a:r>
            <a:endParaRPr lang="uk-UA" sz="20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1800" b="1" dirty="0"/>
          </a:p>
          <a:p>
            <a:pPr marL="0" indent="0" algn="just">
              <a:buNone/>
            </a:pPr>
            <a:r>
              <a:rPr lang="uk-UA" sz="1800" b="1" dirty="0" smtClean="0"/>
              <a:t>                  </a:t>
            </a:r>
          </a:p>
          <a:p>
            <a:pPr marL="0" indent="0" algn="ctr">
              <a:buNone/>
            </a:pPr>
            <a:r>
              <a:rPr lang="uk-UA" sz="1800" b="1" dirty="0" smtClean="0"/>
              <a:t>Поверхня Меркурію</a:t>
            </a:r>
            <a:endParaRPr lang="ru-RU" sz="1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09" y="1700808"/>
            <a:ext cx="4011909" cy="28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87727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Мапа Меркурія із позначеними найбільшими кратерами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331640" y="620688"/>
            <a:ext cx="6539276" cy="49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1314</Words>
  <Application>Microsoft Office PowerPoint</Application>
  <PresentationFormat>Экран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Тема Office</vt:lpstr>
      <vt:lpstr>1_Тема Office</vt:lpstr>
      <vt:lpstr>2_Тема Office</vt:lpstr>
      <vt:lpstr>3_Тема Office</vt:lpstr>
      <vt:lpstr>5_Тема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МЕРКУРІЙ-ПЕРША ПЛАНЕТА ВІД СОНЦЯ</vt:lpstr>
      <vt:lpstr>МЕРКУРІЙ-ЗАГАДКОВА ПЛАНЕТА</vt:lpstr>
      <vt:lpstr>МЕРКУРІЙ-НАЙМЕНША ПЛАНЕТА СОНЯЧНОЇ СИСТЕМИ</vt:lpstr>
      <vt:lpstr>НАЗВА</vt:lpstr>
      <vt:lpstr>ФІЗИЧНІ ХАРАКТЕРИСТИКИ</vt:lpstr>
      <vt:lpstr>РУХ ПЛАНЕТИ</vt:lpstr>
      <vt:lpstr>ПОВЕРХНЯ ПЛАНЕТИ</vt:lpstr>
      <vt:lpstr>Презентация PowerPoint</vt:lpstr>
      <vt:lpstr>Мапа Меркурія із позначеними найбільшими кратерами</vt:lpstr>
      <vt:lpstr>ДОСЛІДЖЕННЯ</vt:lpstr>
      <vt:lpstr>МЕРКУРІЙ У СТАРОДАВНІЙ АСТРОНОМІЇ</vt:lpstr>
      <vt:lpstr>СПОСТЕРЕЖЕННЯ ЗА ДОПОМОГОЮ ТЕЛЕСКОПІВ</vt:lpstr>
      <vt:lpstr>СУЧАСНІ ДОСЛІДЖЕННЯ</vt:lpstr>
      <vt:lpstr>Презентация PowerPoint</vt:lpstr>
      <vt:lpstr>ЦІКАВІ ФАКТИ</vt:lpstr>
      <vt:lpstr>ФОТОГАЛЕРЕЯ</vt:lpstr>
      <vt:lpstr>Презентация PowerPoint</vt:lpstr>
      <vt:lpstr>«MESSENGER»-МІСІЯ НА МЕРКУРІЙ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53</cp:revision>
  <dcterms:modified xsi:type="dcterms:W3CDTF">2014-10-06T19:48:39Z</dcterms:modified>
</cp:coreProperties>
</file>