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9" r:id="rId4"/>
    <p:sldId id="258" r:id="rId5"/>
    <p:sldId id="272" r:id="rId6"/>
    <p:sldId id="259" r:id="rId7"/>
    <p:sldId id="271" r:id="rId8"/>
    <p:sldId id="260" r:id="rId9"/>
    <p:sldId id="261" r:id="rId10"/>
    <p:sldId id="262" r:id="rId11"/>
    <p:sldId id="273" r:id="rId12"/>
    <p:sldId id="263" r:id="rId13"/>
    <p:sldId id="264" r:id="rId14"/>
    <p:sldId id="274" r:id="rId15"/>
    <p:sldId id="268" r:id="rId16"/>
    <p:sldId id="265" r:id="rId17"/>
    <p:sldId id="266" r:id="rId18"/>
    <p:sldId id="275"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8182" autoAdjust="0"/>
    <p:restoredTop sz="94660"/>
  </p:normalViewPr>
  <p:slideViewPr>
    <p:cSldViewPr>
      <p:cViewPr varScale="1">
        <p:scale>
          <a:sx n="73" d="100"/>
          <a:sy n="73" d="100"/>
        </p:scale>
        <p:origin x="-1038"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8" name="Дата 27"/>
          <p:cNvSpPr>
            <a:spLocks noGrp="1"/>
          </p:cNvSpPr>
          <p:nvPr>
            <p:ph type="dt" sz="half" idx="10"/>
          </p:nvPr>
        </p:nvSpPr>
        <p:spPr/>
        <p:txBody>
          <a:bodyPr/>
          <a:lstStyle>
            <a:extLst/>
          </a:lstStyle>
          <a:p>
            <a:fld id="{5B106E36-FD25-4E2D-B0AA-010F637433A0}" type="datetimeFigureOut">
              <a:rPr lang="ru-RU" smtClean="0"/>
              <a:pPr/>
              <a:t>21.01.2015</a:t>
            </a:fld>
            <a:endParaRPr lang="ru-RU"/>
          </a:p>
        </p:txBody>
      </p:sp>
      <p:sp>
        <p:nvSpPr>
          <p:cNvPr id="17" name="Нижний колонтитул 16"/>
          <p:cNvSpPr>
            <a:spLocks noGrp="1"/>
          </p:cNvSpPr>
          <p:nvPr>
            <p:ph type="ftr" sz="quarter" idx="11"/>
          </p:nvPr>
        </p:nvSpPr>
        <p:spPr/>
        <p:txBody>
          <a:bodyPr/>
          <a:lstStyle>
            <a:extLst/>
          </a:lstStyle>
          <a:p>
            <a:endParaRPr lang="ru-RU"/>
          </a:p>
        </p:txBody>
      </p:sp>
      <p:sp>
        <p:nvSpPr>
          <p:cNvPr id="29" name="Номер слайда 28"/>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32" name="Прямоугольник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Прямоугольник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Прямоугольник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Прямоугольник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Прямоугольник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Заголовок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56" name="Прямоугольник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Прямоугольник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Прямоугольник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Прямоугольник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21.01.2015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981200" cy="5851525"/>
          </a:xfrm>
        </p:spPr>
        <p:txBody>
          <a:bodyPr vert="eaVert" anchor="ct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274639"/>
            <a:ext cx="58674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21.01.2015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21.01.2015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Полилиния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Полилиния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Полилиния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Полилиния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Полилиния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Полилиния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Полилиния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Полилиния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Полилиния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Полилиния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Полилиния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Полилиния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Полилиния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Полилиния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Полилиния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Текст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21.01.2015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Прямоугольник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ru-RU" smtClean="0"/>
              <a:t>Образец заголовка</a:t>
            </a:r>
            <a:endParaRPr kumimoji="0" lang="en-US"/>
          </a:p>
        </p:txBody>
      </p:sp>
      <p:sp>
        <p:nvSpPr>
          <p:cNvPr id="8" name="Прямоугольник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Прямоугольник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Прямоугольник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2064"/>
            <a:ext cx="8229600" cy="9144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21.01.2015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5" name="Прямоугольник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504824" y="512064"/>
            <a:ext cx="7772400" cy="914400"/>
          </a:xfrm>
        </p:spPr>
        <p:txBody>
          <a:bodyPr anchor="t"/>
          <a:lstStyle>
            <a:lvl1pPr>
              <a:defRPr sz="400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21.01.2015</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16" name="Прямоугольник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Прямоугольник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Прямоугольник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Прямоугольник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Прямоугольник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Прямоугольник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Прямоугольник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Прямоугольник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Прямоугольник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512064"/>
            <a:ext cx="7772400" cy="914400"/>
          </a:xfrm>
        </p:spPr>
        <p:txBody>
          <a:bodyPr/>
          <a:lstStyle>
            <a:lvl1pPr>
              <a:defRPr sz="4000" cap="none" baseline="0"/>
            </a:lvl1pPr>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21.01.2015</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21.01.2015</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273050"/>
            <a:ext cx="8229600" cy="1162050"/>
          </a:xfrm>
        </p:spPr>
        <p:txBody>
          <a:bodyPr anchor="ctr"/>
          <a:lstStyle>
            <a:lvl1pPr algn="l">
              <a:buNone/>
              <a:defRPr sz="3600" b="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21.01.2015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Прямоугольник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Прямая соединительная линия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Группа 9"/>
          <p:cNvGrpSpPr/>
          <p:nvPr/>
        </p:nvGrpSpPr>
        <p:grpSpPr>
          <a:xfrm rot="5400000">
            <a:off x="8514581" y="1219200"/>
            <a:ext cx="132763" cy="128466"/>
            <a:chOff x="6668087" y="1297746"/>
            <a:chExt cx="161840" cy="156602"/>
          </a:xfrm>
        </p:grpSpPr>
        <p:cxnSp>
          <p:nvCxnSpPr>
            <p:cNvPr id="15" name="Прямая соединительная линия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Прямая соединительная линия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Прямая соединительная линия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Заголовок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ru-RU" smtClean="0"/>
              <a:t>Образец заголовка</a:t>
            </a:r>
            <a:endParaRPr kumimoji="0" lang="en-US"/>
          </a:p>
        </p:txBody>
      </p:sp>
      <p:sp>
        <p:nvSpPr>
          <p:cNvPr id="3" name="Рисунок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ru-RU" smtClean="0"/>
              <a:t>Вставка рисунка</a:t>
            </a:r>
            <a:endParaRPr kumimoji="0" lang="en-US"/>
          </a:p>
        </p:txBody>
      </p:sp>
      <p:sp>
        <p:nvSpPr>
          <p:cNvPr id="4" name="Текст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grpSp>
        <p:nvGrpSpPr>
          <p:cNvPr id="14" name="Группа 13"/>
          <p:cNvGrpSpPr/>
          <p:nvPr/>
        </p:nvGrpSpPr>
        <p:grpSpPr>
          <a:xfrm rot="5400000">
            <a:off x="8666981" y="1371600"/>
            <a:ext cx="132763" cy="128466"/>
            <a:chOff x="6668087" y="1297746"/>
            <a:chExt cx="161840" cy="156602"/>
          </a:xfrm>
        </p:grpSpPr>
        <p:cxnSp>
          <p:nvCxnSpPr>
            <p:cNvPr id="11" name="Прямая соединительная линия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Прямая соединительная линия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Прямая соединительная линия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Группа 17"/>
          <p:cNvGrpSpPr/>
          <p:nvPr/>
        </p:nvGrpSpPr>
        <p:grpSpPr>
          <a:xfrm rot="5400000">
            <a:off x="8320088" y="1474763"/>
            <a:ext cx="132763" cy="128466"/>
            <a:chOff x="6668087" y="1297746"/>
            <a:chExt cx="161840" cy="156602"/>
          </a:xfrm>
        </p:grpSpPr>
        <p:cxnSp>
          <p:nvCxnSpPr>
            <p:cNvPr id="19" name="Прямая соединительная линия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Прямая соединительная линия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Прямая соединительная линия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Дата 4"/>
          <p:cNvSpPr>
            <a:spLocks noGrp="1"/>
          </p:cNvSpPr>
          <p:nvPr>
            <p:ph type="dt" sz="half" idx="10"/>
          </p:nvPr>
        </p:nvSpPr>
        <p:spPr>
          <a:xfrm>
            <a:off x="6477000" y="55499"/>
            <a:ext cx="2133600" cy="365125"/>
          </a:xfrm>
        </p:spPr>
        <p:txBody>
          <a:bodyPr/>
          <a:lstStyle>
            <a:extLst/>
          </a:lstStyle>
          <a:p>
            <a:fld id="{5B106E36-FD25-4E2D-B0AA-010F637433A0}" type="datetimeFigureOut">
              <a:rPr lang="ru-RU" smtClean="0"/>
              <a:pPr/>
              <a:t>21.01.2015</a:t>
            </a:fld>
            <a:endParaRPr lang="ru-RU"/>
          </a:p>
        </p:txBody>
      </p:sp>
      <p:sp>
        <p:nvSpPr>
          <p:cNvPr id="6" name="Нижний колонтитул 5"/>
          <p:cNvSpPr>
            <a:spLocks noGrp="1"/>
          </p:cNvSpPr>
          <p:nvPr>
            <p:ph type="ftr" sz="quarter" idx="11"/>
          </p:nvPr>
        </p:nvSpPr>
        <p:spPr>
          <a:xfrm>
            <a:off x="914400" y="55499"/>
            <a:ext cx="5562600" cy="365125"/>
          </a:xfrm>
        </p:spPr>
        <p:txBody>
          <a:bodyPr/>
          <a:lstStyle>
            <a:extLst/>
          </a:lstStyle>
          <a:p>
            <a:endParaRPr lang="ru-RU"/>
          </a:p>
        </p:txBody>
      </p:sp>
      <p:sp>
        <p:nvSpPr>
          <p:cNvPr id="7" name="Номер слайда 6"/>
          <p:cNvSpPr>
            <a:spLocks noGrp="1"/>
          </p:cNvSpPr>
          <p:nvPr>
            <p:ph type="sldNum" sz="quarter" idx="12"/>
          </p:nvPr>
        </p:nvSpPr>
        <p:spPr>
          <a:xfrm>
            <a:off x="8610600" y="55499"/>
            <a:ext cx="457200" cy="365125"/>
          </a:xfrm>
        </p:spPr>
        <p:txBody>
          <a:bodyPr/>
          <a:lstStyle>
            <a:extLst/>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shade val="100000"/>
                <a:satMod val="150000"/>
              </a:schemeClr>
            </a:gs>
            <a:gs pos="65000">
              <a:schemeClr val="bg1">
                <a:shade val="90000"/>
                <a:satMod val="375000"/>
              </a:schemeClr>
            </a:gs>
            <a:gs pos="100000">
              <a:schemeClr val="bg2">
                <a:tint val="88000"/>
                <a:satMod val="400000"/>
              </a:schemeClr>
            </a:gs>
          </a:gsLst>
          <a:lin ang="5400000" scaled="0"/>
          <a:tileRect/>
        </a:gradFill>
        <a:effectLst/>
      </p:bgPr>
    </p:bg>
    <p:spTree>
      <p:nvGrpSpPr>
        <p:cNvPr id="1" name=""/>
        <p:cNvGrpSpPr/>
        <p:nvPr/>
      </p:nvGrpSpPr>
      <p:grpSpPr>
        <a:xfrm>
          <a:off x="0" y="0"/>
          <a:ext cx="0" cy="0"/>
          <a:chOff x="0" y="0"/>
          <a:chExt cx="0" cy="0"/>
        </a:xfrm>
      </p:grpSpPr>
      <p:sp>
        <p:nvSpPr>
          <p:cNvPr id="7" name="Прямоугольник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Прямоугольник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оугольник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Прямоугольник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Прямоугольник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Прямоугольник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Прямоугольник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Заголовок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5B106E36-FD25-4E2D-B0AA-010F637433A0}" type="datetimeFigureOut">
              <a:rPr lang="ru-RU" smtClean="0"/>
              <a:pPr/>
              <a:t>21.01.2015</a:t>
            </a:fld>
            <a:endParaRPr lang="ru-RU"/>
          </a:p>
        </p:txBody>
      </p:sp>
      <p:sp>
        <p:nvSpPr>
          <p:cNvPr id="3" name="Нижний колонтитул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ru-RU"/>
          </a:p>
        </p:txBody>
      </p:sp>
      <p:sp>
        <p:nvSpPr>
          <p:cNvPr id="23" name="Номер слайда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725C68B6-61C2-468F-89AB-4B9F7531AA6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google.com.ua/search?q=%D1%83%D1%80%D0%B0%D0%BD&amp;biw=1304&amp;bih=707&amp;source=lnms&amp;tbm=isch&amp;sa=X&amp;ei=gQXAVNjyDqbfywOs1YCACA&amp;sqi=2&amp;ved=0CAYQ_AUoAQ" TargetMode="External"/><Relationship Id="rId2" Type="http://schemas.openxmlformats.org/officeDocument/2006/relationships/hyperlink" Target="http://uk.wikipedia.org/wiki/%D0%A3%D1%80%D0%B0%D0%BD_%28%D0%BF%D0%BB%D0%B0%D0%BD%D0%B5%D1%82%D0%B0%29"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28662" y="928670"/>
            <a:ext cx="7772400" cy="1975104"/>
          </a:xfrm>
        </p:spPr>
        <p:txBody>
          <a:bodyPr>
            <a:normAutofit/>
          </a:bodyPr>
          <a:lstStyle/>
          <a:p>
            <a:r>
              <a:rPr lang="uk-UA" sz="8000" dirty="0" smtClean="0"/>
              <a:t>Презентація</a:t>
            </a:r>
            <a:r>
              <a:rPr lang="uk-UA" dirty="0" smtClean="0"/>
              <a:t/>
            </a:r>
            <a:br>
              <a:rPr lang="uk-UA" dirty="0" smtClean="0"/>
            </a:br>
            <a:r>
              <a:rPr lang="uk-UA" dirty="0" smtClean="0"/>
              <a:t>   На тему: Планета Уран</a:t>
            </a:r>
            <a:endParaRPr lang="uk-UA" dirty="0"/>
          </a:p>
        </p:txBody>
      </p:sp>
      <p:sp>
        <p:nvSpPr>
          <p:cNvPr id="3" name="Подзаголовок 2"/>
          <p:cNvSpPr>
            <a:spLocks noGrp="1"/>
          </p:cNvSpPr>
          <p:nvPr>
            <p:ph type="subTitle" idx="1"/>
          </p:nvPr>
        </p:nvSpPr>
        <p:spPr>
          <a:xfrm>
            <a:off x="5257800" y="4286256"/>
            <a:ext cx="7772400" cy="1508760"/>
          </a:xfrm>
        </p:spPr>
        <p:txBody>
          <a:bodyPr/>
          <a:lstStyle/>
          <a:p>
            <a:r>
              <a:rPr lang="uk-UA" dirty="0" smtClean="0"/>
              <a:t>           Виконала:</a:t>
            </a:r>
          </a:p>
          <a:p>
            <a:r>
              <a:rPr lang="uk-UA" dirty="0" smtClean="0"/>
              <a:t>           Учениця 11 класу</a:t>
            </a:r>
          </a:p>
          <a:p>
            <a:r>
              <a:rPr lang="uk-UA" dirty="0" smtClean="0"/>
              <a:t>           ЗНВК №42</a:t>
            </a:r>
          </a:p>
          <a:p>
            <a:r>
              <a:rPr lang="uk-UA" dirty="0" smtClean="0"/>
              <a:t>           </a:t>
            </a:r>
            <a:r>
              <a:rPr lang="uk-UA" dirty="0" err="1" smtClean="0"/>
              <a:t>Бутенко</a:t>
            </a:r>
            <a:r>
              <a:rPr lang="uk-UA" dirty="0" smtClean="0"/>
              <a:t> Валерія</a:t>
            </a:r>
            <a:endParaRPr lang="uk-UA" dirty="0"/>
          </a:p>
        </p:txBody>
      </p:sp>
      <p:pic>
        <p:nvPicPr>
          <p:cNvPr id="15362" name="Picture 2" descr="http://raax.ru/wp-content/uploads/2010/11/uran.jpg"/>
          <p:cNvPicPr>
            <a:picLocks noChangeAspect="1" noChangeArrowheads="1"/>
          </p:cNvPicPr>
          <p:nvPr/>
        </p:nvPicPr>
        <p:blipFill>
          <a:blip r:embed="rId2"/>
          <a:srcRect/>
          <a:stretch>
            <a:fillRect/>
          </a:stretch>
        </p:blipFill>
        <p:spPr bwMode="auto">
          <a:xfrm>
            <a:off x="1214414" y="3643314"/>
            <a:ext cx="3500462" cy="2625347"/>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t>Магнітосфера</a:t>
            </a:r>
            <a:br>
              <a:rPr lang="uk-UA" b="1" dirty="0" smtClean="0"/>
            </a:br>
            <a:endParaRPr lang="uk-UA" dirty="0"/>
          </a:p>
        </p:txBody>
      </p:sp>
      <p:sp>
        <p:nvSpPr>
          <p:cNvPr id="3" name="Содержимое 2"/>
          <p:cNvSpPr>
            <a:spLocks noGrp="1"/>
          </p:cNvSpPr>
          <p:nvPr>
            <p:ph idx="1"/>
          </p:nvPr>
        </p:nvSpPr>
        <p:spPr>
          <a:xfrm>
            <a:off x="785786" y="1428736"/>
            <a:ext cx="7915276" cy="5715040"/>
          </a:xfrm>
        </p:spPr>
        <p:txBody>
          <a:bodyPr>
            <a:normAutofit fontScale="92500" lnSpcReduction="20000"/>
          </a:bodyPr>
          <a:lstStyle/>
          <a:p>
            <a:r>
              <a:rPr lang="uk-UA" dirty="0" smtClean="0"/>
              <a:t>До початку досліджень за допомогою </a:t>
            </a:r>
            <a:r>
              <a:rPr lang="uk-UA" dirty="0" err="1" smtClean="0"/>
              <a:t>Вояджера</a:t>
            </a:r>
            <a:r>
              <a:rPr lang="uk-UA" dirty="0" smtClean="0"/>
              <a:t>-2 жодні вимірювання магнітного поля Урана не проводилися. Перед прибуттям апарату до орбіти Урана в 1986 році передбачалося, що воно буде відповідати напрямку сонячного вітру, геомагнітні полюси мали б збігатися з географічними, які лежать у площині екліптики. Вимірювання </a:t>
            </a:r>
            <a:r>
              <a:rPr lang="uk-UA" dirty="0" err="1" smtClean="0"/>
              <a:t>Вояджера</a:t>
            </a:r>
            <a:r>
              <a:rPr lang="uk-UA" dirty="0" smtClean="0"/>
              <a:t>-2 дозволили виявити в Урана специфічне магнітне поле, яке не співпадало з геометричним центром планети, і нахилене на 59 градусів щодо осі обертання, магнітний диполь зміщений від центру планети до південного полюса приблизно на 1/3 від радіуса планети</a:t>
            </a:r>
            <a:r>
              <a:rPr lang="uk-UA" sz="3200" dirty="0" smtClean="0"/>
              <a:t>.</a:t>
            </a:r>
            <a:endParaRPr lang="uk-U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71538" y="3571876"/>
            <a:ext cx="7286676" cy="4214842"/>
          </a:xfrm>
        </p:spPr>
        <p:txBody>
          <a:bodyPr>
            <a:normAutofit/>
          </a:bodyPr>
          <a:lstStyle/>
          <a:p>
            <a:r>
              <a:rPr lang="uk-UA" sz="2400" dirty="0" smtClean="0"/>
              <a:t>Ця незвичайна геометрія призводить до дуже асиметричного магнітного поля, де напруженість на поверхні в південній півкулі може становити 0,1 Гауса, тоді як в північній півкулі може досягати 1,1 Гауса. У середньому по планеті цей показник дорівнює 0,23 Гауса.</a:t>
            </a:r>
            <a:endParaRPr lang="uk-UA" sz="2400" dirty="0"/>
          </a:p>
        </p:txBody>
      </p:sp>
      <p:pic>
        <p:nvPicPr>
          <p:cNvPr id="2050" name="Picture 2" descr="D:\Лера\a03f21c306e83631ecf0c3ecf266ca57.jpg"/>
          <p:cNvPicPr>
            <a:picLocks noChangeAspect="1" noChangeArrowheads="1"/>
          </p:cNvPicPr>
          <p:nvPr/>
        </p:nvPicPr>
        <p:blipFill>
          <a:blip r:embed="rId2"/>
          <a:srcRect/>
          <a:stretch>
            <a:fillRect/>
          </a:stretch>
        </p:blipFill>
        <p:spPr bwMode="auto">
          <a:xfrm>
            <a:off x="1714480" y="0"/>
            <a:ext cx="5715000" cy="3609975"/>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Клімат</a:t>
            </a:r>
            <a:br>
              <a:rPr lang="uk-UA" dirty="0" smtClean="0"/>
            </a:br>
            <a:endParaRPr lang="uk-UA" dirty="0"/>
          </a:p>
        </p:txBody>
      </p:sp>
      <p:sp>
        <p:nvSpPr>
          <p:cNvPr id="3" name="Содержимое 2"/>
          <p:cNvSpPr>
            <a:spLocks noGrp="1"/>
          </p:cNvSpPr>
          <p:nvPr>
            <p:ph idx="1"/>
          </p:nvPr>
        </p:nvSpPr>
        <p:spPr>
          <a:xfrm>
            <a:off x="642910" y="1571612"/>
            <a:ext cx="8072494" cy="5000660"/>
          </a:xfrm>
        </p:spPr>
        <p:txBody>
          <a:bodyPr>
            <a:normAutofit fontScale="85000" lnSpcReduction="20000"/>
          </a:bodyPr>
          <a:lstStyle/>
          <a:p>
            <a:r>
              <a:rPr lang="ru-RU" dirty="0" smtClean="0"/>
              <a:t>Атмосфера Урана — </a:t>
            </a:r>
            <a:r>
              <a:rPr lang="ru-RU" dirty="0" err="1" smtClean="0"/>
              <a:t>незвично</a:t>
            </a:r>
            <a:r>
              <a:rPr lang="ru-RU" dirty="0" smtClean="0"/>
              <a:t> </a:t>
            </a:r>
            <a:r>
              <a:rPr lang="ru-RU" dirty="0" err="1" smtClean="0"/>
              <a:t>спокійна</a:t>
            </a:r>
            <a:r>
              <a:rPr lang="ru-RU" dirty="0" smtClean="0"/>
              <a:t> у </a:t>
            </a:r>
            <a:r>
              <a:rPr lang="ru-RU" dirty="0" err="1" smtClean="0"/>
              <a:t>порівнянні</a:t>
            </a:r>
            <a:r>
              <a:rPr lang="ru-RU" dirty="0" smtClean="0"/>
              <a:t> </a:t>
            </a:r>
            <a:r>
              <a:rPr lang="ru-RU" dirty="0" err="1" smtClean="0"/>
              <a:t>з</a:t>
            </a:r>
            <a:r>
              <a:rPr lang="ru-RU" dirty="0" smtClean="0"/>
              <a:t> атмосферами </a:t>
            </a:r>
            <a:r>
              <a:rPr lang="ru-RU" dirty="0" err="1" smtClean="0"/>
              <a:t>інших</a:t>
            </a:r>
            <a:r>
              <a:rPr lang="ru-RU" dirty="0" smtClean="0"/>
              <a:t> </a:t>
            </a:r>
            <a:r>
              <a:rPr lang="ru-RU" dirty="0" err="1" smtClean="0"/>
              <a:t>планет-гігантів</a:t>
            </a:r>
            <a:r>
              <a:rPr lang="ru-RU" dirty="0" smtClean="0"/>
              <a:t>, </a:t>
            </a:r>
            <a:r>
              <a:rPr lang="ru-RU" dirty="0" err="1" smtClean="0"/>
              <a:t>навіть</a:t>
            </a:r>
            <a:r>
              <a:rPr lang="ru-RU" dirty="0" smtClean="0"/>
              <a:t> в </a:t>
            </a:r>
            <a:r>
              <a:rPr lang="ru-RU" dirty="0" err="1" smtClean="0"/>
              <a:t>порівнянні</a:t>
            </a:r>
            <a:r>
              <a:rPr lang="ru-RU" dirty="0" smtClean="0"/>
              <a:t> </a:t>
            </a:r>
            <a:r>
              <a:rPr lang="ru-RU" dirty="0" err="1" smtClean="0"/>
              <a:t>з</a:t>
            </a:r>
            <a:r>
              <a:rPr lang="ru-RU" dirty="0" smtClean="0"/>
              <a:t> Нептуном, </a:t>
            </a:r>
            <a:r>
              <a:rPr lang="ru-RU" dirty="0" err="1" smtClean="0"/>
              <a:t>який</a:t>
            </a:r>
            <a:r>
              <a:rPr lang="ru-RU" dirty="0" smtClean="0"/>
              <a:t> схожий </a:t>
            </a:r>
            <a:r>
              <a:rPr lang="ru-RU" dirty="0" err="1" smtClean="0"/>
              <a:t>з</a:t>
            </a:r>
            <a:r>
              <a:rPr lang="ru-RU" dirty="0" smtClean="0"/>
              <a:t> Ураном як за складом, так </a:t>
            </a:r>
            <a:r>
              <a:rPr lang="ru-RU" dirty="0" err="1" smtClean="0"/>
              <a:t>і</a:t>
            </a:r>
            <a:r>
              <a:rPr lang="ru-RU" dirty="0" smtClean="0"/>
              <a:t> за </a:t>
            </a:r>
            <a:r>
              <a:rPr lang="ru-RU" dirty="0" err="1" smtClean="0"/>
              <a:t>розміром</a:t>
            </a:r>
            <a:r>
              <a:rPr lang="ru-RU" dirty="0" smtClean="0"/>
              <a:t>. Коли «Вояджер-2» </a:t>
            </a:r>
            <a:r>
              <a:rPr lang="ru-RU" dirty="0" err="1" smtClean="0"/>
              <a:t>наблизився</a:t>
            </a:r>
            <a:r>
              <a:rPr lang="ru-RU" dirty="0" smtClean="0"/>
              <a:t> до Урана, то </a:t>
            </a:r>
            <a:r>
              <a:rPr lang="ru-RU" dirty="0" err="1" smtClean="0"/>
              <a:t>вдалося</a:t>
            </a:r>
            <a:r>
              <a:rPr lang="ru-RU" dirty="0" smtClean="0"/>
              <a:t> </a:t>
            </a:r>
            <a:r>
              <a:rPr lang="ru-RU" dirty="0" err="1" smtClean="0"/>
              <a:t>зафіксувати</a:t>
            </a:r>
            <a:r>
              <a:rPr lang="ru-RU" dirty="0" smtClean="0"/>
              <a:t> </a:t>
            </a:r>
            <a:r>
              <a:rPr lang="ru-RU" dirty="0" err="1" smtClean="0"/>
              <a:t>всього</a:t>
            </a:r>
            <a:r>
              <a:rPr lang="ru-RU" dirty="0" smtClean="0"/>
              <a:t> 10 </a:t>
            </a:r>
            <a:r>
              <a:rPr lang="ru-RU" dirty="0" err="1" smtClean="0"/>
              <a:t>смуг</a:t>
            </a:r>
            <a:r>
              <a:rPr lang="ru-RU" dirty="0" smtClean="0"/>
              <a:t> </a:t>
            </a:r>
            <a:r>
              <a:rPr lang="ru-RU" dirty="0" err="1" smtClean="0"/>
              <a:t>хмар</a:t>
            </a:r>
            <a:r>
              <a:rPr lang="ru-RU" dirty="0" smtClean="0"/>
              <a:t> у </a:t>
            </a:r>
            <a:r>
              <a:rPr lang="ru-RU" dirty="0" err="1" smtClean="0"/>
              <a:t>видимій</a:t>
            </a:r>
            <a:r>
              <a:rPr lang="ru-RU" dirty="0" smtClean="0"/>
              <a:t> </a:t>
            </a:r>
            <a:r>
              <a:rPr lang="ru-RU" dirty="0" err="1" smtClean="0"/>
              <a:t>частині</a:t>
            </a:r>
            <a:r>
              <a:rPr lang="ru-RU" dirty="0" smtClean="0"/>
              <a:t> </a:t>
            </a:r>
            <a:r>
              <a:rPr lang="ru-RU" dirty="0" err="1" smtClean="0"/>
              <a:t>планети</a:t>
            </a:r>
            <a:r>
              <a:rPr lang="ru-RU" dirty="0" smtClean="0"/>
              <a:t>. </a:t>
            </a:r>
            <a:r>
              <a:rPr lang="ru-RU" dirty="0" err="1" smtClean="0"/>
              <a:t>Така</a:t>
            </a:r>
            <a:r>
              <a:rPr lang="ru-RU" dirty="0" smtClean="0"/>
              <a:t> </a:t>
            </a:r>
            <a:r>
              <a:rPr lang="ru-RU" dirty="0" err="1" smtClean="0"/>
              <a:t>спокійна</a:t>
            </a:r>
            <a:r>
              <a:rPr lang="ru-RU" dirty="0" smtClean="0"/>
              <a:t> атмосфера </a:t>
            </a:r>
            <a:r>
              <a:rPr lang="ru-RU" dirty="0" err="1" smtClean="0"/>
              <a:t>може</a:t>
            </a:r>
            <a:r>
              <a:rPr lang="ru-RU" dirty="0" smtClean="0"/>
              <a:t> бути пояснена </a:t>
            </a:r>
            <a:r>
              <a:rPr lang="ru-RU" dirty="0" err="1" smtClean="0"/>
              <a:t>надзвичайно</a:t>
            </a:r>
            <a:r>
              <a:rPr lang="ru-RU" dirty="0" smtClean="0"/>
              <a:t> </a:t>
            </a:r>
            <a:r>
              <a:rPr lang="ru-RU" dirty="0" err="1" smtClean="0"/>
              <a:t>низькою</a:t>
            </a:r>
            <a:r>
              <a:rPr lang="ru-RU" dirty="0" smtClean="0"/>
              <a:t> </a:t>
            </a:r>
            <a:r>
              <a:rPr lang="ru-RU" dirty="0" err="1" smtClean="0"/>
              <a:t>внутрішньою</a:t>
            </a:r>
            <a:r>
              <a:rPr lang="ru-RU" dirty="0" smtClean="0"/>
              <a:t> температурою. Вона </a:t>
            </a:r>
            <a:r>
              <a:rPr lang="ru-RU" dirty="0" err="1" smtClean="0"/>
              <a:t>набагато</a:t>
            </a:r>
            <a:r>
              <a:rPr lang="ru-RU" dirty="0" smtClean="0"/>
              <a:t> </a:t>
            </a:r>
            <a:r>
              <a:rPr lang="ru-RU" dirty="0" err="1" smtClean="0"/>
              <a:t>нижча</a:t>
            </a:r>
            <a:r>
              <a:rPr lang="ru-RU" dirty="0" smtClean="0"/>
              <a:t>, </a:t>
            </a:r>
            <a:r>
              <a:rPr lang="ru-RU" dirty="0" err="1" smtClean="0"/>
              <a:t>ніж</a:t>
            </a:r>
            <a:r>
              <a:rPr lang="ru-RU" dirty="0" smtClean="0"/>
              <a:t> у </a:t>
            </a:r>
            <a:r>
              <a:rPr lang="ru-RU" dirty="0" err="1" smtClean="0"/>
              <a:t>інших</a:t>
            </a:r>
            <a:r>
              <a:rPr lang="ru-RU" dirty="0" smtClean="0"/>
              <a:t> </a:t>
            </a:r>
            <a:r>
              <a:rPr lang="ru-RU" dirty="0" err="1" smtClean="0"/>
              <a:t>планет-гігантів</a:t>
            </a:r>
            <a:r>
              <a:rPr lang="ru-RU" dirty="0" smtClean="0"/>
              <a:t>. </a:t>
            </a:r>
            <a:r>
              <a:rPr lang="ru-RU" dirty="0" err="1" smtClean="0"/>
              <a:t>Найнижча</a:t>
            </a:r>
            <a:r>
              <a:rPr lang="ru-RU" dirty="0" smtClean="0"/>
              <a:t> температура, </a:t>
            </a:r>
            <a:r>
              <a:rPr lang="ru-RU" dirty="0" err="1" smtClean="0"/>
              <a:t>зареєстрована</a:t>
            </a:r>
            <a:r>
              <a:rPr lang="ru-RU" dirty="0" smtClean="0"/>
              <a:t> в </a:t>
            </a:r>
            <a:r>
              <a:rPr lang="ru-RU" dirty="0" err="1" smtClean="0"/>
              <a:t>тропопаузі</a:t>
            </a:r>
            <a:r>
              <a:rPr lang="ru-RU" dirty="0" smtClean="0"/>
              <a:t> Урана, становить 49 К (-224 °C), </a:t>
            </a:r>
            <a:r>
              <a:rPr lang="ru-RU" dirty="0" err="1" smtClean="0"/>
              <a:t>що</a:t>
            </a:r>
            <a:r>
              <a:rPr lang="ru-RU" dirty="0" smtClean="0"/>
              <a:t> </a:t>
            </a:r>
            <a:r>
              <a:rPr lang="ru-RU" dirty="0" err="1" smtClean="0"/>
              <a:t>робить</a:t>
            </a:r>
            <a:r>
              <a:rPr lang="ru-RU" dirty="0" smtClean="0"/>
              <a:t> планету </a:t>
            </a:r>
            <a:r>
              <a:rPr lang="ru-RU" dirty="0" err="1" smtClean="0"/>
              <a:t>найхолоднішою</a:t>
            </a:r>
            <a:r>
              <a:rPr lang="ru-RU" dirty="0" smtClean="0"/>
              <a:t> </a:t>
            </a:r>
            <a:r>
              <a:rPr lang="ru-RU" dirty="0" err="1" smtClean="0"/>
              <a:t>серед</a:t>
            </a:r>
            <a:r>
              <a:rPr lang="ru-RU" dirty="0" smtClean="0"/>
              <a:t> планет </a:t>
            </a:r>
            <a:r>
              <a:rPr lang="ru-RU" dirty="0" err="1" smtClean="0"/>
              <a:t>Сонячної</a:t>
            </a:r>
            <a:r>
              <a:rPr lang="ru-RU" dirty="0" smtClean="0"/>
              <a:t> </a:t>
            </a:r>
            <a:r>
              <a:rPr lang="ru-RU" dirty="0" err="1" smtClean="0"/>
              <a:t>системи</a:t>
            </a:r>
            <a:r>
              <a:rPr lang="ru-RU" dirty="0" smtClean="0"/>
              <a:t> — вона </a:t>
            </a:r>
            <a:r>
              <a:rPr lang="ru-RU" dirty="0" err="1" smtClean="0"/>
              <a:t>навіть</a:t>
            </a:r>
            <a:r>
              <a:rPr lang="ru-RU" dirty="0" smtClean="0"/>
              <a:t> </a:t>
            </a:r>
            <a:r>
              <a:rPr lang="ru-RU" dirty="0" err="1" smtClean="0"/>
              <a:t>холодніша</a:t>
            </a:r>
            <a:r>
              <a:rPr lang="ru-RU" dirty="0" smtClean="0"/>
              <a:t> у </a:t>
            </a:r>
            <a:r>
              <a:rPr lang="ru-RU" dirty="0" err="1" smtClean="0"/>
              <a:t>порівнянні</a:t>
            </a:r>
            <a:r>
              <a:rPr lang="ru-RU" dirty="0" smtClean="0"/>
              <a:t> </a:t>
            </a:r>
            <a:r>
              <a:rPr lang="ru-RU" dirty="0" err="1" smtClean="0"/>
              <a:t>з</a:t>
            </a:r>
            <a:r>
              <a:rPr lang="ru-RU" dirty="0" smtClean="0"/>
              <a:t> </a:t>
            </a:r>
            <a:r>
              <a:rPr lang="ru-RU" dirty="0" err="1" smtClean="0"/>
              <a:t>більш</a:t>
            </a:r>
            <a:r>
              <a:rPr lang="ru-RU" dirty="0" smtClean="0"/>
              <a:t> </a:t>
            </a:r>
            <a:r>
              <a:rPr lang="ru-RU" dirty="0" err="1" smtClean="0"/>
              <a:t>віддаленими</a:t>
            </a:r>
            <a:r>
              <a:rPr lang="ru-RU" dirty="0" smtClean="0"/>
              <a:t> </a:t>
            </a:r>
            <a:r>
              <a:rPr lang="ru-RU" dirty="0" err="1" smtClean="0"/>
              <a:t>від</a:t>
            </a:r>
            <a:r>
              <a:rPr lang="ru-RU" dirty="0" smtClean="0"/>
              <a:t> </a:t>
            </a:r>
            <a:r>
              <a:rPr lang="ru-RU" dirty="0" err="1" smtClean="0"/>
              <a:t>Сонця</a:t>
            </a:r>
            <a:r>
              <a:rPr lang="ru-RU" dirty="0" smtClean="0"/>
              <a:t> Нептуном та Плутоном.</a:t>
            </a:r>
            <a:endParaRPr lang="uk-U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7224" y="642918"/>
            <a:ext cx="7772400" cy="914400"/>
          </a:xfrm>
        </p:spPr>
        <p:txBody>
          <a:bodyPr/>
          <a:lstStyle/>
          <a:p>
            <a:r>
              <a:rPr lang="uk-UA" dirty="0" smtClean="0"/>
              <a:t>Формування Урана</a:t>
            </a:r>
            <a:br>
              <a:rPr lang="uk-UA" dirty="0" smtClean="0"/>
            </a:br>
            <a:endParaRPr lang="uk-UA" dirty="0"/>
          </a:p>
        </p:txBody>
      </p:sp>
      <p:sp>
        <p:nvSpPr>
          <p:cNvPr id="3" name="Содержимое 2"/>
          <p:cNvSpPr>
            <a:spLocks noGrp="1"/>
          </p:cNvSpPr>
          <p:nvPr>
            <p:ph idx="1"/>
          </p:nvPr>
        </p:nvSpPr>
        <p:spPr>
          <a:xfrm>
            <a:off x="928662" y="1643050"/>
            <a:ext cx="7758138" cy="5645968"/>
          </a:xfrm>
        </p:spPr>
        <p:txBody>
          <a:bodyPr>
            <a:normAutofit/>
          </a:bodyPr>
          <a:lstStyle/>
          <a:p>
            <a:r>
              <a:rPr lang="uk-UA" dirty="0" smtClean="0"/>
              <a:t>Багато аргументів свідчать про те, що відмінності між крижаними і газовими гігантами були обумовлені при формуванні Сонячної системи. Як вважають, Сонячна система сформувалася з гігантської кулі з газу і пилу, так званої </a:t>
            </a:r>
            <a:r>
              <a:rPr lang="uk-UA" dirty="0" err="1" smtClean="0"/>
              <a:t>протосонячної</a:t>
            </a:r>
            <a:r>
              <a:rPr lang="uk-UA" dirty="0" smtClean="0"/>
              <a:t> туманності, яка оберталась. Поступово куля ставала щільнішою, сформувався диск з Сонцем в центрі. Більша частина водню та гелію пішла на формування Сонця. </a:t>
            </a:r>
            <a:endParaRPr lang="uk-U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00430" y="285728"/>
            <a:ext cx="5429288" cy="6572272"/>
          </a:xfrm>
        </p:spPr>
        <p:txBody>
          <a:bodyPr>
            <a:normAutofit fontScale="92500" lnSpcReduction="20000"/>
          </a:bodyPr>
          <a:lstStyle/>
          <a:p>
            <a:r>
              <a:rPr lang="uk-UA" dirty="0" smtClean="0"/>
              <a:t>Частинки пилу стали збиратися разом, щоб згодом сформувати протопланети. Оскільки планети збільшувалися в розмірах, у деяких з них утворилися досить сильні магнітні поля, які дозволили їм почати концентрувати навколо себе залишковий газ. Чим більше газу, вони отримували, тим більше ставали, і чим більше ставали, тим більше газу отримували, поки їхня маса не досягала критичної точки, після якої починала збільшуватись в геометричній прогресії.</a:t>
            </a:r>
            <a:endParaRPr lang="uk-UA" dirty="0"/>
          </a:p>
        </p:txBody>
      </p:sp>
      <p:pic>
        <p:nvPicPr>
          <p:cNvPr id="4098" name="Picture 2" descr="D:\Лера\300px-Giantimpact.gif"/>
          <p:cNvPicPr>
            <a:picLocks noChangeAspect="1" noChangeArrowheads="1"/>
          </p:cNvPicPr>
          <p:nvPr/>
        </p:nvPicPr>
        <p:blipFill>
          <a:blip r:embed="rId2"/>
          <a:srcRect/>
          <a:stretch>
            <a:fillRect/>
          </a:stretch>
        </p:blipFill>
        <p:spPr bwMode="auto">
          <a:xfrm>
            <a:off x="500034" y="1500174"/>
            <a:ext cx="3357586" cy="2686069"/>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14348" y="1000108"/>
            <a:ext cx="7915276" cy="4929190"/>
          </a:xfrm>
        </p:spPr>
        <p:txBody>
          <a:bodyPr>
            <a:normAutofit fontScale="85000" lnSpcReduction="20000"/>
          </a:bodyPr>
          <a:lstStyle/>
          <a:p>
            <a:r>
              <a:rPr lang="uk-UA" dirty="0" smtClean="0"/>
              <a:t>Крижаним гігантам вдавалось накопичити значно менше газу (отриманий ними газ тільки в кілька разів перевищував масу Землі), і тому їхня маса не досягала цієї критичної точки. Сучасні теорії формування Сонячної системи мають деякі труднощі в поясненнях формування Урана і Нептуна. Ці планети занадто великі для відстані, на якій вони знаходяться від Сонця. Можливо, раніше вони були ближче до Сонця, але потім якимось чином змінили орбіти. В тім, нові методи планетарного моделювання показують, що Уран і Нептун дійсно могли сформуватися на своєму теперішньому місці, і, таким чином, їхні справжні розміри, згідно з цими моделями, не стоять на заваді в теорії походження Сонячної системи.</a:t>
            </a:r>
            <a:endParaRPr lang="uk-U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7224" y="285728"/>
            <a:ext cx="7772400" cy="914400"/>
          </a:xfrm>
        </p:spPr>
        <p:txBody>
          <a:bodyPr/>
          <a:lstStyle/>
          <a:p>
            <a:r>
              <a:rPr lang="uk-UA" dirty="0" smtClean="0"/>
              <a:t>Супутники Урана</a:t>
            </a:r>
            <a:br>
              <a:rPr lang="uk-UA" dirty="0" smtClean="0"/>
            </a:br>
            <a:endParaRPr lang="uk-UA" dirty="0"/>
          </a:p>
        </p:txBody>
      </p:sp>
      <p:sp>
        <p:nvSpPr>
          <p:cNvPr id="3" name="Содержимое 2"/>
          <p:cNvSpPr>
            <a:spLocks noGrp="1"/>
          </p:cNvSpPr>
          <p:nvPr>
            <p:ph idx="1"/>
          </p:nvPr>
        </p:nvSpPr>
        <p:spPr>
          <a:xfrm>
            <a:off x="714348" y="1071546"/>
            <a:ext cx="8072494" cy="6072230"/>
          </a:xfrm>
        </p:spPr>
        <p:txBody>
          <a:bodyPr>
            <a:normAutofit fontScale="77500" lnSpcReduction="20000"/>
          </a:bodyPr>
          <a:lstStyle/>
          <a:p>
            <a:r>
              <a:rPr lang="uk-UA" dirty="0" smtClean="0"/>
              <a:t>Уран має 27 супутників та систему кілець. Всі супутники отримали назви на честь персонажів творів Вільяма Шекспіра та </a:t>
            </a:r>
            <a:r>
              <a:rPr lang="uk-UA" dirty="0" err="1" smtClean="0"/>
              <a:t>Александра</a:t>
            </a:r>
            <a:r>
              <a:rPr lang="uk-UA" dirty="0" smtClean="0"/>
              <a:t> </a:t>
            </a:r>
            <a:r>
              <a:rPr lang="uk-UA" dirty="0" err="1" smtClean="0"/>
              <a:t>Поупа</a:t>
            </a:r>
            <a:r>
              <a:rPr lang="uk-UA" dirty="0" smtClean="0"/>
              <a:t>. Перші два супутники — </a:t>
            </a:r>
            <a:r>
              <a:rPr lang="uk-UA" dirty="0" err="1" smtClean="0"/>
              <a:t>Титанію</a:t>
            </a:r>
            <a:r>
              <a:rPr lang="uk-UA" dirty="0" smtClean="0"/>
              <a:t> і </a:t>
            </a:r>
            <a:r>
              <a:rPr lang="uk-UA" dirty="0" err="1" smtClean="0"/>
              <a:t>Оберон</a:t>
            </a:r>
            <a:r>
              <a:rPr lang="uk-UA" dirty="0" smtClean="0"/>
              <a:t> — 1787 року відкрив Вільям </a:t>
            </a:r>
            <a:r>
              <a:rPr lang="uk-UA" dirty="0" err="1" smtClean="0"/>
              <a:t>Гершель</a:t>
            </a:r>
            <a:r>
              <a:rPr lang="uk-UA" dirty="0" smtClean="0"/>
              <a:t>. Ще два сферичні супутники (Аріель та </a:t>
            </a:r>
            <a:r>
              <a:rPr lang="uk-UA" dirty="0" err="1" smtClean="0"/>
              <a:t>Умбріель</a:t>
            </a:r>
            <a:r>
              <a:rPr lang="uk-UA" dirty="0" smtClean="0"/>
              <a:t>) були відкриті 1851 року Вільямом </a:t>
            </a:r>
            <a:r>
              <a:rPr lang="uk-UA" dirty="0" err="1" smtClean="0"/>
              <a:t>Ласселом</a:t>
            </a:r>
            <a:r>
              <a:rPr lang="uk-UA" dirty="0" smtClean="0"/>
              <a:t>. 1948 року </a:t>
            </a:r>
            <a:r>
              <a:rPr lang="uk-UA" dirty="0" err="1" smtClean="0"/>
              <a:t>Джерард</a:t>
            </a:r>
            <a:r>
              <a:rPr lang="uk-UA" dirty="0" smtClean="0"/>
              <a:t> </a:t>
            </a:r>
            <a:r>
              <a:rPr lang="uk-UA" dirty="0" err="1" smtClean="0"/>
              <a:t>Койпер</a:t>
            </a:r>
            <a:r>
              <a:rPr lang="uk-UA" dirty="0" smtClean="0"/>
              <a:t> відкрив </a:t>
            </a:r>
            <a:r>
              <a:rPr lang="uk-UA" dirty="0" err="1" smtClean="0"/>
              <a:t>Міранду</a:t>
            </a:r>
            <a:r>
              <a:rPr lang="uk-UA" dirty="0" smtClean="0"/>
              <a:t>. Останні супутники були відкриті після 1985 р., під час місії «</a:t>
            </a:r>
            <a:r>
              <a:rPr lang="uk-UA" dirty="0" err="1" smtClean="0"/>
              <a:t>Вояджера</a:t>
            </a:r>
            <a:r>
              <a:rPr lang="uk-UA" dirty="0" smtClean="0"/>
              <a:t>-2», або за допомогою вдосконалених наземних телескопів.</a:t>
            </a:r>
          </a:p>
          <a:p>
            <a:endParaRPr lang="uk-UA" dirty="0" smtClean="0"/>
          </a:p>
          <a:p>
            <a:r>
              <a:rPr lang="uk-UA" dirty="0" smtClean="0"/>
              <a:t>Супутники Урана можна поділити на три групи:</a:t>
            </a:r>
            <a:br>
              <a:rPr lang="uk-UA" dirty="0" smtClean="0"/>
            </a:br>
            <a:endParaRPr lang="uk-UA" dirty="0" smtClean="0"/>
          </a:p>
          <a:p>
            <a:r>
              <a:rPr lang="uk-UA" dirty="0" smtClean="0"/>
              <a:t>тринадцять внутрішніх,</a:t>
            </a:r>
            <a:br>
              <a:rPr lang="uk-UA" dirty="0" smtClean="0"/>
            </a:br>
            <a:r>
              <a:rPr lang="uk-UA" dirty="0" smtClean="0"/>
              <a:t>п'ять великих</a:t>
            </a:r>
            <a:br>
              <a:rPr lang="uk-UA" dirty="0" smtClean="0"/>
            </a:br>
            <a:r>
              <a:rPr lang="uk-UA" dirty="0" smtClean="0"/>
              <a:t>дев'ять нерегулярних супутників.</a:t>
            </a:r>
            <a:br>
              <a:rPr lang="uk-UA" dirty="0" smtClean="0"/>
            </a:br>
            <a:endParaRPr lang="uk-UA" dirty="0" smtClean="0"/>
          </a:p>
          <a:p>
            <a:r>
              <a:rPr lang="uk-UA" dirty="0" smtClean="0"/>
              <a:t>Внутрішні супутники — невеликі, темні об'єкти, схожі за характеристиками та походженням на кільця планети.</a:t>
            </a:r>
            <a:br>
              <a:rPr lang="uk-UA" dirty="0" smtClean="0"/>
            </a:br>
            <a:r>
              <a:rPr lang="uk-UA" dirty="0" smtClean="0"/>
              <a:t/>
            </a:r>
            <a:br>
              <a:rPr lang="uk-UA" dirty="0" smtClean="0"/>
            </a:br>
            <a:endParaRPr lang="uk-U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28662" y="1071546"/>
            <a:ext cx="7772400" cy="4572000"/>
          </a:xfrm>
        </p:spPr>
        <p:txBody>
          <a:bodyPr>
            <a:normAutofit fontScale="85000" lnSpcReduction="20000"/>
          </a:bodyPr>
          <a:lstStyle/>
          <a:p>
            <a:r>
              <a:rPr lang="uk-UA" dirty="0" smtClean="0"/>
              <a:t>П'ять великих супутників досить масивні, щоб гідростатична рівновага надала їм сфероїдальної форми. На чотирьох з них помічено ознаки внутрішньої і зовнішньої активності, такі як формування каньйонів і гіпотетичний вулканізм на поверхні. Найбільший з них, </a:t>
            </a:r>
            <a:r>
              <a:rPr lang="uk-UA" dirty="0" err="1" smtClean="0"/>
              <a:t>Титанія</a:t>
            </a:r>
            <a:r>
              <a:rPr lang="uk-UA" dirty="0" smtClean="0"/>
              <a:t>, має в діаметрі 1578 км і є восьмим за величиною супутником у Сонячній системі. Її маса у 20 разів менша земного Місяця.</a:t>
            </a:r>
            <a:br>
              <a:rPr lang="uk-UA" dirty="0" smtClean="0"/>
            </a:br>
            <a:r>
              <a:rPr lang="uk-UA" dirty="0" smtClean="0"/>
              <a:t> </a:t>
            </a:r>
          </a:p>
          <a:p>
            <a:r>
              <a:rPr lang="uk-UA" dirty="0" smtClean="0"/>
              <a:t>Нерегулярні супутники Урана мають еліптичні і дуже нахилені (здебільшого ретроградні) орбіти на великій відстані від планети.</a:t>
            </a:r>
            <a:endParaRPr lang="uk-U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Джерела</a:t>
            </a:r>
            <a:endParaRPr lang="uk-UA" dirty="0"/>
          </a:p>
        </p:txBody>
      </p:sp>
      <p:sp>
        <p:nvSpPr>
          <p:cNvPr id="3" name="Содержимое 2"/>
          <p:cNvSpPr>
            <a:spLocks noGrp="1"/>
          </p:cNvSpPr>
          <p:nvPr>
            <p:ph idx="1"/>
          </p:nvPr>
        </p:nvSpPr>
        <p:spPr/>
        <p:txBody>
          <a:bodyPr>
            <a:normAutofit/>
          </a:bodyPr>
          <a:lstStyle/>
          <a:p>
            <a:r>
              <a:rPr lang="en-US" sz="1800" dirty="0" smtClean="0">
                <a:hlinkClick r:id="rId2"/>
              </a:rPr>
              <a:t>http://uk.wikipedia.org/wiki/%D0%A3%D1%80%D0%B0%D0%BD_%</a:t>
            </a:r>
            <a:r>
              <a:rPr lang="en-US" sz="1800" dirty="0" smtClean="0">
                <a:hlinkClick r:id="rId2"/>
              </a:rPr>
              <a:t>28%D0%BF%D0%BB%D0%B0%D0%BD%D0%B5%D1%82%D0%B0%29</a:t>
            </a:r>
            <a:endParaRPr lang="uk-UA" sz="1800" dirty="0" smtClean="0"/>
          </a:p>
          <a:p>
            <a:r>
              <a:rPr lang="en-US" sz="1800" dirty="0" smtClean="0">
                <a:hlinkClick r:id="rId3"/>
              </a:rPr>
              <a:t>https://www.google.com.ua/search?q=%</a:t>
            </a:r>
            <a:r>
              <a:rPr lang="en-US" sz="1800" dirty="0" smtClean="0">
                <a:hlinkClick r:id="rId3"/>
              </a:rPr>
              <a:t>D1%83%D1%80%D0%B0%D0%BD&amp;biw=1304&amp;bih=707&amp;source=lnms&amp;tbm=isch&amp;sa=X&amp;ei=gQXAVNjyDqbfywOs1YCACA&amp;sqi=2&amp;ved=0CAYQ_AUoAQ</a:t>
            </a:r>
            <a:endParaRPr lang="uk-UA" sz="1800" dirty="0" smtClean="0"/>
          </a:p>
          <a:p>
            <a:endParaRPr lang="uk-UA"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2786058"/>
            <a:ext cx="8643966" cy="4071942"/>
          </a:xfrm>
        </p:spPr>
        <p:txBody>
          <a:bodyPr>
            <a:normAutofit fontScale="85000" lnSpcReduction="10000"/>
          </a:bodyPr>
          <a:lstStyle/>
          <a:p>
            <a:endParaRPr lang="ru-RU" dirty="0" smtClean="0"/>
          </a:p>
          <a:p>
            <a:endParaRPr lang="ru-RU" dirty="0" smtClean="0"/>
          </a:p>
          <a:p>
            <a:r>
              <a:rPr lang="ru-RU" sz="3200" dirty="0" err="1" smtClean="0"/>
              <a:t>Ура́н</a:t>
            </a:r>
            <a:r>
              <a:rPr lang="ru-RU" sz="3200" dirty="0" smtClean="0"/>
              <a:t> — </a:t>
            </a:r>
            <a:r>
              <a:rPr lang="ru-RU" sz="3200" dirty="0" err="1" smtClean="0"/>
              <a:t>сьома</a:t>
            </a:r>
            <a:r>
              <a:rPr lang="ru-RU" sz="3200" dirty="0" smtClean="0"/>
              <a:t> </a:t>
            </a:r>
            <a:r>
              <a:rPr lang="ru-RU" sz="3200" dirty="0" err="1" smtClean="0"/>
              <a:t>від</a:t>
            </a:r>
            <a:r>
              <a:rPr lang="ru-RU" sz="3200" dirty="0" smtClean="0"/>
              <a:t> </a:t>
            </a:r>
            <a:r>
              <a:rPr lang="ru-RU" sz="3200" dirty="0" err="1" smtClean="0"/>
              <a:t>Сонця</a:t>
            </a:r>
            <a:r>
              <a:rPr lang="ru-RU" sz="3200" dirty="0" smtClean="0"/>
              <a:t> велика планета </a:t>
            </a:r>
            <a:r>
              <a:rPr lang="ru-RU" sz="3200" dirty="0" err="1" smtClean="0"/>
              <a:t>Сонячної</a:t>
            </a:r>
            <a:r>
              <a:rPr lang="ru-RU" sz="3200" dirty="0" smtClean="0"/>
              <a:t> </a:t>
            </a:r>
            <a:r>
              <a:rPr lang="ru-RU" sz="3200" dirty="0" err="1" smtClean="0"/>
              <a:t>системи</a:t>
            </a:r>
            <a:r>
              <a:rPr lang="ru-RU" sz="3200" dirty="0" smtClean="0"/>
              <a:t>, </a:t>
            </a:r>
            <a:r>
              <a:rPr lang="ru-RU" sz="3200" dirty="0" err="1" smtClean="0"/>
              <a:t>належить</a:t>
            </a:r>
            <a:r>
              <a:rPr lang="ru-RU" sz="3200" dirty="0" smtClean="0"/>
              <a:t> до </a:t>
            </a:r>
            <a:r>
              <a:rPr lang="ru-RU" sz="3200" dirty="0" err="1" smtClean="0"/>
              <a:t>планет-гігантів</a:t>
            </a:r>
            <a:r>
              <a:rPr lang="ru-RU" sz="3200" dirty="0" smtClean="0"/>
              <a:t>. </a:t>
            </a:r>
            <a:r>
              <a:rPr lang="ru-RU" sz="3200" dirty="0" err="1" smtClean="0"/>
              <a:t>Третя</a:t>
            </a:r>
            <a:r>
              <a:rPr lang="ru-RU" sz="3200" dirty="0" smtClean="0"/>
              <a:t> за </a:t>
            </a:r>
            <a:r>
              <a:rPr lang="ru-RU" sz="3200" dirty="0" err="1" smtClean="0"/>
              <a:t>діаметром</a:t>
            </a:r>
            <a:r>
              <a:rPr lang="ru-RU" sz="3200" dirty="0" smtClean="0"/>
              <a:t> та </a:t>
            </a:r>
            <a:r>
              <a:rPr lang="ru-RU" sz="3200" dirty="0" err="1" smtClean="0"/>
              <a:t>четверта</a:t>
            </a:r>
            <a:r>
              <a:rPr lang="ru-RU" sz="3200" dirty="0" smtClean="0"/>
              <a:t> за </a:t>
            </a:r>
            <a:r>
              <a:rPr lang="ru-RU" sz="3200" dirty="0" err="1" smtClean="0"/>
              <a:t>масою</a:t>
            </a:r>
            <a:r>
              <a:rPr lang="ru-RU" sz="3200" dirty="0" smtClean="0"/>
              <a:t> планета </a:t>
            </a:r>
            <a:r>
              <a:rPr lang="ru-RU" sz="3200" dirty="0" err="1" smtClean="0"/>
              <a:t>Сонячної</a:t>
            </a:r>
            <a:r>
              <a:rPr lang="ru-RU" sz="3200" dirty="0" smtClean="0"/>
              <a:t> </a:t>
            </a:r>
            <a:r>
              <a:rPr lang="ru-RU" sz="3200" dirty="0" err="1" smtClean="0"/>
              <a:t>системи</a:t>
            </a:r>
            <a:r>
              <a:rPr lang="ru-RU" sz="3200" dirty="0" smtClean="0"/>
              <a:t>. </a:t>
            </a:r>
            <a:r>
              <a:rPr lang="ru-RU" sz="3200" dirty="0" err="1" smtClean="0"/>
              <a:t>Була</a:t>
            </a:r>
            <a:r>
              <a:rPr lang="ru-RU" sz="3200" dirty="0" smtClean="0"/>
              <a:t> </a:t>
            </a:r>
            <a:r>
              <a:rPr lang="ru-RU" sz="3200" dirty="0" err="1" smtClean="0"/>
              <a:t>відкрита</a:t>
            </a:r>
            <a:r>
              <a:rPr lang="ru-RU" sz="3200" dirty="0" smtClean="0"/>
              <a:t> у 1781 </a:t>
            </a:r>
            <a:r>
              <a:rPr lang="ru-RU" sz="3200" dirty="0" err="1" smtClean="0"/>
              <a:t>році</a:t>
            </a:r>
            <a:r>
              <a:rPr lang="ru-RU" sz="3200" dirty="0" smtClean="0"/>
              <a:t> </a:t>
            </a:r>
            <a:r>
              <a:rPr lang="ru-RU" sz="3200" dirty="0" err="1" smtClean="0"/>
              <a:t>англійським</a:t>
            </a:r>
            <a:r>
              <a:rPr lang="ru-RU" sz="3200" dirty="0" smtClean="0"/>
              <a:t> астрономом </a:t>
            </a:r>
            <a:r>
              <a:rPr lang="ru-RU" sz="3200" dirty="0" err="1" smtClean="0"/>
              <a:t>Вільямом</a:t>
            </a:r>
            <a:r>
              <a:rPr lang="ru-RU" sz="3200" dirty="0" smtClean="0"/>
              <a:t> Гершелем. Планета названа </a:t>
            </a:r>
            <a:r>
              <a:rPr lang="ru-RU" sz="3200" dirty="0" err="1" smtClean="0"/>
              <a:t>ім'ям</a:t>
            </a:r>
            <a:r>
              <a:rPr lang="ru-RU" sz="3200" dirty="0" smtClean="0"/>
              <a:t> античного божества Урана, </a:t>
            </a:r>
            <a:r>
              <a:rPr lang="ru-RU" sz="3200" dirty="0" err="1" smtClean="0"/>
              <a:t>уособлення</a:t>
            </a:r>
            <a:r>
              <a:rPr lang="ru-RU" sz="3200" dirty="0" smtClean="0"/>
              <a:t> неба та </a:t>
            </a:r>
            <a:r>
              <a:rPr lang="ru-RU" sz="3200" dirty="0" err="1" smtClean="0"/>
              <a:t>піднебесного</a:t>
            </a:r>
            <a:r>
              <a:rPr lang="ru-RU" sz="3200" dirty="0" smtClean="0"/>
              <a:t> простору. Уран </a:t>
            </a:r>
            <a:r>
              <a:rPr lang="ru-RU" sz="3200" dirty="0" err="1" smtClean="0"/>
              <a:t>був</a:t>
            </a:r>
            <a:r>
              <a:rPr lang="ru-RU" sz="3200" dirty="0" smtClean="0"/>
              <a:t> </a:t>
            </a:r>
            <a:r>
              <a:rPr lang="ru-RU" sz="3200" dirty="0" err="1" smtClean="0"/>
              <a:t>батьком</a:t>
            </a:r>
            <a:r>
              <a:rPr lang="ru-RU" sz="3200" dirty="0" smtClean="0"/>
              <a:t> </a:t>
            </a:r>
            <a:r>
              <a:rPr lang="ru-RU" sz="3200" dirty="0" err="1" smtClean="0"/>
              <a:t>Кроноса</a:t>
            </a:r>
            <a:r>
              <a:rPr lang="ru-RU" sz="3200" dirty="0" smtClean="0"/>
              <a:t> (</a:t>
            </a:r>
            <a:r>
              <a:rPr lang="ru-RU" sz="3200" dirty="0" err="1" smtClean="0"/>
              <a:t>або</a:t>
            </a:r>
            <a:r>
              <a:rPr lang="ru-RU" sz="3200" dirty="0" smtClean="0"/>
              <a:t> Сатурна — у </a:t>
            </a:r>
            <a:r>
              <a:rPr lang="ru-RU" sz="3200" dirty="0" err="1" smtClean="0"/>
              <a:t>римському</a:t>
            </a:r>
            <a:r>
              <a:rPr lang="ru-RU" sz="3200" dirty="0" smtClean="0"/>
              <a:t> </a:t>
            </a:r>
            <a:r>
              <a:rPr lang="ru-RU" sz="3200" dirty="0" err="1" smtClean="0"/>
              <a:t>пантеоні</a:t>
            </a:r>
            <a:r>
              <a:rPr lang="ru-RU" sz="3200" dirty="0" smtClean="0"/>
              <a:t>).</a:t>
            </a:r>
          </a:p>
          <a:p>
            <a:endParaRPr lang="ru-RU" dirty="0" smtClean="0"/>
          </a:p>
          <a:p>
            <a:pPr>
              <a:buNone/>
            </a:pPr>
            <a:endParaRPr lang="ru-RU" dirty="0" smtClean="0"/>
          </a:p>
          <a:p>
            <a:endParaRPr lang="ru-RU" dirty="0" smtClean="0"/>
          </a:p>
          <a:p>
            <a:endParaRPr lang="uk-UA" dirty="0"/>
          </a:p>
        </p:txBody>
      </p:sp>
      <p:pic>
        <p:nvPicPr>
          <p:cNvPr id="3074" name="Picture 2" descr="D:\Лера\solar_system.jpg"/>
          <p:cNvPicPr>
            <a:picLocks noChangeAspect="1" noChangeArrowheads="1"/>
          </p:cNvPicPr>
          <p:nvPr/>
        </p:nvPicPr>
        <p:blipFill>
          <a:blip r:embed="rId2"/>
          <a:srcRect/>
          <a:stretch>
            <a:fillRect/>
          </a:stretch>
        </p:blipFill>
        <p:spPr bwMode="auto">
          <a:xfrm>
            <a:off x="1357290" y="-1"/>
            <a:ext cx="6357982" cy="3575551"/>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14348" y="500042"/>
            <a:ext cx="7972452" cy="5855518"/>
          </a:xfrm>
        </p:spPr>
        <p:txBody>
          <a:bodyPr>
            <a:normAutofit fontScale="85000" lnSpcReduction="20000"/>
          </a:bodyPr>
          <a:lstStyle/>
          <a:p>
            <a:r>
              <a:rPr lang="ru-RU" sz="2800" dirty="0" smtClean="0"/>
              <a:t>Уран став </a:t>
            </a:r>
            <a:r>
              <a:rPr lang="ru-RU" sz="2800" dirty="0" err="1" smtClean="0"/>
              <a:t>першою</a:t>
            </a:r>
            <a:r>
              <a:rPr lang="ru-RU" sz="2800" dirty="0" smtClean="0"/>
              <a:t> планетою, </a:t>
            </a:r>
            <a:r>
              <a:rPr lang="ru-RU" sz="2800" dirty="0" err="1" smtClean="0"/>
              <a:t>відкритою</a:t>
            </a:r>
            <a:r>
              <a:rPr lang="ru-RU" sz="2800" dirty="0" smtClean="0"/>
              <a:t> у </a:t>
            </a:r>
            <a:r>
              <a:rPr lang="ru-RU" sz="2800" dirty="0" err="1" smtClean="0"/>
              <a:t>Новий</a:t>
            </a:r>
            <a:r>
              <a:rPr lang="ru-RU" sz="2800" dirty="0" smtClean="0"/>
              <a:t> час </a:t>
            </a:r>
            <a:r>
              <a:rPr lang="ru-RU" sz="2800" dirty="0" err="1" smtClean="0"/>
              <a:t>і</a:t>
            </a:r>
            <a:r>
              <a:rPr lang="ru-RU" sz="2800" dirty="0" smtClean="0"/>
              <a:t> за </a:t>
            </a:r>
            <a:r>
              <a:rPr lang="ru-RU" sz="2800" dirty="0" err="1" smtClean="0"/>
              <a:t>допомогою</a:t>
            </a:r>
            <a:r>
              <a:rPr lang="ru-RU" sz="2800" dirty="0" smtClean="0"/>
              <a:t> телескопа. Про </a:t>
            </a:r>
            <a:r>
              <a:rPr lang="ru-RU" sz="2800" dirty="0" err="1" smtClean="0"/>
              <a:t>відкриття</a:t>
            </a:r>
            <a:r>
              <a:rPr lang="ru-RU" sz="2800" dirty="0" smtClean="0"/>
              <a:t> Урана </a:t>
            </a:r>
            <a:r>
              <a:rPr lang="ru-RU" sz="2800" dirty="0" err="1" smtClean="0"/>
              <a:t>Вільям</a:t>
            </a:r>
            <a:r>
              <a:rPr lang="ru-RU" sz="2800" dirty="0" smtClean="0"/>
              <a:t> Гершель </a:t>
            </a:r>
            <a:r>
              <a:rPr lang="ru-RU" sz="2800" dirty="0" err="1" smtClean="0"/>
              <a:t>повідомив</a:t>
            </a:r>
            <a:r>
              <a:rPr lang="ru-RU" sz="2800" dirty="0" smtClean="0"/>
              <a:t> 13 </a:t>
            </a:r>
            <a:r>
              <a:rPr lang="ru-RU" sz="2800" dirty="0" err="1" smtClean="0"/>
              <a:t>березня</a:t>
            </a:r>
            <a:r>
              <a:rPr lang="ru-RU" sz="2800" dirty="0" smtClean="0"/>
              <a:t> 1781 року, </a:t>
            </a:r>
            <a:r>
              <a:rPr lang="ru-RU" sz="2800" dirty="0" err="1" smtClean="0"/>
              <a:t>тим</a:t>
            </a:r>
            <a:r>
              <a:rPr lang="ru-RU" sz="2800" dirty="0" smtClean="0"/>
              <a:t> самим </a:t>
            </a:r>
            <a:r>
              <a:rPr lang="ru-RU" sz="2800" dirty="0" err="1" smtClean="0"/>
              <a:t>вперше</a:t>
            </a:r>
            <a:r>
              <a:rPr lang="ru-RU" sz="2800" dirty="0" smtClean="0"/>
              <a:t> </a:t>
            </a:r>
            <a:r>
              <a:rPr lang="ru-RU" sz="2800" dirty="0" err="1" smtClean="0"/>
              <a:t>з</a:t>
            </a:r>
            <a:r>
              <a:rPr lang="ru-RU" sz="2800" dirty="0" smtClean="0"/>
              <a:t> </a:t>
            </a:r>
            <a:r>
              <a:rPr lang="ru-RU" sz="2800" dirty="0" err="1" smtClean="0"/>
              <a:t>часів</a:t>
            </a:r>
            <a:r>
              <a:rPr lang="ru-RU" sz="2800" dirty="0" smtClean="0"/>
              <a:t> </a:t>
            </a:r>
            <a:r>
              <a:rPr lang="ru-RU" sz="2800" dirty="0" err="1" smtClean="0"/>
              <a:t>античності</a:t>
            </a:r>
            <a:r>
              <a:rPr lang="ru-RU" sz="2800" dirty="0" smtClean="0"/>
              <a:t>, </a:t>
            </a:r>
            <a:r>
              <a:rPr lang="ru-RU" sz="2800" dirty="0" err="1" smtClean="0"/>
              <a:t>розширив</a:t>
            </a:r>
            <a:r>
              <a:rPr lang="ru-RU" sz="2800" dirty="0" smtClean="0"/>
              <a:t> </a:t>
            </a:r>
            <a:r>
              <a:rPr lang="ru-RU" sz="2800" dirty="0" err="1" smtClean="0"/>
              <a:t>межі</a:t>
            </a:r>
            <a:r>
              <a:rPr lang="ru-RU" sz="2800" dirty="0" smtClean="0"/>
              <a:t> </a:t>
            </a:r>
            <a:r>
              <a:rPr lang="ru-RU" sz="2800" dirty="0" err="1" smtClean="0"/>
              <a:t>Сонячної</a:t>
            </a:r>
            <a:r>
              <a:rPr lang="ru-RU" sz="2800" dirty="0" smtClean="0"/>
              <a:t> </a:t>
            </a:r>
            <a:r>
              <a:rPr lang="ru-RU" sz="2800" dirty="0" err="1" smtClean="0"/>
              <a:t>системи</a:t>
            </a:r>
            <a:r>
              <a:rPr lang="ru-RU" sz="2800" dirty="0" smtClean="0"/>
              <a:t>. </a:t>
            </a:r>
            <a:r>
              <a:rPr lang="ru-RU" sz="2800" dirty="0" err="1" smtClean="0"/>
              <a:t>Хоча</a:t>
            </a:r>
            <a:r>
              <a:rPr lang="ru-RU" sz="2800" dirty="0" smtClean="0"/>
              <a:t> </a:t>
            </a:r>
            <a:r>
              <a:rPr lang="ru-RU" sz="2800" dirty="0" err="1" smtClean="0"/>
              <a:t>деколи</a:t>
            </a:r>
            <a:r>
              <a:rPr lang="ru-RU" sz="2800" dirty="0" smtClean="0"/>
              <a:t> Уран </a:t>
            </a:r>
            <a:r>
              <a:rPr lang="ru-RU" sz="2800" dirty="0" err="1" smtClean="0"/>
              <a:t>помітний</a:t>
            </a:r>
            <a:r>
              <a:rPr lang="ru-RU" sz="2800" dirty="0" smtClean="0"/>
              <a:t> </a:t>
            </a:r>
            <a:r>
              <a:rPr lang="ru-RU" sz="2800" dirty="0" err="1" smtClean="0"/>
              <a:t>неозброєним</a:t>
            </a:r>
            <a:r>
              <a:rPr lang="ru-RU" sz="2800" dirty="0" smtClean="0"/>
              <a:t> оком, </a:t>
            </a:r>
            <a:r>
              <a:rPr lang="ru-RU" sz="2800" dirty="0" err="1" smtClean="0"/>
              <a:t>ранні</a:t>
            </a:r>
            <a:r>
              <a:rPr lang="ru-RU" sz="2800" dirty="0" smtClean="0"/>
              <a:t> </a:t>
            </a:r>
            <a:r>
              <a:rPr lang="ru-RU" sz="2800" dirty="0" err="1" smtClean="0"/>
              <a:t>спостерігачі</a:t>
            </a:r>
            <a:r>
              <a:rPr lang="ru-RU" sz="2800" dirty="0" smtClean="0"/>
              <a:t> </a:t>
            </a:r>
            <a:r>
              <a:rPr lang="ru-RU" sz="2800" dirty="0" err="1" smtClean="0"/>
              <a:t>ніколи</a:t>
            </a:r>
            <a:r>
              <a:rPr lang="ru-RU" sz="2800" dirty="0" smtClean="0"/>
              <a:t> не </a:t>
            </a:r>
            <a:r>
              <a:rPr lang="ru-RU" sz="2800" dirty="0" err="1" smtClean="0"/>
              <a:t>визнавали</a:t>
            </a:r>
            <a:r>
              <a:rPr lang="ru-RU" sz="2800" dirty="0" smtClean="0"/>
              <a:t> Уран за планету через </a:t>
            </a:r>
            <a:r>
              <a:rPr lang="ru-RU" sz="2800" dirty="0" err="1" smtClean="0"/>
              <a:t>його</a:t>
            </a:r>
            <a:r>
              <a:rPr lang="ru-RU" sz="2800" dirty="0" smtClean="0"/>
              <a:t> </a:t>
            </a:r>
            <a:r>
              <a:rPr lang="ru-RU" sz="2800" dirty="0" err="1" smtClean="0"/>
              <a:t>тьмяність</a:t>
            </a:r>
            <a:r>
              <a:rPr lang="ru-RU" sz="2800" dirty="0" smtClean="0"/>
              <a:t> та </a:t>
            </a:r>
            <a:r>
              <a:rPr lang="ru-RU" sz="2800" dirty="0" err="1" smtClean="0"/>
              <a:t>повільний</a:t>
            </a:r>
            <a:r>
              <a:rPr lang="ru-RU" sz="2800" dirty="0" smtClean="0"/>
              <a:t> </a:t>
            </a:r>
            <a:r>
              <a:rPr lang="ru-RU" sz="2800" dirty="0" err="1" smtClean="0"/>
              <a:t>рух</a:t>
            </a:r>
            <a:r>
              <a:rPr lang="ru-RU" sz="2800" dirty="0" smtClean="0"/>
              <a:t> по </a:t>
            </a:r>
            <a:r>
              <a:rPr lang="ru-RU" sz="2800" dirty="0" err="1" smtClean="0"/>
              <a:t>орбіті</a:t>
            </a:r>
            <a:r>
              <a:rPr lang="ru-RU" sz="2800" dirty="0" smtClean="0"/>
              <a:t>. </a:t>
            </a:r>
            <a:br>
              <a:rPr lang="ru-RU" sz="2800" dirty="0" smtClean="0"/>
            </a:br>
            <a:endParaRPr lang="uk-UA" sz="2800" dirty="0" smtClean="0"/>
          </a:p>
          <a:p>
            <a:endParaRPr lang="uk-UA" sz="2800" dirty="0" smtClean="0"/>
          </a:p>
          <a:p>
            <a:r>
              <a:rPr lang="uk-UA" sz="2800" dirty="0" smtClean="0"/>
              <a:t>Як і у інших газових гігантів Сонячної системи, в Урана є система кілець та магнітосфера. Крім того, навколо нього обертаються 27 супутників. Орієнтація Урана в просторі відрізняється від інших планет Сонячної системи — його вісь обертання лежить як би «на боці» відносно плоскості обертання цієї планети довкола Сонця. Внаслідок цього планета буває обернена до Сонця то північним полюсом, то південним, то екватором, то середніми широтами.</a:t>
            </a:r>
            <a:endParaRPr lang="ru-RU" sz="2800" dirty="0" smtClean="0"/>
          </a:p>
          <a:p>
            <a:endParaRPr lang="uk-U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5786" y="214290"/>
            <a:ext cx="7772400" cy="914400"/>
          </a:xfrm>
        </p:spPr>
        <p:txBody>
          <a:bodyPr/>
          <a:lstStyle/>
          <a:p>
            <a:r>
              <a:rPr lang="uk-UA" dirty="0" smtClean="0"/>
              <a:t>Історія відкриття Урана</a:t>
            </a:r>
            <a:br>
              <a:rPr lang="uk-UA" dirty="0" smtClean="0"/>
            </a:br>
            <a:endParaRPr lang="uk-UA" dirty="0"/>
          </a:p>
        </p:txBody>
      </p:sp>
      <p:sp>
        <p:nvSpPr>
          <p:cNvPr id="3" name="Содержимое 2"/>
          <p:cNvSpPr>
            <a:spLocks noGrp="1"/>
          </p:cNvSpPr>
          <p:nvPr>
            <p:ph idx="1"/>
          </p:nvPr>
        </p:nvSpPr>
        <p:spPr>
          <a:xfrm>
            <a:off x="571472" y="1000108"/>
            <a:ext cx="8572528" cy="6429420"/>
          </a:xfrm>
        </p:spPr>
        <p:txBody>
          <a:bodyPr>
            <a:noAutofit/>
          </a:bodyPr>
          <a:lstStyle/>
          <a:p>
            <a:r>
              <a:rPr lang="uk-UA" sz="2000" dirty="0" smtClean="0"/>
              <a:t>Протягом багатьох сторіч астрономи Землі знали тільки п'ять «блукаючих зірок» — планет. Англійський астроном Вільям </a:t>
            </a:r>
            <a:r>
              <a:rPr lang="uk-UA" sz="2000" dirty="0" err="1" smtClean="0"/>
              <a:t>Гершель</a:t>
            </a:r>
            <a:r>
              <a:rPr lang="uk-UA" sz="2000" dirty="0" smtClean="0"/>
              <a:t>, який взявся до реалізації грандіозної програми упорядкування повного систематичного </a:t>
            </a:r>
            <a:r>
              <a:rPr lang="uk-UA" sz="2000" dirty="0" err="1" smtClean="0"/>
              <a:t>каталога</a:t>
            </a:r>
            <a:r>
              <a:rPr lang="uk-UA" sz="2000" dirty="0" smtClean="0"/>
              <a:t> зоряного неба, 13 березня 1781 року помітив поблизу однієї із зірок сузір'я Близнят цікавий об'єкт, що, очевидно, не був зіркою: його видимі розміри змінювалися залежно від збільшення телескопа, а найголовніше — змінювалося його розташування на небі. </a:t>
            </a:r>
            <a:r>
              <a:rPr lang="uk-UA" sz="1900" dirty="0" smtClean="0"/>
              <a:t/>
            </a:r>
            <a:br>
              <a:rPr lang="uk-UA" sz="1900" dirty="0" smtClean="0"/>
            </a:br>
            <a:endParaRPr lang="uk-UA" sz="1900" dirty="0" smtClean="0"/>
          </a:p>
        </p:txBody>
      </p:sp>
      <p:pic>
        <p:nvPicPr>
          <p:cNvPr id="1026" name="Picture 2"/>
          <p:cNvPicPr>
            <a:picLocks noChangeAspect="1" noChangeArrowheads="1"/>
          </p:cNvPicPr>
          <p:nvPr/>
        </p:nvPicPr>
        <p:blipFill>
          <a:blip r:embed="rId2"/>
          <a:srcRect/>
          <a:stretch>
            <a:fillRect/>
          </a:stretch>
        </p:blipFill>
        <p:spPr bwMode="auto">
          <a:xfrm>
            <a:off x="1714480" y="3214686"/>
            <a:ext cx="5572164" cy="3476591"/>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85786" y="1214422"/>
            <a:ext cx="7772400" cy="4572000"/>
          </a:xfrm>
        </p:spPr>
        <p:txBody>
          <a:bodyPr>
            <a:normAutofit/>
          </a:bodyPr>
          <a:lstStyle/>
          <a:p>
            <a:r>
              <a:rPr lang="uk-UA" sz="3200" dirty="0" err="1" smtClean="0"/>
              <a:t>Гершель</a:t>
            </a:r>
            <a:r>
              <a:rPr lang="uk-UA" sz="3200" dirty="0" smtClean="0"/>
              <a:t> спочатку вирішив, що відкрив нову комету, але від кометної гіпотези незабаром довелося відмовитися. На подяку Георгу </a:t>
            </a:r>
            <a:r>
              <a:rPr lang="en-US" sz="3200" dirty="0" smtClean="0"/>
              <a:t>III, </a:t>
            </a:r>
            <a:r>
              <a:rPr lang="uk-UA" sz="3200" dirty="0" smtClean="0"/>
              <a:t>який призначив </a:t>
            </a:r>
            <a:r>
              <a:rPr lang="uk-UA" sz="3200" dirty="0" err="1" smtClean="0"/>
              <a:t>Гершеля</a:t>
            </a:r>
            <a:r>
              <a:rPr lang="uk-UA" sz="3200" dirty="0" smtClean="0"/>
              <a:t> королівським астрономом, він запропонував назвати планету «Георгієвою зіркою», проте, щоб не порушувати традиційного зв'язку з міфологією, було ухвалено назву «Уран».</a:t>
            </a:r>
            <a:endParaRPr lang="uk-U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Рух, розміри, маса</a:t>
            </a:r>
            <a:br>
              <a:rPr lang="uk-UA" dirty="0" smtClean="0"/>
            </a:br>
            <a:endParaRPr lang="uk-UA" dirty="0"/>
          </a:p>
        </p:txBody>
      </p:sp>
      <p:sp>
        <p:nvSpPr>
          <p:cNvPr id="3" name="Содержимое 2"/>
          <p:cNvSpPr>
            <a:spLocks noGrp="1"/>
          </p:cNvSpPr>
          <p:nvPr>
            <p:ph idx="1"/>
          </p:nvPr>
        </p:nvSpPr>
        <p:spPr>
          <a:xfrm>
            <a:off x="857224" y="1357298"/>
            <a:ext cx="7515252" cy="5786478"/>
          </a:xfrm>
        </p:spPr>
        <p:txBody>
          <a:bodyPr>
            <a:normAutofit fontScale="85000" lnSpcReduction="20000"/>
          </a:bodyPr>
          <a:lstStyle/>
          <a:p>
            <a:r>
              <a:rPr lang="ru-RU" dirty="0" smtClean="0"/>
              <a:t>Уран </a:t>
            </a:r>
            <a:r>
              <a:rPr lang="ru-RU" dirty="0" err="1" smtClean="0"/>
              <a:t>рухається</a:t>
            </a:r>
            <a:r>
              <a:rPr lang="ru-RU" dirty="0" smtClean="0"/>
              <a:t> </a:t>
            </a:r>
            <a:r>
              <a:rPr lang="ru-RU" dirty="0" err="1" smtClean="0"/>
              <a:t>навколо</a:t>
            </a:r>
            <a:r>
              <a:rPr lang="ru-RU" dirty="0" smtClean="0"/>
              <a:t> </a:t>
            </a:r>
            <a:r>
              <a:rPr lang="ru-RU" dirty="0" err="1" smtClean="0"/>
              <a:t>Сонця</a:t>
            </a:r>
            <a:r>
              <a:rPr lang="ru-RU" dirty="0" smtClean="0"/>
              <a:t> </a:t>
            </a:r>
            <a:r>
              <a:rPr lang="ru-RU" dirty="0" err="1" smtClean="0"/>
              <a:t>майже</a:t>
            </a:r>
            <a:r>
              <a:rPr lang="ru-RU" dirty="0" smtClean="0"/>
              <a:t> круговою </a:t>
            </a:r>
            <a:r>
              <a:rPr lang="ru-RU" dirty="0" err="1" smtClean="0"/>
              <a:t>орбітою</a:t>
            </a:r>
            <a:r>
              <a:rPr lang="ru-RU" dirty="0" smtClean="0"/>
              <a:t> (</a:t>
            </a:r>
            <a:r>
              <a:rPr lang="ru-RU" dirty="0" err="1" smtClean="0"/>
              <a:t>ексцентриситет</a:t>
            </a:r>
            <a:r>
              <a:rPr lang="ru-RU" dirty="0" smtClean="0"/>
              <a:t> 0,047), </a:t>
            </a:r>
            <a:r>
              <a:rPr lang="ru-RU" dirty="0" err="1" smtClean="0"/>
              <a:t>середня</a:t>
            </a:r>
            <a:r>
              <a:rPr lang="ru-RU" dirty="0" smtClean="0"/>
              <a:t> </a:t>
            </a:r>
            <a:r>
              <a:rPr lang="ru-RU" dirty="0" err="1" smtClean="0"/>
              <a:t>відстань</a:t>
            </a:r>
            <a:r>
              <a:rPr lang="ru-RU" dirty="0" smtClean="0"/>
              <a:t> </a:t>
            </a:r>
            <a:r>
              <a:rPr lang="ru-RU" dirty="0" err="1" smtClean="0"/>
              <a:t>від</a:t>
            </a:r>
            <a:r>
              <a:rPr lang="ru-RU" dirty="0" smtClean="0"/>
              <a:t> </a:t>
            </a:r>
            <a:r>
              <a:rPr lang="ru-RU" dirty="0" err="1" smtClean="0"/>
              <a:t>Сонця</a:t>
            </a:r>
            <a:r>
              <a:rPr lang="ru-RU" dirty="0" smtClean="0"/>
              <a:t> у 19 </a:t>
            </a:r>
            <a:r>
              <a:rPr lang="ru-RU" dirty="0" err="1" smtClean="0"/>
              <a:t>разів</a:t>
            </a:r>
            <a:r>
              <a:rPr lang="ru-RU" dirty="0" smtClean="0"/>
              <a:t> </a:t>
            </a:r>
            <a:r>
              <a:rPr lang="ru-RU" dirty="0" err="1" smtClean="0"/>
              <a:t>більша</a:t>
            </a:r>
            <a:r>
              <a:rPr lang="ru-RU" dirty="0" smtClean="0"/>
              <a:t>, </a:t>
            </a:r>
            <a:r>
              <a:rPr lang="ru-RU" dirty="0" err="1" smtClean="0"/>
              <a:t>ніж</a:t>
            </a:r>
            <a:r>
              <a:rPr lang="ru-RU" dirty="0" smtClean="0"/>
              <a:t> у </a:t>
            </a:r>
            <a:r>
              <a:rPr lang="ru-RU" dirty="0" err="1" smtClean="0"/>
              <a:t>Землі</a:t>
            </a:r>
            <a:r>
              <a:rPr lang="ru-RU" dirty="0" smtClean="0"/>
              <a:t>, </a:t>
            </a:r>
            <a:r>
              <a:rPr lang="ru-RU" dirty="0" err="1" smtClean="0"/>
              <a:t>і</a:t>
            </a:r>
            <a:r>
              <a:rPr lang="ru-RU" dirty="0" smtClean="0"/>
              <a:t> становить 2871 </a:t>
            </a:r>
            <a:r>
              <a:rPr lang="ru-RU" dirty="0" err="1" smtClean="0"/>
              <a:t>млн</a:t>
            </a:r>
            <a:r>
              <a:rPr lang="ru-RU" dirty="0" smtClean="0"/>
              <a:t> км. </a:t>
            </a:r>
            <a:r>
              <a:rPr lang="ru-RU" dirty="0" err="1" smtClean="0"/>
              <a:t>Площина</a:t>
            </a:r>
            <a:r>
              <a:rPr lang="ru-RU" dirty="0" smtClean="0"/>
              <a:t> </a:t>
            </a:r>
            <a:r>
              <a:rPr lang="ru-RU" dirty="0" err="1" smtClean="0"/>
              <a:t>орбіти</a:t>
            </a:r>
            <a:r>
              <a:rPr lang="ru-RU" dirty="0" smtClean="0"/>
              <a:t> </a:t>
            </a:r>
            <a:r>
              <a:rPr lang="ru-RU" dirty="0" err="1" smtClean="0"/>
              <a:t>нахилена</a:t>
            </a:r>
            <a:r>
              <a:rPr lang="ru-RU" dirty="0" smtClean="0"/>
              <a:t> до </a:t>
            </a:r>
            <a:r>
              <a:rPr lang="ru-RU" dirty="0" err="1" smtClean="0"/>
              <a:t>екліптики</a:t>
            </a:r>
            <a:r>
              <a:rPr lang="ru-RU" dirty="0" smtClean="0"/>
              <a:t> </a:t>
            </a:r>
            <a:r>
              <a:rPr lang="ru-RU" dirty="0" err="1" smtClean="0"/>
              <a:t>під</a:t>
            </a:r>
            <a:r>
              <a:rPr lang="ru-RU" dirty="0" smtClean="0"/>
              <a:t> кутом 0,8°. Один </a:t>
            </a:r>
            <a:r>
              <a:rPr lang="ru-RU" dirty="0" err="1" smtClean="0"/>
              <a:t>оберт</a:t>
            </a:r>
            <a:r>
              <a:rPr lang="ru-RU" dirty="0" smtClean="0"/>
              <a:t> </a:t>
            </a:r>
            <a:r>
              <a:rPr lang="ru-RU" dirty="0" err="1" smtClean="0"/>
              <a:t>навколо</a:t>
            </a:r>
            <a:r>
              <a:rPr lang="ru-RU" dirty="0" smtClean="0"/>
              <a:t> </a:t>
            </a:r>
            <a:r>
              <a:rPr lang="ru-RU" dirty="0" err="1" smtClean="0"/>
              <a:t>Сонця</a:t>
            </a:r>
            <a:r>
              <a:rPr lang="ru-RU" dirty="0" smtClean="0"/>
              <a:t> Уран </a:t>
            </a:r>
            <a:r>
              <a:rPr lang="ru-RU" dirty="0" err="1" smtClean="0"/>
              <a:t>здійснює</a:t>
            </a:r>
            <a:r>
              <a:rPr lang="ru-RU" dirty="0" smtClean="0"/>
              <a:t> за 84,01 земного року. </a:t>
            </a:r>
            <a:r>
              <a:rPr lang="ru-RU" dirty="0" err="1" smtClean="0"/>
              <a:t>Період</a:t>
            </a:r>
            <a:r>
              <a:rPr lang="ru-RU" dirty="0" smtClean="0"/>
              <a:t> </a:t>
            </a:r>
            <a:r>
              <a:rPr lang="ru-RU" dirty="0" err="1" smtClean="0"/>
              <a:t>власного</a:t>
            </a:r>
            <a:r>
              <a:rPr lang="ru-RU" dirty="0" smtClean="0"/>
              <a:t> </a:t>
            </a:r>
            <a:r>
              <a:rPr lang="ru-RU" dirty="0" err="1" smtClean="0"/>
              <a:t>обертання</a:t>
            </a:r>
            <a:r>
              <a:rPr lang="ru-RU" dirty="0" smtClean="0"/>
              <a:t> Урана становить </a:t>
            </a:r>
            <a:r>
              <a:rPr lang="ru-RU" dirty="0" err="1" smtClean="0"/>
              <a:t>приблизно</a:t>
            </a:r>
            <a:r>
              <a:rPr lang="ru-RU" dirty="0" smtClean="0"/>
              <a:t> 17 годин. </a:t>
            </a:r>
            <a:r>
              <a:rPr lang="ru-RU" dirty="0" err="1" smtClean="0"/>
              <a:t>Неточність</a:t>
            </a:r>
            <a:r>
              <a:rPr lang="ru-RU" dirty="0" smtClean="0"/>
              <a:t> </a:t>
            </a:r>
            <a:r>
              <a:rPr lang="ru-RU" dirty="0" err="1" smtClean="0"/>
              <a:t>визначення</a:t>
            </a:r>
            <a:r>
              <a:rPr lang="ru-RU" dirty="0" smtClean="0"/>
              <a:t> </a:t>
            </a:r>
            <a:r>
              <a:rPr lang="ru-RU" dirty="0" err="1" smtClean="0"/>
              <a:t>значення</a:t>
            </a:r>
            <a:r>
              <a:rPr lang="ru-RU" dirty="0" smtClean="0"/>
              <a:t> </a:t>
            </a:r>
            <a:r>
              <a:rPr lang="ru-RU" dirty="0" err="1" smtClean="0"/>
              <a:t>цього</a:t>
            </a:r>
            <a:r>
              <a:rPr lang="ru-RU" dirty="0" smtClean="0"/>
              <a:t> </a:t>
            </a:r>
            <a:r>
              <a:rPr lang="ru-RU" dirty="0" err="1" smtClean="0"/>
              <a:t>періоду</a:t>
            </a:r>
            <a:r>
              <a:rPr lang="ru-RU" dirty="0" smtClean="0"/>
              <a:t> </a:t>
            </a:r>
            <a:r>
              <a:rPr lang="ru-RU" dirty="0" err="1" smtClean="0"/>
              <a:t>обумовлена</a:t>
            </a:r>
            <a:r>
              <a:rPr lang="ru-RU" dirty="0" smtClean="0"/>
              <a:t> </a:t>
            </a:r>
            <a:r>
              <a:rPr lang="ru-RU" dirty="0" err="1" smtClean="0"/>
              <a:t>декількома</a:t>
            </a:r>
            <a:r>
              <a:rPr lang="ru-RU" dirty="0" smtClean="0"/>
              <a:t> причинами, </a:t>
            </a:r>
            <a:r>
              <a:rPr lang="ru-RU" dirty="0" err="1" smtClean="0"/>
              <a:t>із</a:t>
            </a:r>
            <a:r>
              <a:rPr lang="ru-RU" dirty="0" smtClean="0"/>
              <a:t> </a:t>
            </a:r>
            <a:r>
              <a:rPr lang="ru-RU" dirty="0" err="1" smtClean="0"/>
              <a:t>яких</a:t>
            </a:r>
            <a:r>
              <a:rPr lang="ru-RU" dirty="0" smtClean="0"/>
              <a:t> </a:t>
            </a:r>
            <a:r>
              <a:rPr lang="ru-RU" dirty="0" err="1" smtClean="0"/>
              <a:t>основними</a:t>
            </a:r>
            <a:r>
              <a:rPr lang="ru-RU" dirty="0" smtClean="0"/>
              <a:t> </a:t>
            </a:r>
            <a:r>
              <a:rPr lang="ru-RU" dirty="0" err="1" smtClean="0"/>
              <a:t>є</a:t>
            </a:r>
            <a:r>
              <a:rPr lang="ru-RU" dirty="0" smtClean="0"/>
              <a:t> </a:t>
            </a:r>
            <a:r>
              <a:rPr lang="ru-RU" dirty="0" err="1" smtClean="0"/>
              <a:t>дві</a:t>
            </a:r>
            <a:r>
              <a:rPr lang="ru-RU" dirty="0" smtClean="0"/>
              <a:t>: </a:t>
            </a:r>
            <a:r>
              <a:rPr lang="ru-RU" dirty="0" err="1" smtClean="0"/>
              <a:t>газова</a:t>
            </a:r>
            <a:r>
              <a:rPr lang="ru-RU" dirty="0" smtClean="0"/>
              <a:t> </a:t>
            </a:r>
            <a:r>
              <a:rPr lang="ru-RU" dirty="0" err="1" smtClean="0"/>
              <a:t>поверхня</a:t>
            </a:r>
            <a:r>
              <a:rPr lang="ru-RU" dirty="0" smtClean="0"/>
              <a:t> </a:t>
            </a:r>
            <a:r>
              <a:rPr lang="ru-RU" dirty="0" err="1" smtClean="0"/>
              <a:t>планети</a:t>
            </a:r>
            <a:r>
              <a:rPr lang="ru-RU" dirty="0" smtClean="0"/>
              <a:t> не </a:t>
            </a:r>
            <a:r>
              <a:rPr lang="ru-RU" dirty="0" err="1" smtClean="0"/>
              <a:t>обертається</a:t>
            </a:r>
            <a:r>
              <a:rPr lang="ru-RU" dirty="0" smtClean="0"/>
              <a:t> як </a:t>
            </a:r>
            <a:r>
              <a:rPr lang="ru-RU" dirty="0" err="1" smtClean="0"/>
              <a:t>єдине</a:t>
            </a:r>
            <a:r>
              <a:rPr lang="ru-RU" dirty="0" smtClean="0"/>
              <a:t> </a:t>
            </a:r>
            <a:r>
              <a:rPr lang="ru-RU" dirty="0" err="1" smtClean="0"/>
              <a:t>ціле</a:t>
            </a:r>
            <a:r>
              <a:rPr lang="ru-RU" dirty="0" smtClean="0"/>
              <a:t> </a:t>
            </a:r>
            <a:r>
              <a:rPr lang="ru-RU" dirty="0" err="1" smtClean="0"/>
              <a:t>і</a:t>
            </a:r>
            <a:r>
              <a:rPr lang="ru-RU" dirty="0" smtClean="0"/>
              <a:t>, </a:t>
            </a:r>
            <a:r>
              <a:rPr lang="ru-RU" dirty="0" err="1" smtClean="0"/>
              <a:t>крім</a:t>
            </a:r>
            <a:r>
              <a:rPr lang="ru-RU" dirty="0" smtClean="0"/>
              <a:t> того, на </a:t>
            </a:r>
            <a:r>
              <a:rPr lang="ru-RU" dirty="0" err="1" smtClean="0"/>
              <a:t>поверхні</a:t>
            </a:r>
            <a:r>
              <a:rPr lang="ru-RU" dirty="0" smtClean="0"/>
              <a:t> Урана не </a:t>
            </a:r>
            <a:r>
              <a:rPr lang="ru-RU" dirty="0" err="1" smtClean="0"/>
              <a:t>виявлено</a:t>
            </a:r>
            <a:r>
              <a:rPr lang="ru-RU" dirty="0" smtClean="0"/>
              <a:t> </a:t>
            </a:r>
            <a:r>
              <a:rPr lang="ru-RU" dirty="0" err="1" smtClean="0"/>
              <a:t>помітних</a:t>
            </a:r>
            <a:r>
              <a:rPr lang="ru-RU" dirty="0" smtClean="0"/>
              <a:t> </a:t>
            </a:r>
            <a:r>
              <a:rPr lang="ru-RU" dirty="0" err="1" smtClean="0"/>
              <a:t>локальних</a:t>
            </a:r>
            <a:r>
              <a:rPr lang="ru-RU" dirty="0" smtClean="0"/>
              <a:t> </a:t>
            </a:r>
            <a:r>
              <a:rPr lang="ru-RU" dirty="0" err="1" smtClean="0"/>
              <a:t>неоднорідностей</a:t>
            </a:r>
            <a:r>
              <a:rPr lang="ru-RU" dirty="0" smtClean="0"/>
              <a:t>, </a:t>
            </a:r>
            <a:r>
              <a:rPr lang="ru-RU" dirty="0" err="1" smtClean="0"/>
              <a:t>що</a:t>
            </a:r>
            <a:r>
              <a:rPr lang="ru-RU" dirty="0" smtClean="0"/>
              <a:t> </a:t>
            </a:r>
            <a:r>
              <a:rPr lang="ru-RU" dirty="0" err="1" smtClean="0"/>
              <a:t>допомогли</a:t>
            </a:r>
            <a:r>
              <a:rPr lang="ru-RU" dirty="0" smtClean="0"/>
              <a:t> б </a:t>
            </a:r>
            <a:r>
              <a:rPr lang="ru-RU" dirty="0" err="1" smtClean="0"/>
              <a:t>уточнити</a:t>
            </a:r>
            <a:r>
              <a:rPr lang="ru-RU" dirty="0" smtClean="0"/>
              <a:t> </a:t>
            </a:r>
            <a:r>
              <a:rPr lang="ru-RU" dirty="0" err="1" smtClean="0"/>
              <a:t>тривалість</a:t>
            </a:r>
            <a:r>
              <a:rPr lang="ru-RU" dirty="0" smtClean="0"/>
              <a:t> </a:t>
            </a:r>
            <a:r>
              <a:rPr lang="ru-RU" dirty="0" err="1" smtClean="0"/>
              <a:t>доби</a:t>
            </a:r>
            <a:r>
              <a:rPr lang="ru-RU" dirty="0" smtClean="0"/>
              <a:t> на </a:t>
            </a:r>
            <a:r>
              <a:rPr lang="ru-RU" dirty="0" err="1" smtClean="0"/>
              <a:t>планеті</a:t>
            </a:r>
            <a:r>
              <a:rPr lang="ru-RU" dirty="0" smtClean="0"/>
              <a:t>.</a:t>
            </a:r>
            <a:br>
              <a:rPr lang="ru-RU" dirty="0" smtClean="0"/>
            </a:br>
            <a:endParaRPr lang="ru-RU"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42910" y="428604"/>
            <a:ext cx="8129590" cy="6215106"/>
          </a:xfrm>
        </p:spPr>
        <p:txBody>
          <a:bodyPr>
            <a:normAutofit fontScale="85000" lnSpcReduction="20000"/>
          </a:bodyPr>
          <a:lstStyle/>
          <a:p>
            <a:r>
              <a:rPr lang="ru-RU" dirty="0" err="1" smtClean="0"/>
              <a:t>Обертання</a:t>
            </a:r>
            <a:r>
              <a:rPr lang="ru-RU" dirty="0" smtClean="0"/>
              <a:t> Урана </a:t>
            </a:r>
            <a:r>
              <a:rPr lang="ru-RU" dirty="0" err="1" smtClean="0"/>
              <a:t>має</a:t>
            </a:r>
            <a:r>
              <a:rPr lang="ru-RU" dirty="0" smtClean="0"/>
              <a:t> низку </a:t>
            </a:r>
            <a:r>
              <a:rPr lang="ru-RU" dirty="0" err="1" smtClean="0"/>
              <a:t>відмітних</a:t>
            </a:r>
            <a:r>
              <a:rPr lang="ru-RU" dirty="0" smtClean="0"/>
              <a:t> рис: </a:t>
            </a:r>
            <a:r>
              <a:rPr lang="ru-RU" dirty="0" err="1" smtClean="0"/>
              <a:t>вісь</a:t>
            </a:r>
            <a:r>
              <a:rPr lang="ru-RU" dirty="0" smtClean="0"/>
              <a:t> </a:t>
            </a:r>
            <a:r>
              <a:rPr lang="ru-RU" dirty="0" err="1" smtClean="0"/>
              <a:t>його</a:t>
            </a:r>
            <a:r>
              <a:rPr lang="ru-RU" dirty="0" smtClean="0"/>
              <a:t> </a:t>
            </a:r>
            <a:r>
              <a:rPr lang="ru-RU" dirty="0" err="1" smtClean="0"/>
              <a:t>обертання</a:t>
            </a:r>
            <a:r>
              <a:rPr lang="ru-RU" dirty="0" smtClean="0"/>
              <a:t> </a:t>
            </a:r>
            <a:r>
              <a:rPr lang="ru-RU" dirty="0" err="1" smtClean="0"/>
              <a:t>майже</a:t>
            </a:r>
            <a:r>
              <a:rPr lang="ru-RU" dirty="0" smtClean="0"/>
              <a:t> горизонтальна (</a:t>
            </a:r>
            <a:r>
              <a:rPr lang="ru-RU" dirty="0" err="1" smtClean="0"/>
              <a:t>нахилена</a:t>
            </a:r>
            <a:r>
              <a:rPr lang="ru-RU" dirty="0" smtClean="0"/>
              <a:t> </a:t>
            </a:r>
            <a:r>
              <a:rPr lang="ru-RU" dirty="0" err="1" smtClean="0"/>
              <a:t>під</a:t>
            </a:r>
            <a:r>
              <a:rPr lang="ru-RU" dirty="0" smtClean="0"/>
              <a:t> кутом 98° до </a:t>
            </a:r>
            <a:r>
              <a:rPr lang="ru-RU" dirty="0" err="1" smtClean="0"/>
              <a:t>площини</a:t>
            </a:r>
            <a:r>
              <a:rPr lang="ru-RU" dirty="0" smtClean="0"/>
              <a:t> </a:t>
            </a:r>
            <a:r>
              <a:rPr lang="ru-RU" dirty="0" err="1" smtClean="0"/>
              <a:t>орбіти</a:t>
            </a:r>
            <a:r>
              <a:rPr lang="ru-RU" dirty="0" smtClean="0"/>
              <a:t>), а </a:t>
            </a:r>
            <a:r>
              <a:rPr lang="ru-RU" dirty="0" err="1" smtClean="0"/>
              <a:t>напрямок</a:t>
            </a:r>
            <a:r>
              <a:rPr lang="ru-RU" dirty="0" smtClean="0"/>
              <a:t> </a:t>
            </a:r>
            <a:r>
              <a:rPr lang="ru-RU" dirty="0" err="1" smtClean="0"/>
              <a:t>обертання</a:t>
            </a:r>
            <a:r>
              <a:rPr lang="ru-RU" dirty="0" smtClean="0"/>
              <a:t> </a:t>
            </a:r>
            <a:r>
              <a:rPr lang="ru-RU" dirty="0" err="1" smtClean="0"/>
              <a:t>зворотний</a:t>
            </a:r>
            <a:r>
              <a:rPr lang="ru-RU" dirty="0" smtClean="0"/>
              <a:t> </a:t>
            </a:r>
            <a:r>
              <a:rPr lang="ru-RU" dirty="0" err="1" smtClean="0"/>
              <a:t>напрямку</a:t>
            </a:r>
            <a:r>
              <a:rPr lang="ru-RU" dirty="0" smtClean="0"/>
              <a:t> </a:t>
            </a:r>
            <a:r>
              <a:rPr lang="ru-RU" dirty="0" err="1" smtClean="0"/>
              <a:t>обертання</a:t>
            </a:r>
            <a:r>
              <a:rPr lang="ru-RU" dirty="0" smtClean="0"/>
              <a:t> </a:t>
            </a:r>
            <a:r>
              <a:rPr lang="ru-RU" dirty="0" err="1" smtClean="0"/>
              <a:t>навколо</a:t>
            </a:r>
            <a:r>
              <a:rPr lang="ru-RU" dirty="0" smtClean="0"/>
              <a:t> </a:t>
            </a:r>
            <a:r>
              <a:rPr lang="ru-RU" dirty="0" err="1" smtClean="0"/>
              <a:t>Сонця</a:t>
            </a:r>
            <a:r>
              <a:rPr lang="ru-RU" dirty="0" smtClean="0"/>
              <a:t> (</a:t>
            </a:r>
            <a:r>
              <a:rPr lang="ru-RU" dirty="0" err="1" smtClean="0"/>
              <a:t>з</a:t>
            </a:r>
            <a:r>
              <a:rPr lang="ru-RU" dirty="0" smtClean="0"/>
              <a:t> </a:t>
            </a:r>
            <a:r>
              <a:rPr lang="ru-RU" dirty="0" err="1" smtClean="0"/>
              <a:t>усіх</a:t>
            </a:r>
            <a:r>
              <a:rPr lang="ru-RU" dirty="0" smtClean="0"/>
              <a:t> </a:t>
            </a:r>
            <a:r>
              <a:rPr lang="ru-RU" dirty="0" err="1" smtClean="0"/>
              <a:t>інших</a:t>
            </a:r>
            <a:r>
              <a:rPr lang="ru-RU" dirty="0" smtClean="0"/>
              <a:t> планет </a:t>
            </a:r>
            <a:r>
              <a:rPr lang="ru-RU" dirty="0" err="1" smtClean="0"/>
              <a:t>зворотний</a:t>
            </a:r>
            <a:r>
              <a:rPr lang="ru-RU" dirty="0" smtClean="0"/>
              <a:t> </a:t>
            </a:r>
            <a:r>
              <a:rPr lang="ru-RU" dirty="0" err="1" smtClean="0"/>
              <a:t>напрямок</a:t>
            </a:r>
            <a:r>
              <a:rPr lang="ru-RU" dirty="0" smtClean="0"/>
              <a:t> </a:t>
            </a:r>
            <a:r>
              <a:rPr lang="ru-RU" dirty="0" err="1" smtClean="0"/>
              <a:t>обертання</a:t>
            </a:r>
            <a:r>
              <a:rPr lang="ru-RU" dirty="0" smtClean="0"/>
              <a:t> </a:t>
            </a:r>
            <a:r>
              <a:rPr lang="ru-RU" dirty="0" err="1" smtClean="0"/>
              <a:t>спостерігається</a:t>
            </a:r>
            <a:r>
              <a:rPr lang="ru-RU" dirty="0" smtClean="0"/>
              <a:t> </a:t>
            </a:r>
            <a:r>
              <a:rPr lang="ru-RU" dirty="0" err="1" smtClean="0"/>
              <a:t>тільки</a:t>
            </a:r>
            <a:r>
              <a:rPr lang="ru-RU" dirty="0" smtClean="0"/>
              <a:t> у </a:t>
            </a:r>
            <a:r>
              <a:rPr lang="ru-RU" dirty="0" err="1" smtClean="0"/>
              <a:t>Венери</a:t>
            </a:r>
            <a:r>
              <a:rPr lang="ru-RU" dirty="0" smtClean="0"/>
              <a:t>).</a:t>
            </a:r>
            <a:br>
              <a:rPr lang="ru-RU" dirty="0" smtClean="0"/>
            </a:br>
            <a:endParaRPr lang="ru-RU" dirty="0" smtClean="0"/>
          </a:p>
          <a:p>
            <a:r>
              <a:rPr lang="ru-RU" dirty="0" smtClean="0"/>
              <a:t>Уран </a:t>
            </a:r>
            <a:r>
              <a:rPr lang="ru-RU" dirty="0" err="1" smtClean="0"/>
              <a:t>належить</a:t>
            </a:r>
            <a:r>
              <a:rPr lang="ru-RU" dirty="0" smtClean="0"/>
              <a:t> до числа </a:t>
            </a:r>
            <a:r>
              <a:rPr lang="ru-RU" dirty="0" err="1" smtClean="0"/>
              <a:t>планет-гігантів</a:t>
            </a:r>
            <a:r>
              <a:rPr lang="ru-RU" dirty="0" smtClean="0"/>
              <a:t>: </a:t>
            </a:r>
            <a:r>
              <a:rPr lang="ru-RU" dirty="0" err="1" smtClean="0"/>
              <a:t>його</a:t>
            </a:r>
            <a:r>
              <a:rPr lang="ru-RU" dirty="0" smtClean="0"/>
              <a:t> </a:t>
            </a:r>
            <a:r>
              <a:rPr lang="ru-RU" dirty="0" err="1" smtClean="0"/>
              <a:t>екваторіальний</a:t>
            </a:r>
            <a:r>
              <a:rPr lang="ru-RU" dirty="0" smtClean="0"/>
              <a:t> </a:t>
            </a:r>
            <a:r>
              <a:rPr lang="ru-RU" dirty="0" err="1" smtClean="0"/>
              <a:t>радіус</a:t>
            </a:r>
            <a:r>
              <a:rPr lang="ru-RU" dirty="0" smtClean="0"/>
              <a:t> (25600 км) </a:t>
            </a:r>
            <a:r>
              <a:rPr lang="ru-RU" dirty="0" err="1" smtClean="0"/>
              <a:t>майже</a:t>
            </a:r>
            <a:r>
              <a:rPr lang="ru-RU" dirty="0" smtClean="0"/>
              <a:t> в </a:t>
            </a:r>
            <a:r>
              <a:rPr lang="ru-RU" dirty="0" err="1" smtClean="0"/>
              <a:t>чотири</a:t>
            </a:r>
            <a:r>
              <a:rPr lang="ru-RU" dirty="0" smtClean="0"/>
              <a:t> рази </a:t>
            </a:r>
            <a:r>
              <a:rPr lang="ru-RU" dirty="0" err="1" smtClean="0"/>
              <a:t>більший</a:t>
            </a:r>
            <a:r>
              <a:rPr lang="ru-RU" dirty="0" smtClean="0"/>
              <a:t>, а </a:t>
            </a:r>
            <a:r>
              <a:rPr lang="ru-RU" dirty="0" err="1" smtClean="0"/>
              <a:t>маса</a:t>
            </a:r>
            <a:r>
              <a:rPr lang="ru-RU" dirty="0" smtClean="0"/>
              <a:t> (8,7·1025 кг) — у 14,6 </a:t>
            </a:r>
            <a:r>
              <a:rPr lang="ru-RU" dirty="0" err="1" smtClean="0"/>
              <a:t>разів</a:t>
            </a:r>
            <a:r>
              <a:rPr lang="ru-RU" dirty="0" smtClean="0"/>
              <a:t> </a:t>
            </a:r>
            <a:r>
              <a:rPr lang="ru-RU" dirty="0" err="1" smtClean="0"/>
              <a:t>більша</a:t>
            </a:r>
            <a:r>
              <a:rPr lang="ru-RU" dirty="0" smtClean="0"/>
              <a:t>, </a:t>
            </a:r>
            <a:r>
              <a:rPr lang="ru-RU" dirty="0" err="1" smtClean="0"/>
              <a:t>ніж</a:t>
            </a:r>
            <a:r>
              <a:rPr lang="ru-RU" dirty="0" smtClean="0"/>
              <a:t> у </a:t>
            </a:r>
            <a:r>
              <a:rPr lang="ru-RU" dirty="0" err="1" smtClean="0"/>
              <a:t>Землі</a:t>
            </a:r>
            <a:r>
              <a:rPr lang="ru-RU" dirty="0" smtClean="0"/>
              <a:t>. </a:t>
            </a:r>
            <a:r>
              <a:rPr lang="ru-RU" dirty="0" err="1" smtClean="0"/>
              <a:t>Середня</a:t>
            </a:r>
            <a:r>
              <a:rPr lang="ru-RU" dirty="0" smtClean="0"/>
              <a:t> </a:t>
            </a:r>
            <a:r>
              <a:rPr lang="ru-RU" dirty="0" err="1" smtClean="0"/>
              <a:t>густина</a:t>
            </a:r>
            <a:r>
              <a:rPr lang="ru-RU" dirty="0" smtClean="0"/>
              <a:t> Урана (1,26 г/см³) у 4,38 рази </a:t>
            </a:r>
            <a:r>
              <a:rPr lang="ru-RU" dirty="0" err="1" smtClean="0"/>
              <a:t>менша</a:t>
            </a:r>
            <a:r>
              <a:rPr lang="ru-RU" dirty="0" smtClean="0"/>
              <a:t>, </a:t>
            </a:r>
            <a:r>
              <a:rPr lang="ru-RU" dirty="0" err="1" smtClean="0"/>
              <a:t>ніж</a:t>
            </a:r>
            <a:r>
              <a:rPr lang="ru-RU" dirty="0" smtClean="0"/>
              <a:t> </a:t>
            </a:r>
            <a:r>
              <a:rPr lang="ru-RU" dirty="0" err="1" smtClean="0"/>
              <a:t>густина</a:t>
            </a:r>
            <a:r>
              <a:rPr lang="ru-RU" dirty="0" smtClean="0"/>
              <a:t> </a:t>
            </a:r>
            <a:r>
              <a:rPr lang="ru-RU" dirty="0" err="1" smtClean="0"/>
              <a:t>Землі</a:t>
            </a:r>
            <a:r>
              <a:rPr lang="ru-RU" dirty="0" smtClean="0"/>
              <a:t>. </a:t>
            </a:r>
            <a:r>
              <a:rPr lang="ru-RU" dirty="0" err="1" smtClean="0"/>
              <a:t>Порівняно</a:t>
            </a:r>
            <a:r>
              <a:rPr lang="ru-RU" dirty="0" smtClean="0"/>
              <a:t> мала </a:t>
            </a:r>
            <a:r>
              <a:rPr lang="ru-RU" dirty="0" err="1" smtClean="0"/>
              <a:t>густина</a:t>
            </a:r>
            <a:r>
              <a:rPr lang="ru-RU" dirty="0" smtClean="0"/>
              <a:t> </a:t>
            </a:r>
            <a:r>
              <a:rPr lang="ru-RU" dirty="0" err="1" smtClean="0"/>
              <a:t>типова</a:t>
            </a:r>
            <a:r>
              <a:rPr lang="ru-RU" dirty="0" smtClean="0"/>
              <a:t> для </a:t>
            </a:r>
            <a:r>
              <a:rPr lang="ru-RU" dirty="0" err="1" smtClean="0"/>
              <a:t>планет-гігантів</a:t>
            </a:r>
            <a:r>
              <a:rPr lang="ru-RU" dirty="0" smtClean="0"/>
              <a:t>: у </a:t>
            </a:r>
            <a:r>
              <a:rPr lang="ru-RU" dirty="0" err="1" smtClean="0"/>
              <a:t>процесі</a:t>
            </a:r>
            <a:r>
              <a:rPr lang="ru-RU" dirty="0" smtClean="0"/>
              <a:t> </a:t>
            </a:r>
            <a:r>
              <a:rPr lang="ru-RU" dirty="0" err="1" smtClean="0"/>
              <a:t>формування</a:t>
            </a:r>
            <a:r>
              <a:rPr lang="ru-RU" dirty="0" smtClean="0"/>
              <a:t> </a:t>
            </a:r>
            <a:r>
              <a:rPr lang="ru-RU" dirty="0" err="1" smtClean="0"/>
              <a:t>з</a:t>
            </a:r>
            <a:r>
              <a:rPr lang="ru-RU" dirty="0" smtClean="0"/>
              <a:t> </a:t>
            </a:r>
            <a:r>
              <a:rPr lang="ru-RU" dirty="0" err="1" smtClean="0"/>
              <a:t>газово-пилової</a:t>
            </a:r>
            <a:r>
              <a:rPr lang="ru-RU" dirty="0" smtClean="0"/>
              <a:t> </a:t>
            </a:r>
            <a:r>
              <a:rPr lang="ru-RU" dirty="0" err="1" smtClean="0"/>
              <a:t>протопланетної</a:t>
            </a:r>
            <a:r>
              <a:rPr lang="ru-RU" dirty="0" smtClean="0"/>
              <a:t> хмари </a:t>
            </a:r>
            <a:r>
              <a:rPr lang="ru-RU" dirty="0" err="1" smtClean="0"/>
              <a:t>найлегші</a:t>
            </a:r>
            <a:r>
              <a:rPr lang="ru-RU" dirty="0" smtClean="0"/>
              <a:t> </a:t>
            </a:r>
            <a:r>
              <a:rPr lang="ru-RU" dirty="0" err="1" smtClean="0"/>
              <a:t>компоненти</a:t>
            </a:r>
            <a:r>
              <a:rPr lang="ru-RU" dirty="0" smtClean="0"/>
              <a:t> (</a:t>
            </a:r>
            <a:r>
              <a:rPr lang="ru-RU" dirty="0" err="1" smtClean="0"/>
              <a:t>водень</a:t>
            </a:r>
            <a:r>
              <a:rPr lang="ru-RU" dirty="0" smtClean="0"/>
              <a:t> та </a:t>
            </a:r>
            <a:r>
              <a:rPr lang="ru-RU" dirty="0" err="1" smtClean="0"/>
              <a:t>гелій</a:t>
            </a:r>
            <a:r>
              <a:rPr lang="ru-RU" dirty="0" smtClean="0"/>
              <a:t>) стали для них </a:t>
            </a:r>
            <a:r>
              <a:rPr lang="ru-RU" dirty="0" err="1" smtClean="0"/>
              <a:t>основним</a:t>
            </a:r>
            <a:r>
              <a:rPr lang="ru-RU" dirty="0" smtClean="0"/>
              <a:t> «</a:t>
            </a:r>
            <a:r>
              <a:rPr lang="ru-RU" dirty="0" err="1" smtClean="0"/>
              <a:t>будівельним</a:t>
            </a:r>
            <a:r>
              <a:rPr lang="ru-RU" dirty="0" smtClean="0"/>
              <a:t> </a:t>
            </a:r>
            <a:r>
              <a:rPr lang="ru-RU" dirty="0" err="1" smtClean="0"/>
              <a:t>матеріалом</a:t>
            </a:r>
            <a:r>
              <a:rPr lang="ru-RU" dirty="0" smtClean="0"/>
              <a:t>», </a:t>
            </a:r>
            <a:r>
              <a:rPr lang="ru-RU" dirty="0" err="1" smtClean="0"/>
              <a:t>тимчасом</a:t>
            </a:r>
            <a:r>
              <a:rPr lang="ru-RU" dirty="0" smtClean="0"/>
              <a:t> як </a:t>
            </a:r>
            <a:r>
              <a:rPr lang="ru-RU" dirty="0" err="1" smtClean="0"/>
              <a:t>планети</a:t>
            </a:r>
            <a:r>
              <a:rPr lang="ru-RU" dirty="0" smtClean="0"/>
              <a:t> </a:t>
            </a:r>
            <a:r>
              <a:rPr lang="ru-RU" dirty="0" err="1" smtClean="0"/>
              <a:t>земної</a:t>
            </a:r>
            <a:r>
              <a:rPr lang="ru-RU" dirty="0" smtClean="0"/>
              <a:t> </a:t>
            </a:r>
            <a:r>
              <a:rPr lang="ru-RU" dirty="0" err="1" smtClean="0"/>
              <a:t>групи</a:t>
            </a:r>
            <a:r>
              <a:rPr lang="ru-RU" dirty="0" smtClean="0"/>
              <a:t> </a:t>
            </a:r>
            <a:r>
              <a:rPr lang="ru-RU" dirty="0" err="1" smtClean="0"/>
              <a:t>значною</a:t>
            </a:r>
            <a:r>
              <a:rPr lang="ru-RU" dirty="0" smtClean="0"/>
              <a:t> </a:t>
            </a:r>
            <a:r>
              <a:rPr lang="ru-RU" dirty="0" err="1" smtClean="0"/>
              <a:t>мірою</a:t>
            </a:r>
            <a:r>
              <a:rPr lang="ru-RU" dirty="0" smtClean="0"/>
              <a:t> </a:t>
            </a:r>
            <a:r>
              <a:rPr lang="ru-RU" dirty="0" err="1" smtClean="0"/>
              <a:t>їх</a:t>
            </a:r>
            <a:r>
              <a:rPr lang="ru-RU" dirty="0" smtClean="0"/>
              <a:t> </a:t>
            </a:r>
            <a:r>
              <a:rPr lang="ru-RU" dirty="0" err="1" smtClean="0"/>
              <a:t>втратили</a:t>
            </a:r>
            <a:r>
              <a:rPr lang="ru-RU" dirty="0" smtClean="0"/>
              <a:t> </a:t>
            </a:r>
            <a:r>
              <a:rPr lang="ru-RU" dirty="0" err="1" smtClean="0"/>
              <a:t>і</a:t>
            </a:r>
            <a:r>
              <a:rPr lang="ru-RU" dirty="0" smtClean="0"/>
              <a:t> тому </a:t>
            </a:r>
            <a:r>
              <a:rPr lang="ru-RU" dirty="0" err="1" smtClean="0"/>
              <a:t>мають</a:t>
            </a:r>
            <a:r>
              <a:rPr lang="ru-RU" dirty="0" smtClean="0"/>
              <a:t> </a:t>
            </a:r>
            <a:r>
              <a:rPr lang="ru-RU" dirty="0" err="1" smtClean="0"/>
              <a:t>помітно</a:t>
            </a:r>
            <a:r>
              <a:rPr lang="ru-RU" dirty="0" smtClean="0"/>
              <a:t> </a:t>
            </a:r>
            <a:r>
              <a:rPr lang="ru-RU" dirty="0" err="1" smtClean="0"/>
              <a:t>більшу</a:t>
            </a:r>
            <a:r>
              <a:rPr lang="ru-RU" dirty="0" smtClean="0"/>
              <a:t> </a:t>
            </a:r>
            <a:r>
              <a:rPr lang="ru-RU" dirty="0" err="1" smtClean="0"/>
              <a:t>частку</a:t>
            </a:r>
            <a:r>
              <a:rPr lang="ru-RU" dirty="0" smtClean="0"/>
              <a:t> </a:t>
            </a:r>
            <a:r>
              <a:rPr lang="ru-RU" dirty="0" err="1" smtClean="0"/>
              <a:t>важчих</a:t>
            </a:r>
            <a:r>
              <a:rPr lang="ru-RU" dirty="0" smtClean="0"/>
              <a:t> </a:t>
            </a:r>
            <a:r>
              <a:rPr lang="ru-RU" dirty="0" err="1" smtClean="0"/>
              <a:t>елементів</a:t>
            </a:r>
            <a:r>
              <a:rPr lang="ru-RU" dirty="0" smtClean="0"/>
              <a:t>.</a:t>
            </a:r>
            <a:endParaRPr lang="uk-UA" dirty="0" smtClean="0"/>
          </a:p>
          <a:p>
            <a:endParaRPr lang="uk-U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Склад і внутрішня будова</a:t>
            </a:r>
            <a:br>
              <a:rPr lang="uk-UA" dirty="0" smtClean="0"/>
            </a:br>
            <a:endParaRPr lang="uk-UA" dirty="0"/>
          </a:p>
        </p:txBody>
      </p:sp>
      <p:sp>
        <p:nvSpPr>
          <p:cNvPr id="3" name="Содержимое 2"/>
          <p:cNvSpPr>
            <a:spLocks noGrp="1"/>
          </p:cNvSpPr>
          <p:nvPr>
            <p:ph idx="1"/>
          </p:nvPr>
        </p:nvSpPr>
        <p:spPr>
          <a:xfrm>
            <a:off x="3786182" y="1214422"/>
            <a:ext cx="5214974" cy="6143668"/>
          </a:xfrm>
          <a:noFill/>
          <a:ln>
            <a:noFill/>
          </a:ln>
        </p:spPr>
        <p:style>
          <a:lnRef idx="2">
            <a:schemeClr val="dk1">
              <a:shade val="50000"/>
            </a:schemeClr>
          </a:lnRef>
          <a:fillRef idx="1002">
            <a:schemeClr val="dk2"/>
          </a:fillRef>
          <a:effectRef idx="0">
            <a:schemeClr val="dk1"/>
          </a:effectRef>
          <a:fontRef idx="minor">
            <a:schemeClr val="lt1"/>
          </a:fontRef>
        </p:style>
        <p:txBody>
          <a:bodyPr>
            <a:normAutofit fontScale="70000" lnSpcReduction="20000"/>
          </a:bodyPr>
          <a:lstStyle/>
          <a:p>
            <a:r>
              <a:rPr lang="ru-RU" dirty="0" err="1" smtClean="0"/>
              <a:t>Подібно</a:t>
            </a:r>
            <a:r>
              <a:rPr lang="ru-RU" dirty="0" smtClean="0"/>
              <a:t> до </a:t>
            </a:r>
            <a:r>
              <a:rPr lang="ru-RU" dirty="0" err="1" smtClean="0"/>
              <a:t>інших</a:t>
            </a:r>
            <a:r>
              <a:rPr lang="ru-RU" dirty="0" smtClean="0"/>
              <a:t> </a:t>
            </a:r>
            <a:r>
              <a:rPr lang="ru-RU" dirty="0" err="1" smtClean="0"/>
              <a:t>планет-гігантів</a:t>
            </a:r>
            <a:r>
              <a:rPr lang="ru-RU" dirty="0" smtClean="0"/>
              <a:t>, Атмосфера </a:t>
            </a:r>
            <a:r>
              <a:rPr lang="ru-RU" dirty="0" err="1" smtClean="0"/>
              <a:t>планети</a:t>
            </a:r>
            <a:r>
              <a:rPr lang="ru-RU" dirty="0" smtClean="0"/>
              <a:t> Урана </a:t>
            </a:r>
            <a:r>
              <a:rPr lang="ru-RU" dirty="0" err="1" smtClean="0"/>
              <a:t>складається</a:t>
            </a:r>
            <a:r>
              <a:rPr lang="ru-RU" dirty="0" smtClean="0"/>
              <a:t> в основному </a:t>
            </a:r>
            <a:r>
              <a:rPr lang="ru-RU" dirty="0" err="1" smtClean="0"/>
              <a:t>з</a:t>
            </a:r>
            <a:r>
              <a:rPr lang="ru-RU" dirty="0" smtClean="0"/>
              <a:t> </a:t>
            </a:r>
            <a:r>
              <a:rPr lang="ru-RU" dirty="0" err="1" smtClean="0"/>
              <a:t>водню</a:t>
            </a:r>
            <a:r>
              <a:rPr lang="ru-RU" dirty="0" smtClean="0"/>
              <a:t>, </a:t>
            </a:r>
            <a:r>
              <a:rPr lang="ru-RU" dirty="0" err="1" smtClean="0"/>
              <a:t>гелію</a:t>
            </a:r>
            <a:r>
              <a:rPr lang="ru-RU" dirty="0" smtClean="0"/>
              <a:t> та метану, </a:t>
            </a:r>
            <a:r>
              <a:rPr lang="ru-RU" dirty="0" err="1" smtClean="0"/>
              <a:t>хоча</a:t>
            </a:r>
            <a:r>
              <a:rPr lang="ru-RU" dirty="0" smtClean="0"/>
              <a:t> </a:t>
            </a:r>
            <a:r>
              <a:rPr lang="ru-RU" dirty="0" err="1" smtClean="0"/>
              <a:t>їхні</a:t>
            </a:r>
            <a:r>
              <a:rPr lang="ru-RU" dirty="0" smtClean="0"/>
              <a:t> </a:t>
            </a:r>
            <a:r>
              <a:rPr lang="ru-RU" dirty="0" err="1" smtClean="0"/>
              <a:t>частки</a:t>
            </a:r>
            <a:r>
              <a:rPr lang="ru-RU" dirty="0" smtClean="0"/>
              <a:t> </a:t>
            </a:r>
            <a:r>
              <a:rPr lang="ru-RU" dirty="0" err="1" smtClean="0"/>
              <a:t>дещо</a:t>
            </a:r>
            <a:r>
              <a:rPr lang="ru-RU" dirty="0" smtClean="0"/>
              <a:t> </a:t>
            </a:r>
            <a:r>
              <a:rPr lang="ru-RU" dirty="0" err="1" smtClean="0"/>
              <a:t>нижчі</a:t>
            </a:r>
            <a:r>
              <a:rPr lang="ru-RU" dirty="0" smtClean="0"/>
              <a:t> в </a:t>
            </a:r>
            <a:r>
              <a:rPr lang="ru-RU" dirty="0" err="1" smtClean="0"/>
              <a:t>порівнянні</a:t>
            </a:r>
            <a:r>
              <a:rPr lang="ru-RU" dirty="0" smtClean="0"/>
              <a:t> </a:t>
            </a:r>
            <a:r>
              <a:rPr lang="ru-RU" dirty="0" err="1" smtClean="0"/>
              <a:t>з</a:t>
            </a:r>
            <a:r>
              <a:rPr lang="ru-RU" dirty="0" smtClean="0"/>
              <a:t> </a:t>
            </a:r>
            <a:r>
              <a:rPr lang="ru-RU" dirty="0" err="1" smtClean="0"/>
              <a:t>Юпітером</a:t>
            </a:r>
            <a:r>
              <a:rPr lang="ru-RU" dirty="0" smtClean="0"/>
              <a:t> </a:t>
            </a:r>
            <a:r>
              <a:rPr lang="ru-RU" dirty="0" err="1" smtClean="0"/>
              <a:t>і</a:t>
            </a:r>
            <a:r>
              <a:rPr lang="ru-RU" dirty="0" smtClean="0"/>
              <a:t> Сатурном.</a:t>
            </a:r>
            <a:br>
              <a:rPr lang="ru-RU" dirty="0" smtClean="0"/>
            </a:br>
            <a:r>
              <a:rPr lang="ru-RU" dirty="0" smtClean="0"/>
              <a:t/>
            </a:r>
            <a:br>
              <a:rPr lang="ru-RU" dirty="0" smtClean="0"/>
            </a:br>
            <a:r>
              <a:rPr lang="ru-RU" dirty="0" smtClean="0"/>
              <a:t>Теоретична модель </a:t>
            </a:r>
            <a:r>
              <a:rPr lang="ru-RU" dirty="0" err="1" smtClean="0"/>
              <a:t>будови</a:t>
            </a:r>
            <a:r>
              <a:rPr lang="ru-RU" dirty="0" smtClean="0"/>
              <a:t> Урана </a:t>
            </a:r>
            <a:r>
              <a:rPr lang="ru-RU" dirty="0" err="1" smtClean="0"/>
              <a:t>така</a:t>
            </a:r>
            <a:r>
              <a:rPr lang="ru-RU" dirty="0" smtClean="0"/>
              <a:t>: </a:t>
            </a:r>
            <a:r>
              <a:rPr lang="ru-RU" dirty="0" err="1" smtClean="0"/>
              <a:t>його</a:t>
            </a:r>
            <a:r>
              <a:rPr lang="ru-RU" dirty="0" smtClean="0"/>
              <a:t>                               </a:t>
            </a:r>
            <a:r>
              <a:rPr lang="ru-RU" dirty="0" err="1" smtClean="0"/>
              <a:t>поверхневий</a:t>
            </a:r>
            <a:r>
              <a:rPr lang="ru-RU" dirty="0" smtClean="0"/>
              <a:t> шар </a:t>
            </a:r>
            <a:r>
              <a:rPr lang="ru-RU" dirty="0" err="1" smtClean="0"/>
              <a:t>є</a:t>
            </a:r>
            <a:r>
              <a:rPr lang="ru-RU" dirty="0" smtClean="0"/>
              <a:t> </a:t>
            </a:r>
            <a:r>
              <a:rPr lang="ru-RU" dirty="0" err="1" smtClean="0"/>
              <a:t>газорідкою</a:t>
            </a:r>
            <a:r>
              <a:rPr lang="ru-RU" dirty="0" smtClean="0"/>
              <a:t> </a:t>
            </a:r>
            <a:r>
              <a:rPr lang="ru-RU" dirty="0" err="1" smtClean="0"/>
              <a:t>оболонкою</a:t>
            </a:r>
            <a:r>
              <a:rPr lang="ru-RU" dirty="0" smtClean="0"/>
              <a:t>, </a:t>
            </a:r>
            <a:r>
              <a:rPr lang="ru-RU" dirty="0" err="1" smtClean="0"/>
              <a:t>під</a:t>
            </a:r>
            <a:r>
              <a:rPr lang="ru-RU" dirty="0" smtClean="0"/>
              <a:t> </a:t>
            </a:r>
            <a:r>
              <a:rPr lang="ru-RU" dirty="0" err="1" smtClean="0"/>
              <a:t>якою</a:t>
            </a:r>
            <a:r>
              <a:rPr lang="ru-RU" dirty="0" smtClean="0"/>
              <a:t>   </a:t>
            </a:r>
            <a:r>
              <a:rPr lang="ru-RU" dirty="0" err="1" smtClean="0"/>
              <a:t>знаходиться</a:t>
            </a:r>
            <a:r>
              <a:rPr lang="ru-RU" dirty="0" smtClean="0"/>
              <a:t> </a:t>
            </a:r>
            <a:r>
              <a:rPr lang="ru-RU" dirty="0" err="1" smtClean="0"/>
              <a:t>крижана</a:t>
            </a:r>
            <a:r>
              <a:rPr lang="ru-RU" dirty="0" smtClean="0"/>
              <a:t> </a:t>
            </a:r>
            <a:r>
              <a:rPr lang="ru-RU" dirty="0" err="1" smtClean="0"/>
              <a:t>мантія</a:t>
            </a:r>
            <a:r>
              <a:rPr lang="ru-RU" dirty="0" smtClean="0"/>
              <a:t> (</a:t>
            </a:r>
            <a:r>
              <a:rPr lang="ru-RU" dirty="0" err="1" smtClean="0"/>
              <a:t>суміш</a:t>
            </a:r>
            <a:r>
              <a:rPr lang="ru-RU" dirty="0" smtClean="0"/>
              <a:t> водяного </a:t>
            </a:r>
            <a:r>
              <a:rPr lang="ru-RU" dirty="0" err="1" smtClean="0"/>
              <a:t>й</a:t>
            </a:r>
            <a:r>
              <a:rPr lang="ru-RU" dirty="0" smtClean="0"/>
              <a:t> </a:t>
            </a:r>
            <a:r>
              <a:rPr lang="ru-RU" dirty="0" err="1" smtClean="0"/>
              <a:t>аміачного</a:t>
            </a:r>
            <a:r>
              <a:rPr lang="ru-RU" dirty="0" smtClean="0"/>
              <a:t> </a:t>
            </a:r>
            <a:r>
              <a:rPr lang="ru-RU" dirty="0" err="1" smtClean="0"/>
              <a:t>льоду</a:t>
            </a:r>
            <a:r>
              <a:rPr lang="ru-RU" dirty="0" smtClean="0"/>
              <a:t>), а </a:t>
            </a:r>
            <a:r>
              <a:rPr lang="ru-RU" dirty="0" err="1" smtClean="0"/>
              <a:t>ще</a:t>
            </a:r>
            <a:r>
              <a:rPr lang="ru-RU" dirty="0" smtClean="0"/>
              <a:t> </a:t>
            </a:r>
            <a:r>
              <a:rPr lang="ru-RU" dirty="0" err="1" smtClean="0"/>
              <a:t>глибше</a:t>
            </a:r>
            <a:r>
              <a:rPr lang="ru-RU" dirty="0" smtClean="0"/>
              <a:t> — ядро </a:t>
            </a:r>
            <a:r>
              <a:rPr lang="ru-RU" dirty="0" err="1" smtClean="0"/>
              <a:t>з</a:t>
            </a:r>
            <a:r>
              <a:rPr lang="ru-RU" dirty="0" smtClean="0"/>
              <a:t> </a:t>
            </a:r>
            <a:r>
              <a:rPr lang="ru-RU" dirty="0" err="1" smtClean="0"/>
              <a:t>твердих</a:t>
            </a:r>
            <a:r>
              <a:rPr lang="ru-RU" dirty="0" smtClean="0"/>
              <a:t> </a:t>
            </a:r>
            <a:r>
              <a:rPr lang="ru-RU" dirty="0" err="1" smtClean="0"/>
              <a:t>порід</a:t>
            </a:r>
            <a:r>
              <a:rPr lang="ru-RU" dirty="0" smtClean="0"/>
              <a:t>. </a:t>
            </a:r>
            <a:r>
              <a:rPr lang="ru-RU" dirty="0" err="1" smtClean="0"/>
              <a:t>Маса</a:t>
            </a:r>
            <a:r>
              <a:rPr lang="ru-RU" dirty="0" smtClean="0"/>
              <a:t> </a:t>
            </a:r>
            <a:r>
              <a:rPr lang="ru-RU" dirty="0" err="1" smtClean="0"/>
              <a:t>мантії</a:t>
            </a:r>
            <a:r>
              <a:rPr lang="ru-RU" dirty="0" smtClean="0"/>
              <a:t> та ядра становить </a:t>
            </a:r>
            <a:r>
              <a:rPr lang="ru-RU" dirty="0" err="1" smtClean="0"/>
              <a:t>приблизно</a:t>
            </a:r>
            <a:r>
              <a:rPr lang="ru-RU" dirty="0" smtClean="0"/>
              <a:t> 85-90% </a:t>
            </a:r>
            <a:r>
              <a:rPr lang="ru-RU" dirty="0" err="1" smtClean="0"/>
              <a:t>усієї</a:t>
            </a:r>
            <a:r>
              <a:rPr lang="ru-RU" dirty="0" smtClean="0"/>
              <a:t> </a:t>
            </a:r>
            <a:r>
              <a:rPr lang="ru-RU" dirty="0" err="1" smtClean="0"/>
              <a:t>маси</a:t>
            </a:r>
            <a:r>
              <a:rPr lang="ru-RU" dirty="0" smtClean="0"/>
              <a:t> Урана. Зона </a:t>
            </a:r>
            <a:r>
              <a:rPr lang="ru-RU" dirty="0" err="1" smtClean="0"/>
              <a:t>твердої</a:t>
            </a:r>
            <a:r>
              <a:rPr lang="ru-RU" dirty="0" smtClean="0"/>
              <a:t> </a:t>
            </a:r>
            <a:r>
              <a:rPr lang="ru-RU" dirty="0" err="1" smtClean="0"/>
              <a:t>речовини</a:t>
            </a:r>
            <a:r>
              <a:rPr lang="ru-RU" dirty="0" smtClean="0"/>
              <a:t> </a:t>
            </a:r>
            <a:r>
              <a:rPr lang="ru-RU" dirty="0" err="1" smtClean="0"/>
              <a:t>сягає</a:t>
            </a:r>
            <a:r>
              <a:rPr lang="ru-RU" dirty="0" smtClean="0"/>
              <a:t> 3/4 </a:t>
            </a:r>
            <a:r>
              <a:rPr lang="ru-RU" dirty="0" err="1" smtClean="0"/>
              <a:t>радіуса</a:t>
            </a:r>
            <a:r>
              <a:rPr lang="ru-RU" dirty="0" smtClean="0"/>
              <a:t> </a:t>
            </a:r>
            <a:r>
              <a:rPr lang="ru-RU" dirty="0" err="1" smtClean="0"/>
              <a:t>планети</a:t>
            </a:r>
            <a:r>
              <a:rPr lang="ru-RU" dirty="0" smtClean="0"/>
              <a:t>.</a:t>
            </a:r>
            <a:br>
              <a:rPr lang="ru-RU" dirty="0" smtClean="0"/>
            </a:br>
            <a:r>
              <a:rPr lang="ru-RU" dirty="0" smtClean="0"/>
              <a:t/>
            </a:r>
            <a:br>
              <a:rPr lang="ru-RU" dirty="0" smtClean="0"/>
            </a:br>
            <a:r>
              <a:rPr lang="ru-RU" dirty="0" smtClean="0"/>
              <a:t>Температура в </a:t>
            </a:r>
            <a:r>
              <a:rPr lang="ru-RU" dirty="0" err="1" smtClean="0"/>
              <a:t>центрі</a:t>
            </a:r>
            <a:r>
              <a:rPr lang="ru-RU" dirty="0" smtClean="0"/>
              <a:t> Урана — </a:t>
            </a:r>
            <a:r>
              <a:rPr lang="ru-RU" dirty="0" err="1" smtClean="0"/>
              <a:t>близько</a:t>
            </a:r>
            <a:r>
              <a:rPr lang="ru-RU" dirty="0" smtClean="0"/>
              <a:t> 10 000 °C, </a:t>
            </a:r>
            <a:r>
              <a:rPr lang="ru-RU" dirty="0" err="1" smtClean="0"/>
              <a:t>тиск</a:t>
            </a:r>
            <a:r>
              <a:rPr lang="ru-RU" dirty="0" smtClean="0"/>
              <a:t> 7-8 </a:t>
            </a:r>
            <a:r>
              <a:rPr lang="ru-RU" dirty="0" err="1" smtClean="0"/>
              <a:t>млн</a:t>
            </a:r>
            <a:r>
              <a:rPr lang="ru-RU" dirty="0" smtClean="0"/>
              <a:t> атмосфер. На </a:t>
            </a:r>
            <a:r>
              <a:rPr lang="ru-RU" dirty="0" err="1" smtClean="0"/>
              <a:t>межі</a:t>
            </a:r>
            <a:r>
              <a:rPr lang="ru-RU" dirty="0" smtClean="0"/>
              <a:t> ядра </a:t>
            </a:r>
            <a:r>
              <a:rPr lang="ru-RU" dirty="0" err="1" smtClean="0"/>
              <a:t>тиск</a:t>
            </a:r>
            <a:r>
              <a:rPr lang="ru-RU" dirty="0" smtClean="0"/>
              <a:t> </a:t>
            </a:r>
            <a:r>
              <a:rPr lang="ru-RU" dirty="0" err="1" smtClean="0"/>
              <a:t>приблизно</a:t>
            </a:r>
            <a:r>
              <a:rPr lang="ru-RU" dirty="0" smtClean="0"/>
              <a:t> на два порядки </a:t>
            </a:r>
            <a:r>
              <a:rPr lang="ru-RU" dirty="0" err="1" smtClean="0"/>
              <a:t>нижчий</a:t>
            </a:r>
            <a:r>
              <a:rPr lang="ru-RU" dirty="0" smtClean="0"/>
              <a:t>.</a:t>
            </a:r>
            <a:br>
              <a:rPr lang="ru-RU" dirty="0" smtClean="0"/>
            </a:br>
            <a:r>
              <a:rPr lang="ru-RU" dirty="0" smtClean="0"/>
              <a:t/>
            </a:r>
            <a:br>
              <a:rPr lang="ru-RU" dirty="0" smtClean="0"/>
            </a:br>
            <a:endParaRPr lang="uk-UA" dirty="0"/>
          </a:p>
        </p:txBody>
      </p:sp>
      <p:pic>
        <p:nvPicPr>
          <p:cNvPr id="5" name="Picture 2" descr="http://2.bp.blogspot.com/-d-2ZoV9Al6U/UR-B8fCx_JI/AAAAAAAAAX8/a-pVBCv8mBs/s1600/%D0%B1%D1%83%D0%B4%D0%BE%D0%B2%D0%B0+%D1%83%D1%80%D0%B0%D0%BD%D0%B0.jpg"/>
          <p:cNvPicPr>
            <a:picLocks noChangeAspect="1" noChangeArrowheads="1"/>
          </p:cNvPicPr>
          <p:nvPr/>
        </p:nvPicPr>
        <p:blipFill>
          <a:blip r:embed="rId2"/>
          <a:srcRect/>
          <a:stretch>
            <a:fillRect/>
          </a:stretch>
        </p:blipFill>
        <p:spPr bwMode="auto">
          <a:xfrm>
            <a:off x="357158" y="1643050"/>
            <a:ext cx="3654258" cy="370141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t>Атмосфера</a:t>
            </a:r>
            <a:br>
              <a:rPr lang="uk-UA" b="1" dirty="0" smtClean="0"/>
            </a:br>
            <a:endParaRPr lang="uk-UA" dirty="0"/>
          </a:p>
        </p:txBody>
      </p:sp>
      <p:sp>
        <p:nvSpPr>
          <p:cNvPr id="3" name="Содержимое 2"/>
          <p:cNvSpPr>
            <a:spLocks noGrp="1"/>
          </p:cNvSpPr>
          <p:nvPr>
            <p:ph idx="1"/>
          </p:nvPr>
        </p:nvSpPr>
        <p:spPr/>
        <p:txBody>
          <a:bodyPr>
            <a:normAutofit fontScale="85000" lnSpcReduction="20000"/>
          </a:bodyPr>
          <a:lstStyle/>
          <a:p>
            <a:r>
              <a:rPr lang="uk-UA" dirty="0" smtClean="0"/>
              <a:t>Хоча Уран і не має твердої поверхні в звичному розумінні цього слова, найвіддаленішу частину газоподібної оболонки прийнято називати його атмосферою. Вважають, що атмосфера Урана починається на відстані 300 км від зовнішнього шару при тиску в 100 бар і температурі в 320 </a:t>
            </a:r>
            <a:r>
              <a:rPr lang="en-US" dirty="0" smtClean="0"/>
              <a:t>K. «</a:t>
            </a:r>
            <a:r>
              <a:rPr lang="uk-UA" dirty="0" smtClean="0"/>
              <a:t>Атмосферна корона» простягається на відстань, що в 2 рази перевищує радіус від «поверхні» з тиском в 1 бар. Атмосферу умовно можна розділити на 3 частини: тропосфера (-300 км — 50 </a:t>
            </a:r>
            <a:r>
              <a:rPr lang="uk-UA" dirty="0" err="1" smtClean="0"/>
              <a:t>км</a:t>
            </a:r>
            <a:r>
              <a:rPr lang="uk-UA" dirty="0" smtClean="0"/>
              <a:t>; тиск становить 100 — 0,1 бар), стратосфера (50 — 4000 км; тиск становить 0,1 — 10-10 бар) і термосфера/атмосферна корона (4000 — 50000 км від поверхні). Мезосфера у Урана відсутня.</a:t>
            </a:r>
            <a:endParaRPr lang="uk-UA"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етро">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Метро">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237</TotalTime>
  <Words>1246</Words>
  <PresentationFormat>Экран (4:3)</PresentationFormat>
  <Paragraphs>44</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Метро</vt:lpstr>
      <vt:lpstr>Презентація    На тему: Планета Уран</vt:lpstr>
      <vt:lpstr>Слайд 2</vt:lpstr>
      <vt:lpstr>Слайд 3</vt:lpstr>
      <vt:lpstr>Історія відкриття Урана </vt:lpstr>
      <vt:lpstr>Слайд 5</vt:lpstr>
      <vt:lpstr>Рух, розміри, маса </vt:lpstr>
      <vt:lpstr>Слайд 7</vt:lpstr>
      <vt:lpstr>Склад і внутрішня будова </vt:lpstr>
      <vt:lpstr>Атмосфера </vt:lpstr>
      <vt:lpstr>Магнітосфера </vt:lpstr>
      <vt:lpstr>Слайд 11</vt:lpstr>
      <vt:lpstr>Клімат </vt:lpstr>
      <vt:lpstr>Формування Урана </vt:lpstr>
      <vt:lpstr>Слайд 14</vt:lpstr>
      <vt:lpstr>Слайд 15</vt:lpstr>
      <vt:lpstr>Супутники Урана </vt:lpstr>
      <vt:lpstr>Слайд 17</vt:lpstr>
      <vt:lpstr>Джерела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На тему: Планета Уран</dc:title>
  <dc:creator>Admin</dc:creator>
  <cp:lastModifiedBy>Admin</cp:lastModifiedBy>
  <cp:revision>30</cp:revision>
  <dcterms:created xsi:type="dcterms:W3CDTF">2014-11-11T14:57:18Z</dcterms:created>
  <dcterms:modified xsi:type="dcterms:W3CDTF">2015-01-21T20:29:41Z</dcterms:modified>
</cp:coreProperties>
</file>