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578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784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137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391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338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822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644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033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658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192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993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3E4B-0D8E-4E02-AE18-B6925E2B5F89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3EFA0-057D-4CDC-B537-747671FA34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738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Autofit/>
          </a:bodyPr>
          <a:lstStyle/>
          <a:p>
            <a:r>
              <a:rPr lang="uk-UA" sz="10500" dirty="0" smtClean="0"/>
              <a:t>Комети</a:t>
            </a:r>
            <a:endParaRPr lang="uk-UA" sz="10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869160"/>
            <a:ext cx="6400800" cy="175260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Виконала </a:t>
            </a:r>
            <a:r>
              <a:rPr lang="uk-UA" dirty="0" err="1" smtClean="0">
                <a:solidFill>
                  <a:schemeClr val="tx1"/>
                </a:solidFill>
              </a:rPr>
              <a:t>Мінакова</a:t>
            </a:r>
            <a:r>
              <a:rPr lang="uk-UA" dirty="0" smtClean="0">
                <a:solidFill>
                  <a:schemeClr val="tx1"/>
                </a:solidFill>
              </a:rPr>
              <a:t> Аліса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596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4008" y="476672"/>
            <a:ext cx="4038600" cy="5904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Комета Донаті — довгоперіодична комета, відкрита італійським астрономом </a:t>
            </a:r>
            <a:r>
              <a:rPr lang="uk-UA" dirty="0" err="1" smtClean="0"/>
              <a:t>Джованні</a:t>
            </a:r>
            <a:r>
              <a:rPr lang="uk-UA" dirty="0" smtClean="0"/>
              <a:t> Донаті 2 червня 1858 року. Після Великої Комети 1811 року, вона була найкрасивішою з комет, що з'явилися в </a:t>
            </a:r>
            <a:r>
              <a:rPr lang="en-US" dirty="0" smtClean="0"/>
              <a:t>XIX </a:t>
            </a:r>
            <a:r>
              <a:rPr lang="uk-UA" dirty="0" smtClean="0"/>
              <a:t>столітті. Вона була також першою сфотографованою кометою. Найближче до Землі підійшла 10 жовтня 1858 року. </a:t>
            </a:r>
            <a:endParaRPr lang="uk-UA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3456384" cy="54259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4311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8291264" cy="316835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vi-VN" dirty="0" smtClean="0"/>
              <a:t>Коме́та Біе́ли — періодична комета, відкрита 1826 астрономом-любителем Вільгельмом Біелою. Рухалась навколо Сонця з періодом обертання 6,6 року. В кінці 1846 розпалася на 2 частини; в кожній з них виникли ядро і хвіст. Після 1852 комета Біели не спостерігалась. Замість неї з 1872 спостерігають метеорний потік, так звані. біеліди або андромедиди.</a:t>
            </a:r>
            <a:endParaRPr lang="uk-UA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59982"/>
            <a:ext cx="8064896" cy="32849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1293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67544" y="606980"/>
            <a:ext cx="4038600" cy="572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500" dirty="0" smtClean="0"/>
              <a:t>Коме́та — мале тіло Сонячної системи, яке обертається навколо Сонця і має так звану кому (атмосферу) і/або хвіст. Кома і хвіст комети — це наслідки випаровування ядра комети під дією сонячного випромінювання. Ядро являє собою малу планету, що складається з каменю, пилу і криги.</a:t>
            </a:r>
            <a:endParaRPr lang="uk-UA" sz="25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411" y="620688"/>
            <a:ext cx="4018834" cy="52512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6979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8075240" cy="604867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sz="2900" dirty="0" smtClean="0"/>
              <a:t>  </a:t>
            </a:r>
            <a:r>
              <a:rPr lang="uk-UA" sz="3400" dirty="0" smtClean="0"/>
              <a:t>Як правило, комети складаються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 з «голови» — невеликого яскравого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 згустку-ядра, що оточена світлою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туманною оболонкою (комою), яка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складається з газу та пилу.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Тривале існування низки періодичних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комет, що багаторазово пролітали поблизу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Сонця, пояснюється незначною втратою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 речовини при кожному прольоті, через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 утворення пористого теплоізоляційного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 шару на поверхні ядер або наявності в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ядрах тугоплавких речовин.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/>
              <a:t> </a:t>
            </a:r>
            <a:r>
              <a:rPr lang="uk-UA" sz="3400" dirty="0" smtClean="0"/>
              <a:t> У комет з наближенням до Сонця утворюється «хвіст» — слабка світна смуга, що у результаті дії сонячного вітру найчастіше спрямована у протилежну від Сонця сторону.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400" dirty="0" smtClean="0"/>
              <a:t>  Хвости комет розрізняються довжиною й формою, не мають різких обрисів і практично прозорі — крізь них добре видні зірки, — тому що утворені з надзвичайно розрідженої речовини. Склад її різноманітний: газ чи дрібний пил, або ж суміш того й іншого. Цей пил схожий з </a:t>
            </a:r>
            <a:r>
              <a:rPr lang="uk-UA" sz="3400" dirty="0" err="1" smtClean="0"/>
              <a:t>астероїдним</a:t>
            </a:r>
            <a:r>
              <a:rPr lang="uk-UA" sz="3400" dirty="0" smtClean="0"/>
              <a:t> матеріалом сонячної системи. По суті, це «видиме ніщо»: людина може спостерігати хвости комет тільки тому, що газ і пил світяться. При цьому світіння газу пов'язане з його </a:t>
            </a:r>
            <a:r>
              <a:rPr lang="uk-UA" sz="3400" dirty="0" err="1" smtClean="0"/>
              <a:t>йонізацією</a:t>
            </a:r>
            <a:r>
              <a:rPr lang="uk-UA" sz="3400" dirty="0" smtClean="0"/>
              <a:t> ультрафіолетовими променями й потоками часток, що викидаються із сонячної поверхні, а пил просто розсіює сонячне світло.</a:t>
            </a:r>
          </a:p>
          <a:p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76672"/>
            <a:ext cx="4652824" cy="33843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1669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4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 smtClean="0"/>
              <a:t>Комети з'являються з периферії </a:t>
            </a:r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uk-UA" dirty="0" err="1" smtClean="0"/>
              <a:t>онячної</a:t>
            </a:r>
            <a:r>
              <a:rPr lang="uk-UA" dirty="0" smtClean="0"/>
              <a:t> системи і їхні орбіти </a:t>
            </a:r>
          </a:p>
          <a:p>
            <a:pPr marL="0" indent="0">
              <a:buNone/>
            </a:pPr>
            <a:r>
              <a:rPr lang="uk-UA" dirty="0" smtClean="0"/>
              <a:t>постійно змінюються під впливом </a:t>
            </a:r>
          </a:p>
          <a:p>
            <a:pPr marL="0" indent="0">
              <a:buNone/>
            </a:pPr>
            <a:r>
              <a:rPr lang="uk-UA" dirty="0" smtClean="0"/>
              <a:t>гравітації основних планет. Внаслідок </a:t>
            </a:r>
          </a:p>
          <a:p>
            <a:pPr marL="0" indent="0">
              <a:buNone/>
            </a:pPr>
            <a:r>
              <a:rPr lang="uk-UA" dirty="0" smtClean="0"/>
              <a:t>цього деякі з комет переходять</a:t>
            </a:r>
          </a:p>
          <a:p>
            <a:pPr marL="0" indent="0">
              <a:buNone/>
            </a:pPr>
            <a:r>
              <a:rPr lang="uk-UA" dirty="0" smtClean="0"/>
              <a:t> на близько-сонячні орбіти і Сонце </a:t>
            </a:r>
          </a:p>
          <a:p>
            <a:pPr marL="0" indent="0">
              <a:buNone/>
            </a:pPr>
            <a:r>
              <a:rPr lang="uk-UA" dirty="0" smtClean="0"/>
              <a:t>знищує їх коли вони наближаються</a:t>
            </a:r>
          </a:p>
          <a:p>
            <a:pPr marL="0" indent="0">
              <a:buNone/>
            </a:pPr>
            <a:r>
              <a:rPr lang="uk-UA" dirty="0" smtClean="0"/>
              <a:t> до нього, інші комети назавжди </a:t>
            </a:r>
          </a:p>
          <a:p>
            <a:pPr marL="0" indent="0">
              <a:buNone/>
            </a:pPr>
            <a:r>
              <a:rPr lang="uk-UA" dirty="0" smtClean="0"/>
              <a:t>залишають Сонячну систему. Вважається, </a:t>
            </a:r>
          </a:p>
          <a:p>
            <a:pPr marL="0" indent="0">
              <a:buNone/>
            </a:pPr>
            <a:r>
              <a:rPr lang="uk-UA" dirty="0" smtClean="0"/>
              <a:t>що комети походять із Хмари </a:t>
            </a:r>
            <a:r>
              <a:rPr lang="uk-UA" dirty="0" err="1" smtClean="0"/>
              <a:t>Оорта</a:t>
            </a:r>
            <a:r>
              <a:rPr lang="uk-UA" dirty="0" smtClean="0"/>
              <a:t>, </a:t>
            </a:r>
          </a:p>
          <a:p>
            <a:pPr marL="0" indent="0">
              <a:buNone/>
            </a:pPr>
            <a:r>
              <a:rPr lang="uk-UA" dirty="0" smtClean="0"/>
              <a:t>розташованої на великій відстані від Сонця; </a:t>
            </a:r>
          </a:p>
          <a:p>
            <a:pPr marL="0" indent="0">
              <a:buNone/>
            </a:pPr>
            <a:r>
              <a:rPr lang="uk-UA" dirty="0" smtClean="0"/>
              <a:t>вона складається із «</a:t>
            </a:r>
            <a:r>
              <a:rPr lang="uk-UA" dirty="0" err="1" smtClean="0"/>
              <a:t>рештків</a:t>
            </a:r>
            <a:r>
              <a:rPr lang="uk-UA" dirty="0" smtClean="0"/>
              <a:t>», що залишилось після конденсації сонячної туманності. Зовнішні краї цієї хмари досить холодні для того, щоб вода існувала там у твердому стані. Тіла, розташовані на околицях Сонячної системи, як правило, складаються з летючих речовин, що випаровуються при підльоті до Сонця.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Усього виявлено більше 400 короткоперіодичних комет. З них близько 200 спостерігалося в більш ніж одному проходженні </a:t>
            </a:r>
            <a:r>
              <a:rPr lang="uk-UA" dirty="0" err="1" smtClean="0"/>
              <a:t>перигелія</a:t>
            </a:r>
            <a:r>
              <a:rPr lang="uk-UA" dirty="0" smtClean="0"/>
              <a:t>. Багато хто з них входить в так звані сімейства. Наприклад, приблизно 50 найбільш короткоперіодичних комет утворюють сімейство Юпітера. Дещо </a:t>
            </a:r>
            <a:r>
              <a:rPr lang="uk-UA" dirty="0" err="1" smtClean="0"/>
              <a:t>малочисельніше</a:t>
            </a:r>
            <a:r>
              <a:rPr lang="uk-UA" dirty="0" smtClean="0"/>
              <a:t> сімейства Сатурна, Урана і Нептуна.</a:t>
            </a:r>
          </a:p>
          <a:p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4664"/>
            <a:ext cx="3888432" cy="29125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8716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8000" dirty="0" smtClean="0"/>
              <a:t>Комети, що виринають з глибини космосу, виглядають як туманні об'єкти, за якими тягнеться хвіст, що іноді досягає в довжину мільйонів кілометрів. Ядро комети — це тіло з твердих частинок і льоду, оповите туманною оболонкою, яка називається комою. Ядро діаметром в декілька кілометрів може мати навколо себе кому в 80 тисяч км в поперечнику. Потоки сонячних променів вибивають частинки газу з коми і відкидають їх назад, витягаючи в довгий димчастий хвіст, який волочиться за нею в просторі.</a:t>
            </a:r>
          </a:p>
          <a:p>
            <a:pPr marL="0" indent="0">
              <a:buNone/>
            </a:pPr>
            <a:r>
              <a:rPr lang="uk-UA" sz="8000" dirty="0" smtClean="0"/>
              <a:t>Яскравість комет </a:t>
            </a:r>
          </a:p>
          <a:p>
            <a:pPr marL="0" indent="0">
              <a:buNone/>
            </a:pPr>
            <a:r>
              <a:rPr lang="uk-UA" sz="8000" dirty="0" smtClean="0"/>
              <a:t>дуже сильно залежить </a:t>
            </a:r>
          </a:p>
          <a:p>
            <a:pPr marL="0" indent="0">
              <a:buNone/>
            </a:pPr>
            <a:r>
              <a:rPr lang="uk-UA" sz="8000" dirty="0" smtClean="0"/>
              <a:t>від їх відстані до Сонця.</a:t>
            </a:r>
          </a:p>
          <a:p>
            <a:pPr marL="0" indent="0">
              <a:buNone/>
            </a:pPr>
            <a:r>
              <a:rPr lang="uk-UA" sz="8000" dirty="0" smtClean="0"/>
              <a:t> З усіх комет тільки дуже мала </a:t>
            </a:r>
          </a:p>
          <a:p>
            <a:pPr marL="0" indent="0">
              <a:buNone/>
            </a:pPr>
            <a:r>
              <a:rPr lang="uk-UA" sz="8000" dirty="0" smtClean="0"/>
              <a:t>частина наближається до Сонця</a:t>
            </a:r>
          </a:p>
          <a:p>
            <a:pPr marL="0" indent="0">
              <a:buNone/>
            </a:pPr>
            <a:r>
              <a:rPr lang="uk-UA" sz="8000" dirty="0" smtClean="0"/>
              <a:t> і Землі настільки, щоб їх можна</a:t>
            </a:r>
          </a:p>
          <a:p>
            <a:pPr marL="0" indent="0">
              <a:buNone/>
            </a:pPr>
            <a:r>
              <a:rPr lang="uk-UA" sz="8000" dirty="0" smtClean="0"/>
              <a:t> було побачити неозброєним оком.</a:t>
            </a:r>
          </a:p>
          <a:p>
            <a:pPr marL="0" indent="0">
              <a:buNone/>
            </a:pPr>
            <a:r>
              <a:rPr lang="uk-UA" sz="8000" dirty="0" smtClean="0"/>
              <a:t> Найпомітніші з них іноді називають</a:t>
            </a:r>
          </a:p>
          <a:p>
            <a:pPr marL="0" indent="0">
              <a:buNone/>
            </a:pPr>
            <a:r>
              <a:rPr lang="uk-UA" sz="8000" dirty="0" smtClean="0"/>
              <a:t> «Великими кометами».</a:t>
            </a:r>
          </a:p>
          <a:p>
            <a:pPr marL="0" indent="0">
              <a:buNone/>
            </a:pPr>
            <a:r>
              <a:rPr lang="uk-UA" sz="8000" dirty="0" smtClean="0"/>
              <a:t>Астрономи пояснюють настільки різні форми кометних хвостів у такий спосіб. Матеріал, з якого складаються комети, має неоднаковий склад та властивості, тому й по-різному реагує на сонячне випромінювання. Таким чином, хвости космічних мандрівниць набувають різної форми.</a:t>
            </a:r>
          </a:p>
          <a:p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48880"/>
            <a:ext cx="4104456" cy="27570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2396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100" dirty="0" smtClean="0"/>
              <a:t>Хвости комет розрізняються завдовжки і формою. У деяких комет вони тягнуться через все небо. Наприклад, хвіст комети, що з'явилася в 1944 році, був завдовжки 20 </a:t>
            </a:r>
            <a:r>
              <a:rPr lang="uk-UA" sz="2100" dirty="0" err="1" smtClean="0"/>
              <a:t>млн</a:t>
            </a:r>
            <a:r>
              <a:rPr lang="uk-UA" sz="2100" dirty="0" smtClean="0"/>
              <a:t> км. А комета </a:t>
            </a:r>
            <a:r>
              <a:rPr lang="en-US" sz="2100" dirty="0" smtClean="0"/>
              <a:t>C/1680 V1 </a:t>
            </a:r>
            <a:r>
              <a:rPr lang="uk-UA" sz="2100" dirty="0" smtClean="0"/>
              <a:t>мала хвіст, що протягнувся на 240 </a:t>
            </a:r>
            <a:r>
              <a:rPr lang="uk-UA" sz="2100" dirty="0" err="1" smtClean="0"/>
              <a:t>млн</a:t>
            </a:r>
            <a:r>
              <a:rPr lang="uk-UA" sz="2100" dirty="0" smtClean="0"/>
              <a:t> км. Також були зафіксовані випадки відділення хвоста від комети.</a:t>
            </a:r>
          </a:p>
          <a:p>
            <a:pPr marL="914400" lvl="2" indent="0">
              <a:buNone/>
            </a:pPr>
            <a:r>
              <a:rPr lang="uk-UA" sz="2100" dirty="0" smtClean="0"/>
              <a:t>			Теорію хвостів і форм комет розробив 			в кінці </a:t>
            </a:r>
            <a:r>
              <a:rPr lang="en-US" sz="2100" dirty="0" smtClean="0"/>
              <a:t>XIX </a:t>
            </a:r>
            <a:r>
              <a:rPr lang="uk-UA" sz="2100" dirty="0" smtClean="0"/>
              <a:t>століття російський 				астроном Федір </a:t>
            </a:r>
            <a:r>
              <a:rPr lang="uk-UA" sz="2100" dirty="0" err="1" smtClean="0"/>
              <a:t>Бредіхін</a:t>
            </a:r>
            <a:r>
              <a:rPr lang="uk-UA" sz="2100" dirty="0" smtClean="0"/>
              <a:t> (1831—			1904). Йому ж належить і 				класифікація кометних 	хвостів, що 			використовується в сучасній 				астрономії. </a:t>
            </a:r>
            <a:r>
              <a:rPr lang="uk-UA" sz="2100" dirty="0" err="1" smtClean="0"/>
              <a:t>Бредіхін</a:t>
            </a:r>
            <a:r>
              <a:rPr lang="uk-UA" sz="2100" dirty="0" smtClean="0"/>
              <a:t> 					запропонував відносити хвости комет 			до основних трьох типів: прямі і 			вузькі, направлені прямо від Сонця 			широкі і трохи викривлені, що 				ухиляються від Сонця; короткі, сильно 			відхилені від центрального світила.</a:t>
            </a:r>
          </a:p>
          <a:p>
            <a:endParaRPr lang="uk-U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3528392" cy="46445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405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4042792" cy="61206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Маси</a:t>
            </a:r>
            <a:r>
              <a:rPr lang="ru-RU" dirty="0" smtClean="0"/>
              <a:t> комет </a:t>
            </a:r>
            <a:r>
              <a:rPr lang="ru-RU" dirty="0" err="1" smtClean="0"/>
              <a:t>приблизно</a:t>
            </a:r>
            <a:r>
              <a:rPr lang="ru-RU" dirty="0" smtClean="0"/>
              <a:t> в </a:t>
            </a:r>
            <a:r>
              <a:rPr lang="ru-RU" dirty="0" err="1" smtClean="0"/>
              <a:t>мільярд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маси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, </a:t>
            </a:r>
            <a:r>
              <a:rPr lang="ru-RU" dirty="0" err="1" smtClean="0"/>
              <a:t>щільність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</a:t>
            </a:r>
            <a:r>
              <a:rPr lang="ru-RU" dirty="0" err="1" smtClean="0"/>
              <a:t>хвостів</a:t>
            </a:r>
            <a:r>
              <a:rPr lang="ru-RU" dirty="0" smtClean="0"/>
              <a:t> комет </a:t>
            </a:r>
            <a:r>
              <a:rPr lang="ru-RU" dirty="0" err="1" smtClean="0"/>
              <a:t>наближається</a:t>
            </a:r>
            <a:r>
              <a:rPr lang="ru-RU" dirty="0" smtClean="0"/>
              <a:t> до нуля. </a:t>
            </a:r>
            <a:r>
              <a:rPr lang="ru-RU" dirty="0" err="1" smtClean="0"/>
              <a:t>Хвости</a:t>
            </a:r>
            <a:r>
              <a:rPr lang="ru-RU" dirty="0" smtClean="0"/>
              <a:t> «</a:t>
            </a:r>
            <a:r>
              <a:rPr lang="ru-RU" dirty="0" err="1" smtClean="0"/>
              <a:t>небесних</a:t>
            </a:r>
            <a:r>
              <a:rPr lang="ru-RU" dirty="0" smtClean="0"/>
              <a:t> гостей» </a:t>
            </a:r>
            <a:r>
              <a:rPr lang="ru-RU" dirty="0" err="1" smtClean="0"/>
              <a:t>майже</a:t>
            </a:r>
            <a:r>
              <a:rPr lang="ru-RU" dirty="0" smtClean="0"/>
              <a:t> не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планети</a:t>
            </a:r>
            <a:r>
              <a:rPr lang="ru-RU" dirty="0" smtClean="0"/>
              <a:t> </a:t>
            </a:r>
            <a:r>
              <a:rPr lang="ru-RU" dirty="0" err="1" smtClean="0"/>
              <a:t>Сонячної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У </a:t>
            </a:r>
            <a:r>
              <a:rPr lang="ru-RU" dirty="0" err="1" smtClean="0"/>
              <a:t>травні</a:t>
            </a:r>
            <a:r>
              <a:rPr lang="ru-RU" dirty="0" smtClean="0"/>
              <a:t> 1910 Земля проходила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хвіст</a:t>
            </a:r>
            <a:r>
              <a:rPr lang="ru-RU" dirty="0" smtClean="0"/>
              <a:t> </a:t>
            </a:r>
            <a:r>
              <a:rPr lang="ru-RU" dirty="0" err="1" smtClean="0"/>
              <a:t>комети</a:t>
            </a:r>
            <a:r>
              <a:rPr lang="ru-RU" dirty="0" smtClean="0"/>
              <a:t> Галлея, </a:t>
            </a:r>
            <a:r>
              <a:rPr lang="ru-RU" dirty="0" err="1" smtClean="0"/>
              <a:t>ніяких</a:t>
            </a:r>
            <a:r>
              <a:rPr lang="ru-RU" dirty="0" smtClean="0"/>
              <a:t> </a:t>
            </a:r>
            <a:r>
              <a:rPr lang="ru-RU" dirty="0" err="1" smtClean="0"/>
              <a:t>пов'язаних</a:t>
            </a:r>
            <a:r>
              <a:rPr lang="ru-RU" dirty="0" smtClean="0"/>
              <a:t> з </a:t>
            </a:r>
            <a:r>
              <a:rPr lang="ru-RU" dirty="0" err="1" smtClean="0"/>
              <a:t>цім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на </a:t>
            </a:r>
            <a:r>
              <a:rPr lang="ru-RU" dirty="0" err="1" smtClean="0"/>
              <a:t>планеті</a:t>
            </a:r>
            <a:r>
              <a:rPr lang="ru-RU" dirty="0" smtClean="0"/>
              <a:t> та в </a:t>
            </a:r>
            <a:r>
              <a:rPr lang="ru-RU" dirty="0" err="1" smtClean="0"/>
              <a:t>русі</a:t>
            </a:r>
            <a:r>
              <a:rPr lang="ru-RU" dirty="0" smtClean="0"/>
              <a:t> </a:t>
            </a:r>
            <a:r>
              <a:rPr lang="ru-RU" dirty="0" err="1" smtClean="0"/>
              <a:t>планети</a:t>
            </a:r>
            <a:r>
              <a:rPr lang="ru-RU" dirty="0" smtClean="0"/>
              <a:t> не </a:t>
            </a:r>
            <a:r>
              <a:rPr lang="ru-RU" dirty="0" err="1" smtClean="0"/>
              <a:t>відмічено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4664"/>
            <a:ext cx="3816424" cy="57007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742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/>
              <a:t>Зіткнення великої комети з планетою призводить до великомасштабних наслідків в атмосфері, магнітосфері, кліматі останньої. Гарним і досить якісно дослідженим прикладом такого зіткнення було зіткнення уламків комети </a:t>
            </a:r>
            <a:r>
              <a:rPr lang="uk-UA" dirty="0" err="1" smtClean="0"/>
              <a:t>Шумейкер-Леві</a:t>
            </a:r>
            <a:r>
              <a:rPr lang="uk-UA" dirty="0" smtClean="0"/>
              <a:t> 9 з Юпітером в липні 1994 року. Ця комета підійшла занадто близько до Юпітера й була попросту розірвана його гравітаційним полем на 23 фрагмента розміром до 2 км. Ці уламки, розтягнувшись в одну лінію 1,1 </a:t>
            </a:r>
            <a:r>
              <a:rPr lang="uk-UA" dirty="0" err="1" smtClean="0"/>
              <a:t>млн</a:t>
            </a:r>
            <a:r>
              <a:rPr lang="uk-UA" dirty="0" smtClean="0"/>
              <a:t> км (це втроє більше, ніж від Землі до Місяця), продовжували </a:t>
            </a:r>
          </a:p>
          <a:p>
            <a:pPr marL="0" indent="0">
              <a:buNone/>
            </a:pPr>
            <a:r>
              <a:rPr lang="uk-UA" dirty="0" smtClean="0"/>
              <a:t>свій політ назустріч Юпітерові, </a:t>
            </a:r>
          </a:p>
          <a:p>
            <a:pPr marL="0" indent="0">
              <a:buNone/>
            </a:pPr>
            <a:r>
              <a:rPr lang="uk-UA" dirty="0" smtClean="0"/>
              <a:t>поки не зіштовхнулися з ним. </a:t>
            </a:r>
          </a:p>
          <a:p>
            <a:pPr marL="0" indent="0">
              <a:buNone/>
            </a:pPr>
            <a:r>
              <a:rPr lang="uk-UA" dirty="0" smtClean="0"/>
              <a:t>Цілий тиждень, з 16 по 22 липня </a:t>
            </a:r>
          </a:p>
          <a:p>
            <a:pPr marL="0" indent="0">
              <a:buNone/>
            </a:pPr>
            <a:r>
              <a:rPr lang="uk-UA" dirty="0" smtClean="0"/>
              <a:t>1994 року, тривав </a:t>
            </a:r>
            <a:r>
              <a:rPr lang="uk-UA" dirty="0" err="1" smtClean="0"/>
              <a:t>кометопад</a:t>
            </a:r>
            <a:r>
              <a:rPr lang="uk-UA" dirty="0" smtClean="0"/>
              <a:t>. </a:t>
            </a:r>
          </a:p>
          <a:p>
            <a:pPr marL="0" indent="0">
              <a:buNone/>
            </a:pPr>
            <a:r>
              <a:rPr lang="uk-UA" dirty="0" smtClean="0"/>
              <a:t>Один за одним відбувалися</a:t>
            </a:r>
          </a:p>
          <a:p>
            <a:pPr marL="0" indent="0">
              <a:buNone/>
            </a:pPr>
            <a:r>
              <a:rPr lang="uk-UA" dirty="0" smtClean="0"/>
              <a:t> гігантські спалахи, коли черговий</a:t>
            </a:r>
          </a:p>
          <a:p>
            <a:pPr marL="0" indent="0">
              <a:buNone/>
            </a:pPr>
            <a:r>
              <a:rPr lang="uk-UA" dirty="0" smtClean="0"/>
              <a:t> уламок комети входив в атмосферу</a:t>
            </a:r>
          </a:p>
          <a:p>
            <a:pPr marL="0" indent="0">
              <a:buNone/>
            </a:pPr>
            <a:r>
              <a:rPr lang="uk-UA" dirty="0" smtClean="0"/>
              <a:t> Юпітера з гігантською швидкістю</a:t>
            </a:r>
          </a:p>
          <a:p>
            <a:pPr marL="0" indent="0">
              <a:buNone/>
            </a:pPr>
            <a:r>
              <a:rPr lang="uk-UA" dirty="0" smtClean="0"/>
              <a:t> 64 км/с. У процесі падіння порушення </a:t>
            </a:r>
          </a:p>
          <a:p>
            <a:pPr marL="0" indent="0">
              <a:buNone/>
            </a:pPr>
            <a:r>
              <a:rPr lang="uk-UA" dirty="0" smtClean="0"/>
              <a:t>в структурі радіаційних поясів навколо </a:t>
            </a:r>
          </a:p>
          <a:p>
            <a:pPr marL="0" indent="0">
              <a:buNone/>
            </a:pPr>
            <a:r>
              <a:rPr lang="uk-UA" dirty="0" smtClean="0"/>
              <a:t>планети досягли такого ступеня, що</a:t>
            </a:r>
          </a:p>
          <a:p>
            <a:pPr marL="0" indent="0">
              <a:buNone/>
            </a:pPr>
            <a:r>
              <a:rPr lang="uk-UA" dirty="0" smtClean="0"/>
              <a:t> над Юпітером з'явилося дуже інтенсивне полярне сяйво.</a:t>
            </a:r>
            <a:endParaRPr lang="uk-U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38" y="2276872"/>
            <a:ext cx="4091158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933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4038600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300" dirty="0" smtClean="0"/>
              <a:t>Комета Галле́я — найвідоміша яскрава короткоперіодична комета, яка наближається до Землі кожні 75-76 років. Названа на честь англійського астронома Едмонда Галлея, який вирахував її орбіту. Багато довгоперіодичних комет можуть з'являтися більш яскравими і видовищними, але комета Галлея — єдина короткоперіодична комета добре видима неозброєним оком, період обертання якої співмірний з тривалістю людського життя. </a:t>
            </a:r>
            <a:endParaRPr lang="uk-UA" sz="23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692696"/>
            <a:ext cx="4038600" cy="5433467"/>
          </a:xfrm>
        </p:spPr>
        <p:txBody>
          <a:bodyPr>
            <a:normAutofit fontScale="85000" lnSpcReduction="20000"/>
          </a:bodyPr>
          <a:lstStyle/>
          <a:p>
            <a:endParaRPr lang="uk-UA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60648"/>
            <a:ext cx="3907135" cy="6044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3293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1039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Комети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Комети</dc:title>
  <dc:creator>ibaytsim</dc:creator>
  <cp:lastModifiedBy>ibaytsim</cp:lastModifiedBy>
  <cp:revision>6</cp:revision>
  <dcterms:created xsi:type="dcterms:W3CDTF">2012-11-25T15:01:33Z</dcterms:created>
  <dcterms:modified xsi:type="dcterms:W3CDTF">2012-11-25T15:54:05Z</dcterms:modified>
</cp:coreProperties>
</file>