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9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F319CA-CF22-480D-8FC4-E46E85861EE2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C37B6F-2A38-45D0-8723-89682583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dirty="0" smtClean="0"/>
              <a:t>Життя зорі</a:t>
            </a:r>
            <a:r>
              <a:rPr lang="en-US" sz="4800" dirty="0" smtClean="0"/>
              <a:t>: </a:t>
            </a:r>
            <a:r>
              <a:rPr lang="uk-UA" sz="4800" dirty="0" smtClean="0"/>
              <a:t>від народження до смерті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uk-UA" dirty="0" smtClean="0"/>
              <a:t>Білоус О.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niversetoday.com/wp-content/uploads/2009/03/whitedwar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5500726" cy="5429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5929354" cy="18573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Знімок білого карлика з </a:t>
            </a:r>
            <a:r>
              <a:rPr lang="uk-UA" dirty="0" err="1" smtClean="0"/>
              <a:t>сайта</a:t>
            </a:r>
            <a:r>
              <a:rPr lang="uk-UA" dirty="0" smtClean="0"/>
              <a:t> </a:t>
            </a:r>
            <a:r>
              <a:rPr lang="en-US" dirty="0" smtClean="0"/>
              <a:t>NASA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928794" y="2357430"/>
            <a:ext cx="1714512" cy="4286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3">
                    <a:lumMod val="75000"/>
                  </a:schemeClr>
                </a:solidFill>
              </a:rPr>
              <a:t>Дякую за увагу!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uk-UA" dirty="0" smtClean="0"/>
              <a:t>Етапи еволюції зір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634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sz="2800" dirty="0" smtClean="0"/>
              <a:t>1. </a:t>
            </a:r>
            <a:r>
              <a:rPr lang="uk-UA" sz="2800" dirty="0" err="1" smtClean="0"/>
              <a:t>Протозоря</a:t>
            </a:r>
            <a:r>
              <a:rPr lang="uk-UA" sz="2800" dirty="0" smtClean="0"/>
              <a:t> - </a:t>
            </a:r>
            <a:r>
              <a:rPr lang="ru-RU" sz="2800" dirty="0" err="1" smtClean="0"/>
              <a:t>об'єкти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проміжній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зорі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uk-UA" sz="2800" dirty="0" smtClean="0"/>
              <a:t>2. Головна послідовність – </a:t>
            </a:r>
            <a:r>
              <a:rPr lang="uk-UA" sz="2800" dirty="0" err="1" smtClean="0"/>
              <a:t>протозоря</a:t>
            </a:r>
            <a:r>
              <a:rPr lang="uk-UA" sz="2800" dirty="0" smtClean="0"/>
              <a:t> внаслідок термоядерних реакцій стає повноцінною зіркою.</a:t>
            </a:r>
          </a:p>
          <a:p>
            <a:pPr>
              <a:buNone/>
            </a:pPr>
            <a:r>
              <a:rPr lang="uk-UA" sz="2800" dirty="0" smtClean="0"/>
              <a:t>3. Червоний гігант – після припинення термоядерних реакцій змінюється структура зорі і вона перетворюється на червоного гіганта</a:t>
            </a:r>
          </a:p>
          <a:p>
            <a:pPr>
              <a:buNone/>
            </a:pPr>
            <a:r>
              <a:rPr lang="uk-UA" sz="2800" dirty="0" smtClean="0"/>
              <a:t>4. Загибель зірки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dirty="0" err="1" smtClean="0"/>
              <a:t>Протозоря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452596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2400" dirty="0" smtClean="0"/>
              <a:t>    За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конденсується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хмара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міжзоряного</a:t>
            </a:r>
            <a:r>
              <a:rPr lang="ru-RU" sz="2400" dirty="0" smtClean="0"/>
              <a:t> </a:t>
            </a:r>
            <a:r>
              <a:rPr lang="uk-UA" sz="2400" dirty="0" smtClean="0"/>
              <a:t>космічного пилу.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 всесвітнього </a:t>
            </a:r>
            <a:r>
              <a:rPr lang="ru-RU" sz="2400" dirty="0" err="1" smtClean="0"/>
              <a:t>тяжіння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хмари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густа </a:t>
            </a:r>
            <a:r>
              <a:rPr lang="ru-RU" sz="2400" dirty="0" err="1" smtClean="0"/>
              <a:t>непрозора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газова</a:t>
            </a:r>
            <a:r>
              <a:rPr lang="ru-RU" sz="2400" dirty="0" smtClean="0"/>
              <a:t> куля. Тиск газу </a:t>
            </a:r>
            <a:r>
              <a:rPr lang="ru-RU" sz="2400" dirty="0" err="1" smtClean="0"/>
              <a:t>всередині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достатній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урівноважити</a:t>
            </a:r>
            <a:r>
              <a:rPr lang="ru-RU" sz="2400" dirty="0" smtClean="0"/>
              <a:t> силу </a:t>
            </a:r>
            <a:r>
              <a:rPr lang="ru-RU" sz="2400" dirty="0" err="1" smtClean="0"/>
              <a:t>тяжіння</a:t>
            </a:r>
            <a:r>
              <a:rPr lang="ru-RU" sz="2400" dirty="0" smtClean="0"/>
              <a:t>, тому куля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тяжіння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продовжує</a:t>
            </a:r>
            <a:r>
              <a:rPr lang="ru-RU" sz="2400" dirty="0" smtClean="0"/>
              <a:t> </a:t>
            </a:r>
            <a:r>
              <a:rPr lang="ru-RU" sz="2400" dirty="0" err="1" smtClean="0"/>
              <a:t>стискатися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розігріватися</a:t>
            </a:r>
            <a:r>
              <a:rPr lang="ru-RU" sz="2400" dirty="0" smtClean="0"/>
              <a:t>. У </a:t>
            </a:r>
            <a:r>
              <a:rPr lang="ru-RU" sz="2400" dirty="0" err="1" smtClean="0"/>
              <a:t>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стискання</a:t>
            </a:r>
            <a:r>
              <a:rPr lang="ru-RU" sz="2400" dirty="0" smtClean="0"/>
              <a:t> протозорі ЇЇ </a:t>
            </a:r>
            <a:r>
              <a:rPr lang="ru-RU" sz="2400" dirty="0" err="1" smtClean="0"/>
              <a:t>зовнішня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внутрішня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зростають</a:t>
            </a:r>
            <a:r>
              <a:rPr lang="ru-RU" sz="2400" dirty="0" smtClean="0"/>
              <a:t> до моменту, коли температура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у </a:t>
            </a:r>
            <a:r>
              <a:rPr lang="ru-RU" sz="2400" dirty="0" err="1" smtClean="0"/>
              <a:t>ядрі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термоядерного синтезу.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протозоря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зіркою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5" y="5214950"/>
            <a:ext cx="757242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Зображення області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зореутворення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у Великій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Магеллановій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Хмарі, зроблене космічним телескопом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Хаббл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Файл:Starsinth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33167" cy="4357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послідовність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7203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dirty="0" smtClean="0"/>
              <a:t>Коли в </a:t>
            </a:r>
            <a:r>
              <a:rPr lang="uk-UA" dirty="0" err="1" smtClean="0"/>
              <a:t>протозорі</a:t>
            </a:r>
            <a:r>
              <a:rPr lang="uk-UA" dirty="0" smtClean="0"/>
              <a:t> починаються термоядерні реакції, вона стає повноцінною зіркою. Тоді в зорі водень перетворюється на гелій. Це повільний процес, на який припадає більшість часу існування зорі. У цей час зоря перебуває на головній послідовності діаграми </a:t>
            </a:r>
            <a:r>
              <a:rPr lang="ru-RU" dirty="0" err="1" smtClean="0"/>
              <a:t>Герцшпрунга-Рассела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429552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C0E9FC"/>
                </a:solidFill>
                <a:latin typeface="Arial" pitchFamily="34" charset="0"/>
                <a:cs typeface="Arial" pitchFamily="34" charset="0"/>
              </a:rPr>
              <a:t>Діаграма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rgbClr val="C0E9FC"/>
                </a:solidFill>
                <a:latin typeface="Arial" pitchFamily="34" charset="0"/>
                <a:cs typeface="Arial" pitchFamily="34" charset="0"/>
              </a:rPr>
              <a:t>Герцшпрунга-Рассела</a:t>
            </a:r>
            <a:r>
              <a:rPr lang="uk-UA" sz="2400" dirty="0" smtClean="0">
                <a:solidFill>
                  <a:srgbClr val="C0E9FC"/>
                </a:solidFill>
                <a:latin typeface="Arial" pitchFamily="34" charset="0"/>
                <a:cs typeface="Arial" pitchFamily="34" charset="0"/>
              </a:rPr>
              <a:t> з нанесенням 2300 найближчих зір</a:t>
            </a:r>
            <a:endParaRPr lang="ru-RU" sz="2400" dirty="0">
              <a:solidFill>
                <a:srgbClr val="C0E9F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1285860"/>
            <a:ext cx="3143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Час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зорі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головній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послідовності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маси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зорі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(М)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приблизно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дорівнює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поділити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en-US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1010</a:t>
            </a:r>
            <a:r>
              <a:rPr lang="uk-UA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поділити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en-US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M3</a:t>
            </a:r>
            <a:r>
              <a:rPr lang="uk-UA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мільйонів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зір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масами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в десятки раз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більшими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маса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Сонця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до 10-15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мільярдів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зір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масою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близькою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маси</a:t>
            </a:r>
            <a:r>
              <a:rPr lang="ru-RU" sz="2000" dirty="0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E9F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Сонця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482" name="Picture 2" descr="Файл:HRDiagram.pn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 r="1261"/>
          <a:stretch>
            <a:fillRect/>
          </a:stretch>
        </p:blipFill>
        <p:spPr bwMode="auto">
          <a:xfrm>
            <a:off x="571472" y="925800"/>
            <a:ext cx="5143536" cy="5932200"/>
          </a:xfrm>
          <a:prstGeom prst="rect">
            <a:avLst/>
          </a:prstGeom>
          <a:ln w="1016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Стадія червоного гіганта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Заключний період в існуванні зорі настає тоді, коли її основне ядерне паливо — водень повністю вичерпується. У процесі термоядерної реакції в центральній частині зорі утворюється гелієве ядро. Потім це ядро починає стискатися, а оболонка зорі — розширятися. Температури поверхні зорі поступово зменшується, а світність зростає. Зоря переходить у стадію червоного гіганта. І її подальша доля залежить від її розмірів.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tsn.ua/media/images2/original/Jun2011/383439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287338" cy="64293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57166"/>
            <a:ext cx="4286248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</a:t>
            </a:r>
            <a:r>
              <a:rPr lang="uk-UA" sz="2400" dirty="0" smtClean="0"/>
              <a:t>люстрація Сонця </a:t>
            </a:r>
            <a:r>
              <a:rPr lang="uk-UA" sz="2400" dirty="0" smtClean="0"/>
              <a:t>у стадії червоного гіганта. </a:t>
            </a:r>
            <a:r>
              <a:rPr lang="en-US" sz="2400" dirty="0" smtClean="0"/>
              <a:t>NASA.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Останні</a:t>
            </a:r>
            <a:r>
              <a:rPr lang="ru-RU" b="1" dirty="0" smtClean="0">
                <a:solidFill>
                  <a:srgbClr val="FF0000"/>
                </a:solidFill>
              </a:rPr>
              <a:t> роки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загибель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зірки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02602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переважної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маса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скидання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 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Ч</a:t>
            </a:r>
            <a:r>
              <a:rPr lang="ru-RU" dirty="0" err="1" smtClean="0"/>
              <a:t>андрасекара</a:t>
            </a:r>
            <a:r>
              <a:rPr lang="ru-RU" dirty="0" smtClean="0"/>
              <a:t> (≈1,4 маси </a:t>
            </a:r>
            <a:r>
              <a:rPr lang="ru-RU" dirty="0" err="1" smtClean="0"/>
              <a:t>Сонця</a:t>
            </a:r>
            <a:r>
              <a:rPr lang="ru-RU" dirty="0" smtClean="0"/>
              <a:t>)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компактне</a:t>
            </a:r>
            <a:r>
              <a:rPr lang="ru-RU" dirty="0" smtClean="0"/>
              <a:t> ядро, яке </a:t>
            </a:r>
            <a:r>
              <a:rPr lang="ru-RU" dirty="0" err="1" smtClean="0"/>
              <a:t>називають</a:t>
            </a:r>
            <a:r>
              <a:rPr lang="ru-RU" dirty="0" smtClean="0"/>
              <a:t> </a:t>
            </a:r>
            <a:r>
              <a:rPr lang="ru-RU" dirty="0" err="1" smtClean="0"/>
              <a:t>білим</a:t>
            </a:r>
            <a:r>
              <a:rPr lang="ru-RU" dirty="0" smtClean="0"/>
              <a:t> карликом.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термоядерної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для </a:t>
            </a:r>
            <a:r>
              <a:rPr lang="ru-RU" dirty="0" err="1" smtClean="0"/>
              <a:t>циї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недоступні</a:t>
            </a:r>
            <a:r>
              <a:rPr lang="ru-RU" dirty="0" smtClean="0"/>
              <a:t>. Вони </a:t>
            </a:r>
            <a:r>
              <a:rPr lang="ru-RU" dirty="0" err="1" smtClean="0"/>
              <a:t>завершують</a:t>
            </a:r>
            <a:r>
              <a:rPr lang="ru-RU" dirty="0" smtClean="0"/>
              <a:t> свою </a:t>
            </a:r>
            <a:r>
              <a:rPr lang="ru-RU" dirty="0" err="1" smtClean="0"/>
              <a:t>еволюцію</a:t>
            </a:r>
            <a:r>
              <a:rPr lang="ru-RU" dirty="0" smtClean="0"/>
              <a:t>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охолоджуються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стискаються</a:t>
            </a:r>
            <a:r>
              <a:rPr lang="ru-RU" dirty="0" smtClean="0"/>
              <a:t>, доки </a:t>
            </a:r>
            <a:r>
              <a:rPr lang="ru-RU" dirty="0" err="1" smtClean="0"/>
              <a:t>тиск</a:t>
            </a:r>
            <a:r>
              <a:rPr lang="ru-RU" dirty="0" smtClean="0"/>
              <a:t> вироджених </a:t>
            </a:r>
            <a:r>
              <a:rPr lang="ru-RU" dirty="0" err="1" smtClean="0"/>
              <a:t>електронів</a:t>
            </a:r>
            <a:r>
              <a:rPr lang="ru-RU" dirty="0" smtClean="0"/>
              <a:t> не </a:t>
            </a:r>
            <a:r>
              <a:rPr lang="ru-RU" dirty="0" err="1" smtClean="0"/>
              <a:t>врівноважить</a:t>
            </a:r>
            <a:r>
              <a:rPr lang="ru-RU" dirty="0" smtClean="0"/>
              <a:t> гравітацію. Вони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білими</a:t>
            </a:r>
            <a:r>
              <a:rPr lang="ru-RU" dirty="0" smtClean="0"/>
              <a:t> карликами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густина </a:t>
            </a:r>
            <a:r>
              <a:rPr lang="ru-RU" dirty="0" err="1" smtClean="0"/>
              <a:t>стає</a:t>
            </a:r>
            <a:r>
              <a:rPr lang="ru-RU" dirty="0" smtClean="0"/>
              <a:t> в </a:t>
            </a:r>
            <a:r>
              <a:rPr lang="ru-RU" dirty="0" err="1" smtClean="0"/>
              <a:t>мільйон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за </a:t>
            </a:r>
            <a:r>
              <a:rPr lang="ru-RU" dirty="0" err="1" smtClean="0"/>
              <a:t>густину</a:t>
            </a:r>
            <a:r>
              <a:rPr lang="ru-RU" dirty="0" smtClean="0"/>
              <a:t> води.</a:t>
            </a:r>
          </a:p>
          <a:p>
            <a:pPr>
              <a:buNone/>
            </a:pPr>
            <a:r>
              <a:rPr lang="uk-UA" dirty="0" smtClean="0"/>
              <a:t>Зорі масою більше межі </a:t>
            </a:r>
            <a:r>
              <a:rPr lang="uk-UA" dirty="0" err="1" smtClean="0"/>
              <a:t>Чандрасекара</a:t>
            </a:r>
            <a:r>
              <a:rPr lang="uk-UA" dirty="0" smtClean="0"/>
              <a:t>, закінчують свою еволюцію катастрофічним вибухом.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415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293071-15AF-4907-9627-5DB8EC94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TS030000415</Template>
  <TotalTime>90</TotalTime>
  <Words>269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TS030000415</vt:lpstr>
      <vt:lpstr>Життя зорі: від народження до смерті</vt:lpstr>
      <vt:lpstr>Етапи еволюції зір</vt:lpstr>
      <vt:lpstr>Протозоря</vt:lpstr>
      <vt:lpstr>Слайд 4</vt:lpstr>
      <vt:lpstr>Головна послідовність</vt:lpstr>
      <vt:lpstr>Слайд 6</vt:lpstr>
      <vt:lpstr>Стадія червоного гіганта</vt:lpstr>
      <vt:lpstr>Слайд 8</vt:lpstr>
      <vt:lpstr>Останні роки і загибель зірки 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зорі: від народження до смерті</dc:title>
  <dc:creator>Белый</dc:creator>
  <cp:lastModifiedBy>Fizika</cp:lastModifiedBy>
  <cp:revision>17</cp:revision>
  <dcterms:created xsi:type="dcterms:W3CDTF">2012-04-11T17:46:32Z</dcterms:created>
  <dcterms:modified xsi:type="dcterms:W3CDTF">2012-08-23T09:37:40Z</dcterms:modified>
  <cp:contentStatus>Окончательное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TC300004159990</vt:lpwstr>
  </property>
  <property fmtid="{D5CDD505-2E9C-101B-9397-08002B2CF9AE}" pid="3" name="_MarkAsFinal">
    <vt:bool>true</vt:bool>
  </property>
</Properties>
</file>