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58" r:id="rId5"/>
    <p:sldId id="259" r:id="rId6"/>
    <p:sldId id="261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B4C20CD-6773-449E-B414-95D09B248F0F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9BF317-C18B-4592-9157-99FD0C8F7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Життя зорі:від  народження і до смерті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Підготували учениці 11-А класу </a:t>
            </a:r>
          </a:p>
          <a:p>
            <a:r>
              <a:rPr lang="uk-UA" dirty="0" smtClean="0"/>
              <a:t>Карнаух Юлія та Газюкіна Ольга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43174" y="5643578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bg1"/>
                </a:solidFill>
              </a:rPr>
              <a:t>М. Запоріжжя, 2010-2011 </a:t>
            </a:r>
            <a:r>
              <a:rPr lang="uk-UA" sz="2000" dirty="0" err="1" smtClean="0">
                <a:solidFill>
                  <a:schemeClr val="bg1"/>
                </a:solidFill>
              </a:rPr>
              <a:t>н.р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3929058" cy="1173480"/>
          </a:xfrm>
        </p:spPr>
        <p:txBody>
          <a:bodyPr/>
          <a:lstStyle/>
          <a:p>
            <a:r>
              <a:rPr lang="ru-RU" dirty="0"/>
              <a:t>доля вмираючої зорі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071934" y="214290"/>
            <a:ext cx="3929090" cy="6643710"/>
          </a:xfrm>
        </p:spPr>
        <p:txBody>
          <a:bodyPr/>
          <a:lstStyle/>
          <a:p>
            <a:r>
              <a:rPr lang="uk-UA" sz="2000" dirty="0" smtClean="0"/>
              <a:t>Подальша доля вмираючої зорі залежить від її маси. Зорі, маса яких близька до сонячної або трохи переви­щує її, перетворюються у так звані білі карлики, тобто в зорі з</a:t>
            </a:r>
            <a:r>
              <a:rPr lang="uk-UA" sz="2000" i="1" dirty="0" smtClean="0"/>
              <a:t> </a:t>
            </a:r>
            <a:r>
              <a:rPr lang="uk-UA" sz="2000" dirty="0" smtClean="0"/>
              <a:t>радіусами в сотні разів меншими від радіуса Сонця. Густина речовини таких зір набагато перевищує густину сонячної речовини. У кожному кубічному сан­тиметрі простору білих карликів вміщуються десятки й сотні тонн речовини.</a:t>
            </a:r>
          </a:p>
          <a:p>
            <a:endParaRPr lang="ru-RU" dirty="0"/>
          </a:p>
        </p:txBody>
      </p:sp>
      <p:pic>
        <p:nvPicPr>
          <p:cNvPr id="5" name="Содержимое 4" descr="TK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857364"/>
            <a:ext cx="3286148" cy="414340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7239000" cy="1143000"/>
          </a:xfrm>
        </p:spPr>
        <p:txBody>
          <a:bodyPr/>
          <a:lstStyle/>
          <a:p>
            <a:pPr algn="ctr"/>
            <a:r>
              <a:rPr lang="ru-RU" dirty="0" smtClean="0"/>
              <a:t>Як </a:t>
            </a:r>
            <a:r>
              <a:rPr lang="ru-RU" dirty="0" err="1" smtClean="0"/>
              <a:t>народжуються</a:t>
            </a:r>
            <a:r>
              <a:rPr lang="ru-RU" dirty="0" smtClean="0"/>
              <a:t> зорі.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7929618" cy="5286412"/>
          </a:xfrm>
        </p:spPr>
        <p:txBody>
          <a:bodyPr>
            <a:normAutofit/>
          </a:bodyPr>
          <a:lstStyle/>
          <a:p>
            <a:r>
              <a:rPr lang="uk-UA" dirty="0" smtClean="0"/>
              <a:t>Проблема зореутворення — одна з центральних у сучасній астрофізиці. Зорі — най­поширеніші у Всесвіті об'єкти, з них складаються більші структурні утворення — галактики. І питання про те, чому в різних регіонах Всесвіту речовина переважно формується саме в зорі, за яких умов і яким чином це звершується, не може не хвилювати астрономів. Тим більше, що явища, які відбуваються в процесі утворен­ня і вмирання зір, мабуть, тісно пов'язані з найглибши­ми проблемами будови і еволюції матерії, зокрема з явищами, що відбуваються у світі елементарних частинок.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239000" cy="1143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Діаграма</a:t>
            </a:r>
            <a:r>
              <a:rPr lang="ru-RU" dirty="0" smtClean="0"/>
              <a:t> </a:t>
            </a:r>
            <a:r>
              <a:rPr lang="ru-RU" dirty="0" err="1" smtClean="0"/>
              <a:t>спектр-світн</a:t>
            </a:r>
            <a:r>
              <a:rPr lang="uk-UA" dirty="0" smtClean="0"/>
              <a:t>і</a:t>
            </a:r>
            <a:r>
              <a:rPr lang="ru-RU" dirty="0" err="1" smtClean="0"/>
              <a:t>сть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71611"/>
            <a:ext cx="6890812" cy="5168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357166"/>
            <a:ext cx="5897880" cy="700070"/>
          </a:xfrm>
        </p:spPr>
        <p:txBody>
          <a:bodyPr>
            <a:normAutofit/>
          </a:bodyPr>
          <a:lstStyle/>
          <a:p>
            <a:r>
              <a:rPr lang="uk-UA" sz="3800" dirty="0"/>
              <a:t>походження зір</a:t>
            </a:r>
            <a:endParaRPr lang="uk-UA" sz="3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071802" y="1142984"/>
            <a:ext cx="5000660" cy="5429288"/>
          </a:xfrm>
        </p:spPr>
        <p:txBody>
          <a:bodyPr/>
          <a:lstStyle/>
          <a:p>
            <a:r>
              <a:rPr lang="uk-UA" sz="1800" dirty="0" smtClean="0"/>
              <a:t>У сучасній астрофізиці є дві основні концепції походження зір. Одна з них, яка дістала назву «</a:t>
            </a:r>
            <a:r>
              <a:rPr lang="uk-UA" sz="1800" dirty="0" smtClean="0"/>
              <a:t>класичної</a:t>
            </a:r>
            <a:r>
              <a:rPr lang="uk-UA" sz="1800" dirty="0" smtClean="0"/>
              <a:t>», виходить з того, що зорі утворюються в процесі конденсації газу в холодних газопилових комплексах, гігантських безформних клоччастих утвореннях розмі­рами в багато десятків і сотень світлових років, що скла­даються головним чином з молекул водню. Що ж до пи­линок, то вони являють собою дрібні тверді утворення, що розсіяні в космічному просторі і мають досить складну структуру, їх центральну частину становить тугоплавке силікатне чи графітове ядро, на яке намерзли</a:t>
            </a:r>
            <a:r>
              <a:rPr lang="ru-RU" sz="1800" dirty="0" smtClean="0"/>
              <a:t> </a:t>
            </a:r>
            <a:r>
              <a:rPr lang="uk-UA" sz="1800" dirty="0" smtClean="0"/>
              <a:t>забруднені льоди. Як показують спостереження міжзо­ряного поглинання світла, розміри таких пилинок не­великі — від 0,1 до 1 мкм.</a:t>
            </a:r>
          </a:p>
          <a:p>
            <a:endParaRPr lang="ru-RU" dirty="0"/>
          </a:p>
        </p:txBody>
      </p:sp>
      <p:pic>
        <p:nvPicPr>
          <p:cNvPr id="5" name="Содержимое 4" descr="bete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285860"/>
            <a:ext cx="3071813" cy="3172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14290"/>
            <a:ext cx="5897880" cy="700070"/>
          </a:xfrm>
        </p:spPr>
        <p:txBody>
          <a:bodyPr>
            <a:normAutofit/>
          </a:bodyPr>
          <a:lstStyle/>
          <a:p>
            <a:pPr algn="ctr"/>
            <a:r>
              <a:rPr lang="uk-UA" sz="3800" dirty="0"/>
              <a:t>Формування зір</a:t>
            </a:r>
            <a:endParaRPr lang="uk-UA" sz="3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85720" y="785794"/>
            <a:ext cx="5286412" cy="5643602"/>
          </a:xfrm>
        </p:spPr>
        <p:txBody>
          <a:bodyPr>
            <a:noAutofit/>
          </a:bodyPr>
          <a:lstStyle/>
          <a:p>
            <a:r>
              <a:rPr lang="uk-UA" sz="1600" b="1" dirty="0" smtClean="0"/>
              <a:t>Формування зір починається з того, що в </a:t>
            </a:r>
            <a:r>
              <a:rPr lang="uk-UA" sz="1600" b="1" dirty="0" smtClean="0"/>
              <a:t>газопиловій </a:t>
            </a:r>
            <a:r>
              <a:rPr lang="uk-UA" sz="1600" b="1" dirty="0" smtClean="0"/>
              <a:t>хмарі або в якійсь її частині розвивається так звана гравітаційна нестійкість. Іншими словами, у хмарі </a:t>
            </a:r>
            <a:r>
              <a:rPr lang="uk-UA" sz="1600" b="1" dirty="0" smtClean="0"/>
              <a:t>відбувається </a:t>
            </a:r>
            <a:r>
              <a:rPr lang="uk-UA" sz="1600" b="1" dirty="0" smtClean="0"/>
              <a:t>процес наростання збурень густини і </a:t>
            </a:r>
            <a:r>
              <a:rPr lang="uk-UA" sz="1600" b="1" dirty="0" smtClean="0"/>
              <a:t>швидкості </a:t>
            </a:r>
            <a:r>
              <a:rPr lang="uk-UA" sz="1600" b="1" dirty="0" smtClean="0"/>
              <a:t>руху речовини, невеликих відхилень цих фізичних величин від їхніх середніх значень для даної хмари. З теорії виходить, що однорідний розподіл речовини за наявності сил тяжіння не може бути стійким. Речовина повинна розпадатися на окремі згустки. За одним з </a:t>
            </a:r>
            <a:r>
              <a:rPr lang="uk-UA" sz="1600" b="1" dirty="0" smtClean="0"/>
              <a:t>основних </a:t>
            </a:r>
            <a:r>
              <a:rPr lang="uk-UA" sz="1600" b="1" dirty="0" smtClean="0"/>
              <a:t>законів фізики будь-яка фізична система завжди прагне до такого стану, при якому її потенціальна </a:t>
            </a:r>
            <a:r>
              <a:rPr lang="uk-UA" sz="1600" b="1" dirty="0" smtClean="0"/>
              <a:t>енергія </a:t>
            </a:r>
            <a:r>
              <a:rPr lang="uk-UA" sz="1600" b="1" dirty="0" smtClean="0"/>
              <a:t>є мінімальною. При утворенні згустків і їх стисненні гравітаційна енергія переходить у кінетичну енергію речовини, що стискується, яка в свою чергу може </a:t>
            </a:r>
            <a:r>
              <a:rPr lang="uk-UA" sz="1600" b="1" dirty="0" smtClean="0"/>
              <a:t>переходити </a:t>
            </a:r>
            <a:r>
              <a:rPr lang="uk-UA" sz="1600" b="1" dirty="0" smtClean="0"/>
              <a:t>в теплову енергію і випромінюватися. Таким чином, внаслідок процесу фрагментації та утворення згустків зменшується потенціальна енергія.</a:t>
            </a:r>
            <a:endParaRPr lang="uk-UA" sz="1600" b="1" dirty="0"/>
          </a:p>
        </p:txBody>
      </p:sp>
      <p:pic>
        <p:nvPicPr>
          <p:cNvPr id="5" name="Содержимое 4" descr="0021300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429256" y="1785926"/>
            <a:ext cx="3714744" cy="357442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239000" cy="714380"/>
          </a:xfrm>
        </p:spPr>
        <p:txBody>
          <a:bodyPr/>
          <a:lstStyle/>
          <a:p>
            <a:pPr algn="ctr"/>
            <a:r>
              <a:rPr lang="uk-UA" dirty="0" smtClean="0"/>
              <a:t>Формування зір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7810504" cy="550072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uk-UA" dirty="0" smtClean="0"/>
              <a:t>Крім гравітаційної нестійкості, в процесі фрагмента­ції газових хмар певну роль відіграє так звана термо­хімічна нестійкість, яка виникає внаслідок того, що швидкість утворення молекул усередині газопилового комплексу і швидкість охолодження газу за рахунок випромінювання цих молекул у радіодіапазоні відрізня­ються одна від одної.</a:t>
            </a:r>
          </a:p>
          <a:p>
            <a:pPr>
              <a:lnSpc>
                <a:spcPct val="160000"/>
              </a:lnSpc>
            </a:pPr>
            <a:r>
              <a:rPr lang="uk-UA" dirty="0" smtClean="0"/>
              <a:t>У подальшому утворенні фрагменти в свою чергу діляться на ще дрібніші згустки і так доти, доки в ре­зультаті гравітаційного стиснення густина цих згустків зросте настільки, що в їх центральних частинах утво­ряться зореподібні ядра — </a:t>
            </a:r>
            <a:r>
              <a:rPr lang="uk-UA" dirty="0" err="1" smtClean="0"/>
              <a:t>протозорі</a:t>
            </a:r>
            <a:r>
              <a:rPr lang="uk-UA" dirty="0" smtClean="0"/>
              <a:t>, оточені масивними оболонками, які продовжують стискатися.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173480"/>
          </a:xfrm>
        </p:spPr>
        <p:txBody>
          <a:bodyPr>
            <a:noAutofit/>
          </a:bodyPr>
          <a:lstStyle/>
          <a:p>
            <a:pPr algn="ctr"/>
            <a:r>
              <a:rPr lang="ru-RU" sz="3800" dirty="0" err="1"/>
              <a:t>основна</a:t>
            </a:r>
            <a:r>
              <a:rPr lang="ru-RU" sz="3800" dirty="0"/>
              <a:t> </a:t>
            </a:r>
            <a:r>
              <a:rPr lang="ru-RU" sz="3800" dirty="0" err="1"/>
              <a:t>частина</a:t>
            </a:r>
            <a:r>
              <a:rPr lang="ru-RU" sz="3800" dirty="0"/>
              <a:t> </a:t>
            </a:r>
            <a:r>
              <a:rPr lang="ru-RU" sz="3800" dirty="0" err="1"/>
              <a:t>життя</a:t>
            </a:r>
            <a:r>
              <a:rPr lang="ru-RU" sz="3800" dirty="0"/>
              <a:t> </a:t>
            </a:r>
            <a:r>
              <a:rPr lang="ru-RU" sz="3800" dirty="0" err="1"/>
              <a:t>переважної</a:t>
            </a:r>
            <a:r>
              <a:rPr lang="ru-RU" sz="3800" dirty="0"/>
              <a:t> </a:t>
            </a:r>
            <a:r>
              <a:rPr lang="ru-RU" sz="3800" dirty="0" err="1"/>
              <a:t>більшості</a:t>
            </a:r>
            <a:r>
              <a:rPr lang="ru-RU" sz="3800" dirty="0"/>
              <a:t> </a:t>
            </a:r>
            <a:r>
              <a:rPr lang="ru-RU" sz="3800" dirty="0" err="1"/>
              <a:t>зір</a:t>
            </a:r>
            <a:endParaRPr lang="ru-RU" sz="3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42844" y="1497416"/>
            <a:ext cx="7929618" cy="1860146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Основна частина життя переважної більшості зір — це період, коли в їхніх надрах відбувається термоядерна реакція синтезу більш важких елементів з більш легких. На цьому етапі рівновага зорі підтримується рівновагою між тиском розпеченого газу в її надрах, який прагне розширити зорю, і силами тяжіння, що прагнуть її стиснути. </a:t>
            </a:r>
            <a:endParaRPr lang="uk-UA" sz="2000" dirty="0"/>
          </a:p>
        </p:txBody>
      </p:sp>
      <p:pic>
        <p:nvPicPr>
          <p:cNvPr id="7" name="Содержимое 6" descr="38775_origina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85984" y="3500414"/>
            <a:ext cx="4500594" cy="335758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зорі — це саморегульовані системи, створені самою природою.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При цьому, якщо термоядерні реакції в надрах зорі чомусь прискорюються^ надходження тепла з її глибин до поверхні перевищує тепловіддачу в світовий простір, то температура в надрах зорі підвищується, тиск газу зростає і зоря починає розширятися. Центральна зона охолоджується, і термоядерна реакція приходить до норми. Навпаки, якщо тепловіддача в навколишній про­стір виявляється вищою, ніж енерговиділення, то зоря починає охолоджуватись, тиск у її надрах падав і сили тяжіння починають стискати зорю. Завдяки цьому на­дра зорі розігріваються, термоядерна реакція приско­рюється і теплова рівновага, а водночас і баланс сил усередині зорі приходять до норми. Отже, зорі — це саморегульовані системи, створені самою природою.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заключний період в існуванні зорі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42844" y="1497416"/>
            <a:ext cx="4071966" cy="5146294"/>
          </a:xfrm>
        </p:spPr>
        <p:txBody>
          <a:bodyPr/>
          <a:lstStyle/>
          <a:p>
            <a:r>
              <a:rPr lang="uk-UA" sz="1800" dirty="0" smtClean="0"/>
              <a:t>Новий, по суті заключний, період в існуванні зорі настає тоді, коли її основне ядерне паливо — водень повністю вичерпується. У процесі термоядерної реакції в центральній частині зорі утворюється гелієве ядро. Потім це ядро починає стискатися, а зовнішні шари — оболонка зорі — розширятися. Зоря переходить у стадію</a:t>
            </a:r>
          </a:p>
          <a:p>
            <a:r>
              <a:rPr lang="uk-UA" sz="1800" dirty="0" smtClean="0"/>
              <a:t>червоного гіганта. У її надрах в міру дальшого стискан­ня одні термоядерні реакції заступають інші за участю дедалі важчих елементів. І відбувається це доти, доки не будуть вичерпані всі термоядерні джерела енергії.</a:t>
            </a:r>
          </a:p>
          <a:p>
            <a:endParaRPr lang="ru-RU" dirty="0"/>
          </a:p>
        </p:txBody>
      </p:sp>
      <p:pic>
        <p:nvPicPr>
          <p:cNvPr id="5" name="Содержимое 4" descr="9ee8aea54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00563" y="3000372"/>
            <a:ext cx="3643337" cy="335758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105</TotalTime>
  <Words>825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Життя зорі:від  народження і до смерті</vt:lpstr>
      <vt:lpstr>Як народжуються зорі.</vt:lpstr>
      <vt:lpstr>Діаграма спектр-світність</vt:lpstr>
      <vt:lpstr>походження зір</vt:lpstr>
      <vt:lpstr>Формування зір</vt:lpstr>
      <vt:lpstr>Формування зір</vt:lpstr>
      <vt:lpstr>основна частина життя переважної більшості зір</vt:lpstr>
      <vt:lpstr>зорі — це саморегульовані системи, створені самою природою.</vt:lpstr>
      <vt:lpstr>заключний період в існуванні зорі</vt:lpstr>
      <vt:lpstr>доля вмираючої зорі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Життя зорі:від  народження і до смерті</dc:title>
  <dc:creator>E4500</dc:creator>
  <cp:lastModifiedBy>Admin</cp:lastModifiedBy>
  <cp:revision>22</cp:revision>
  <dcterms:created xsi:type="dcterms:W3CDTF">2011-04-27T15:55:51Z</dcterms:created>
  <dcterms:modified xsi:type="dcterms:W3CDTF">2011-11-27T23:39:05Z</dcterms:modified>
</cp:coreProperties>
</file>