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9" r:id="rId3"/>
    <p:sldId id="267" r:id="rId4"/>
    <p:sldId id="262" r:id="rId5"/>
    <p:sldId id="260" r:id="rId6"/>
    <p:sldId id="270" r:id="rId7"/>
    <p:sldId id="266" r:id="rId8"/>
    <p:sldId id="257" r:id="rId9"/>
    <p:sldId id="258" r:id="rId10"/>
    <p:sldId id="268" r:id="rId11"/>
    <p:sldId id="265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1386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90ABA9A-0F00-472A-8001-E27138CC6A4C}" type="datetimeFigureOut">
              <a:rPr lang="ru-RU" smtClean="0"/>
              <a:pPr/>
              <a:t>09.04.2012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19B12CD0-F381-4ACD-87B3-7702B597C18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71480"/>
            <a:ext cx="7772400" cy="1975104"/>
          </a:xfrm>
        </p:spPr>
        <p:txBody>
          <a:bodyPr>
            <a:noAutofit/>
          </a:bodyPr>
          <a:lstStyle/>
          <a:p>
            <a:r>
              <a:rPr lang="uk-UA" sz="5400" dirty="0" smtClean="0">
                <a:solidFill>
                  <a:srgbClr val="FFFF00"/>
                </a:solidFill>
              </a:rPr>
              <a:t>Вулкани сонячної системи</a:t>
            </a:r>
            <a:br>
              <a:rPr lang="uk-UA" sz="5400" dirty="0" smtClean="0">
                <a:solidFill>
                  <a:srgbClr val="FFFF00"/>
                </a:solidFill>
              </a:rPr>
            </a:br>
            <a:endParaRPr lang="ru-RU" sz="5400" dirty="0">
              <a:solidFill>
                <a:srgbClr val="FFFF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000628" y="3643314"/>
            <a:ext cx="3929090" cy="2571768"/>
          </a:xfrm>
        </p:spPr>
        <p:txBody>
          <a:bodyPr/>
          <a:lstStyle/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</a:rPr>
              <a:t>Проект підготував </a:t>
            </a: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</a:rPr>
              <a:t>учень </a:t>
            </a:r>
            <a:r>
              <a:rPr lang="en-US" b="1" dirty="0" smtClean="0">
                <a:solidFill>
                  <a:srgbClr val="FFFF00"/>
                </a:solidFill>
              </a:rPr>
              <a:t>9</a:t>
            </a:r>
            <a:r>
              <a:rPr lang="uk-UA" b="1" dirty="0" smtClean="0">
                <a:solidFill>
                  <a:srgbClr val="FFFF00"/>
                </a:solidFill>
              </a:rPr>
              <a:t>-а класу </a:t>
            </a: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uk-UA" b="1" dirty="0" err="1" smtClean="0">
                <a:solidFill>
                  <a:srgbClr val="FFFF00"/>
                </a:solidFill>
              </a:rPr>
              <a:t>Пологівської</a:t>
            </a:r>
            <a:r>
              <a:rPr lang="uk-UA" b="1" dirty="0" smtClean="0">
                <a:solidFill>
                  <a:srgbClr val="FFFF00"/>
                </a:solidFill>
              </a:rPr>
              <a:t> СРШ І-ІІІ </a:t>
            </a:r>
            <a:r>
              <a:rPr lang="uk-UA" b="1" dirty="0" err="1" smtClean="0">
                <a:solidFill>
                  <a:srgbClr val="FFFF00"/>
                </a:solidFill>
              </a:rPr>
              <a:t>ст</a:t>
            </a:r>
            <a:r>
              <a:rPr lang="uk-UA" b="1" dirty="0" smtClean="0">
                <a:solidFill>
                  <a:srgbClr val="FFFF00"/>
                </a:solidFill>
              </a:rPr>
              <a:t> №2 </a:t>
            </a:r>
            <a:endParaRPr lang="en-US" b="1" dirty="0" smtClean="0">
              <a:solidFill>
                <a:srgbClr val="FFFF00"/>
              </a:solidFill>
            </a:endParaRPr>
          </a:p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</a:rPr>
              <a:t>Сиваш Олександр</a:t>
            </a:r>
          </a:p>
          <a:p>
            <a:pPr>
              <a:defRPr/>
            </a:pPr>
            <a:r>
              <a:rPr lang="uk-UA" b="1" dirty="0" smtClean="0">
                <a:solidFill>
                  <a:srgbClr val="FFFF00"/>
                </a:solidFill>
              </a:rPr>
              <a:t>Керівник: </a:t>
            </a:r>
            <a:r>
              <a:rPr lang="uk-UA" b="1" dirty="0" err="1" smtClean="0">
                <a:solidFill>
                  <a:srgbClr val="FFFF00"/>
                </a:solidFill>
              </a:rPr>
              <a:t>вч</a:t>
            </a:r>
            <a:r>
              <a:rPr lang="uk-UA" b="1" dirty="0" smtClean="0">
                <a:solidFill>
                  <a:srgbClr val="FFFF00"/>
                </a:solidFill>
              </a:rPr>
              <a:t>. фізики Сиваш Ю.О.</a:t>
            </a:r>
            <a:endParaRPr lang="ru-RU" b="1" dirty="0" smtClean="0">
              <a:solidFill>
                <a:srgbClr val="FFFF00"/>
              </a:solidFill>
            </a:endParaRPr>
          </a:p>
          <a:p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6" name="Picture 5" descr="C:\Documents and Settings\Sasha\Рабочий стол\DSC01147.jpg"/>
          <p:cNvPicPr>
            <a:picLocks noChangeAspect="1" noChangeArrowheads="1"/>
          </p:cNvPicPr>
          <p:nvPr/>
        </p:nvPicPr>
        <p:blipFill>
          <a:blip r:embed="rId2" cstate="print">
            <a:lum bright="10000" contrast="-10000"/>
          </a:blip>
          <a:srcRect/>
          <a:stretch>
            <a:fillRect/>
          </a:stretch>
        </p:blipFill>
        <p:spPr bwMode="auto">
          <a:xfrm>
            <a:off x="642910" y="3429000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290"/>
            <a:ext cx="8401080" cy="2214578"/>
          </a:xfrm>
        </p:spPr>
        <p:txBody>
          <a:bodyPr>
            <a:normAutofit/>
          </a:bodyPr>
          <a:lstStyle/>
          <a:p>
            <a:pPr marL="630238" lvl="2" indent="38100" algn="ctr">
              <a:buNone/>
            </a:pPr>
            <a:r>
              <a:rPr lang="ru-RU" sz="2000" dirty="0" smtClean="0"/>
              <a:t>Ми  </a:t>
            </a:r>
            <a:r>
              <a:rPr lang="ru-RU" sz="2000" dirty="0" err="1" smtClean="0"/>
              <a:t>знаємо</a:t>
            </a:r>
            <a:r>
              <a:rPr lang="ru-RU" sz="2000" dirty="0" smtClean="0"/>
              <a:t> про  </a:t>
            </a:r>
            <a:r>
              <a:rPr lang="ru-RU" sz="2000" dirty="0" err="1" smtClean="0"/>
              <a:t>вулкани</a:t>
            </a:r>
            <a:r>
              <a:rPr lang="ru-RU" sz="2000" dirty="0" smtClean="0"/>
              <a:t> на </a:t>
            </a:r>
            <a:r>
              <a:rPr lang="ru-RU" sz="2000" dirty="0" err="1" smtClean="0"/>
              <a:t>Землі</a:t>
            </a:r>
            <a:r>
              <a:rPr lang="ru-RU" sz="2000" dirty="0" smtClean="0"/>
              <a:t> та </a:t>
            </a:r>
            <a:r>
              <a:rPr lang="ru-RU" sz="2000" dirty="0" err="1" smtClean="0"/>
              <a:t>їх</a:t>
            </a:r>
            <a:r>
              <a:rPr lang="ru-RU" sz="2000" dirty="0" smtClean="0"/>
              <a:t> </a:t>
            </a:r>
            <a:r>
              <a:rPr lang="ru-RU" sz="2000" dirty="0" err="1" smtClean="0"/>
              <a:t>вплив</a:t>
            </a:r>
            <a:r>
              <a:rPr lang="ru-RU" sz="2000" dirty="0" smtClean="0"/>
              <a:t> на </a:t>
            </a:r>
            <a:r>
              <a:rPr lang="ru-RU" sz="2000" dirty="0" err="1" smtClean="0"/>
              <a:t>життя</a:t>
            </a:r>
            <a:r>
              <a:rPr lang="ru-RU" sz="2000" dirty="0" smtClean="0"/>
              <a:t> </a:t>
            </a:r>
            <a:r>
              <a:rPr lang="ru-RU" sz="2000" dirty="0" err="1" smtClean="0"/>
              <a:t>нашої</a:t>
            </a:r>
            <a:r>
              <a:rPr lang="ru-RU" sz="2000" dirty="0" smtClean="0"/>
              <a:t> </a:t>
            </a:r>
            <a:r>
              <a:rPr lang="ru-RU" sz="2000" dirty="0" err="1" smtClean="0"/>
              <a:t>планети</a:t>
            </a:r>
            <a:r>
              <a:rPr lang="ru-RU" sz="2000" dirty="0" smtClean="0"/>
              <a:t>.  </a:t>
            </a:r>
          </a:p>
          <a:p>
            <a:pPr marL="630238" lvl="2" indent="38100" algn="ctr">
              <a:buNone/>
            </a:pPr>
            <a:r>
              <a:rPr lang="ru-RU" sz="2000" dirty="0" err="1" smtClean="0"/>
              <a:t>Чи</a:t>
            </a:r>
            <a:r>
              <a:rPr lang="ru-RU" sz="2000" dirty="0" smtClean="0"/>
              <a:t> </a:t>
            </a:r>
            <a:r>
              <a:rPr lang="ru-RU" sz="2000" dirty="0" err="1" smtClean="0"/>
              <a:t>існують</a:t>
            </a:r>
            <a:r>
              <a:rPr lang="ru-RU" sz="2000" dirty="0" smtClean="0"/>
              <a:t> </a:t>
            </a:r>
            <a:r>
              <a:rPr lang="ru-RU" sz="2000" dirty="0" err="1" smtClean="0"/>
              <a:t>вулкани</a:t>
            </a:r>
            <a:r>
              <a:rPr lang="ru-RU" sz="2000" dirty="0" smtClean="0"/>
              <a:t>  </a:t>
            </a:r>
            <a:r>
              <a:rPr lang="ru-RU" sz="2000" dirty="0" err="1" smtClean="0"/>
              <a:t>тільки</a:t>
            </a:r>
            <a:r>
              <a:rPr lang="ru-RU" sz="2000" dirty="0" smtClean="0"/>
              <a:t> на </a:t>
            </a:r>
            <a:r>
              <a:rPr lang="ru-RU" sz="2000" dirty="0" err="1" smtClean="0"/>
              <a:t>Землі</a:t>
            </a:r>
            <a:r>
              <a:rPr lang="ru-RU" sz="2000" dirty="0" smtClean="0"/>
              <a:t>? </a:t>
            </a:r>
            <a:r>
              <a:rPr lang="ru-RU" sz="2000" dirty="0" err="1" smtClean="0"/>
              <a:t>Або</a:t>
            </a:r>
            <a:r>
              <a:rPr lang="ru-RU" sz="2000" dirty="0" smtClean="0"/>
              <a:t> ж </a:t>
            </a:r>
            <a:r>
              <a:rPr lang="ru-RU" sz="2000" dirty="0" err="1" smtClean="0"/>
              <a:t>вулканізм</a:t>
            </a:r>
            <a:r>
              <a:rPr lang="ru-RU" sz="2000" dirty="0" smtClean="0"/>
              <a:t> </a:t>
            </a:r>
            <a:r>
              <a:rPr lang="uk-UA" sz="2000" dirty="0" err="1" smtClean="0"/>
              <a:t>п</a:t>
            </a:r>
            <a:r>
              <a:rPr lang="ru-RU" sz="2000" dirty="0" err="1" smtClean="0"/>
              <a:t>рисутній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 на </a:t>
            </a:r>
            <a:r>
              <a:rPr lang="ru-RU" sz="2000" dirty="0" err="1" smtClean="0"/>
              <a:t>інших</a:t>
            </a:r>
            <a:r>
              <a:rPr lang="ru-RU" sz="2000" dirty="0" smtClean="0"/>
              <a:t> планетах </a:t>
            </a:r>
            <a:r>
              <a:rPr lang="ru-RU" sz="2000" dirty="0" err="1" smtClean="0"/>
              <a:t>Сонячної</a:t>
            </a:r>
            <a:r>
              <a:rPr lang="ru-RU" sz="2000" dirty="0" smtClean="0"/>
              <a:t> </a:t>
            </a:r>
            <a:r>
              <a:rPr lang="ru-RU" sz="2000" dirty="0" err="1" smtClean="0"/>
              <a:t>системи</a:t>
            </a:r>
            <a:r>
              <a:rPr lang="ru-RU" sz="2000" dirty="0" smtClean="0"/>
              <a:t>? Вулкан, </a:t>
            </a:r>
            <a:r>
              <a:rPr lang="ru-RU" sz="2000" dirty="0" err="1" smtClean="0"/>
              <a:t>всупереч</a:t>
            </a:r>
            <a:r>
              <a:rPr lang="ru-RU" sz="2000" dirty="0" smtClean="0"/>
              <a:t> </a:t>
            </a:r>
            <a:r>
              <a:rPr lang="ru-RU" sz="2000" dirty="0" err="1" smtClean="0"/>
              <a:t>відомим</a:t>
            </a:r>
            <a:r>
              <a:rPr lang="ru-RU" sz="2000" dirty="0" smtClean="0"/>
              <a:t> </a:t>
            </a:r>
            <a:r>
              <a:rPr lang="ru-RU" sz="2000" dirty="0" err="1" smtClean="0"/>
              <a:t>уявленням</a:t>
            </a:r>
            <a:r>
              <a:rPr lang="ru-RU" sz="2000" dirty="0" smtClean="0"/>
              <a:t>, </a:t>
            </a:r>
            <a:r>
              <a:rPr lang="ru-RU" sz="2000" dirty="0" err="1" smtClean="0"/>
              <a:t>виявляється</a:t>
            </a:r>
            <a:r>
              <a:rPr lang="ru-RU" sz="2000" dirty="0" smtClean="0"/>
              <a:t>, не </a:t>
            </a:r>
            <a:r>
              <a:rPr lang="ru-RU" sz="2000" dirty="0" err="1" smtClean="0"/>
              <a:t>завжди</a:t>
            </a:r>
            <a:r>
              <a:rPr lang="ru-RU" sz="2000" dirty="0" smtClean="0"/>
              <a:t> </a:t>
            </a:r>
            <a:r>
              <a:rPr lang="ru-RU" sz="2000" dirty="0" err="1" smtClean="0"/>
              <a:t>буває</a:t>
            </a:r>
            <a:r>
              <a:rPr lang="ru-RU" sz="2000" dirty="0" smtClean="0"/>
              <a:t> </a:t>
            </a:r>
            <a:r>
              <a:rPr lang="en-US" sz="2000" dirty="0" smtClean="0"/>
              <a:t> </a:t>
            </a:r>
            <a:r>
              <a:rPr lang="uk-UA" sz="2000" dirty="0" smtClean="0"/>
              <a:t>в</a:t>
            </a:r>
            <a:r>
              <a:rPr lang="ru-RU" sz="2000" dirty="0" err="1" smtClean="0"/>
              <a:t>огненою</a:t>
            </a:r>
            <a:r>
              <a:rPr lang="ru-RU" sz="2000" dirty="0" smtClean="0"/>
              <a:t> горою </a:t>
            </a:r>
            <a:r>
              <a:rPr lang="ru-RU" sz="2000" dirty="0" err="1" smtClean="0"/>
              <a:t>і</a:t>
            </a:r>
            <a:r>
              <a:rPr lang="ru-RU" sz="2000" dirty="0" smtClean="0"/>
              <a:t> </a:t>
            </a:r>
            <a:r>
              <a:rPr lang="ru-RU" sz="2000" dirty="0" err="1" smtClean="0"/>
              <a:t>перебувати</a:t>
            </a:r>
            <a:r>
              <a:rPr lang="ru-RU" sz="2000" dirty="0" smtClean="0"/>
              <a:t> </a:t>
            </a:r>
            <a:r>
              <a:rPr lang="ru-RU" sz="2000" dirty="0" err="1" smtClean="0"/>
              <a:t>може</a:t>
            </a:r>
            <a:r>
              <a:rPr lang="ru-RU" sz="2000" dirty="0" smtClean="0"/>
              <a:t> не </a:t>
            </a:r>
            <a:r>
              <a:rPr lang="ru-RU" sz="2000" dirty="0" err="1" smtClean="0"/>
              <a:t>тільки</a:t>
            </a:r>
            <a:r>
              <a:rPr lang="ru-RU" sz="2000" dirty="0" smtClean="0"/>
              <a:t> на </a:t>
            </a:r>
            <a:r>
              <a:rPr lang="ru-RU" sz="2000" dirty="0" err="1" smtClean="0"/>
              <a:t>Землі</a:t>
            </a:r>
            <a:r>
              <a:rPr lang="ru-RU" sz="2000" dirty="0" smtClean="0"/>
              <a:t> ...</a:t>
            </a:r>
            <a:endParaRPr lang="ru-RU" sz="2000" dirty="0"/>
          </a:p>
        </p:txBody>
      </p:sp>
      <p:pic>
        <p:nvPicPr>
          <p:cNvPr id="4" name="Picture 2" descr="http://content.positime.ru/2011/01/7A68033FF824-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794" y="2285992"/>
            <a:ext cx="5643602" cy="42327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28"/>
            <a:ext cx="8186766" cy="6038872"/>
          </a:xfrm>
        </p:spPr>
        <p:txBody>
          <a:bodyPr>
            <a:normAutofit/>
          </a:bodyPr>
          <a:lstStyle/>
          <a:p>
            <a:r>
              <a:rPr lang="uk-UA" sz="1800" dirty="0" smtClean="0"/>
              <a:t>Зображення діючих вулканів сонячної системи мальовничі і загадкові. Вивчаючи літературу з даної теми мене зацікавило питання, які ж реальні розміри цих вулканів. Тому метою даного </a:t>
            </a:r>
            <a:r>
              <a:rPr lang="uk-UA" sz="1800" dirty="0" err="1" smtClean="0"/>
              <a:t>проекта</a:t>
            </a:r>
            <a:r>
              <a:rPr lang="uk-UA" sz="1800" dirty="0" smtClean="0"/>
              <a:t> є визначення висоти діючих вулканів на </a:t>
            </a:r>
            <a:r>
              <a:rPr lang="uk-UA" sz="1800" dirty="0" err="1" smtClean="0"/>
              <a:t>Іо</a:t>
            </a:r>
            <a:r>
              <a:rPr lang="uk-UA" sz="1800" dirty="0" smtClean="0"/>
              <a:t>, </a:t>
            </a:r>
            <a:r>
              <a:rPr lang="uk-UA" sz="1800" dirty="0" err="1" smtClean="0"/>
              <a:t>Енцеладі</a:t>
            </a:r>
            <a:r>
              <a:rPr lang="uk-UA" sz="1800" dirty="0" smtClean="0"/>
              <a:t> і Тритоні на основі  фотографій, які я знайшов в мережі </a:t>
            </a:r>
            <a:r>
              <a:rPr lang="uk-UA" sz="1800" dirty="0" err="1" smtClean="0"/>
              <a:t>інтернет</a:t>
            </a:r>
            <a:r>
              <a:rPr lang="uk-UA" sz="1800" dirty="0" smtClean="0"/>
              <a:t> на сайтах </a:t>
            </a:r>
            <a:r>
              <a:rPr lang="en-US" sz="1800" dirty="0" smtClean="0"/>
              <a:t>NASA</a:t>
            </a:r>
            <a:r>
              <a:rPr lang="ru-RU" sz="1800" dirty="0" smtClean="0"/>
              <a:t>.</a:t>
            </a:r>
          </a:p>
          <a:p>
            <a:pPr>
              <a:buNone/>
            </a:pPr>
            <a:r>
              <a:rPr lang="uk-UA" sz="1800" dirty="0" smtClean="0"/>
              <a:t>     На малюнку розмір вулкану можливо виміряти в міліметрах – </a:t>
            </a:r>
            <a:r>
              <a:rPr lang="en-US" sz="1800" i="1" dirty="0" smtClean="0">
                <a:latin typeface="Coronet" pitchFamily="66" charset="0"/>
              </a:rPr>
              <a:t>l</a:t>
            </a:r>
            <a:r>
              <a:rPr lang="uk-UA" sz="1800" i="1" dirty="0" smtClean="0">
                <a:latin typeface="Coronet" pitchFamily="66" charset="0"/>
              </a:rPr>
              <a:t>  </a:t>
            </a:r>
            <a:r>
              <a:rPr lang="uk-UA" sz="1800" dirty="0" err="1" smtClean="0"/>
              <a:t>мм.Щоб</a:t>
            </a:r>
            <a:r>
              <a:rPr lang="uk-UA" sz="1800" dirty="0" smtClean="0"/>
              <a:t> визначити його в кілометрах потрібно знати масштаб µ.</a:t>
            </a:r>
          </a:p>
          <a:p>
            <a:pPr>
              <a:buNone/>
            </a:pPr>
            <a:r>
              <a:rPr lang="uk-UA" sz="1800" dirty="0" smtClean="0"/>
              <a:t>     Масштаб можливо визначити, визначивши радіус супутника на фотографії та знаючи його реальні значення. Як визначити радіус кола, якщо задана тільки його частина? З геометричних міркувань. З трикутника </a:t>
            </a:r>
            <a:r>
              <a:rPr lang="en-US" sz="1800" dirty="0" smtClean="0"/>
              <a:t>OAB</a:t>
            </a:r>
            <a:r>
              <a:rPr lang="uk-UA" sz="1800" dirty="0" smtClean="0"/>
              <a:t> виходить, що  </a:t>
            </a:r>
            <a:endParaRPr lang="en-US" sz="1800" dirty="0" smtClean="0"/>
          </a:p>
          <a:p>
            <a:pPr>
              <a:buNone/>
            </a:pPr>
            <a:r>
              <a:rPr lang="en-US" sz="1800" i="1" dirty="0" smtClean="0"/>
              <a:t>                     </a:t>
            </a:r>
          </a:p>
          <a:p>
            <a:pPr>
              <a:buNone/>
            </a:pPr>
            <a:r>
              <a:rPr lang="en-US" sz="1800" i="1" dirty="0" smtClean="0"/>
              <a:t>                   </a:t>
            </a:r>
            <a:r>
              <a:rPr lang="uk-UA" sz="2400" i="1" dirty="0" smtClean="0"/>
              <a:t>(</a:t>
            </a:r>
            <a:r>
              <a:rPr lang="en-US" sz="2400" i="1" dirty="0" smtClean="0"/>
              <a:t>R-b)</a:t>
            </a:r>
            <a:r>
              <a:rPr lang="en-US" sz="2400" i="1" baseline="30000" dirty="0" smtClean="0"/>
              <a:t>2 </a:t>
            </a:r>
            <a:r>
              <a:rPr lang="en-US" sz="2400" i="1" dirty="0" smtClean="0"/>
              <a:t>+a</a:t>
            </a:r>
            <a:r>
              <a:rPr lang="en-US" sz="2400" i="1" baseline="30000" dirty="0" smtClean="0"/>
              <a:t>2</a:t>
            </a:r>
            <a:r>
              <a:rPr lang="en-US" sz="2400" i="1" dirty="0" smtClean="0"/>
              <a:t> =R</a:t>
            </a:r>
            <a:r>
              <a:rPr lang="en-US" sz="2400" i="1" baseline="30000" dirty="0" smtClean="0"/>
              <a:t>2</a:t>
            </a:r>
            <a:r>
              <a:rPr lang="uk-UA" sz="1800" i="1" dirty="0" smtClean="0"/>
              <a:t>, </a:t>
            </a:r>
            <a:r>
              <a:rPr lang="uk-UA" sz="1800" dirty="0" smtClean="0"/>
              <a:t>звідки</a:t>
            </a:r>
            <a:endParaRPr lang="en-US" sz="1800" dirty="0" smtClean="0"/>
          </a:p>
          <a:p>
            <a:pPr>
              <a:buNone/>
            </a:pPr>
            <a:r>
              <a:rPr lang="en-US" sz="1800" dirty="0" smtClean="0"/>
              <a:t> </a:t>
            </a:r>
            <a:r>
              <a:rPr lang="uk-UA" sz="1800" dirty="0" smtClean="0"/>
              <a:t>де а-довжина довільної </a:t>
            </a:r>
            <a:r>
              <a:rPr lang="uk-UA" sz="1800" dirty="0" err="1" smtClean="0"/>
              <a:t>півхорди</a:t>
            </a:r>
            <a:r>
              <a:rPr lang="uk-UA" sz="1800" dirty="0" smtClean="0"/>
              <a:t>, </a:t>
            </a:r>
          </a:p>
          <a:p>
            <a:pPr>
              <a:buNone/>
            </a:pPr>
            <a:r>
              <a:rPr lang="uk-UA" sz="1800" dirty="0" smtClean="0"/>
              <a:t>яку проведено всередині дуги кола, </a:t>
            </a:r>
          </a:p>
          <a:p>
            <a:pPr>
              <a:buNone/>
            </a:pPr>
            <a:r>
              <a:rPr lang="uk-UA" sz="1800" dirty="0" smtClean="0"/>
              <a:t>а </a:t>
            </a:r>
            <a:r>
              <a:rPr lang="en-US" sz="1800" dirty="0" smtClean="0"/>
              <a:t>b</a:t>
            </a:r>
            <a:r>
              <a:rPr lang="uk-UA" sz="1800" dirty="0" smtClean="0"/>
              <a:t> – довжина перпендикуляра, </a:t>
            </a:r>
          </a:p>
          <a:p>
            <a:pPr>
              <a:buNone/>
            </a:pPr>
            <a:r>
              <a:rPr lang="uk-UA" sz="1800" dirty="0" smtClean="0"/>
              <a:t>проведеного з середини хорди до її перетину з дугою</a:t>
            </a:r>
            <a:endParaRPr lang="ru-RU" sz="1800" dirty="0" smtClean="0"/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" name="Рисунок 21" descr="рис.2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86512" y="4143380"/>
            <a:ext cx="2214578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43372" y="3786190"/>
            <a:ext cx="1400175" cy="666750"/>
          </a:xfrm>
          <a:prstGeom prst="rect">
            <a:avLst/>
          </a:prstGeom>
          <a:noFill/>
        </p:spPr>
      </p:pic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11239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714876" y="142852"/>
            <a:ext cx="3895724" cy="4214842"/>
          </a:xfrm>
        </p:spPr>
        <p:txBody>
          <a:bodyPr>
            <a:normAutofit fontScale="70000" lnSpcReduction="20000"/>
          </a:bodyPr>
          <a:lstStyle/>
          <a:p>
            <a:r>
              <a:rPr lang="uk-UA" dirty="0" smtClean="0"/>
              <a:t>Перші активні вулкани поза Землею були виявлені на </a:t>
            </a:r>
            <a:r>
              <a:rPr lang="uk-UA" dirty="0" err="1" smtClean="0"/>
              <a:t>Іо</a:t>
            </a:r>
            <a:r>
              <a:rPr lang="uk-UA" dirty="0" smtClean="0"/>
              <a:t>, одному з чотирьох так званих </a:t>
            </a:r>
            <a:r>
              <a:rPr lang="uk-UA" dirty="0" err="1" smtClean="0"/>
              <a:t>галілеєвих</a:t>
            </a:r>
            <a:r>
              <a:rPr lang="uk-UA" dirty="0" smtClean="0"/>
              <a:t> супутників Юпітера. Ця честь у 1979 році випала </a:t>
            </a:r>
            <a:r>
              <a:rPr lang="uk-UA" dirty="0" err="1" smtClean="0"/>
              <a:t>Лінде</a:t>
            </a:r>
            <a:r>
              <a:rPr lang="uk-UA" dirty="0" smtClean="0"/>
              <a:t> </a:t>
            </a:r>
            <a:r>
              <a:rPr lang="uk-UA" dirty="0" err="1" smtClean="0"/>
              <a:t>Морабіто</a:t>
            </a:r>
            <a:r>
              <a:rPr lang="uk-UA" dirty="0" smtClean="0"/>
              <a:t>, інженеру каліфорнійської Лабораторії реактивного руху </a:t>
            </a:r>
            <a:r>
              <a:rPr lang="en-US" dirty="0" smtClean="0"/>
              <a:t>NASA. </a:t>
            </a:r>
            <a:r>
              <a:rPr lang="uk-UA" dirty="0" smtClean="0"/>
              <a:t>Перші два вулкана назвали </a:t>
            </a:r>
            <a:r>
              <a:rPr lang="uk-UA" dirty="0" err="1" smtClean="0"/>
              <a:t>Пеле</a:t>
            </a:r>
            <a:r>
              <a:rPr lang="uk-UA" dirty="0" smtClean="0"/>
              <a:t> і </a:t>
            </a:r>
            <a:r>
              <a:rPr lang="uk-UA" dirty="0" err="1" smtClean="0"/>
              <a:t>Локі</a:t>
            </a:r>
            <a:r>
              <a:rPr lang="uk-UA" dirty="0" smtClean="0"/>
              <a:t> на честь гавайської богині вулканів і скандинавського бога вогню.</a:t>
            </a:r>
            <a:br>
              <a:rPr lang="uk-UA" dirty="0" smtClean="0"/>
            </a:b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  <p:pic>
        <p:nvPicPr>
          <p:cNvPr id="9218" name="Picture 2" descr="Файл:Io highest resolution true c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52"/>
            <a:ext cx="4143404" cy="4143404"/>
          </a:xfrm>
          <a:prstGeom prst="rect">
            <a:avLst/>
          </a:prstGeom>
          <a:noFill/>
        </p:spPr>
      </p:pic>
      <p:pic>
        <p:nvPicPr>
          <p:cNvPr id="9220" name="Picture 4" descr="Galileo encounter with I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3643314"/>
            <a:ext cx="2857500" cy="229552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14282" y="4071942"/>
            <a:ext cx="5286412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/>
            </a:r>
            <a:br>
              <a:rPr lang="uk-UA" dirty="0" smtClean="0"/>
            </a:br>
            <a:r>
              <a:rPr lang="uk-UA" sz="1400" dirty="0" smtClean="0"/>
              <a:t/>
            </a:r>
            <a:br>
              <a:rPr lang="uk-UA" sz="1400" dirty="0" smtClean="0"/>
            </a:br>
            <a:r>
              <a:rPr lang="uk-UA" sz="1400" dirty="0" smtClean="0"/>
              <a:t/>
            </a:r>
            <a:br>
              <a:rPr lang="uk-UA" sz="1400" dirty="0" smtClean="0"/>
            </a:br>
            <a:r>
              <a:rPr lang="uk-UA" sz="1400" dirty="0" smtClean="0"/>
              <a:t>Більш детальне дослідження вулканів на </a:t>
            </a:r>
            <a:r>
              <a:rPr lang="uk-UA" sz="1400" dirty="0" err="1" smtClean="0"/>
              <a:t>Іо</a:t>
            </a:r>
            <a:r>
              <a:rPr lang="uk-UA" sz="1400" dirty="0" smtClean="0"/>
              <a:t> було виконано за допомогою американської автоматичної станції </a:t>
            </a:r>
            <a:r>
              <a:rPr lang="en-US" sz="1400" dirty="0" smtClean="0"/>
              <a:t>Galileo, </a:t>
            </a:r>
            <a:r>
              <a:rPr lang="uk-UA" sz="1400" dirty="0" smtClean="0"/>
              <a:t>яка була штучним супутником Юпітера з 1995 по 2003 рік. На цьому дивовижному небесному тілі виявлено кілька сотень активних вулканів, серед яких є великі, інтенсивно фонтануючі і зовсім невеликі з розжареною лавою на дні кратерів.</a:t>
            </a:r>
            <a:r>
              <a:rPr lang="uk-UA" dirty="0" smtClean="0"/>
              <a:t/>
            </a:r>
            <a:br>
              <a:rPr lang="uk-UA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07331460d8846d7732fe89d66c9d2264_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70009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86116" y="500042"/>
            <a:ext cx="5643602" cy="3000396"/>
          </a:xfrm>
        </p:spPr>
        <p:txBody>
          <a:bodyPr>
            <a:noAutofit/>
          </a:bodyPr>
          <a:lstStyle/>
          <a:p>
            <a:pPr marL="0" indent="546100">
              <a:buNone/>
            </a:pP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Потік тепла, що надходить на </a:t>
            </a:r>
            <a:r>
              <a:rPr lang="uk-UA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Іо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від Юпітера, настільки великий, що вода не може утримуватися цим супутником, вона випаровується і потрапляє в кільце Юпітера. А ось рідка сірка, що виливається 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жерла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вулканів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розтікається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по поверхні </a:t>
            </a:r>
            <a:r>
              <a:rPr lang="uk-UA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Іо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Вулкани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буквально затопили поверхню </a:t>
            </a:r>
            <a:r>
              <a:rPr lang="uk-UA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Іо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лавою з сірки. Але якщо утворюється двоокис сірки, значить  на </a:t>
            </a:r>
            <a:r>
              <a:rPr lang="uk-UA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Іо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є кисень. Формула води, як відомо, - Н2О, а двоокису сірки - </a:t>
            </a:r>
            <a:r>
              <a:rPr lang="en-US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S2O. 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Що ж там коїться у цьому пекельному світі, напевно там є і сірководень і інші більш складні з'єднання і комплекси на базі сірки. А який нестерпний сморід, напевно, на супутнику Юпітера </a:t>
            </a:r>
            <a:r>
              <a:rPr lang="uk-UA" sz="1600" dirty="0" err="1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Іо</a:t>
            </a:r>
            <a: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!</a:t>
            </a:r>
            <a:br>
              <a:rPr lang="uk-UA" sz="1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</a:br>
            <a:endParaRPr lang="uk-UA" sz="16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1600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572000" y="5103674"/>
            <a:ext cx="4572000" cy="175432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Взагалі на цьому дивовижному небесному тілі виявлено кілька сотень активних вулканів, серед яких </a:t>
            </a: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 є</a:t>
            </a:r>
            <a:r>
              <a:rPr lang="uk-UA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 великі, інтенсивно фонтануючі і зовсім невеликі з розжареною лавою на дні кратерів.</a:t>
            </a:r>
            <a:endParaRPr lang="ru-RU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357166"/>
            <a:ext cx="8229600" cy="1143000"/>
          </a:xfrm>
        </p:spPr>
        <p:txBody>
          <a:bodyPr>
            <a:normAutofit/>
          </a:bodyPr>
          <a:lstStyle/>
          <a:p>
            <a:r>
              <a:rPr lang="uk-UA" sz="3600" dirty="0" smtClean="0">
                <a:solidFill>
                  <a:srgbClr val="FFFF00"/>
                </a:solidFill>
              </a:rPr>
              <a:t>Дослідження висоти вулкана на </a:t>
            </a:r>
            <a:r>
              <a:rPr lang="uk-UA" sz="3600" dirty="0" err="1" smtClean="0">
                <a:solidFill>
                  <a:srgbClr val="FFFF00"/>
                </a:solidFill>
              </a:rPr>
              <a:t>Іо</a:t>
            </a:r>
            <a:endParaRPr lang="ru-RU" sz="3600" dirty="0">
              <a:solidFill>
                <a:srgbClr val="FFFF00"/>
              </a:solidFill>
            </a:endParaRPr>
          </a:p>
        </p:txBody>
      </p:sp>
      <p:pic>
        <p:nvPicPr>
          <p:cNvPr id="5" name="Picture 2" descr="e95e78c7833a7a015a2325c255d9136f_g2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214686"/>
            <a:ext cx="4488403" cy="3366302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uk-UA" dirty="0" smtClean="0"/>
              <a:t>Радіус </a:t>
            </a:r>
            <a:r>
              <a:rPr lang="uk-UA" dirty="0" err="1" smtClean="0"/>
              <a:t>Іо</a:t>
            </a:r>
            <a:r>
              <a:rPr lang="uk-UA" dirty="0" smtClean="0"/>
              <a:t> 1821 км</a:t>
            </a:r>
          </a:p>
          <a:p>
            <a:pPr>
              <a:buNone/>
            </a:pPr>
            <a:r>
              <a:rPr lang="uk-UA" dirty="0" smtClean="0"/>
              <a:t>а=69 мм </a:t>
            </a:r>
            <a:r>
              <a:rPr lang="en-US" dirty="0" smtClean="0"/>
              <a:t>b=21</a:t>
            </a:r>
            <a:r>
              <a:rPr lang="uk-UA" dirty="0" smtClean="0"/>
              <a:t>мм обчислений </a:t>
            </a:r>
            <a:r>
              <a:rPr lang="en-US" dirty="0" smtClean="0"/>
              <a:t>R=123,8</a:t>
            </a:r>
            <a:r>
              <a:rPr lang="uk-UA" dirty="0" smtClean="0"/>
              <a:t>мм</a:t>
            </a:r>
          </a:p>
          <a:p>
            <a:pPr>
              <a:buNone/>
            </a:pPr>
            <a:r>
              <a:rPr lang="uk-UA" dirty="0" smtClean="0"/>
              <a:t>Виміряна висота вулкана за фотографією 12мм. Обчислена реальна висота вулкана </a:t>
            </a:r>
            <a:endParaRPr lang="en-US" dirty="0" smtClean="0"/>
          </a:p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</a:rPr>
              <a:t>                  </a:t>
            </a:r>
            <a:r>
              <a:rPr lang="uk-UA" dirty="0" smtClean="0">
                <a:solidFill>
                  <a:srgbClr val="FFFF00"/>
                </a:solidFill>
              </a:rPr>
              <a:t>176,5 км.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Для увеличения нажми на меня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305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5643602" cy="3571900"/>
          </a:xfrm>
          <a:solidFill>
            <a:schemeClr val="accent5">
              <a:lumMod val="50000"/>
            </a:schemeClr>
          </a:solidFill>
        </p:spPr>
        <p:txBody>
          <a:bodyPr>
            <a:noAutofit/>
          </a:bodyPr>
          <a:lstStyle/>
          <a:p>
            <a:pPr algn="just">
              <a:buNone/>
            </a:pPr>
            <a:r>
              <a:rPr lang="uk-UA" sz="2000" b="1" dirty="0" smtClean="0">
                <a:solidFill>
                  <a:srgbClr val="FFFF00"/>
                </a:solidFill>
              </a:rPr>
              <a:t>         </a:t>
            </a:r>
            <a:r>
              <a:rPr lang="uk-UA" sz="1800" b="1" dirty="0" smtClean="0">
                <a:solidFill>
                  <a:srgbClr val="FFFF00"/>
                </a:solidFill>
              </a:rPr>
              <a:t>У 2005 році станція </a:t>
            </a:r>
            <a:r>
              <a:rPr lang="en-US" sz="1800" b="1" dirty="0" smtClean="0">
                <a:solidFill>
                  <a:srgbClr val="FFFF00"/>
                </a:solidFill>
              </a:rPr>
              <a:t>Cassini </a:t>
            </a:r>
            <a:r>
              <a:rPr lang="uk-UA" sz="1800" b="1" dirty="0" smtClean="0">
                <a:solidFill>
                  <a:srgbClr val="FFFF00"/>
                </a:solidFill>
              </a:rPr>
              <a:t>виявила діючі вулкани на супутнику Сатурна </a:t>
            </a:r>
            <a:r>
              <a:rPr lang="uk-UA" sz="1800" b="1" dirty="0" err="1" smtClean="0">
                <a:solidFill>
                  <a:srgbClr val="FFFF00"/>
                </a:solidFill>
              </a:rPr>
              <a:t>Енцеладі</a:t>
            </a:r>
            <a:r>
              <a:rPr lang="uk-UA" sz="1800" b="1" dirty="0" smtClean="0">
                <a:solidFill>
                  <a:srgbClr val="FFFF00"/>
                </a:solidFill>
              </a:rPr>
              <a:t>. Процес їх виверження відбувався «незвичним» чином</a:t>
            </a:r>
            <a:r>
              <a:rPr lang="uk-UA" sz="1800" b="1" dirty="0" smtClean="0">
                <a:solidFill>
                  <a:srgbClr val="FFFF00"/>
                </a:solidFill>
              </a:rPr>
              <a:t>:</a:t>
            </a:r>
            <a:r>
              <a:rPr lang="uk-UA" sz="1800" b="1" dirty="0" smtClean="0">
                <a:solidFill>
                  <a:srgbClr val="FFFF00"/>
                </a:solidFill>
              </a:rPr>
              <a:t> з «нутра» крижаного об'єкта на сотні кілометрів вгору викидалися фонтани води, яка тут же ставала холодним туманом з крижаних кристалів. І це ефектне видовище далеко не єдине в Сонячній системі: багато небесних тіл видавлюють свої нутрощі - розпечений базальт, іній сірчистого газу, метан з азотом - через пори поверхні.</a:t>
            </a:r>
            <a:endParaRPr lang="uk-UA" sz="2400" b="1" dirty="0" smtClean="0">
              <a:solidFill>
                <a:srgbClr val="FFFF00"/>
              </a:solidFill>
            </a:endParaRPr>
          </a:p>
          <a:p>
            <a:pPr>
              <a:buNone/>
            </a:pPr>
            <a:r>
              <a:rPr lang="uk-UA" sz="2000" b="1" dirty="0" smtClean="0">
                <a:solidFill>
                  <a:srgbClr val="FFFF00"/>
                </a:solidFill>
              </a:rPr>
              <a:t/>
            </a:r>
            <a:br>
              <a:rPr lang="uk-UA" sz="2000" b="1" dirty="0" smtClean="0">
                <a:solidFill>
                  <a:srgbClr val="FFFF00"/>
                </a:solidFill>
              </a:rPr>
            </a:br>
            <a:endParaRPr lang="ru-RU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28596" y="2571744"/>
            <a:ext cx="8501090" cy="342599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Поверхня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Енцелада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- найсвітліша серед всіх планет і супутників Сонячної системи, вона відображає практично все  падаюче на неї світло, тобто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Енцелад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виглядає біліше свіжого снігу. На цій підставі вирішили, що поверхня супутника час від часу покривається свіжими відкладеннями снігу або льоду. Таке можливо лише шляхом викиду якоїсь речовини з надр, оскільки атмосфери у цього невеликого супутника немає, адже його діаметр всього лише 500 км (в сім разів менше, ніж у Місяця) і втримати газову оболонку навколо себе він не може.</a:t>
            </a:r>
            <a:br>
              <a:rPr lang="uk-UA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Енцелад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знаходиться в 10 разів далі від Сонця, ніж Земля, тому там дуже холодно: середня температура його поверхні -200 ° С. Незважаючи на настільки сильний холод, на цьому супутнику б'ють водяні фонтани. Вони вириваються час від часу з надр </a:t>
            </a:r>
            <a:r>
              <a:rPr lang="uk-UA" sz="1800" dirty="0" err="1" smtClean="0">
                <a:latin typeface="Times New Roman" pitchFamily="18" charset="0"/>
                <a:cs typeface="Times New Roman" pitchFamily="18" charset="0"/>
              </a:rPr>
              <a:t>Енцелада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 через розташовані в районі південного полюса протяжні тріщини і піднімаються на висоту до 500 км. Ці кілька тріщин у крижаному панцирі, температура вздовж яких на кілька десятків градусів вище, ніж на навколишніх рівнинах, отримали прізвисько «тигрові смуги» - настільки вони рівні і паралельні один одному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k-UA" sz="1800" dirty="0" smtClean="0"/>
              <a:t/>
            </a:r>
            <a:br>
              <a:rPr lang="uk-UA" sz="1800" dirty="0" smtClean="0"/>
            </a:br>
            <a:endParaRPr lang="ru-RU" sz="1800" dirty="0"/>
          </a:p>
        </p:txBody>
      </p:sp>
      <p:pic>
        <p:nvPicPr>
          <p:cNvPr id="2050" name="Picture 2" descr="Для увеличения нажми на меня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0"/>
            <a:ext cx="3601098" cy="2643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000628" y="1142984"/>
            <a:ext cx="4038600" cy="44348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dirty="0" smtClean="0"/>
              <a:t>Радіус </a:t>
            </a:r>
            <a:r>
              <a:rPr lang="uk-UA" dirty="0" err="1" smtClean="0"/>
              <a:t>Енцелада</a:t>
            </a:r>
            <a:r>
              <a:rPr lang="uk-UA" dirty="0" smtClean="0"/>
              <a:t> 252 км</a:t>
            </a:r>
          </a:p>
          <a:p>
            <a:pPr>
              <a:buNone/>
            </a:pPr>
            <a:r>
              <a:rPr lang="uk-UA" dirty="0" smtClean="0"/>
              <a:t>а=5,4 мм </a:t>
            </a:r>
            <a:r>
              <a:rPr lang="en-US" dirty="0" smtClean="0"/>
              <a:t>b=</a:t>
            </a:r>
            <a:r>
              <a:rPr lang="uk-UA" dirty="0" smtClean="0"/>
              <a:t>1,6мм </a:t>
            </a:r>
            <a:r>
              <a:rPr lang="en-US" dirty="0" smtClean="0"/>
              <a:t>R=</a:t>
            </a:r>
            <a:r>
              <a:rPr lang="uk-UA" dirty="0" smtClean="0"/>
              <a:t>9,9мм</a:t>
            </a:r>
          </a:p>
          <a:p>
            <a:pPr>
              <a:buNone/>
            </a:pPr>
            <a:r>
              <a:rPr lang="uk-UA" dirty="0" smtClean="0"/>
              <a:t>Виміряна висота вулкана на фото 45мм, реальна висота </a:t>
            </a:r>
            <a:r>
              <a:rPr lang="en-US" dirty="0" smtClean="0"/>
              <a:t>                                        </a:t>
            </a:r>
            <a:r>
              <a:rPr lang="uk-UA" dirty="0" smtClean="0">
                <a:solidFill>
                  <a:srgbClr val="FFFF00"/>
                </a:solidFill>
              </a:rPr>
              <a:t>114,5км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1026" name="Picture 2" descr="Для увеличения нажми на меня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643050"/>
            <a:ext cx="4762500" cy="4171951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214414" y="285728"/>
            <a:ext cx="68226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b="1" dirty="0" smtClean="0">
                <a:solidFill>
                  <a:srgbClr val="FFFF00"/>
                </a:solidFill>
              </a:rPr>
              <a:t>Дослідження висоти вулкана на </a:t>
            </a:r>
            <a:r>
              <a:rPr lang="uk-UA" sz="2800" b="1" dirty="0" err="1" smtClean="0">
                <a:solidFill>
                  <a:srgbClr val="FFFF00"/>
                </a:solidFill>
              </a:rPr>
              <a:t>Енцеладі</a:t>
            </a:r>
            <a:endParaRPr lang="ru-RU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42852"/>
            <a:ext cx="5715040" cy="307183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Головною несподіванкою, яку підніс Тритон, виявилася вулканічна активність. Його діаметр 2700 км, тобто лише 0,75 від місячного. До польоту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Voyager-2 </a:t>
            </a:r>
            <a:r>
              <a:rPr lang="uk-UA" sz="1800" dirty="0" smtClean="0">
                <a:latin typeface="Times New Roman" pitchFamily="18" charset="0"/>
                <a:cs typeface="Times New Roman" pitchFamily="18" charset="0"/>
              </a:rPr>
              <a:t>ніхто навіть і не припускав, що на цьому невеликому і холодному супутнику можлива будь-яка геологічна активність. Її пояснили незвичайним хімічним складом Тритона, одного з найбільш холодних тіл у Сонячній системі - температура там надзвичайно низька, близько -240 ° С. Тому лід і іній, що покривають його поверхню, складаються з твердого азоту. У настільки холодних умовах вулканізм має вельми незвичайну природу. 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Image of Voyag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4071942"/>
            <a:ext cx="3286148" cy="2541289"/>
          </a:xfrm>
          <a:prstGeom prst="rect">
            <a:avLst/>
          </a:prstGeom>
          <a:noFill/>
        </p:spPr>
      </p:pic>
      <p:pic>
        <p:nvPicPr>
          <p:cNvPr id="5" name="Picture 2" descr="a599daa800ac92a517cf82fa06648ef0_Ice-Geys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18" y="0"/>
            <a:ext cx="2786082" cy="436044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4357694"/>
            <a:ext cx="4572000" cy="227754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На знімках були виявлені газові гейзери - темні стовпи азоту, що йдуть строго вертикально до висоти 8 км, де під дією вітру вони нахиляються і витягуються паралельно поверхні Тритона «хвостами» довжиною до 150 км. Було виявлено десять діючих гейзерів.</a:t>
            </a:r>
            <a:br>
              <a:rPr lang="uk-UA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14348" y="214290"/>
            <a:ext cx="8229600" cy="1143000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FFFF00"/>
                </a:solidFill>
              </a:rPr>
              <a:t>Гейзери на Тритоні</a:t>
            </a: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uk-UA" sz="1600" dirty="0" smtClean="0"/>
              <a:t/>
            </a:r>
            <a:br>
              <a:rPr lang="uk-UA" sz="1600" dirty="0" smtClean="0"/>
            </a:br>
            <a:r>
              <a:rPr lang="uk-UA" sz="1000" dirty="0" smtClean="0"/>
              <a:t/>
            </a:r>
            <a:br>
              <a:rPr lang="uk-UA" sz="1000" dirty="0" smtClean="0"/>
            </a:br>
            <a:r>
              <a:rPr lang="uk-UA" sz="1000" dirty="0" smtClean="0"/>
              <a:t>                                                                      </a:t>
            </a:r>
          </a:p>
          <a:p>
            <a:endParaRPr lang="uk-UA" sz="1000" dirty="0" smtClean="0"/>
          </a:p>
          <a:p>
            <a:endParaRPr lang="uk-UA" sz="1000" dirty="0" smtClean="0"/>
          </a:p>
          <a:p>
            <a:endParaRPr lang="uk-UA" sz="1000" dirty="0" smtClean="0"/>
          </a:p>
          <a:p>
            <a:endParaRPr lang="uk-UA" sz="1000" dirty="0" smtClean="0"/>
          </a:p>
          <a:p>
            <a:r>
              <a:rPr lang="uk-UA" sz="1000" dirty="0" smtClean="0"/>
              <a:t>                                    </a:t>
            </a:r>
            <a:r>
              <a:rPr lang="uk-UA" sz="2400" dirty="0" smtClean="0"/>
              <a:t>Гейзери на Тритоні</a:t>
            </a:r>
            <a:br>
              <a:rPr lang="uk-UA" sz="2400" dirty="0" smtClean="0"/>
            </a:br>
            <a:r>
              <a:rPr lang="uk-UA" sz="1000" dirty="0" smtClean="0"/>
              <a:t/>
            </a:r>
            <a:br>
              <a:rPr lang="uk-UA" sz="1000" dirty="0" smtClean="0"/>
            </a:br>
            <a:endParaRPr lang="ru-RU" sz="1000" dirty="0"/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281518" cy="4434840"/>
          </a:xfrm>
        </p:spPr>
        <p:txBody>
          <a:bodyPr/>
          <a:lstStyle/>
          <a:p>
            <a:pPr>
              <a:buNone/>
            </a:pPr>
            <a:r>
              <a:rPr lang="uk-UA" dirty="0" smtClean="0"/>
              <a:t>Радіус Тритона =1600км</a:t>
            </a:r>
          </a:p>
          <a:p>
            <a:pPr marL="0" indent="0">
              <a:buNone/>
            </a:pPr>
            <a:r>
              <a:rPr lang="uk-UA" dirty="0" smtClean="0"/>
              <a:t>а= 71 мм </a:t>
            </a:r>
            <a:r>
              <a:rPr lang="en-US" dirty="0" smtClean="0"/>
              <a:t>b=3</a:t>
            </a:r>
            <a:r>
              <a:rPr lang="uk-UA" dirty="0" smtClean="0"/>
              <a:t>мм обчислений радіус Тритона на фото=841,7 мм</a:t>
            </a:r>
          </a:p>
          <a:p>
            <a:pPr marL="0" indent="0">
              <a:buNone/>
            </a:pPr>
            <a:r>
              <a:rPr lang="uk-UA" dirty="0" smtClean="0"/>
              <a:t>Висота гейзерів на фото 1,5мм, насправді реальна висота = </a:t>
            </a:r>
            <a:r>
              <a:rPr lang="uk-UA" dirty="0" smtClean="0">
                <a:solidFill>
                  <a:srgbClr val="FFFF00"/>
                </a:solidFill>
              </a:rPr>
              <a:t>2,85 км.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File:Tritonclou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071678"/>
            <a:ext cx="4267200" cy="4267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85720" y="500042"/>
            <a:ext cx="8429684" cy="271464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2400" dirty="0" smtClean="0">
                <a:solidFill>
                  <a:srgbClr val="FFFF00"/>
                </a:solidFill>
              </a:rPr>
              <a:t>     </a:t>
            </a:r>
            <a:r>
              <a:rPr lang="uk-UA" sz="2400" b="1" i="1" dirty="0" smtClean="0">
                <a:solidFill>
                  <a:srgbClr val="FFFF00"/>
                </a:solidFill>
              </a:rPr>
              <a:t>Ми тільки-тільки починаємо дізнаватися щось про грізні вулканічні сили, </a:t>
            </a:r>
            <a:r>
              <a:rPr lang="uk-UA" sz="2400" b="1" i="1" dirty="0" smtClean="0">
                <a:solidFill>
                  <a:srgbClr val="FFFF00"/>
                </a:solidFill>
              </a:rPr>
              <a:t> які</a:t>
            </a:r>
            <a:r>
              <a:rPr lang="en-US" sz="2400" b="1" i="1" dirty="0" smtClean="0">
                <a:solidFill>
                  <a:srgbClr val="FFFF00"/>
                </a:solidFill>
              </a:rPr>
              <a:t> </a:t>
            </a:r>
            <a:r>
              <a:rPr lang="uk-UA" sz="2400" b="1" i="1" dirty="0" smtClean="0">
                <a:solidFill>
                  <a:srgbClr val="FFFF00"/>
                </a:solidFill>
              </a:rPr>
              <a:t>сформували</a:t>
            </a:r>
            <a:r>
              <a:rPr lang="uk-UA" sz="2400" b="1" i="1" dirty="0" smtClean="0">
                <a:solidFill>
                  <a:srgbClr val="FFFF00"/>
                </a:solidFill>
              </a:rPr>
              <a:t> нашу планету і продовжують змінювати її. Ще менше ми знаємо про процеси, </a:t>
            </a:r>
            <a:r>
              <a:rPr lang="uk-UA" sz="2400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uk-UA" sz="2400" b="1" i="1" dirty="0" smtClean="0">
                <a:solidFill>
                  <a:srgbClr val="FFFF00"/>
                </a:solidFill>
              </a:rPr>
              <a:t> відбуваються в Сонячній системі. Але дослідження, проведені в космосі, відкривають нам все більше і більше про світ, в якому ми живемо.</a:t>
            </a:r>
          </a:p>
          <a:p>
            <a:r>
              <a:rPr lang="uk-UA" sz="1600" dirty="0" smtClean="0"/>
              <a:t/>
            </a:r>
            <a:br>
              <a:rPr lang="uk-UA" sz="1600" dirty="0" smtClean="0"/>
            </a:br>
            <a:endParaRPr lang="ru-RU" sz="1600" dirty="0"/>
          </a:p>
        </p:txBody>
      </p:sp>
      <p:pic>
        <p:nvPicPr>
          <p:cNvPr id="13314" name="Picture 2" descr="Artist's depiction of the E-17 Enceladus flyb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3552825"/>
            <a:ext cx="4762500" cy="330517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3714744" y="4143380"/>
            <a:ext cx="3060448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/>
                <a:solidFill>
                  <a:schemeClr val="accent3"/>
                </a:solidFill>
                <a:effectLst/>
              </a:rPr>
              <a:t>Дякую за увагу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503</TotalTime>
  <Words>368</Words>
  <Application>Microsoft Office PowerPoint</Application>
  <PresentationFormat>Экран (4:3)</PresentationFormat>
  <Paragraphs>49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Метро</vt:lpstr>
      <vt:lpstr>Вулкани сонячної системи </vt:lpstr>
      <vt:lpstr>Слайд 2</vt:lpstr>
      <vt:lpstr>Слайд 3</vt:lpstr>
      <vt:lpstr>Слайд 4</vt:lpstr>
      <vt:lpstr>Слайд 5</vt:lpstr>
      <vt:lpstr>Дослідження висоти вулкана на Іо</vt:lpstr>
      <vt:lpstr>Слайд 7</vt:lpstr>
      <vt:lpstr>Слайд 8</vt:lpstr>
      <vt:lpstr>Слайд 9</vt:lpstr>
      <vt:lpstr>Слайд 10</vt:lpstr>
      <vt:lpstr>Гейзери на Тритоні</vt:lpstr>
      <vt:lpstr>Слайд 12</vt:lpstr>
    </vt:vector>
  </TitlesOfParts>
  <Company>Fuck them All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All Users</dc:creator>
  <cp:lastModifiedBy>Admin</cp:lastModifiedBy>
  <cp:revision>47</cp:revision>
  <dcterms:created xsi:type="dcterms:W3CDTF">2012-03-26T11:46:10Z</dcterms:created>
  <dcterms:modified xsi:type="dcterms:W3CDTF">2012-04-09T09:37:25Z</dcterms:modified>
</cp:coreProperties>
</file>