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68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1A5C994-B580-41A5-9C9D-2D9235AF894F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7F5D038-3A29-4505-A800-429E7713AFC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7772400" cy="1440159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Диференціювання функції</a:t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356992"/>
            <a:ext cx="7560840" cy="2281808"/>
          </a:xfrm>
        </p:spPr>
        <p:txBody>
          <a:bodyPr>
            <a:noAutofit/>
          </a:bodyPr>
          <a:lstStyle/>
          <a:p>
            <a:pPr algn="l">
              <a:spcBef>
                <a:spcPct val="0"/>
              </a:spcBef>
            </a:pP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Мета: </a:t>
            </a:r>
            <a:r>
              <a:rPr lang="uk-UA" sz="2800" i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Повторити </a:t>
            </a:r>
            <a:r>
              <a:rPr lang="uk-UA" sz="2800" i="1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поняття похідної функції, </a:t>
            </a:r>
            <a:r>
              <a:rPr lang="uk-UA" sz="2800" i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       таблицю </a:t>
            </a:r>
            <a:r>
              <a:rPr lang="uk-UA" sz="2800" i="1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похідних, правила диференціювання, фізичний та геометричний зміст </a:t>
            </a:r>
            <a:r>
              <a:rPr lang="uk-UA" sz="2800" i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похідної.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09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Правила диференціювання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268760"/>
                <a:ext cx="82296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           </a:t>
                </a:r>
                <a:r>
                  <a:rPr lang="uk-UA" sz="2400" i="1" dirty="0" smtClean="0">
                    <a:latin typeface="Times New Roman" pitchFamily="18" charset="0"/>
                    <a:cs typeface="Times New Roman" pitchFamily="18" charset="0"/>
                  </a:rPr>
                  <a:t>Знайти похідну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sz="14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b="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 dirty="0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dirty="0" smtClean="0">
                        <a:latin typeface="Cambria Math"/>
                        <a:ea typeface="Cambria Math"/>
                      </a:rPr>
                      <m:t>5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/>
                        <a:ea typeface="Cambria Math"/>
                      </a:rPr>
                      <m:t>−4</m:t>
                    </m:r>
                  </m:oMath>
                </a14:m>
                <a:r>
                  <a:rPr lang="en-US" sz="2400" dirty="0" smtClean="0"/>
                  <a:t>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</a:rPr>
                          <m:t>(2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−1)</m:t>
                        </m:r>
                      </m:e>
                    </m:func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1000" dirty="0" smtClean="0"/>
              </a:p>
              <a:p>
                <a:pPr marL="0" indent="0">
                  <a:buNone/>
                </a:pPr>
                <a:r>
                  <a:rPr lang="en-US" sz="2400" b="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2400" dirty="0" smtClean="0"/>
                  <a:t>	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endParaRPr lang="en-US" sz="24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0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2400" b="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 smtClean="0"/>
                  <a:t>		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ru-RU" sz="1000" dirty="0"/>
              </a:p>
              <a:p>
                <a:pPr marL="0" indent="0">
                  <a:buNone/>
                </a:pPr>
                <a:r>
                  <a:rPr lang="en-US" sz="2400" b="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		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en-US" sz="24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0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2400" b="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sz="2400" i="1" dirty="0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40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4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 smtClean="0"/>
                  <a:t>	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(2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−1)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/>
                  <a:t>	</a:t>
                </a:r>
              </a:p>
              <a:p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268760"/>
                <a:ext cx="8229600" cy="4525963"/>
              </a:xfrm>
              <a:blipFill rotWithShape="1">
                <a:blip r:embed="rId2"/>
                <a:stretch>
                  <a:fillRect t="-10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617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Геометричний зміст похідної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pPr marL="0" indent="0">
                  <a:buNone/>
                </a:pPr>
                <a:r>
                  <a:rPr lang="en-US" sz="1800" b="0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1800" dirty="0" smtClean="0"/>
                  <a:t>(0)				</a:t>
                </a:r>
                <a:r>
                  <a:rPr lang="en-US" sz="1800" b="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1800" dirty="0" smtClean="0"/>
                  <a:t>(1)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	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tg </a:t>
                </a:r>
                <a:r>
                  <a:rPr lang="el-GR" sz="2000" i="1" dirty="0" smtClean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- ?	</a:t>
                </a:r>
                <a:r>
                  <a:rPr lang="en-US" sz="2400" i="1" dirty="0" smtClean="0"/>
                  <a:t>			</a:t>
                </a:r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1800" b="0" i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8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ru-RU" sz="2400" i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3420381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280" y="1556792"/>
            <a:ext cx="3959700" cy="273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93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Геометричний зміст похідної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1100" i="1" dirty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400" dirty="0" smtClean="0"/>
                  <a:t>(-5)</a:t>
                </a:r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        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400" dirty="0" smtClean="0"/>
                  <a:t>(-3)</a:t>
                </a:r>
                <a:endParaRPr lang="ru-RU" sz="2400" dirty="0"/>
              </a:p>
              <a:p>
                <a:pPr marL="0" indent="0">
                  <a:buNone/>
                </a:pPr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7450969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406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Геометричний зміст похідної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endParaRPr lang="en-US" sz="1200" b="0" i="1" dirty="0" smtClean="0">
                  <a:latin typeface="Cambria Math"/>
                </a:endParaRPr>
              </a:p>
              <a:p>
                <a:endParaRPr lang="en-US" sz="1200" i="1" dirty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2400" b="0" i="1" dirty="0" smtClean="0">
                    <a:latin typeface="Cambria Math"/>
                  </a:rPr>
                  <a:t>1) </a:t>
                </a:r>
                <a:r>
                  <a:rPr lang="uk-UA" sz="2400" b="0" i="1" dirty="0" smtClean="0">
                    <a:latin typeface="Cambria Math"/>
                  </a:rPr>
                  <a:t>Назвіть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uk-UA" sz="2400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sz="2400" i="1" dirty="0" smtClean="0">
                    <a:latin typeface="Cambria Math"/>
                  </a:rPr>
                  <a:t> </a:t>
                </a:r>
                <a:r>
                  <a:rPr lang="uk-UA" sz="2400" i="1" dirty="0" smtClean="0">
                    <a:latin typeface="Cambria Math"/>
                  </a:rPr>
                  <a:t>при яких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ru-RU" sz="2400" dirty="0" smtClean="0"/>
                  <a:t>=0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latin typeface="Cambria Math"/>
                  </a:rPr>
                  <a:t>2)</a:t>
                </a:r>
                <a:r>
                  <a:rPr lang="uk-UA" sz="2400" i="1" dirty="0">
                    <a:latin typeface="Cambria Math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ru-RU" sz="2400" dirty="0" smtClean="0"/>
                  <a:t> &gt; 0          </a:t>
                </a:r>
                <a:r>
                  <a:rPr lang="ru-RU" sz="2400" i="1" dirty="0" smtClean="0"/>
                  <a:t>і  </a:t>
                </a:r>
                <a:r>
                  <a:rPr lang="ru-RU" sz="2400" dirty="0" smtClean="0"/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ru-RU" sz="2400" dirty="0">
                        <a:latin typeface="Cambria Math"/>
                      </a:rPr>
                      <m:t>&lt;</m:t>
                    </m:r>
                  </m:oMath>
                </a14:m>
                <a:r>
                  <a:rPr lang="ru-RU" sz="2400" dirty="0" smtClean="0"/>
                  <a:t> 0 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12776"/>
            <a:ext cx="5832648" cy="28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237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Фізичний зміст похідної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+2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sz="2800" i="1" dirty="0" smtClean="0"/>
                  <a:t>(</a:t>
                </a:r>
                <a:r>
                  <a:rPr lang="ru-RU" sz="2800" i="1" dirty="0" smtClean="0"/>
                  <a:t>м)</a:t>
                </a:r>
                <a:endParaRPr lang="ru-RU" sz="2800" i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94302"/>
            <a:ext cx="6624736" cy="329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47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Підсумок заняття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340768"/>
                <a:ext cx="8291264" cy="478112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uk-UA" sz="2400" b="1" i="1" dirty="0" smtClean="0">
                    <a:latin typeface="Times New Roman" pitchFamily="18" charset="0"/>
                    <a:cs typeface="Times New Roman" pitchFamily="18" charset="0"/>
                  </a:rPr>
                  <a:t>Знайти помилку</a:t>
                </a:r>
                <a:r>
                  <a:rPr lang="ru-RU" sz="2400" b="1" i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4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i="1" dirty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	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en-US" i="1" dirty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</a:rPr>
                          <m:t>16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</a:rPr>
                              <m:t>5</m:t>
                            </m:r>
                          </m:sup>
                        </m:sSup>
                      </m:den>
                    </m:f>
                    <m:r>
                      <a:rPr lang="en-US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		</a:t>
                </a:r>
              </a:p>
              <a:p>
                <a:pPr marL="0" indent="0">
                  <a:buNone/>
                </a:pPr>
                <a:r>
                  <a:rPr lang="en-US" dirty="0" smtClean="0"/>
                  <a:t>	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𝑡𝑔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</a:rPr>
                      <m:t>4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</m:oMath>
                </a14:m>
                <a:r>
                  <a:rPr lang="en-US" dirty="0" smtClean="0"/>
                  <a:t>	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</a:rPr>
                          <m:t>8</m:t>
                        </m:r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i="1" dirty="0">
                            <a:latin typeface="Cambria Math"/>
                          </a:rPr>
                          <m:t>𝑡𝑔𝑥</m:t>
                        </m:r>
                      </m:num>
                      <m:den>
                        <m:func>
                          <m:func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sPre>
                              <m:sPre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PrePr>
                              <m:sub/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sPre>
                          </m:e>
                        </m:func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dirty="0" smtClean="0"/>
                  <a:t>	</a:t>
                </a:r>
                <a:r>
                  <a:rPr lang="en-US" dirty="0"/>
                  <a:t> </a:t>
                </a: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=6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		</a:t>
                </a:r>
                <a:endParaRPr lang="en-US" sz="800" dirty="0"/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(5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 smtClean="0"/>
                  <a:t>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340768"/>
                <a:ext cx="8291264" cy="4781128"/>
              </a:xfrm>
              <a:blipFill rotWithShape="1">
                <a:blip r:embed="rId2"/>
                <a:stretch>
                  <a:fillRect t="-17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219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5948"/>
            <a:ext cx="6942151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131840" y="4869160"/>
            <a:ext cx="44529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Інтегрування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369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4800" dirty="0" smtClean="0"/>
          </a:p>
          <a:p>
            <a:pPr marL="0" indent="0" algn="ctr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48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653</TotalTime>
  <Words>90</Words>
  <Application>Microsoft Office PowerPoint</Application>
  <PresentationFormat>Экран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Диференціювання функції </vt:lpstr>
      <vt:lpstr>Правила диференціювання</vt:lpstr>
      <vt:lpstr>Геометричний зміст похідної</vt:lpstr>
      <vt:lpstr>Геометричний зміст похідної</vt:lpstr>
      <vt:lpstr>Геометричний зміст похідної</vt:lpstr>
      <vt:lpstr>Фізичний зміст похідної</vt:lpstr>
      <vt:lpstr>Підсумок заняття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Ира</cp:lastModifiedBy>
  <cp:revision>54</cp:revision>
  <dcterms:created xsi:type="dcterms:W3CDTF">2012-03-10T17:13:41Z</dcterms:created>
  <dcterms:modified xsi:type="dcterms:W3CDTF">2014-12-10T21:28:57Z</dcterms:modified>
</cp:coreProperties>
</file>