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6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3" d="100"/>
          <a:sy n="73" d="100"/>
        </p:scale>
        <p:origin x="-107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08974FC-64C0-4E29-9D2E-00AE6975C215}" type="datetimeFigureOut">
              <a:rPr lang="ru-RU" smtClean="0"/>
              <a:t>01.11.2010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CBA0B7D-FFB4-4742-B256-8EC0AB2C6349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AE5FBF-596C-46B0-87F8-D0C347FD2753}" type="datetimeFigureOut">
              <a:rPr lang="ru-RU" smtClean="0"/>
              <a:t>01.11.2010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6080CF-7C1D-4C99-935D-76FFE940CE9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AE5FBF-596C-46B0-87F8-D0C347FD2753}" type="datetimeFigureOut">
              <a:rPr lang="ru-RU" smtClean="0"/>
              <a:t>01.11.2010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6080CF-7C1D-4C99-935D-76FFE940CE9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AE5FBF-596C-46B0-87F8-D0C347FD2753}" type="datetimeFigureOut">
              <a:rPr lang="ru-RU" smtClean="0"/>
              <a:t>01.11.2010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6080CF-7C1D-4C99-935D-76FFE940CE9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AE5FBF-596C-46B0-87F8-D0C347FD2753}" type="datetimeFigureOut">
              <a:rPr lang="ru-RU" smtClean="0"/>
              <a:t>01.11.2010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6080CF-7C1D-4C99-935D-76FFE940CE9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AE5FBF-596C-46B0-87F8-D0C347FD2753}" type="datetimeFigureOut">
              <a:rPr lang="ru-RU" smtClean="0"/>
              <a:t>01.11.2010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6080CF-7C1D-4C99-935D-76FFE940CE9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AE5FBF-596C-46B0-87F8-D0C347FD2753}" type="datetimeFigureOut">
              <a:rPr lang="ru-RU" smtClean="0"/>
              <a:t>01.11.2010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6080CF-7C1D-4C99-935D-76FFE940CE9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AE5FBF-596C-46B0-87F8-D0C347FD2753}" type="datetimeFigureOut">
              <a:rPr lang="ru-RU" smtClean="0"/>
              <a:t>01.11.2010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6080CF-7C1D-4C99-935D-76FFE940CE9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AE5FBF-596C-46B0-87F8-D0C347FD2753}" type="datetimeFigureOut">
              <a:rPr lang="ru-RU" smtClean="0"/>
              <a:t>01.11.2010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6080CF-7C1D-4C99-935D-76FFE940CE9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AE5FBF-596C-46B0-87F8-D0C347FD2753}" type="datetimeFigureOut">
              <a:rPr lang="ru-RU" smtClean="0"/>
              <a:t>01.11.2010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6080CF-7C1D-4C99-935D-76FFE940CE9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AE5FBF-596C-46B0-87F8-D0C347FD2753}" type="datetimeFigureOut">
              <a:rPr lang="ru-RU" smtClean="0"/>
              <a:t>01.11.2010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6080CF-7C1D-4C99-935D-76FFE940CE9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AE5FBF-596C-46B0-87F8-D0C347FD2753}" type="datetimeFigureOut">
              <a:rPr lang="ru-RU" smtClean="0"/>
              <a:t>01.11.2010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6080CF-7C1D-4C99-935D-76FFE940CE9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AE5FBF-596C-46B0-87F8-D0C347FD2753}" type="datetimeFigureOut">
              <a:rPr lang="ru-RU" smtClean="0"/>
              <a:t>01.11.2010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6080CF-7C1D-4C99-935D-76FFE940CE97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214810" y="1785926"/>
            <a:ext cx="4714908" cy="1470025"/>
          </a:xfrm>
        </p:spPr>
        <p:txBody>
          <a:bodyPr>
            <a:noAutofit/>
          </a:bodyPr>
          <a:lstStyle/>
          <a:p>
            <a:r>
              <a:rPr lang="uk-UA" sz="8000" b="1" dirty="0" smtClean="0">
                <a:ln w="10541" cmpd="sng">
                  <a:solidFill>
                    <a:srgbClr val="002060"/>
                  </a:solidFill>
                  <a:prstDash val="solid"/>
                </a:ln>
                <a:solidFill>
                  <a:srgbClr val="002060"/>
                </a:solidFill>
              </a:rPr>
              <a:t>Планета Меркурій</a:t>
            </a:r>
            <a:endParaRPr lang="ru-RU" sz="8000" b="1" dirty="0">
              <a:ln w="10541" cmpd="sng">
                <a:solidFill>
                  <a:srgbClr val="002060"/>
                </a:solidFill>
                <a:prstDash val="solid"/>
              </a:ln>
              <a:solidFill>
                <a:srgbClr val="00206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1071546"/>
            <a:ext cx="3857652" cy="3857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5643570" y="5572140"/>
            <a:ext cx="321471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000" b="1" dirty="0" smtClean="0">
                <a:ln w="10541" cmpd="sng">
                  <a:solidFill>
                    <a:srgbClr val="002060"/>
                  </a:solidFill>
                  <a:prstDash val="solid"/>
                </a:ln>
                <a:solidFill>
                  <a:srgbClr val="002060"/>
                </a:solidFill>
              </a:rPr>
              <a:t>Автор проекту:</a:t>
            </a:r>
          </a:p>
          <a:p>
            <a:r>
              <a:rPr lang="uk-UA" sz="2000" b="1" dirty="0" err="1" smtClean="0">
                <a:ln w="10541" cmpd="sng">
                  <a:solidFill>
                    <a:srgbClr val="002060"/>
                  </a:solidFill>
                  <a:prstDash val="solid"/>
                </a:ln>
                <a:solidFill>
                  <a:srgbClr val="002060"/>
                </a:solidFill>
              </a:rPr>
              <a:t>Боговик</a:t>
            </a:r>
            <a:r>
              <a:rPr lang="uk-UA" sz="2000" b="1" dirty="0" smtClean="0">
                <a:ln w="10541" cmpd="sng">
                  <a:solidFill>
                    <a:srgbClr val="002060"/>
                  </a:solidFill>
                  <a:prstDash val="solid"/>
                </a:ln>
                <a:solidFill>
                  <a:srgbClr val="002060"/>
                </a:solidFill>
              </a:rPr>
              <a:t> Дарина</a:t>
            </a:r>
          </a:p>
          <a:p>
            <a:endParaRPr lang="ru-RU" sz="2000" b="1" dirty="0">
              <a:ln w="10541" cmpd="sng">
                <a:solidFill>
                  <a:srgbClr val="002060"/>
                </a:solidFill>
                <a:prstDash val="solid"/>
              </a:ln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 b="20000"/>
          <a:stretch>
            <a:fillRect/>
          </a:stretch>
        </p:blipFill>
        <p:spPr bwMode="auto">
          <a:xfrm>
            <a:off x="357158" y="2786058"/>
            <a:ext cx="4874122" cy="311944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3" name="TextBox 2"/>
          <p:cNvSpPr txBox="1"/>
          <p:nvPr/>
        </p:nvSpPr>
        <p:spPr>
          <a:xfrm>
            <a:off x="928662" y="6143644"/>
            <a:ext cx="24288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b="1" dirty="0" smtClean="0">
                <a:ln w="10541" cmpd="sng">
                  <a:solidFill>
                    <a:srgbClr val="006600"/>
                  </a:solidFill>
                  <a:prstDash val="solid"/>
                </a:ln>
                <a:solidFill>
                  <a:srgbClr val="006600"/>
                </a:solidFill>
              </a:rPr>
              <a:t>1. Меркурій</a:t>
            </a:r>
            <a:endParaRPr lang="ru-RU" sz="2400" b="1" dirty="0">
              <a:ln w="10541" cmpd="sng">
                <a:solidFill>
                  <a:srgbClr val="006600"/>
                </a:solidFill>
                <a:prstDash val="solid"/>
              </a:ln>
              <a:solidFill>
                <a:srgbClr val="0066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928662" y="285728"/>
            <a:ext cx="6572296" cy="1940957"/>
          </a:xfrm>
          <a:prstGeom prst="round2DiagRect">
            <a:avLst/>
          </a:prstGeom>
          <a:ln w="38100">
            <a:solidFill>
              <a:srgbClr val="006600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b="1" dirty="0" err="1" smtClean="0">
                <a:ln w="10541" cmpd="sng">
                  <a:solidFill>
                    <a:srgbClr val="006600"/>
                  </a:solidFill>
                  <a:prstDash val="solid"/>
                </a:ln>
                <a:solidFill>
                  <a:srgbClr val="006600"/>
                </a:solidFill>
              </a:rPr>
              <a:t>Меркурій</a:t>
            </a:r>
            <a:r>
              <a:rPr lang="ru-RU" b="1" dirty="0" smtClean="0">
                <a:ln w="10541" cmpd="sng">
                  <a:solidFill>
                    <a:srgbClr val="006600"/>
                  </a:solidFill>
                  <a:prstDash val="solid"/>
                </a:ln>
                <a:solidFill>
                  <a:srgbClr val="006600"/>
                </a:solidFill>
              </a:rPr>
              <a:t> </a:t>
            </a:r>
            <a:r>
              <a:rPr lang="ru-RU" dirty="0" smtClean="0"/>
              <a:t>– </a:t>
            </a:r>
            <a:r>
              <a:rPr lang="ru-RU" dirty="0" err="1" smtClean="0"/>
              <a:t>найближча</a:t>
            </a:r>
            <a:r>
              <a:rPr lang="ru-RU" dirty="0" smtClean="0"/>
              <a:t> до </a:t>
            </a:r>
            <a:r>
              <a:rPr lang="ru-RU" dirty="0" err="1" smtClean="0"/>
              <a:t>Сонця</a:t>
            </a:r>
            <a:r>
              <a:rPr lang="ru-RU" dirty="0" smtClean="0"/>
              <a:t> планета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найменша</a:t>
            </a:r>
            <a:r>
              <a:rPr lang="ru-RU" dirty="0" smtClean="0"/>
              <a:t> </a:t>
            </a:r>
            <a:r>
              <a:rPr lang="ru-RU" dirty="0" err="1" smtClean="0"/>
              <a:t>з</a:t>
            </a:r>
            <a:r>
              <a:rPr lang="ru-RU" dirty="0" smtClean="0"/>
              <a:t> „великих” планет. </a:t>
            </a:r>
            <a:r>
              <a:rPr lang="ru-RU" dirty="0" err="1"/>
              <a:t>Ї</a:t>
            </a:r>
            <a:r>
              <a:rPr lang="ru-RU" dirty="0" err="1" smtClean="0"/>
              <a:t>ї</a:t>
            </a:r>
            <a:r>
              <a:rPr lang="ru-RU" dirty="0" smtClean="0"/>
              <a:t> </a:t>
            </a:r>
            <a:r>
              <a:rPr lang="ru-RU" dirty="0" err="1" smtClean="0"/>
              <a:t>діаметр</a:t>
            </a:r>
            <a:r>
              <a:rPr lang="ru-RU" dirty="0" smtClean="0"/>
              <a:t> становить </a:t>
            </a:r>
            <a:r>
              <a:rPr lang="ru-RU" dirty="0" err="1" smtClean="0"/>
              <a:t>близько</a:t>
            </a:r>
            <a:r>
              <a:rPr lang="ru-RU" dirty="0" smtClean="0"/>
              <a:t> 0,4 </a:t>
            </a:r>
            <a:r>
              <a:rPr lang="ru-RU" dirty="0" err="1" smtClean="0"/>
              <a:t>діаметра</a:t>
            </a:r>
            <a:r>
              <a:rPr lang="ru-RU" dirty="0" smtClean="0"/>
              <a:t> </a:t>
            </a:r>
            <a:r>
              <a:rPr lang="ru-RU" dirty="0" err="1" smtClean="0"/>
              <a:t>Землі</a:t>
            </a:r>
            <a:r>
              <a:rPr lang="ru-RU" dirty="0" smtClean="0"/>
              <a:t>, </a:t>
            </a:r>
            <a:r>
              <a:rPr lang="ru-RU" dirty="0" err="1" smtClean="0"/>
              <a:t>маса</a:t>
            </a:r>
            <a:r>
              <a:rPr lang="ru-RU" dirty="0" smtClean="0"/>
              <a:t> </a:t>
            </a:r>
            <a:r>
              <a:rPr lang="ru-RU" dirty="0" err="1" smtClean="0"/>
              <a:t>приблизно</a:t>
            </a:r>
            <a:r>
              <a:rPr lang="ru-RU" dirty="0" smtClean="0"/>
              <a:t> в 20 раз </a:t>
            </a:r>
            <a:r>
              <a:rPr lang="ru-RU" dirty="0" err="1" smtClean="0"/>
              <a:t>менша</a:t>
            </a:r>
            <a:r>
              <a:rPr lang="ru-RU" dirty="0" smtClean="0"/>
              <a:t> </a:t>
            </a:r>
            <a:r>
              <a:rPr lang="ru-RU" dirty="0" err="1" smtClean="0"/>
              <a:t>від</a:t>
            </a:r>
            <a:r>
              <a:rPr lang="ru-RU" dirty="0" smtClean="0"/>
              <a:t> </a:t>
            </a:r>
            <a:r>
              <a:rPr lang="ru-RU" dirty="0" err="1" smtClean="0"/>
              <a:t>земної</a:t>
            </a:r>
            <a:r>
              <a:rPr lang="ru-RU" dirty="0" smtClean="0"/>
              <a:t> </a:t>
            </a:r>
            <a:r>
              <a:rPr lang="ru-RU" dirty="0" err="1" smtClean="0"/>
              <a:t>маси</a:t>
            </a:r>
            <a:r>
              <a:rPr lang="ru-RU" dirty="0" smtClean="0"/>
              <a:t>, </a:t>
            </a:r>
            <a:r>
              <a:rPr lang="ru-RU" dirty="0" err="1" smtClean="0"/>
              <a:t>густина</a:t>
            </a:r>
            <a:r>
              <a:rPr lang="ru-RU" dirty="0" smtClean="0"/>
              <a:t> </a:t>
            </a:r>
            <a:r>
              <a:rPr lang="ru-RU" dirty="0" err="1" smtClean="0"/>
              <a:t>приблизно</a:t>
            </a:r>
            <a:r>
              <a:rPr lang="ru-RU" dirty="0" smtClean="0"/>
              <a:t> 5 г/см3. </a:t>
            </a:r>
            <a:r>
              <a:rPr lang="ru-RU" dirty="0" err="1" smtClean="0"/>
              <a:t>Зоряна</a:t>
            </a:r>
            <a:r>
              <a:rPr lang="ru-RU" dirty="0" smtClean="0"/>
              <a:t> </a:t>
            </a:r>
            <a:r>
              <a:rPr lang="ru-RU" dirty="0" err="1" smtClean="0"/>
              <a:t>доба</a:t>
            </a:r>
            <a:r>
              <a:rPr lang="ru-RU" dirty="0" smtClean="0"/>
              <a:t> становить 58,65 </a:t>
            </a:r>
            <a:r>
              <a:rPr lang="ru-RU" dirty="0" err="1" smtClean="0"/>
              <a:t>нашої</a:t>
            </a:r>
            <a:r>
              <a:rPr lang="ru-RU" dirty="0" smtClean="0"/>
              <a:t> </a:t>
            </a:r>
            <a:r>
              <a:rPr lang="ru-RU" dirty="0" err="1" smtClean="0"/>
              <a:t>доби</a:t>
            </a:r>
            <a:r>
              <a:rPr lang="ru-RU" dirty="0" smtClean="0"/>
              <a:t>. </a:t>
            </a:r>
            <a:r>
              <a:rPr lang="ru-RU" dirty="0" err="1" smtClean="0"/>
              <a:t>Середня</a:t>
            </a:r>
            <a:r>
              <a:rPr lang="ru-RU" dirty="0" smtClean="0"/>
              <a:t> </a:t>
            </a:r>
            <a:r>
              <a:rPr lang="ru-RU" dirty="0" err="1" smtClean="0"/>
              <a:t>відстань</a:t>
            </a:r>
            <a:r>
              <a:rPr lang="ru-RU" dirty="0" smtClean="0"/>
              <a:t> </a:t>
            </a:r>
            <a:r>
              <a:rPr lang="ru-RU" dirty="0" err="1" smtClean="0"/>
              <a:t>Меркурія</a:t>
            </a:r>
            <a:r>
              <a:rPr lang="ru-RU" dirty="0" smtClean="0"/>
              <a:t> </a:t>
            </a:r>
            <a:r>
              <a:rPr lang="ru-RU" dirty="0" err="1" smtClean="0"/>
              <a:t>від</a:t>
            </a:r>
            <a:r>
              <a:rPr lang="ru-RU" dirty="0" smtClean="0"/>
              <a:t> </a:t>
            </a:r>
            <a:r>
              <a:rPr lang="ru-RU" dirty="0" err="1" smtClean="0"/>
              <a:t>Сонця</a:t>
            </a:r>
            <a:r>
              <a:rPr lang="ru-RU" dirty="0" smtClean="0"/>
              <a:t> становить 57,9 млн. км, а </a:t>
            </a:r>
            <a:r>
              <a:rPr lang="ru-RU" dirty="0" err="1" smtClean="0"/>
              <a:t>зоряне</a:t>
            </a:r>
            <a:r>
              <a:rPr lang="ru-RU" dirty="0" smtClean="0"/>
              <a:t> </a:t>
            </a:r>
            <a:r>
              <a:rPr lang="ru-RU" dirty="0" err="1" smtClean="0"/>
              <a:t>обертання</a:t>
            </a:r>
            <a:r>
              <a:rPr lang="ru-RU" dirty="0" smtClean="0"/>
              <a:t> </a:t>
            </a:r>
            <a:r>
              <a:rPr lang="ru-RU" dirty="0" err="1" smtClean="0"/>
              <a:t>навколо</a:t>
            </a:r>
            <a:r>
              <a:rPr lang="ru-RU" dirty="0" smtClean="0"/>
              <a:t> </a:t>
            </a:r>
            <a:r>
              <a:rPr lang="ru-RU" dirty="0" err="1" smtClean="0"/>
              <a:t>Сонця</a:t>
            </a:r>
            <a:r>
              <a:rPr lang="ru-RU" dirty="0" smtClean="0"/>
              <a:t> </a:t>
            </a:r>
            <a:r>
              <a:rPr lang="ru-RU" dirty="0" err="1" smtClean="0"/>
              <a:t>робить</a:t>
            </a:r>
            <a:r>
              <a:rPr lang="ru-RU" dirty="0" smtClean="0"/>
              <a:t> за 88 </a:t>
            </a:r>
            <a:r>
              <a:rPr lang="ru-RU" dirty="0" err="1" smtClean="0"/>
              <a:t>днів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925463">
            <a:off x="5789694" y="3072758"/>
            <a:ext cx="3054465" cy="2668367"/>
          </a:xfrm>
          <a:prstGeom prst="rect">
            <a:avLst/>
          </a:prstGeom>
          <a:noFill/>
          <a:ln w="28575">
            <a:solidFill>
              <a:schemeClr val="tx1">
                <a:lumMod val="95000"/>
                <a:lumOff val="5000"/>
              </a:schemeClr>
            </a:solidFill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71472" y="500042"/>
            <a:ext cx="4857784" cy="2585323"/>
          </a:xfrm>
          <a:prstGeom prst="rect">
            <a:avLst/>
          </a:prstGeom>
          <a:ln w="38100">
            <a:solidFill>
              <a:srgbClr val="7030A0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dirty="0" smtClean="0">
                <a:latin typeface="Arno Pro Caption" pitchFamily="18" charset="0"/>
              </a:rPr>
              <a:t>В телескоп </a:t>
            </a:r>
            <a:r>
              <a:rPr lang="ru-RU" dirty="0" err="1" smtClean="0">
                <a:latin typeface="Arno Pro Caption" pitchFamily="18" charset="0"/>
              </a:rPr>
              <a:t>Меркурій</a:t>
            </a:r>
            <a:r>
              <a:rPr lang="ru-RU" dirty="0" smtClean="0">
                <a:latin typeface="Arno Pro Caption" pitchFamily="18" charset="0"/>
              </a:rPr>
              <a:t> </a:t>
            </a:r>
            <a:r>
              <a:rPr lang="ru-RU" dirty="0" err="1" smtClean="0">
                <a:latin typeface="Arno Pro Caption" pitchFamily="18" charset="0"/>
              </a:rPr>
              <a:t>виявляє</a:t>
            </a:r>
            <a:r>
              <a:rPr lang="ru-RU" dirty="0" smtClean="0">
                <a:latin typeface="Arno Pro Caption" pitchFamily="18" charset="0"/>
              </a:rPr>
              <a:t> </a:t>
            </a:r>
            <a:r>
              <a:rPr lang="ru-RU" dirty="0" err="1" smtClean="0">
                <a:latin typeface="Arno Pro Caption" pitchFamily="18" charset="0"/>
              </a:rPr>
              <a:t>фази</a:t>
            </a:r>
            <a:r>
              <a:rPr lang="ru-RU" dirty="0" smtClean="0">
                <a:latin typeface="Arno Pro Caption" pitchFamily="18" charset="0"/>
              </a:rPr>
              <a:t> </a:t>
            </a:r>
            <a:r>
              <a:rPr lang="ru-RU" dirty="0" err="1" smtClean="0">
                <a:latin typeface="Arno Pro Caption" pitchFamily="18" charset="0"/>
              </a:rPr>
              <a:t>подібно</a:t>
            </a:r>
            <a:r>
              <a:rPr lang="ru-RU" dirty="0" smtClean="0">
                <a:latin typeface="Arno Pro Caption" pitchFamily="18" charset="0"/>
              </a:rPr>
              <a:t> до </a:t>
            </a:r>
            <a:r>
              <a:rPr lang="ru-RU" dirty="0" err="1" smtClean="0">
                <a:latin typeface="Arno Pro Caption" pitchFamily="18" charset="0"/>
              </a:rPr>
              <a:t>Місяця</a:t>
            </a:r>
            <a:r>
              <a:rPr lang="ru-RU" dirty="0" smtClean="0">
                <a:latin typeface="Arno Pro Caption" pitchFamily="18" charset="0"/>
              </a:rPr>
              <a:t>. </a:t>
            </a:r>
            <a:r>
              <a:rPr lang="ru-RU" dirty="0" err="1" smtClean="0">
                <a:latin typeface="Arno Pro Caption" pitchFamily="18" charset="0"/>
              </a:rPr>
              <a:t>Фази</a:t>
            </a:r>
            <a:r>
              <a:rPr lang="ru-RU" dirty="0" smtClean="0">
                <a:latin typeface="Arno Pro Caption" pitchFamily="18" charset="0"/>
              </a:rPr>
              <a:t> </a:t>
            </a:r>
            <a:r>
              <a:rPr lang="ru-RU" dirty="0" err="1" smtClean="0">
                <a:latin typeface="Arno Pro Caption" pitchFamily="18" charset="0"/>
              </a:rPr>
              <a:t>ці</a:t>
            </a:r>
            <a:r>
              <a:rPr lang="ru-RU" dirty="0" smtClean="0">
                <a:latin typeface="Arno Pro Caption" pitchFamily="18" charset="0"/>
              </a:rPr>
              <a:t> </a:t>
            </a:r>
            <a:r>
              <a:rPr lang="ru-RU" dirty="0" err="1" smtClean="0">
                <a:latin typeface="Arno Pro Caption" pitchFamily="18" charset="0"/>
              </a:rPr>
              <a:t>залежать</a:t>
            </a:r>
            <a:r>
              <a:rPr lang="ru-RU" dirty="0" smtClean="0">
                <a:latin typeface="Arno Pro Caption" pitchFamily="18" charset="0"/>
              </a:rPr>
              <a:t> </a:t>
            </a:r>
            <a:r>
              <a:rPr lang="ru-RU" dirty="0" err="1" smtClean="0">
                <a:latin typeface="Arno Pro Caption" pitchFamily="18" charset="0"/>
              </a:rPr>
              <a:t>від</a:t>
            </a:r>
            <a:r>
              <a:rPr lang="ru-RU" dirty="0" smtClean="0">
                <a:latin typeface="Arno Pro Caption" pitchFamily="18" charset="0"/>
              </a:rPr>
              <a:t> </a:t>
            </a:r>
            <a:r>
              <a:rPr lang="ru-RU" dirty="0" err="1" smtClean="0">
                <a:latin typeface="Arno Pro Caption" pitchFamily="18" charset="0"/>
              </a:rPr>
              <a:t>його</a:t>
            </a:r>
            <a:r>
              <a:rPr lang="ru-RU" dirty="0" smtClean="0">
                <a:latin typeface="Arno Pro Caption" pitchFamily="18" charset="0"/>
              </a:rPr>
              <a:t> </a:t>
            </a:r>
            <a:r>
              <a:rPr lang="ru-RU" dirty="0" err="1" smtClean="0">
                <a:latin typeface="Arno Pro Caption" pitchFamily="18" charset="0"/>
              </a:rPr>
              <a:t>положення</a:t>
            </a:r>
            <a:r>
              <a:rPr lang="ru-RU" dirty="0" smtClean="0">
                <a:latin typeface="Arno Pro Caption" pitchFamily="18" charset="0"/>
              </a:rPr>
              <a:t> </a:t>
            </a:r>
            <a:r>
              <a:rPr lang="ru-RU" dirty="0" err="1" smtClean="0">
                <a:latin typeface="Arno Pro Caption" pitchFamily="18" charset="0"/>
              </a:rPr>
              <a:t>відносно</a:t>
            </a:r>
            <a:r>
              <a:rPr lang="ru-RU" dirty="0" smtClean="0">
                <a:latin typeface="Arno Pro Caption" pitchFamily="18" charset="0"/>
              </a:rPr>
              <a:t> </a:t>
            </a:r>
            <a:r>
              <a:rPr lang="ru-RU" dirty="0" err="1" smtClean="0">
                <a:latin typeface="Arno Pro Caption" pitchFamily="18" charset="0"/>
              </a:rPr>
              <a:t>Сонця</a:t>
            </a:r>
            <a:r>
              <a:rPr lang="ru-RU" dirty="0" smtClean="0">
                <a:latin typeface="Arno Pro Caption" pitchFamily="18" charset="0"/>
              </a:rPr>
              <a:t>. </a:t>
            </a:r>
            <a:r>
              <a:rPr lang="ru-RU" dirty="0" err="1" smtClean="0">
                <a:latin typeface="Arno Pro Caption" pitchFamily="18" charset="0"/>
              </a:rPr>
              <a:t>Поблизу</a:t>
            </a:r>
            <a:r>
              <a:rPr lang="ru-RU" dirty="0" smtClean="0">
                <a:latin typeface="Arno Pro Caption" pitchFamily="18" charset="0"/>
              </a:rPr>
              <a:t> </a:t>
            </a:r>
            <a:r>
              <a:rPr lang="ru-RU" dirty="0" err="1" smtClean="0">
                <a:latin typeface="Arno Pro Caption" pitchFamily="18" charset="0"/>
              </a:rPr>
              <a:t>верхнього</a:t>
            </a:r>
            <a:r>
              <a:rPr lang="ru-RU" dirty="0" smtClean="0">
                <a:latin typeface="Arno Pro Caption" pitchFamily="18" charset="0"/>
              </a:rPr>
              <a:t> </a:t>
            </a:r>
            <a:r>
              <a:rPr lang="ru-RU" dirty="0" err="1" smtClean="0">
                <a:latin typeface="Arno Pro Caption" pitchFamily="18" charset="0"/>
              </a:rPr>
              <a:t>сполучення</a:t>
            </a:r>
            <a:r>
              <a:rPr lang="ru-RU" dirty="0" smtClean="0">
                <a:latin typeface="Arno Pro Caption" pitchFamily="18" charset="0"/>
              </a:rPr>
              <a:t>, далеко за </a:t>
            </a:r>
            <a:r>
              <a:rPr lang="ru-RU" dirty="0" err="1" smtClean="0">
                <a:latin typeface="Arno Pro Caption" pitchFamily="18" charset="0"/>
              </a:rPr>
              <a:t>Сонцем</a:t>
            </a:r>
            <a:r>
              <a:rPr lang="ru-RU" dirty="0" smtClean="0">
                <a:latin typeface="Arno Pro Caption" pitchFamily="18" charset="0"/>
              </a:rPr>
              <a:t>, </a:t>
            </a:r>
            <a:r>
              <a:rPr lang="ru-RU" dirty="0" err="1" smtClean="0">
                <a:latin typeface="Arno Pro Caption" pitchFamily="18" charset="0"/>
              </a:rPr>
              <a:t>він</a:t>
            </a:r>
            <a:r>
              <a:rPr lang="ru-RU" dirty="0" smtClean="0">
                <a:latin typeface="Arno Pro Caption" pitchFamily="18" charset="0"/>
              </a:rPr>
              <a:t> </a:t>
            </a:r>
            <a:r>
              <a:rPr lang="ru-RU" dirty="0" err="1" smtClean="0">
                <a:latin typeface="Arno Pro Caption" pitchFamily="18" charset="0"/>
              </a:rPr>
              <a:t>має</a:t>
            </a:r>
            <a:r>
              <a:rPr lang="ru-RU" dirty="0" smtClean="0">
                <a:latin typeface="Arno Pro Caption" pitchFamily="18" charset="0"/>
              </a:rPr>
              <a:t> </a:t>
            </a:r>
            <a:r>
              <a:rPr lang="ru-RU" dirty="0" err="1" smtClean="0">
                <a:latin typeface="Arno Pro Caption" pitchFamily="18" charset="0"/>
              </a:rPr>
              <a:t>вигляд</a:t>
            </a:r>
            <a:r>
              <a:rPr lang="ru-RU" dirty="0" smtClean="0">
                <a:latin typeface="Arno Pro Caption" pitchFamily="18" charset="0"/>
              </a:rPr>
              <a:t> </a:t>
            </a:r>
            <a:r>
              <a:rPr lang="ru-RU" dirty="0" err="1" smtClean="0">
                <a:latin typeface="Arno Pro Caption" pitchFamily="18" charset="0"/>
              </a:rPr>
              <a:t>майже</a:t>
            </a:r>
            <a:r>
              <a:rPr lang="ru-RU" dirty="0" smtClean="0">
                <a:latin typeface="Arno Pro Caption" pitchFamily="18" charset="0"/>
              </a:rPr>
              <a:t> </a:t>
            </a:r>
            <a:r>
              <a:rPr lang="ru-RU" dirty="0" err="1" smtClean="0">
                <a:latin typeface="Arno Pro Caption" pitchFamily="18" charset="0"/>
              </a:rPr>
              <a:t>повного</a:t>
            </a:r>
            <a:r>
              <a:rPr lang="ru-RU" dirty="0" smtClean="0">
                <a:latin typeface="Arno Pro Caption" pitchFamily="18" charset="0"/>
              </a:rPr>
              <a:t> маленького </a:t>
            </a:r>
            <a:r>
              <a:rPr lang="ru-RU" dirty="0" err="1" smtClean="0">
                <a:latin typeface="Arno Pro Caption" pitchFamily="18" charset="0"/>
              </a:rPr>
              <a:t>кружальця</a:t>
            </a:r>
            <a:r>
              <a:rPr lang="ru-RU" dirty="0" smtClean="0">
                <a:latin typeface="Arno Pro Caption" pitchFamily="18" charset="0"/>
              </a:rPr>
              <a:t>. </a:t>
            </a:r>
            <a:r>
              <a:rPr lang="ru-RU" dirty="0" err="1" smtClean="0">
                <a:latin typeface="Arno Pro Caption" pitchFamily="18" charset="0"/>
              </a:rPr>
              <a:t>Біля</a:t>
            </a:r>
            <a:r>
              <a:rPr lang="ru-RU" dirty="0" smtClean="0">
                <a:latin typeface="Arno Pro Caption" pitchFamily="18" charset="0"/>
              </a:rPr>
              <a:t> </a:t>
            </a:r>
            <a:r>
              <a:rPr lang="ru-RU" dirty="0" err="1" smtClean="0">
                <a:latin typeface="Arno Pro Caption" pitchFamily="18" charset="0"/>
              </a:rPr>
              <a:t>найбільшої</a:t>
            </a:r>
            <a:r>
              <a:rPr lang="ru-RU" dirty="0" smtClean="0">
                <a:latin typeface="Arno Pro Caption" pitchFamily="18" charset="0"/>
              </a:rPr>
              <a:t> </a:t>
            </a:r>
            <a:r>
              <a:rPr lang="ru-RU" dirty="0" err="1" smtClean="0">
                <a:latin typeface="Arno Pro Caption" pitchFamily="18" charset="0"/>
              </a:rPr>
              <a:t>елонгації</a:t>
            </a:r>
            <a:r>
              <a:rPr lang="ru-RU" dirty="0" smtClean="0">
                <a:latin typeface="Arno Pro Caption" pitchFamily="18" charset="0"/>
              </a:rPr>
              <a:t> </a:t>
            </a:r>
            <a:r>
              <a:rPr lang="ru-RU" dirty="0" err="1" smtClean="0">
                <a:latin typeface="Arno Pro Caption" pitchFamily="18" charset="0"/>
              </a:rPr>
              <a:t>він</a:t>
            </a:r>
            <a:r>
              <a:rPr lang="ru-RU" dirty="0" smtClean="0">
                <a:latin typeface="Arno Pro Caption" pitchFamily="18" charset="0"/>
              </a:rPr>
              <a:t> схожий на </a:t>
            </a:r>
            <a:r>
              <a:rPr lang="ru-RU" dirty="0" err="1" smtClean="0">
                <a:latin typeface="Arno Pro Caption" pitchFamily="18" charset="0"/>
              </a:rPr>
              <a:t>Місяць</a:t>
            </a:r>
            <a:r>
              <a:rPr lang="ru-RU" dirty="0" smtClean="0">
                <a:latin typeface="Arno Pro Caption" pitchFamily="18" charset="0"/>
              </a:rPr>
              <a:t> в  </a:t>
            </a:r>
            <a:r>
              <a:rPr lang="ru-RU" dirty="0" err="1" smtClean="0">
                <a:latin typeface="Arno Pro Caption" pitchFamily="18" charset="0"/>
              </a:rPr>
              <a:t>першій</a:t>
            </a:r>
            <a:r>
              <a:rPr lang="ru-RU" dirty="0" smtClean="0">
                <a:latin typeface="Arno Pro Caption" pitchFamily="18" charset="0"/>
              </a:rPr>
              <a:t> </a:t>
            </a:r>
            <a:r>
              <a:rPr lang="ru-RU" dirty="0" err="1" smtClean="0">
                <a:latin typeface="Arno Pro Caption" pitchFamily="18" charset="0"/>
              </a:rPr>
              <a:t>або</a:t>
            </a:r>
            <a:r>
              <a:rPr lang="ru-RU" dirty="0" smtClean="0">
                <a:latin typeface="Arno Pro Caption" pitchFamily="18" charset="0"/>
              </a:rPr>
              <a:t> </a:t>
            </a:r>
            <a:r>
              <a:rPr lang="ru-RU" dirty="0" err="1" smtClean="0">
                <a:latin typeface="Arno Pro Caption" pitchFamily="18" charset="0"/>
              </a:rPr>
              <a:t>останній</a:t>
            </a:r>
            <a:r>
              <a:rPr lang="ru-RU" dirty="0" smtClean="0">
                <a:latin typeface="Arno Pro Caption" pitchFamily="18" charset="0"/>
              </a:rPr>
              <a:t> </a:t>
            </a:r>
            <a:r>
              <a:rPr lang="ru-RU" dirty="0" err="1" smtClean="0">
                <a:latin typeface="Arno Pro Caption" pitchFamily="18" charset="0"/>
              </a:rPr>
              <a:t>чверті</a:t>
            </a:r>
            <a:r>
              <a:rPr lang="ru-RU" dirty="0" smtClean="0">
                <a:latin typeface="Arno Pro Caption" pitchFamily="18" charset="0"/>
              </a:rPr>
              <a:t>, а </a:t>
            </a:r>
            <a:r>
              <a:rPr lang="ru-RU" dirty="0" err="1" smtClean="0">
                <a:latin typeface="Arno Pro Caption" pitchFamily="18" charset="0"/>
              </a:rPr>
              <a:t>поблизу</a:t>
            </a:r>
            <a:r>
              <a:rPr lang="ru-RU" dirty="0" smtClean="0">
                <a:latin typeface="Arno Pro Caption" pitchFamily="18" charset="0"/>
              </a:rPr>
              <a:t> </a:t>
            </a:r>
            <a:r>
              <a:rPr lang="ru-RU" dirty="0" err="1" smtClean="0">
                <a:latin typeface="Arno Pro Caption" pitchFamily="18" charset="0"/>
              </a:rPr>
              <a:t>нижнього</a:t>
            </a:r>
            <a:r>
              <a:rPr lang="ru-RU" dirty="0" smtClean="0">
                <a:latin typeface="Arno Pro Caption" pitchFamily="18" charset="0"/>
              </a:rPr>
              <a:t> </a:t>
            </a:r>
            <a:r>
              <a:rPr lang="ru-RU" dirty="0" err="1" smtClean="0">
                <a:latin typeface="Arno Pro Caption" pitchFamily="18" charset="0"/>
              </a:rPr>
              <a:t>сполучення</a:t>
            </a:r>
            <a:r>
              <a:rPr lang="ru-RU" dirty="0" smtClean="0">
                <a:latin typeface="Arno Pro Caption" pitchFamily="18" charset="0"/>
              </a:rPr>
              <a:t> (</a:t>
            </a:r>
            <a:r>
              <a:rPr lang="ru-RU" dirty="0" err="1" smtClean="0">
                <a:latin typeface="Arno Pro Caption" pitchFamily="18" charset="0"/>
              </a:rPr>
              <a:t>між</a:t>
            </a:r>
            <a:r>
              <a:rPr lang="ru-RU" dirty="0" smtClean="0">
                <a:latin typeface="Arno Pro Caption" pitchFamily="18" charset="0"/>
              </a:rPr>
              <a:t> </a:t>
            </a:r>
            <a:r>
              <a:rPr lang="ru-RU" dirty="0" err="1" smtClean="0">
                <a:latin typeface="Arno Pro Caption" pitchFamily="18" charset="0"/>
              </a:rPr>
              <a:t>Сонцем</a:t>
            </a:r>
            <a:r>
              <a:rPr lang="ru-RU" dirty="0" smtClean="0">
                <a:latin typeface="Arno Pro Caption" pitchFamily="18" charset="0"/>
              </a:rPr>
              <a:t> </a:t>
            </a:r>
            <a:r>
              <a:rPr lang="ru-RU" dirty="0" err="1" smtClean="0">
                <a:latin typeface="Arno Pro Caption" pitchFamily="18" charset="0"/>
              </a:rPr>
              <a:t>і</a:t>
            </a:r>
            <a:r>
              <a:rPr lang="ru-RU" dirty="0" smtClean="0">
                <a:latin typeface="Arno Pro Caption" pitchFamily="18" charset="0"/>
              </a:rPr>
              <a:t> Землею) </a:t>
            </a:r>
            <a:r>
              <a:rPr lang="ru-RU" dirty="0" err="1" smtClean="0">
                <a:latin typeface="Arno Pro Caption" pitchFamily="18" charset="0"/>
              </a:rPr>
              <a:t>набуває</a:t>
            </a:r>
            <a:r>
              <a:rPr lang="ru-RU" dirty="0" smtClean="0">
                <a:latin typeface="Arno Pro Caption" pitchFamily="18" charset="0"/>
              </a:rPr>
              <a:t> </a:t>
            </a:r>
            <a:r>
              <a:rPr lang="ru-RU" dirty="0" err="1" smtClean="0">
                <a:latin typeface="Arno Pro Caption" pitchFamily="18" charset="0"/>
              </a:rPr>
              <a:t>форми</a:t>
            </a:r>
            <a:r>
              <a:rPr lang="ru-RU" dirty="0" smtClean="0">
                <a:latin typeface="Arno Pro Caption" pitchFamily="18" charset="0"/>
              </a:rPr>
              <a:t> </a:t>
            </a:r>
            <a:r>
              <a:rPr lang="ru-RU" dirty="0" err="1" smtClean="0">
                <a:latin typeface="Arno Pro Caption" pitchFamily="18" charset="0"/>
              </a:rPr>
              <a:t>порівняно</a:t>
            </a:r>
            <a:r>
              <a:rPr lang="ru-RU" dirty="0" smtClean="0">
                <a:latin typeface="Arno Pro Caption" pitchFamily="18" charset="0"/>
              </a:rPr>
              <a:t> великого, </a:t>
            </a:r>
            <a:r>
              <a:rPr lang="ru-RU" dirty="0" err="1" smtClean="0">
                <a:latin typeface="Arno Pro Caption" pitchFamily="18" charset="0"/>
              </a:rPr>
              <a:t>але</a:t>
            </a:r>
            <a:r>
              <a:rPr lang="ru-RU" dirty="0" smtClean="0">
                <a:latin typeface="Arno Pro Caption" pitchFamily="18" charset="0"/>
              </a:rPr>
              <a:t> </a:t>
            </a:r>
            <a:r>
              <a:rPr lang="ru-RU" dirty="0" err="1" smtClean="0">
                <a:latin typeface="Arno Pro Caption" pitchFamily="18" charset="0"/>
              </a:rPr>
              <a:t>вузького</a:t>
            </a:r>
            <a:r>
              <a:rPr lang="ru-RU" dirty="0" smtClean="0">
                <a:latin typeface="Arno Pro Caption" pitchFamily="18" charset="0"/>
              </a:rPr>
              <a:t> серпа.</a:t>
            </a:r>
            <a:endParaRPr lang="ru-RU" dirty="0">
              <a:latin typeface="Arno Pro Caption" pitchFamily="18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354531">
            <a:off x="6524131" y="1312199"/>
            <a:ext cx="2071702" cy="3335440"/>
          </a:xfrm>
          <a:prstGeom prst="rect">
            <a:avLst/>
          </a:prstGeom>
          <a:noFill/>
          <a:ln w="9525">
            <a:solidFill>
              <a:schemeClr val="tx1">
                <a:lumMod val="95000"/>
                <a:lumOff val="5000"/>
              </a:schemeClr>
            </a:solidFill>
            <a:miter lim="800000"/>
            <a:headEnd/>
            <a:tailEnd/>
          </a:ln>
          <a:effectLst/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4348" y="3714752"/>
            <a:ext cx="4898606" cy="23574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00034" y="285728"/>
            <a:ext cx="7000924" cy="923330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  <a:ln w="28575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ru-RU" dirty="0" err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Проходження</a:t>
            </a:r>
            <a:r>
              <a:rPr lang="ru-RU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ru-RU" dirty="0" err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Меркурія</a:t>
            </a:r>
            <a:r>
              <a:rPr lang="ru-RU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ru-RU" dirty="0" err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трапляються</a:t>
            </a:r>
            <a:r>
              <a:rPr lang="ru-RU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в </a:t>
            </a:r>
            <a:r>
              <a:rPr lang="ru-RU" dirty="0" err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середньому</a:t>
            </a:r>
            <a:r>
              <a:rPr lang="ru-RU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13 раз за </a:t>
            </a:r>
            <a:r>
              <a:rPr lang="ru-RU" dirty="0" err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століття</a:t>
            </a:r>
            <a:r>
              <a:rPr lang="ru-RU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; вони </a:t>
            </a:r>
            <a:r>
              <a:rPr lang="ru-RU" dirty="0" err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бувають</a:t>
            </a:r>
            <a:r>
              <a:rPr lang="ru-RU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ru-RU" dirty="0" err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тільки</a:t>
            </a:r>
            <a:r>
              <a:rPr lang="ru-RU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в </a:t>
            </a:r>
            <a:r>
              <a:rPr lang="ru-RU" dirty="0" err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травні</a:t>
            </a:r>
            <a:r>
              <a:rPr lang="ru-RU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ru-RU" dirty="0" err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і</a:t>
            </a:r>
            <a:r>
              <a:rPr lang="ru-RU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ru-RU" dirty="0" err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листопаді</a:t>
            </a:r>
            <a:r>
              <a:rPr lang="ru-RU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; </a:t>
            </a:r>
            <a:r>
              <a:rPr lang="ru-RU" dirty="0" err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останнє</a:t>
            </a:r>
            <a:r>
              <a:rPr lang="ru-RU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ru-RU" dirty="0" err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проходження</a:t>
            </a:r>
            <a:r>
              <a:rPr lang="ru-RU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ru-RU" dirty="0" err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спостерігалося</a:t>
            </a:r>
            <a:r>
              <a:rPr lang="ru-RU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14 листопада 1953 року.</a:t>
            </a:r>
            <a:endParaRPr lang="ru-RU" dirty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>
            <a:lum bright="-10000"/>
          </a:blip>
          <a:srcRect/>
          <a:stretch>
            <a:fillRect/>
          </a:stretch>
        </p:blipFill>
        <p:spPr bwMode="auto">
          <a:xfrm>
            <a:off x="285720" y="2071678"/>
            <a:ext cx="4648233" cy="34290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TextBox 3"/>
          <p:cNvSpPr txBox="1"/>
          <p:nvPr/>
        </p:nvSpPr>
        <p:spPr>
          <a:xfrm>
            <a:off x="5214942" y="2071678"/>
            <a:ext cx="3643338" cy="3970318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  <a:ln w="28575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ru-RU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У </a:t>
            </a:r>
            <a:r>
              <a:rPr lang="ru-RU" dirty="0" err="1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Меркурія</a:t>
            </a:r>
            <a:r>
              <a:rPr lang="ru-RU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ru-RU" dirty="0" err="1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супутників</a:t>
            </a:r>
            <a:r>
              <a:rPr lang="ru-RU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не </a:t>
            </a:r>
            <a:r>
              <a:rPr lang="ru-RU" dirty="0" err="1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знайдено</a:t>
            </a:r>
            <a:r>
              <a:rPr lang="ru-RU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. </a:t>
            </a:r>
            <a:r>
              <a:rPr lang="ru-RU" dirty="0" err="1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Поверхня</a:t>
            </a:r>
            <a:r>
              <a:rPr lang="ru-RU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ru-RU" dirty="0" err="1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Меркурія</a:t>
            </a:r>
            <a:r>
              <a:rPr lang="ru-RU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ru-RU" dirty="0" err="1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настільки</a:t>
            </a:r>
            <a:r>
              <a:rPr lang="ru-RU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ru-RU" dirty="0" err="1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вкрита</a:t>
            </a:r>
            <a:r>
              <a:rPr lang="ru-RU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кратерами, </a:t>
            </a:r>
            <a:r>
              <a:rPr lang="ru-RU" dirty="0" err="1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що</a:t>
            </a:r>
            <a:r>
              <a:rPr lang="ru-RU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на </a:t>
            </a:r>
            <a:r>
              <a:rPr lang="ru-RU" dirty="0" err="1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фотографіях</a:t>
            </a:r>
            <a:r>
              <a:rPr lang="ru-RU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ru-RU" dirty="0" err="1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її</a:t>
            </a:r>
            <a:r>
              <a:rPr lang="ru-RU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ru-RU" dirty="0" err="1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важко</a:t>
            </a:r>
            <a:r>
              <a:rPr lang="ru-RU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ru-RU" dirty="0" err="1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відрізнити</a:t>
            </a:r>
            <a:r>
              <a:rPr lang="ru-RU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ru-RU" dirty="0" err="1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від</a:t>
            </a:r>
            <a:r>
              <a:rPr lang="ru-RU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ru-RU" dirty="0" err="1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поверхні</a:t>
            </a:r>
            <a:r>
              <a:rPr lang="ru-RU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ru-RU" dirty="0" err="1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Місяця</a:t>
            </a:r>
            <a:r>
              <a:rPr lang="ru-RU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.</a:t>
            </a:r>
          </a:p>
          <a:p>
            <a:endParaRPr lang="ru-RU" dirty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r>
              <a:rPr lang="ru-RU" dirty="0" err="1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Подібні</a:t>
            </a:r>
            <a:r>
              <a:rPr lang="ru-RU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вони </a:t>
            </a:r>
            <a:r>
              <a:rPr lang="ru-RU" dirty="0" err="1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також</a:t>
            </a:r>
            <a:r>
              <a:rPr lang="ru-RU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за </a:t>
            </a:r>
            <a:r>
              <a:rPr lang="ru-RU" dirty="0" err="1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відбивною</a:t>
            </a:r>
            <a:r>
              <a:rPr lang="ru-RU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ru-RU" dirty="0" err="1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здатністю</a:t>
            </a:r>
            <a:r>
              <a:rPr lang="ru-RU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ru-RU" dirty="0" err="1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і</a:t>
            </a:r>
            <a:r>
              <a:rPr lang="ru-RU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ru-RU" dirty="0" err="1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теплопровідністю</a:t>
            </a:r>
            <a:r>
              <a:rPr lang="ru-RU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ru-RU" dirty="0" err="1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поверхневого</a:t>
            </a:r>
            <a:r>
              <a:rPr lang="ru-RU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шару. </a:t>
            </a:r>
            <a:r>
              <a:rPr lang="ru-RU" dirty="0" err="1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Помітною</a:t>
            </a:r>
            <a:r>
              <a:rPr lang="ru-RU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ru-RU" dirty="0" err="1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відмінністю</a:t>
            </a:r>
            <a:r>
              <a:rPr lang="ru-RU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ru-RU" dirty="0" err="1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є</a:t>
            </a:r>
            <a:r>
              <a:rPr lang="ru-RU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мала </a:t>
            </a:r>
            <a:r>
              <a:rPr lang="ru-RU" dirty="0" err="1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кількість</a:t>
            </a:r>
            <a:r>
              <a:rPr lang="ru-RU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западин, </a:t>
            </a:r>
            <a:r>
              <a:rPr lang="ru-RU" dirty="0" err="1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подібних</a:t>
            </a:r>
            <a:r>
              <a:rPr lang="ru-RU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до </a:t>
            </a:r>
            <a:r>
              <a:rPr lang="ru-RU" dirty="0" err="1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місячних</a:t>
            </a:r>
            <a:r>
              <a:rPr lang="ru-RU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„</a:t>
            </a:r>
            <a:r>
              <a:rPr lang="ru-RU" dirty="0" err="1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морів</a:t>
            </a:r>
            <a:r>
              <a:rPr lang="ru-RU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”. </a:t>
            </a:r>
            <a:r>
              <a:rPr lang="ru-RU" dirty="0" err="1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Найбільша</a:t>
            </a:r>
            <a:r>
              <a:rPr lang="ru-RU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ru-RU" dirty="0" err="1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з</a:t>
            </a:r>
            <a:r>
              <a:rPr lang="ru-RU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них – море спеки – </a:t>
            </a:r>
            <a:r>
              <a:rPr lang="ru-RU" dirty="0" err="1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має</a:t>
            </a:r>
            <a:r>
              <a:rPr lang="ru-RU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ru-RU" dirty="0" err="1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діаметр</a:t>
            </a:r>
            <a:r>
              <a:rPr lang="ru-RU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ru-RU" dirty="0" err="1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близько</a:t>
            </a:r>
            <a:r>
              <a:rPr lang="ru-RU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1300 км.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с двумя скругленными противолежащими углами 1"/>
          <p:cNvSpPr/>
          <p:nvPr/>
        </p:nvSpPr>
        <p:spPr>
          <a:xfrm>
            <a:off x="571472" y="214290"/>
            <a:ext cx="7500958" cy="1021556"/>
          </a:xfrm>
          <a:prstGeom prst="round2DiagRect">
            <a:avLst/>
          </a:prstGeom>
          <a:blipFill>
            <a:blip r:embed="rId2" cstate="print"/>
            <a:tile tx="0" ty="0" sx="100000" sy="100000" flip="none" algn="tl"/>
          </a:blipFill>
          <a:ln w="38100">
            <a:solidFill>
              <a:srgbClr val="002060"/>
            </a:solidFill>
          </a:ln>
        </p:spPr>
        <p:txBody>
          <a:bodyPr wrap="square">
            <a:spAutoFit/>
          </a:bodyPr>
          <a:lstStyle/>
          <a:p>
            <a:r>
              <a:rPr lang="ru-RU" dirty="0" smtClean="0">
                <a:latin typeface="Arno Pro Caption" pitchFamily="18" charset="0"/>
              </a:rPr>
              <a:t>Через </a:t>
            </a:r>
            <a:r>
              <a:rPr lang="ru-RU" dirty="0" err="1" smtClean="0">
                <a:latin typeface="Arno Pro Caption" pitchFamily="18" charset="0"/>
              </a:rPr>
              <a:t>відсутність</a:t>
            </a:r>
            <a:r>
              <a:rPr lang="ru-RU" dirty="0" smtClean="0">
                <a:latin typeface="Arno Pro Caption" pitchFamily="18" charset="0"/>
              </a:rPr>
              <a:t> </a:t>
            </a:r>
            <a:r>
              <a:rPr lang="ru-RU" dirty="0" err="1" smtClean="0">
                <a:latin typeface="Arno Pro Caption" pitchFamily="18" charset="0"/>
              </a:rPr>
              <a:t>атмосфери</a:t>
            </a:r>
            <a:r>
              <a:rPr lang="ru-RU" dirty="0" smtClean="0">
                <a:latin typeface="Arno Pro Caption" pitchFamily="18" charset="0"/>
              </a:rPr>
              <a:t> </a:t>
            </a:r>
            <a:r>
              <a:rPr lang="ru-RU" dirty="0" err="1" smtClean="0">
                <a:latin typeface="Arno Pro Caption" pitchFamily="18" charset="0"/>
              </a:rPr>
              <a:t>і</a:t>
            </a:r>
            <a:r>
              <a:rPr lang="ru-RU" dirty="0" smtClean="0">
                <a:latin typeface="Arno Pro Caption" pitchFamily="18" charset="0"/>
              </a:rPr>
              <a:t> </a:t>
            </a:r>
            <a:r>
              <a:rPr lang="ru-RU" dirty="0" err="1" smtClean="0">
                <a:latin typeface="Arno Pro Caption" pitchFamily="18" charset="0"/>
              </a:rPr>
              <a:t>близькість</a:t>
            </a:r>
            <a:r>
              <a:rPr lang="ru-RU" dirty="0" smtClean="0">
                <a:latin typeface="Arno Pro Caption" pitchFamily="18" charset="0"/>
              </a:rPr>
              <a:t> до </a:t>
            </a:r>
            <a:r>
              <a:rPr lang="ru-RU" dirty="0" err="1" smtClean="0">
                <a:latin typeface="Arno Pro Caption" pitchFamily="18" charset="0"/>
              </a:rPr>
              <a:t>Сонця</a:t>
            </a:r>
            <a:r>
              <a:rPr lang="ru-RU" dirty="0" smtClean="0">
                <a:latin typeface="Arno Pro Caption" pitchFamily="18" charset="0"/>
              </a:rPr>
              <a:t> </a:t>
            </a:r>
            <a:r>
              <a:rPr lang="ru-RU" dirty="0" err="1" smtClean="0">
                <a:latin typeface="Arno Pro Caption" pitchFamily="18" charset="0"/>
              </a:rPr>
              <a:t>фізичні</a:t>
            </a:r>
            <a:r>
              <a:rPr lang="ru-RU" dirty="0" smtClean="0">
                <a:latin typeface="Arno Pro Caption" pitchFamily="18" charset="0"/>
              </a:rPr>
              <a:t> </a:t>
            </a:r>
            <a:r>
              <a:rPr lang="ru-RU" dirty="0" err="1" smtClean="0">
                <a:latin typeface="Arno Pro Caption" pitchFamily="18" charset="0"/>
              </a:rPr>
              <a:t>умови</a:t>
            </a:r>
            <a:r>
              <a:rPr lang="ru-RU" dirty="0" smtClean="0">
                <a:latin typeface="Arno Pro Caption" pitchFamily="18" charset="0"/>
              </a:rPr>
              <a:t> на </a:t>
            </a:r>
            <a:r>
              <a:rPr lang="ru-RU" dirty="0" err="1" smtClean="0">
                <a:latin typeface="Arno Pro Caption" pitchFamily="18" charset="0"/>
              </a:rPr>
              <a:t>поверхні</a:t>
            </a:r>
            <a:r>
              <a:rPr lang="ru-RU" dirty="0" smtClean="0">
                <a:latin typeface="Arno Pro Caption" pitchFamily="18" charset="0"/>
              </a:rPr>
              <a:t> </a:t>
            </a:r>
            <a:r>
              <a:rPr lang="ru-RU" dirty="0" err="1" smtClean="0">
                <a:latin typeface="Arno Pro Caption" pitchFamily="18" charset="0"/>
              </a:rPr>
              <a:t>Меркурія</a:t>
            </a:r>
            <a:r>
              <a:rPr lang="ru-RU" dirty="0" smtClean="0">
                <a:latin typeface="Arno Pro Caption" pitchFamily="18" charset="0"/>
              </a:rPr>
              <a:t> </a:t>
            </a:r>
            <a:r>
              <a:rPr lang="ru-RU" dirty="0" err="1" smtClean="0">
                <a:latin typeface="Arno Pro Caption" pitchFamily="18" charset="0"/>
              </a:rPr>
              <a:t>дуже</a:t>
            </a:r>
            <a:r>
              <a:rPr lang="ru-RU" dirty="0" smtClean="0">
                <a:latin typeface="Arno Pro Caption" pitchFamily="18" charset="0"/>
              </a:rPr>
              <a:t> </a:t>
            </a:r>
            <a:r>
              <a:rPr lang="ru-RU" dirty="0" err="1" smtClean="0">
                <a:latin typeface="Arno Pro Caption" pitchFamily="18" charset="0"/>
              </a:rPr>
              <a:t>суворі</a:t>
            </a:r>
            <a:r>
              <a:rPr lang="ru-RU" dirty="0" smtClean="0">
                <a:latin typeface="Arno Pro Caption" pitchFamily="18" charset="0"/>
              </a:rPr>
              <a:t>. В </a:t>
            </a:r>
            <a:r>
              <a:rPr lang="ru-RU" dirty="0" err="1" smtClean="0">
                <a:latin typeface="Arno Pro Caption" pitchFamily="18" charset="0"/>
              </a:rPr>
              <a:t>полудень</a:t>
            </a:r>
            <a:r>
              <a:rPr lang="ru-RU" dirty="0" smtClean="0">
                <a:latin typeface="Arno Pro Caption" pitchFamily="18" charset="0"/>
              </a:rPr>
              <a:t> на </a:t>
            </a:r>
            <a:r>
              <a:rPr lang="ru-RU" dirty="0" err="1" smtClean="0">
                <a:latin typeface="Arno Pro Caption" pitchFamily="18" charset="0"/>
              </a:rPr>
              <a:t>екваторі</a:t>
            </a:r>
            <a:r>
              <a:rPr lang="ru-RU" dirty="0" smtClean="0">
                <a:latin typeface="Arno Pro Caption" pitchFamily="18" charset="0"/>
              </a:rPr>
              <a:t> максимальна температура </a:t>
            </a:r>
            <a:r>
              <a:rPr lang="ru-RU" dirty="0" err="1" smtClean="0">
                <a:latin typeface="Arno Pro Caption" pitchFamily="18" charset="0"/>
              </a:rPr>
              <a:t>досягає</a:t>
            </a:r>
            <a:r>
              <a:rPr lang="ru-RU" dirty="0" smtClean="0">
                <a:latin typeface="Arno Pro Caption" pitchFamily="18" charset="0"/>
              </a:rPr>
              <a:t> </a:t>
            </a:r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rno Pro Caption" pitchFamily="18" charset="0"/>
              </a:rPr>
              <a:t>700 К</a:t>
            </a:r>
            <a:r>
              <a:rPr lang="ru-RU" dirty="0" smtClean="0">
                <a:latin typeface="Arno Pro Caption" pitchFamily="18" charset="0"/>
              </a:rPr>
              <a:t>, </a:t>
            </a:r>
            <a:r>
              <a:rPr lang="ru-RU" dirty="0" err="1" smtClean="0">
                <a:latin typeface="Arno Pro Caption" pitchFamily="18" charset="0"/>
              </a:rPr>
              <a:t>вночі</a:t>
            </a:r>
            <a:r>
              <a:rPr lang="ru-RU" dirty="0" smtClean="0">
                <a:latin typeface="Arno Pro Caption" pitchFamily="18" charset="0"/>
              </a:rPr>
              <a:t> </a:t>
            </a:r>
            <a:r>
              <a:rPr lang="ru-RU" dirty="0" err="1" smtClean="0">
                <a:latin typeface="Arno Pro Caption" pitchFamily="18" charset="0"/>
              </a:rPr>
              <a:t>знижується</a:t>
            </a:r>
            <a:r>
              <a:rPr lang="ru-RU" dirty="0" smtClean="0">
                <a:latin typeface="Arno Pro Caption" pitchFamily="18" charset="0"/>
              </a:rPr>
              <a:t> до </a:t>
            </a:r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rno Pro Caption" pitchFamily="18" charset="0"/>
              </a:rPr>
              <a:t>100 К</a:t>
            </a:r>
            <a:r>
              <a:rPr lang="ru-RU" dirty="0" smtClean="0">
                <a:latin typeface="Arno Pro Caption" pitchFamily="18" charset="0"/>
              </a:rPr>
              <a:t> </a:t>
            </a:r>
            <a:r>
              <a:rPr lang="ru-RU" dirty="0" err="1" smtClean="0">
                <a:latin typeface="Arno Pro Caption" pitchFamily="18" charset="0"/>
              </a:rPr>
              <a:t>і</a:t>
            </a:r>
            <a:r>
              <a:rPr lang="ru-RU" dirty="0" smtClean="0">
                <a:latin typeface="Arno Pro Caption" pitchFamily="18" charset="0"/>
              </a:rPr>
              <a:t> </a:t>
            </a:r>
            <a:r>
              <a:rPr lang="ru-RU" dirty="0" err="1" smtClean="0">
                <a:latin typeface="Arno Pro Caption" pitchFamily="18" charset="0"/>
              </a:rPr>
              <a:t>нижче</a:t>
            </a:r>
            <a:r>
              <a:rPr lang="ru-RU" dirty="0" smtClean="0">
                <a:latin typeface="Arno Pro Caption" pitchFamily="18" charset="0"/>
              </a:rPr>
              <a:t>.</a:t>
            </a:r>
            <a:endParaRPr lang="ru-RU" dirty="0">
              <a:latin typeface="Arno Pro Caption" pitchFamily="18" charset="0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6314" y="2000240"/>
            <a:ext cx="3675182" cy="35286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TextBox 3"/>
          <p:cNvSpPr txBox="1"/>
          <p:nvPr/>
        </p:nvSpPr>
        <p:spPr>
          <a:xfrm>
            <a:off x="285720" y="2143116"/>
            <a:ext cx="4071966" cy="3693319"/>
          </a:xfrm>
          <a:prstGeom prst="rect">
            <a:avLst/>
          </a:prstGeom>
          <a:blipFill>
            <a:blip r:embed="rId4" cstate="print"/>
            <a:tile tx="0" ty="0" sx="100000" sy="100000" flip="none" algn="tl"/>
          </a:blipFill>
          <a:ln w="28575">
            <a:solidFill>
              <a:srgbClr val="002060"/>
            </a:solidFill>
            <a:prstDash val="dash"/>
          </a:ln>
        </p:spPr>
        <p:txBody>
          <a:bodyPr wrap="square" rtlCol="0">
            <a:spAutoFit/>
          </a:bodyPr>
          <a:lstStyle/>
          <a:p>
            <a:r>
              <a:rPr lang="ru-RU" dirty="0" err="1" smtClean="0">
                <a:latin typeface="Arno Pro Caption" pitchFamily="18" charset="0"/>
              </a:rPr>
              <a:t>З’ясовано</a:t>
            </a:r>
            <a:r>
              <a:rPr lang="ru-RU" dirty="0" smtClean="0">
                <a:latin typeface="Arno Pro Caption" pitchFamily="18" charset="0"/>
              </a:rPr>
              <a:t>, </a:t>
            </a:r>
            <a:r>
              <a:rPr lang="ru-RU" dirty="0" err="1" smtClean="0">
                <a:latin typeface="Arno Pro Caption" pitchFamily="18" charset="0"/>
              </a:rPr>
              <a:t>що</a:t>
            </a:r>
            <a:r>
              <a:rPr lang="ru-RU" dirty="0" smtClean="0">
                <a:latin typeface="Arno Pro Caption" pitchFamily="18" charset="0"/>
              </a:rPr>
              <a:t> </a:t>
            </a:r>
            <a:r>
              <a:rPr lang="ru-RU" dirty="0" err="1" smtClean="0">
                <a:latin typeface="Arno Pro Caption" pitchFamily="18" charset="0"/>
              </a:rPr>
              <a:t>Меркурій</a:t>
            </a:r>
            <a:r>
              <a:rPr lang="ru-RU" dirty="0" smtClean="0">
                <a:latin typeface="Arno Pro Caption" pitchFamily="18" charset="0"/>
              </a:rPr>
              <a:t> </a:t>
            </a:r>
            <a:r>
              <a:rPr lang="ru-RU" dirty="0" err="1" smtClean="0">
                <a:latin typeface="Arno Pro Caption" pitchFamily="18" charset="0"/>
              </a:rPr>
              <a:t>має</a:t>
            </a:r>
            <a:r>
              <a:rPr lang="ru-RU" dirty="0" smtClean="0">
                <a:latin typeface="Arno Pro Caption" pitchFamily="18" charset="0"/>
              </a:rPr>
              <a:t> </a:t>
            </a:r>
            <a:r>
              <a:rPr lang="ru-RU" dirty="0" err="1" smtClean="0">
                <a:latin typeface="Arno Pro Caption" pitchFamily="18" charset="0"/>
              </a:rPr>
              <a:t>дуже</a:t>
            </a:r>
            <a:r>
              <a:rPr lang="ru-RU" dirty="0" smtClean="0">
                <a:latin typeface="Arno Pro Caption" pitchFamily="18" charset="0"/>
              </a:rPr>
              <a:t> </a:t>
            </a:r>
            <a:r>
              <a:rPr lang="ru-RU" dirty="0" err="1" smtClean="0">
                <a:latin typeface="Arno Pro Caption" pitchFamily="18" charset="0"/>
              </a:rPr>
              <a:t>розріджену</a:t>
            </a:r>
            <a:r>
              <a:rPr lang="ru-RU" dirty="0" smtClean="0">
                <a:latin typeface="Arno Pro Caption" pitchFamily="18" charset="0"/>
              </a:rPr>
              <a:t> </a:t>
            </a:r>
            <a:r>
              <a:rPr lang="ru-RU" dirty="0" err="1" smtClean="0">
                <a:latin typeface="Arno Pro Caption" pitchFamily="18" charset="0"/>
              </a:rPr>
              <a:t>газову</a:t>
            </a:r>
            <a:r>
              <a:rPr lang="ru-RU" dirty="0" smtClean="0">
                <a:latin typeface="Arno Pro Caption" pitchFamily="18" charset="0"/>
              </a:rPr>
              <a:t> </a:t>
            </a:r>
            <a:r>
              <a:rPr lang="ru-RU" dirty="0" err="1" smtClean="0">
                <a:latin typeface="Arno Pro Caption" pitchFamily="18" charset="0"/>
              </a:rPr>
              <a:t>оболонку</a:t>
            </a:r>
            <a:r>
              <a:rPr lang="ru-RU" dirty="0" smtClean="0">
                <a:latin typeface="Arno Pro Caption" pitchFamily="18" charset="0"/>
              </a:rPr>
              <a:t>, яка в основному </a:t>
            </a:r>
            <a:r>
              <a:rPr lang="ru-RU" dirty="0" err="1" smtClean="0">
                <a:latin typeface="Arno Pro Caption" pitchFamily="18" charset="0"/>
              </a:rPr>
              <a:t>складається</a:t>
            </a:r>
            <a:r>
              <a:rPr lang="ru-RU" dirty="0" smtClean="0">
                <a:latin typeface="Arno Pro Caption" pitchFamily="18" charset="0"/>
              </a:rPr>
              <a:t> </a:t>
            </a:r>
            <a:r>
              <a:rPr lang="ru-RU" dirty="0" err="1" smtClean="0">
                <a:latin typeface="Arno Pro Caption" pitchFamily="18" charset="0"/>
              </a:rPr>
              <a:t>з</a:t>
            </a:r>
            <a:r>
              <a:rPr lang="ru-RU" dirty="0" smtClean="0">
                <a:latin typeface="Arno Pro Caption" pitchFamily="18" charset="0"/>
              </a:rPr>
              <a:t> </a:t>
            </a:r>
            <a:r>
              <a:rPr lang="ru-RU" dirty="0" err="1" smtClean="0">
                <a:latin typeface="Arno Pro Caption" pitchFamily="18" charset="0"/>
              </a:rPr>
              <a:t>гелію</a:t>
            </a:r>
            <a:r>
              <a:rPr lang="ru-RU" dirty="0" smtClean="0">
                <a:latin typeface="Arno Pro Caption" pitchFamily="18" charset="0"/>
              </a:rPr>
              <a:t>, а </a:t>
            </a:r>
            <a:r>
              <a:rPr lang="ru-RU" dirty="0" err="1" smtClean="0">
                <a:latin typeface="Arno Pro Caption" pitchFamily="18" charset="0"/>
              </a:rPr>
              <a:t>також</a:t>
            </a:r>
            <a:r>
              <a:rPr lang="ru-RU" dirty="0" smtClean="0">
                <a:latin typeface="Arno Pro Caption" pitchFamily="18" charset="0"/>
              </a:rPr>
              <a:t> </a:t>
            </a:r>
            <a:r>
              <a:rPr lang="ru-RU" dirty="0" err="1" smtClean="0">
                <a:latin typeface="Arno Pro Caption" pitchFamily="18" charset="0"/>
              </a:rPr>
              <a:t>водню</a:t>
            </a:r>
            <a:r>
              <a:rPr lang="ru-RU" dirty="0" smtClean="0">
                <a:latin typeface="Arno Pro Caption" pitchFamily="18" charset="0"/>
              </a:rPr>
              <a:t> (</a:t>
            </a:r>
            <a:r>
              <a:rPr lang="ru-RU" dirty="0" err="1" smtClean="0">
                <a:latin typeface="Arno Pro Caption" pitchFamily="18" charset="0"/>
              </a:rPr>
              <a:t>він</a:t>
            </a:r>
            <a:r>
              <a:rPr lang="ru-RU" dirty="0" smtClean="0">
                <a:latin typeface="Arno Pro Caption" pitchFamily="18" charset="0"/>
              </a:rPr>
              <a:t> представлений у </a:t>
            </a:r>
            <a:r>
              <a:rPr lang="ru-RU" dirty="0" err="1" smtClean="0">
                <a:latin typeface="Arno Pro Caption" pitchFamily="18" charset="0"/>
              </a:rPr>
              <a:t>набагато</a:t>
            </a:r>
            <a:r>
              <a:rPr lang="ru-RU" dirty="0" smtClean="0">
                <a:latin typeface="Arno Pro Caption" pitchFamily="18" charset="0"/>
              </a:rPr>
              <a:t> </a:t>
            </a:r>
            <a:r>
              <a:rPr lang="ru-RU" dirty="0" err="1" smtClean="0">
                <a:latin typeface="Arno Pro Caption" pitchFamily="18" charset="0"/>
              </a:rPr>
              <a:t>меншій</a:t>
            </a:r>
            <a:r>
              <a:rPr lang="ru-RU" dirty="0" smtClean="0">
                <a:latin typeface="Arno Pro Caption" pitchFamily="18" charset="0"/>
              </a:rPr>
              <a:t> </a:t>
            </a:r>
            <a:r>
              <a:rPr lang="ru-RU" dirty="0" err="1" smtClean="0">
                <a:latin typeface="Arno Pro Caption" pitchFamily="18" charset="0"/>
              </a:rPr>
              <a:t>кількості</a:t>
            </a:r>
            <a:r>
              <a:rPr lang="ru-RU" dirty="0" smtClean="0">
                <a:latin typeface="Arno Pro Caption" pitchFamily="18" charset="0"/>
              </a:rPr>
              <a:t>), </a:t>
            </a:r>
            <a:r>
              <a:rPr lang="ru-RU" dirty="0" err="1" smtClean="0">
                <a:latin typeface="Arno Pro Caption" pitchFamily="18" charset="0"/>
              </a:rPr>
              <a:t>є</a:t>
            </a:r>
            <a:r>
              <a:rPr lang="ru-RU" dirty="0" smtClean="0">
                <a:latin typeface="Arno Pro Caption" pitchFamily="18" charset="0"/>
              </a:rPr>
              <a:t> </a:t>
            </a:r>
            <a:r>
              <a:rPr lang="ru-RU" dirty="0" err="1" smtClean="0">
                <a:latin typeface="Arno Pro Caption" pitchFamily="18" charset="0"/>
              </a:rPr>
              <a:t>незначна</a:t>
            </a:r>
            <a:r>
              <a:rPr lang="ru-RU" dirty="0" smtClean="0">
                <a:latin typeface="Arno Pro Caption" pitchFamily="18" charset="0"/>
              </a:rPr>
              <a:t> </a:t>
            </a:r>
            <a:r>
              <a:rPr lang="ru-RU" dirty="0" err="1" smtClean="0">
                <a:latin typeface="Arno Pro Caption" pitchFamily="18" charset="0"/>
              </a:rPr>
              <a:t>кількість</a:t>
            </a:r>
            <a:r>
              <a:rPr lang="ru-RU" dirty="0" smtClean="0">
                <a:latin typeface="Arno Pro Caption" pitchFamily="18" charset="0"/>
              </a:rPr>
              <a:t> аргону, неону, ксенону. </a:t>
            </a:r>
            <a:r>
              <a:rPr lang="ru-RU" dirty="0" err="1" smtClean="0">
                <a:latin typeface="Arno Pro Caption" pitchFamily="18" charset="0"/>
              </a:rPr>
              <a:t>Концентрація</a:t>
            </a:r>
            <a:r>
              <a:rPr lang="ru-RU" dirty="0" smtClean="0">
                <a:latin typeface="Arno Pro Caption" pitchFamily="18" charset="0"/>
              </a:rPr>
              <a:t> </a:t>
            </a:r>
            <a:r>
              <a:rPr lang="ru-RU" dirty="0" err="1" smtClean="0">
                <a:latin typeface="Arno Pro Caption" pitchFamily="18" charset="0"/>
              </a:rPr>
              <a:t>частинок</a:t>
            </a:r>
            <a:r>
              <a:rPr lang="ru-RU" dirty="0" smtClean="0">
                <a:latin typeface="Arno Pro Caption" pitchFamily="18" charset="0"/>
              </a:rPr>
              <a:t> </a:t>
            </a:r>
            <a:r>
              <a:rPr lang="ru-RU" dirty="0" err="1" smtClean="0">
                <a:latin typeface="Arno Pro Caption" pitchFamily="18" charset="0"/>
              </a:rPr>
              <a:t>така</a:t>
            </a:r>
            <a:r>
              <a:rPr lang="ru-RU" dirty="0" smtClean="0">
                <a:latin typeface="Arno Pro Caption" pitchFamily="18" charset="0"/>
              </a:rPr>
              <a:t>, як у </a:t>
            </a:r>
            <a:r>
              <a:rPr lang="ru-RU" dirty="0" err="1" smtClean="0">
                <a:latin typeface="Arno Pro Caption" pitchFamily="18" charset="0"/>
              </a:rPr>
              <a:t>земній</a:t>
            </a:r>
            <a:r>
              <a:rPr lang="ru-RU" dirty="0" smtClean="0">
                <a:latin typeface="Arno Pro Caption" pitchFamily="18" charset="0"/>
              </a:rPr>
              <a:t> </a:t>
            </a:r>
            <a:r>
              <a:rPr lang="ru-RU" dirty="0" err="1" smtClean="0">
                <a:latin typeface="Arno Pro Caption" pitchFamily="18" charset="0"/>
              </a:rPr>
              <a:t>атмосфері</a:t>
            </a:r>
            <a:r>
              <a:rPr lang="ru-RU" dirty="0" smtClean="0">
                <a:latin typeface="Arno Pro Caption" pitchFamily="18" charset="0"/>
              </a:rPr>
              <a:t> на </a:t>
            </a:r>
            <a:r>
              <a:rPr lang="ru-RU" dirty="0" err="1" smtClean="0">
                <a:latin typeface="Arno Pro Caption" pitchFamily="18" charset="0"/>
              </a:rPr>
              <a:t>висоті</a:t>
            </a:r>
            <a:r>
              <a:rPr lang="ru-RU" dirty="0" smtClean="0">
                <a:latin typeface="Arno Pro Caption" pitchFamily="18" charset="0"/>
              </a:rPr>
              <a:t> 700 км. </a:t>
            </a:r>
            <a:r>
              <a:rPr lang="ru-RU" dirty="0" err="1" smtClean="0">
                <a:latin typeface="Arno Pro Caption" pitchFamily="18" charset="0"/>
              </a:rPr>
              <a:t>Ця</a:t>
            </a:r>
            <a:r>
              <a:rPr lang="ru-RU" dirty="0" smtClean="0">
                <a:latin typeface="Arno Pro Caption" pitchFamily="18" charset="0"/>
              </a:rPr>
              <a:t> </a:t>
            </a:r>
            <a:r>
              <a:rPr lang="ru-RU" dirty="0" err="1" smtClean="0">
                <a:latin typeface="Arno Pro Caption" pitchFamily="18" charset="0"/>
              </a:rPr>
              <a:t>газова</a:t>
            </a:r>
            <a:r>
              <a:rPr lang="ru-RU" dirty="0" smtClean="0">
                <a:latin typeface="Arno Pro Caption" pitchFamily="18" charset="0"/>
              </a:rPr>
              <a:t> </a:t>
            </a:r>
            <a:r>
              <a:rPr lang="ru-RU" dirty="0" err="1" smtClean="0">
                <a:latin typeface="Arno Pro Caption" pitchFamily="18" charset="0"/>
              </a:rPr>
              <a:t>оболонка</a:t>
            </a:r>
            <a:r>
              <a:rPr lang="ru-RU" dirty="0" smtClean="0">
                <a:latin typeface="Arno Pro Caption" pitchFamily="18" charset="0"/>
              </a:rPr>
              <a:t> не </a:t>
            </a:r>
            <a:r>
              <a:rPr lang="ru-RU" dirty="0" err="1" smtClean="0">
                <a:latin typeface="Arno Pro Caption" pitchFamily="18" charset="0"/>
              </a:rPr>
              <a:t>є</a:t>
            </a:r>
            <a:r>
              <a:rPr lang="ru-RU" dirty="0" smtClean="0">
                <a:latin typeface="Arno Pro Caption" pitchFamily="18" charset="0"/>
              </a:rPr>
              <a:t> </a:t>
            </a:r>
            <a:r>
              <a:rPr lang="ru-RU" dirty="0" err="1" smtClean="0">
                <a:latin typeface="Arno Pro Caption" pitchFamily="18" charset="0"/>
              </a:rPr>
              <a:t>власною</a:t>
            </a:r>
            <a:r>
              <a:rPr lang="ru-RU" dirty="0" smtClean="0">
                <a:latin typeface="Arno Pro Caption" pitchFamily="18" charset="0"/>
              </a:rPr>
              <a:t> атмосферою </a:t>
            </a:r>
            <a:r>
              <a:rPr lang="ru-RU" dirty="0" err="1" smtClean="0">
                <a:latin typeface="Arno Pro Caption" pitchFamily="18" charset="0"/>
              </a:rPr>
              <a:t>планети</a:t>
            </a:r>
            <a:r>
              <a:rPr lang="ru-RU" dirty="0" smtClean="0">
                <a:latin typeface="Arno Pro Caption" pitchFamily="18" charset="0"/>
              </a:rPr>
              <a:t>: силою </a:t>
            </a:r>
            <a:r>
              <a:rPr lang="ru-RU" dirty="0" err="1" smtClean="0">
                <a:latin typeface="Arno Pro Caption" pitchFamily="18" charset="0"/>
              </a:rPr>
              <a:t>свого</a:t>
            </a:r>
            <a:r>
              <a:rPr lang="ru-RU" dirty="0" smtClean="0">
                <a:latin typeface="Arno Pro Caption" pitchFamily="18" charset="0"/>
              </a:rPr>
              <a:t> </a:t>
            </a:r>
            <a:r>
              <a:rPr lang="ru-RU" dirty="0" err="1" smtClean="0">
                <a:latin typeface="Arno Pro Caption" pitchFamily="18" charset="0"/>
              </a:rPr>
              <a:t>тяжіння</a:t>
            </a:r>
            <a:r>
              <a:rPr lang="ru-RU" dirty="0" smtClean="0">
                <a:latin typeface="Arno Pro Caption" pitchFamily="18" charset="0"/>
              </a:rPr>
              <a:t>. </a:t>
            </a:r>
            <a:r>
              <a:rPr lang="ru-RU" dirty="0" err="1" smtClean="0">
                <a:latin typeface="Arno Pro Caption" pitchFamily="18" charset="0"/>
              </a:rPr>
              <a:t>Меркурій</a:t>
            </a:r>
            <a:r>
              <a:rPr lang="ru-RU" dirty="0" smtClean="0">
                <a:latin typeface="Arno Pro Caption" pitchFamily="18" charset="0"/>
              </a:rPr>
              <a:t> </a:t>
            </a:r>
            <a:r>
              <a:rPr lang="ru-RU" dirty="0" err="1" smtClean="0">
                <a:latin typeface="Arno Pro Caption" pitchFamily="18" charset="0"/>
              </a:rPr>
              <a:t>захоплює</a:t>
            </a:r>
            <a:r>
              <a:rPr lang="ru-RU" dirty="0" smtClean="0">
                <a:latin typeface="Arno Pro Caption" pitchFamily="18" charset="0"/>
              </a:rPr>
              <a:t> </a:t>
            </a:r>
            <a:r>
              <a:rPr lang="ru-RU" dirty="0" err="1" smtClean="0">
                <a:latin typeface="Arno Pro Caption" pitchFamily="18" charset="0"/>
              </a:rPr>
              <a:t>частинки</a:t>
            </a:r>
            <a:r>
              <a:rPr lang="ru-RU" dirty="0" smtClean="0">
                <a:latin typeface="Arno Pro Caption" pitchFamily="18" charset="0"/>
              </a:rPr>
              <a:t> </a:t>
            </a:r>
            <a:r>
              <a:rPr lang="ru-RU" dirty="0" err="1" smtClean="0">
                <a:latin typeface="Arno Pro Caption" pitchFamily="18" charset="0"/>
              </a:rPr>
              <a:t>сонячного</a:t>
            </a:r>
            <a:r>
              <a:rPr lang="ru-RU" dirty="0" smtClean="0">
                <a:latin typeface="Arno Pro Caption" pitchFamily="18" charset="0"/>
              </a:rPr>
              <a:t> </a:t>
            </a:r>
            <a:r>
              <a:rPr lang="ru-RU" dirty="0" err="1" smtClean="0">
                <a:latin typeface="Arno Pro Caption" pitchFamily="18" charset="0"/>
              </a:rPr>
              <a:t>вітру</a:t>
            </a:r>
            <a:r>
              <a:rPr lang="ru-RU" dirty="0" smtClean="0">
                <a:latin typeface="Arno Pro Caption" pitchFamily="18" charset="0"/>
              </a:rPr>
              <a:t>, </a:t>
            </a:r>
            <a:r>
              <a:rPr lang="ru-RU" dirty="0" err="1" smtClean="0">
                <a:latin typeface="Arno Pro Caption" pitchFamily="18" charset="0"/>
              </a:rPr>
              <a:t>які</a:t>
            </a:r>
            <a:r>
              <a:rPr lang="ru-RU" dirty="0" smtClean="0">
                <a:latin typeface="Arno Pro Caption" pitchFamily="18" charset="0"/>
              </a:rPr>
              <a:t> в </a:t>
            </a:r>
            <a:r>
              <a:rPr lang="ru-RU" dirty="0" err="1" smtClean="0">
                <a:latin typeface="Arno Pro Caption" pitchFamily="18" charset="0"/>
              </a:rPr>
              <a:t>середньому</a:t>
            </a:r>
            <a:r>
              <a:rPr lang="ru-RU" dirty="0" smtClean="0">
                <a:latin typeface="Arno Pro Caption" pitchFamily="18" charset="0"/>
              </a:rPr>
              <a:t> через 200 </a:t>
            </a:r>
            <a:r>
              <a:rPr lang="ru-RU" dirty="0" err="1" smtClean="0">
                <a:latin typeface="Arno Pro Caption" pitchFamily="18" charset="0"/>
              </a:rPr>
              <a:t>діб</a:t>
            </a:r>
            <a:r>
              <a:rPr lang="ru-RU" dirty="0" smtClean="0">
                <a:latin typeface="Arno Pro Caption" pitchFamily="18" charset="0"/>
              </a:rPr>
              <a:t> </a:t>
            </a:r>
            <a:r>
              <a:rPr lang="ru-RU" dirty="0" err="1" smtClean="0">
                <a:latin typeface="Arno Pro Caption" pitchFamily="18" charset="0"/>
              </a:rPr>
              <a:t>покидають</a:t>
            </a:r>
            <a:r>
              <a:rPr lang="ru-RU" dirty="0" smtClean="0">
                <a:latin typeface="Arno Pro Caption" pitchFamily="18" charset="0"/>
              </a:rPr>
              <a:t> планету, а на </a:t>
            </a:r>
            <a:r>
              <a:rPr lang="ru-RU" dirty="0" err="1" smtClean="0">
                <a:latin typeface="Arno Pro Caption" pitchFamily="18" charset="0"/>
              </a:rPr>
              <a:t>їхнє</a:t>
            </a:r>
            <a:r>
              <a:rPr lang="ru-RU" dirty="0" smtClean="0">
                <a:latin typeface="Arno Pro Caption" pitchFamily="18" charset="0"/>
              </a:rPr>
              <a:t> </a:t>
            </a:r>
            <a:r>
              <a:rPr lang="ru-RU" dirty="0" err="1" smtClean="0">
                <a:latin typeface="Arno Pro Caption" pitchFamily="18" charset="0"/>
              </a:rPr>
              <a:t>місце</a:t>
            </a:r>
            <a:r>
              <a:rPr lang="ru-RU" dirty="0" smtClean="0">
                <a:latin typeface="Arno Pro Caption" pitchFamily="18" charset="0"/>
              </a:rPr>
              <a:t> </a:t>
            </a:r>
            <a:r>
              <a:rPr lang="ru-RU" dirty="0" err="1" smtClean="0">
                <a:latin typeface="Arno Pro Caption" pitchFamily="18" charset="0"/>
              </a:rPr>
              <a:t>надходять</a:t>
            </a:r>
            <a:r>
              <a:rPr lang="ru-RU" dirty="0" smtClean="0">
                <a:latin typeface="Arno Pro Caption" pitchFamily="18" charset="0"/>
              </a:rPr>
              <a:t> </a:t>
            </a:r>
            <a:r>
              <a:rPr lang="ru-RU" dirty="0" err="1" smtClean="0">
                <a:latin typeface="Arno Pro Caption" pitchFamily="18" charset="0"/>
              </a:rPr>
              <a:t>нові</a:t>
            </a:r>
            <a:r>
              <a:rPr lang="ru-RU" dirty="0" smtClean="0">
                <a:latin typeface="Arno Pro Caption" pitchFamily="18" charset="0"/>
              </a:rPr>
              <a:t>.</a:t>
            </a:r>
            <a:endParaRPr lang="ru-RU" dirty="0">
              <a:latin typeface="Arno Pro Captio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698912">
            <a:off x="4864306" y="2689095"/>
            <a:ext cx="2830295" cy="24765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7158" y="428604"/>
            <a:ext cx="3286148" cy="30123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TextBox 3"/>
          <p:cNvSpPr txBox="1"/>
          <p:nvPr/>
        </p:nvSpPr>
        <p:spPr>
          <a:xfrm>
            <a:off x="3857620" y="500042"/>
            <a:ext cx="5000660" cy="2031325"/>
          </a:xfrm>
          <a:prstGeom prst="rect">
            <a:avLst/>
          </a:prstGeom>
          <a:ln w="28575">
            <a:solidFill>
              <a:srgbClr val="7030A0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dirty="0" smtClean="0"/>
              <a:t>Одна </a:t>
            </a:r>
            <a:r>
              <a:rPr lang="ru-RU" dirty="0" err="1" smtClean="0"/>
              <a:t>з</a:t>
            </a:r>
            <a:r>
              <a:rPr lang="ru-RU" dirty="0" smtClean="0"/>
              <a:t> </a:t>
            </a:r>
            <a:r>
              <a:rPr lang="ru-RU" dirty="0" err="1" smtClean="0"/>
              <a:t>найбільших</a:t>
            </a:r>
            <a:r>
              <a:rPr lang="ru-RU" dirty="0" smtClean="0"/>
              <a:t> </a:t>
            </a:r>
            <a:r>
              <a:rPr lang="ru-RU" dirty="0" err="1" smtClean="0"/>
              <a:t>особливостей</a:t>
            </a:r>
            <a:r>
              <a:rPr lang="ru-RU" dirty="0" smtClean="0"/>
              <a:t> на </a:t>
            </a:r>
            <a:r>
              <a:rPr lang="ru-RU" dirty="0" err="1" smtClean="0"/>
              <a:t>поверхні</a:t>
            </a:r>
            <a:r>
              <a:rPr lang="ru-RU" dirty="0" smtClean="0"/>
              <a:t> </a:t>
            </a:r>
            <a:r>
              <a:rPr lang="ru-RU" dirty="0" err="1" smtClean="0"/>
              <a:t>Меркурія</a:t>
            </a:r>
            <a:r>
              <a:rPr lang="ru-RU" dirty="0" smtClean="0"/>
              <a:t> - </a:t>
            </a:r>
            <a:r>
              <a:rPr lang="ru-RU" dirty="0" err="1" smtClean="0"/>
              <a:t>басейн</a:t>
            </a:r>
            <a:r>
              <a:rPr lang="ru-RU" dirty="0" smtClean="0"/>
              <a:t> </a:t>
            </a:r>
            <a:r>
              <a:rPr lang="en-US" dirty="0" err="1" smtClean="0"/>
              <a:t>Caloris</a:t>
            </a:r>
            <a:r>
              <a:rPr lang="en-US" dirty="0" smtClean="0"/>
              <a:t>; </a:t>
            </a:r>
            <a:r>
              <a:rPr lang="ru-RU" dirty="0" err="1" smtClean="0"/>
              <a:t>його</a:t>
            </a:r>
            <a:r>
              <a:rPr lang="ru-RU" dirty="0" smtClean="0"/>
              <a:t> </a:t>
            </a:r>
            <a:r>
              <a:rPr lang="ru-RU" dirty="0" err="1" smtClean="0"/>
              <a:t>діаметр</a:t>
            </a:r>
            <a:r>
              <a:rPr lang="ru-RU" dirty="0" smtClean="0"/>
              <a:t> - </a:t>
            </a:r>
            <a:r>
              <a:rPr lang="ru-RU" dirty="0" err="1" smtClean="0"/>
              <a:t>приблизно</a:t>
            </a:r>
            <a:r>
              <a:rPr lang="ru-RU" dirty="0" smtClean="0"/>
              <a:t> 1300 км. </a:t>
            </a:r>
            <a:r>
              <a:rPr lang="ru-RU" dirty="0" err="1" smtClean="0"/>
              <a:t>Він</a:t>
            </a:r>
            <a:r>
              <a:rPr lang="ru-RU" dirty="0" smtClean="0"/>
              <a:t> схожий на </a:t>
            </a:r>
            <a:r>
              <a:rPr lang="ru-RU" dirty="0" err="1" smtClean="0"/>
              <a:t>великі</a:t>
            </a:r>
            <a:r>
              <a:rPr lang="ru-RU" dirty="0" smtClean="0"/>
              <a:t> </a:t>
            </a:r>
            <a:r>
              <a:rPr lang="ru-RU" dirty="0" err="1" smtClean="0"/>
              <a:t>басейни</a:t>
            </a:r>
            <a:r>
              <a:rPr lang="ru-RU" dirty="0" smtClean="0"/>
              <a:t> (</a:t>
            </a:r>
            <a:r>
              <a:rPr lang="ru-RU" dirty="0" err="1" smtClean="0"/>
              <a:t>місячного</a:t>
            </a:r>
            <a:r>
              <a:rPr lang="ru-RU" dirty="0" smtClean="0"/>
              <a:t> моря) на </a:t>
            </a:r>
            <a:r>
              <a:rPr lang="ru-RU" dirty="0" err="1" smtClean="0"/>
              <a:t>Місяці</a:t>
            </a:r>
            <a:r>
              <a:rPr lang="ru-RU" dirty="0" smtClean="0"/>
              <a:t>. </a:t>
            </a:r>
            <a:r>
              <a:rPr lang="ru-RU" dirty="0" err="1" smtClean="0"/>
              <a:t>Подібно</a:t>
            </a:r>
            <a:r>
              <a:rPr lang="ru-RU" dirty="0" smtClean="0"/>
              <a:t> </a:t>
            </a:r>
            <a:r>
              <a:rPr lang="ru-RU" dirty="0" err="1" smtClean="0"/>
              <a:t>місячним</a:t>
            </a:r>
            <a:r>
              <a:rPr lang="ru-RU" dirty="0" smtClean="0"/>
              <a:t> </a:t>
            </a:r>
            <a:r>
              <a:rPr lang="ru-RU" dirty="0" err="1" smtClean="0"/>
              <a:t>басейнам</a:t>
            </a:r>
            <a:r>
              <a:rPr lang="ru-RU" dirty="0" smtClean="0"/>
              <a:t>, </a:t>
            </a:r>
            <a:r>
              <a:rPr lang="ru-RU" dirty="0" err="1" smtClean="0"/>
              <a:t>його</a:t>
            </a:r>
            <a:r>
              <a:rPr lang="ru-RU" dirty="0" smtClean="0"/>
              <a:t> </a:t>
            </a:r>
            <a:r>
              <a:rPr lang="ru-RU" dirty="0" err="1" smtClean="0"/>
              <a:t>поява</a:t>
            </a:r>
            <a:r>
              <a:rPr lang="ru-RU" dirty="0" smtClean="0"/>
              <a:t>, </a:t>
            </a:r>
            <a:r>
              <a:rPr lang="ru-RU" dirty="0" err="1" smtClean="0"/>
              <a:t>можливо</a:t>
            </a:r>
            <a:r>
              <a:rPr lang="ru-RU" dirty="0" smtClean="0"/>
              <a:t>, </a:t>
            </a:r>
            <a:r>
              <a:rPr lang="ru-RU" dirty="0" err="1" smtClean="0"/>
              <a:t>було</a:t>
            </a:r>
            <a:r>
              <a:rPr lang="ru-RU" dirty="0" smtClean="0"/>
              <a:t> </a:t>
            </a:r>
            <a:r>
              <a:rPr lang="ru-RU" dirty="0" err="1" smtClean="0"/>
              <a:t>викликано</a:t>
            </a:r>
            <a:r>
              <a:rPr lang="ru-RU" dirty="0" smtClean="0"/>
              <a:t> </a:t>
            </a:r>
            <a:r>
              <a:rPr lang="ru-RU" dirty="0" err="1" smtClean="0"/>
              <a:t>дуже</a:t>
            </a:r>
            <a:r>
              <a:rPr lang="ru-RU" dirty="0" smtClean="0"/>
              <a:t> великим </a:t>
            </a:r>
            <a:r>
              <a:rPr lang="ru-RU" dirty="0" err="1" smtClean="0"/>
              <a:t>зіткненням</a:t>
            </a:r>
            <a:r>
              <a:rPr lang="ru-RU" dirty="0" smtClean="0"/>
              <a:t> у </a:t>
            </a:r>
            <a:r>
              <a:rPr lang="ru-RU" dirty="0" err="1" smtClean="0"/>
              <a:t>ранній</a:t>
            </a:r>
            <a:r>
              <a:rPr lang="ru-RU" dirty="0" smtClean="0"/>
              <a:t> </a:t>
            </a:r>
            <a:r>
              <a:rPr lang="ru-RU" dirty="0" err="1" smtClean="0"/>
              <a:t>хронології</a:t>
            </a:r>
            <a:r>
              <a:rPr lang="ru-RU" dirty="0" smtClean="0"/>
              <a:t> </a:t>
            </a:r>
            <a:r>
              <a:rPr lang="ru-RU" dirty="0" err="1" smtClean="0"/>
              <a:t>Сонячної</a:t>
            </a:r>
            <a:r>
              <a:rPr lang="ru-RU" dirty="0" smtClean="0"/>
              <a:t> </a:t>
            </a:r>
            <a:r>
              <a:rPr lang="ru-RU" dirty="0" err="1" smtClean="0"/>
              <a:t>системи</a:t>
            </a:r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1571604" y="5429264"/>
            <a:ext cx="6572296" cy="1200329"/>
          </a:xfrm>
          <a:prstGeom prst="rect">
            <a:avLst/>
          </a:prstGeom>
          <a:ln w="28575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dirty="0" smtClean="0"/>
              <a:t>На </a:t>
            </a:r>
            <a:r>
              <a:rPr lang="ru-RU" dirty="0" err="1" smtClean="0"/>
              <a:t>Меркурії</a:t>
            </a:r>
            <a:r>
              <a:rPr lang="ru-RU" dirty="0" smtClean="0"/>
              <a:t> </a:t>
            </a:r>
            <a:r>
              <a:rPr lang="ru-RU" dirty="0" err="1" smtClean="0"/>
              <a:t>є</a:t>
            </a:r>
            <a:r>
              <a:rPr lang="ru-RU" dirty="0" smtClean="0"/>
              <a:t> </a:t>
            </a:r>
            <a:r>
              <a:rPr lang="ru-RU" dirty="0" err="1" smtClean="0"/>
              <a:t>характерні</a:t>
            </a:r>
            <a:r>
              <a:rPr lang="ru-RU" dirty="0" smtClean="0"/>
              <a:t> </a:t>
            </a:r>
            <a:r>
              <a:rPr lang="ru-RU" dirty="0" err="1" smtClean="0"/>
              <a:t>форми</a:t>
            </a:r>
            <a:r>
              <a:rPr lang="ru-RU" dirty="0" smtClean="0"/>
              <a:t> </a:t>
            </a:r>
            <a:r>
              <a:rPr lang="ru-RU" dirty="0" err="1" smtClean="0"/>
              <a:t>рельєфу</a:t>
            </a:r>
            <a:r>
              <a:rPr lang="ru-RU" dirty="0" smtClean="0"/>
              <a:t> – </a:t>
            </a:r>
            <a:r>
              <a:rPr lang="ru-RU" dirty="0" err="1" smtClean="0"/>
              <a:t>ескарпи</a:t>
            </a:r>
            <a:r>
              <a:rPr lang="ru-RU" dirty="0" smtClean="0"/>
              <a:t>. </a:t>
            </a:r>
            <a:r>
              <a:rPr lang="ru-RU" dirty="0" err="1" smtClean="0"/>
              <a:t>Ескарпи</a:t>
            </a:r>
            <a:r>
              <a:rPr lang="ru-RU" dirty="0" smtClean="0"/>
              <a:t> – </a:t>
            </a:r>
            <a:r>
              <a:rPr lang="ru-RU" dirty="0" err="1" smtClean="0"/>
              <a:t>це</a:t>
            </a:r>
            <a:r>
              <a:rPr lang="ru-RU" dirty="0" smtClean="0"/>
              <a:t> </a:t>
            </a:r>
            <a:r>
              <a:rPr lang="ru-RU" dirty="0" err="1" smtClean="0"/>
              <a:t>чи</a:t>
            </a:r>
            <a:r>
              <a:rPr lang="ru-RU" dirty="0" smtClean="0"/>
              <a:t> </a:t>
            </a:r>
            <a:r>
              <a:rPr lang="ru-RU" dirty="0" err="1" smtClean="0"/>
              <a:t>обриви</a:t>
            </a:r>
            <a:r>
              <a:rPr lang="ru-RU" dirty="0" smtClean="0"/>
              <a:t> </a:t>
            </a:r>
            <a:r>
              <a:rPr lang="ru-RU" dirty="0" err="1" smtClean="0"/>
              <a:t>круті</a:t>
            </a:r>
            <a:r>
              <a:rPr lang="ru-RU" dirty="0" smtClean="0"/>
              <a:t> </a:t>
            </a:r>
            <a:r>
              <a:rPr lang="ru-RU" dirty="0" err="1" smtClean="0"/>
              <a:t>укоси</a:t>
            </a:r>
            <a:r>
              <a:rPr lang="ru-RU" dirty="0" smtClean="0"/>
              <a:t> </a:t>
            </a:r>
            <a:r>
              <a:rPr lang="ru-RU" dirty="0" err="1" smtClean="0"/>
              <a:t>висотою</a:t>
            </a:r>
            <a:r>
              <a:rPr lang="ru-RU" dirty="0" smtClean="0"/>
              <a:t> </a:t>
            </a:r>
            <a:r>
              <a:rPr lang="ru-RU" dirty="0" err="1" smtClean="0"/>
              <a:t>від</a:t>
            </a:r>
            <a:r>
              <a:rPr lang="ru-RU" dirty="0" smtClean="0"/>
              <a:t> </a:t>
            </a:r>
            <a:r>
              <a:rPr lang="ru-RU" dirty="0" err="1" smtClean="0"/>
              <a:t>сотень</a:t>
            </a:r>
            <a:r>
              <a:rPr lang="ru-RU" dirty="0" smtClean="0"/>
              <a:t> </a:t>
            </a:r>
            <a:r>
              <a:rPr lang="ru-RU" dirty="0" err="1" smtClean="0"/>
              <a:t>метрів</a:t>
            </a:r>
            <a:r>
              <a:rPr lang="ru-RU" dirty="0" smtClean="0"/>
              <a:t> до 1–2 км,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довжиною</a:t>
            </a:r>
            <a:r>
              <a:rPr lang="ru-RU" dirty="0" smtClean="0"/>
              <a:t> 20–500 км. </a:t>
            </a:r>
            <a:r>
              <a:rPr lang="ru-RU" dirty="0" err="1" smtClean="0"/>
              <a:t>Вважається</a:t>
            </a:r>
            <a:r>
              <a:rPr lang="ru-RU" dirty="0" smtClean="0"/>
              <a:t>, </a:t>
            </a:r>
            <a:r>
              <a:rPr lang="ru-RU" dirty="0" err="1" smtClean="0"/>
              <a:t>що</a:t>
            </a:r>
            <a:r>
              <a:rPr lang="ru-RU" dirty="0" smtClean="0"/>
              <a:t> вони </a:t>
            </a:r>
            <a:r>
              <a:rPr lang="ru-RU" dirty="0" err="1" smtClean="0"/>
              <a:t>утворилися</a:t>
            </a:r>
            <a:r>
              <a:rPr lang="ru-RU" dirty="0" smtClean="0"/>
              <a:t> через </a:t>
            </a:r>
            <a:r>
              <a:rPr lang="ru-RU" dirty="0" err="1" smtClean="0"/>
              <a:t>стиск</a:t>
            </a:r>
            <a:r>
              <a:rPr lang="ru-RU" dirty="0" smtClean="0"/>
              <a:t> </a:t>
            </a:r>
            <a:r>
              <a:rPr lang="ru-RU" dirty="0" err="1" smtClean="0"/>
              <a:t>планети</a:t>
            </a:r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571472" y="4211122"/>
            <a:ext cx="785818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16600" b="1" dirty="0" smtClean="0">
                <a:ln w="10541" cmpd="sng">
                  <a:solidFill>
                    <a:srgbClr val="C00000"/>
                  </a:solidFill>
                  <a:prstDash val="solid"/>
                </a:ln>
                <a:solidFill>
                  <a:srgbClr val="C00000"/>
                </a:solidFill>
              </a:rPr>
              <a:t>!</a:t>
            </a:r>
            <a:endParaRPr lang="ru-RU" sz="16600" dirty="0">
              <a:ln w="10541" cmpd="sng">
                <a:solidFill>
                  <a:srgbClr val="C00000"/>
                </a:solidFill>
                <a:prstDash val="solid"/>
              </a:ln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57158" y="357166"/>
            <a:ext cx="4857784" cy="1200329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  <a:ln w="28575"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r>
              <a:rPr lang="ru-RU" dirty="0" err="1" smtClean="0"/>
              <a:t>Орбіта</a:t>
            </a:r>
            <a:r>
              <a:rPr lang="ru-RU" dirty="0" smtClean="0"/>
              <a:t> </a:t>
            </a:r>
            <a:r>
              <a:rPr lang="ru-RU" dirty="0" err="1" smtClean="0"/>
              <a:t>Меркурія</a:t>
            </a:r>
            <a:r>
              <a:rPr lang="ru-RU" dirty="0" smtClean="0"/>
              <a:t> </a:t>
            </a:r>
            <a:r>
              <a:rPr lang="ru-RU" dirty="0" err="1" smtClean="0"/>
              <a:t>дуже</a:t>
            </a:r>
            <a:r>
              <a:rPr lang="ru-RU" dirty="0" smtClean="0"/>
              <a:t> </a:t>
            </a:r>
            <a:r>
              <a:rPr lang="ru-RU" dirty="0" err="1" smtClean="0"/>
              <a:t>витягнута</a:t>
            </a:r>
            <a:r>
              <a:rPr lang="ru-RU" dirty="0" smtClean="0"/>
              <a:t>: </a:t>
            </a:r>
            <a:r>
              <a:rPr lang="ru-RU" dirty="0" err="1" smtClean="0"/>
              <a:t>перигелій</a:t>
            </a:r>
            <a:r>
              <a:rPr lang="ru-RU" dirty="0" smtClean="0"/>
              <a:t> </a:t>
            </a:r>
            <a:r>
              <a:rPr lang="ru-RU" dirty="0" err="1" smtClean="0"/>
              <a:t>дорівнює</a:t>
            </a:r>
            <a:r>
              <a:rPr lang="ru-RU" dirty="0" smtClean="0"/>
              <a:t> 46 </a:t>
            </a:r>
            <a:r>
              <a:rPr lang="ru-RU" dirty="0" err="1" smtClean="0"/>
              <a:t>мільйонам</a:t>
            </a:r>
            <a:r>
              <a:rPr lang="ru-RU" dirty="0" smtClean="0"/>
              <a:t> км </a:t>
            </a:r>
            <a:r>
              <a:rPr lang="ru-RU" dirty="0" err="1" smtClean="0"/>
              <a:t>від</a:t>
            </a:r>
            <a:r>
              <a:rPr lang="ru-RU" dirty="0" smtClean="0"/>
              <a:t> </a:t>
            </a:r>
            <a:r>
              <a:rPr lang="ru-RU" dirty="0" err="1" smtClean="0"/>
              <a:t>Сонця</a:t>
            </a:r>
            <a:r>
              <a:rPr lang="ru-RU" dirty="0" smtClean="0"/>
              <a:t>, а </a:t>
            </a:r>
            <a:r>
              <a:rPr lang="ru-RU" dirty="0" err="1" smtClean="0"/>
              <a:t>афелій</a:t>
            </a:r>
            <a:r>
              <a:rPr lang="ru-RU" dirty="0" smtClean="0"/>
              <a:t> - 70 </a:t>
            </a:r>
            <a:r>
              <a:rPr lang="ru-RU" dirty="0" err="1" smtClean="0"/>
              <a:t>мільйонів</a:t>
            </a:r>
            <a:r>
              <a:rPr lang="ru-RU" dirty="0" smtClean="0"/>
              <a:t> км. </a:t>
            </a:r>
            <a:r>
              <a:rPr lang="ru-RU" dirty="0" err="1" smtClean="0"/>
              <a:t>Перигелій</a:t>
            </a:r>
            <a:r>
              <a:rPr lang="ru-RU" dirty="0" smtClean="0"/>
              <a:t> </a:t>
            </a:r>
            <a:r>
              <a:rPr lang="ru-RU" dirty="0" err="1" smtClean="0"/>
              <a:t>орбіти</a:t>
            </a:r>
            <a:r>
              <a:rPr lang="ru-RU" dirty="0" smtClean="0"/>
              <a:t> </a:t>
            </a:r>
            <a:r>
              <a:rPr lang="ru-RU" dirty="0" err="1" smtClean="0"/>
              <a:t>прецесує</a:t>
            </a:r>
            <a:r>
              <a:rPr lang="ru-RU" dirty="0" smtClean="0"/>
              <a:t> </a:t>
            </a:r>
            <a:r>
              <a:rPr lang="ru-RU" dirty="0" err="1" smtClean="0"/>
              <a:t>навколо</a:t>
            </a:r>
            <a:r>
              <a:rPr lang="ru-RU" dirty="0" smtClean="0"/>
              <a:t> </a:t>
            </a:r>
            <a:r>
              <a:rPr lang="ru-RU" dirty="0" err="1" smtClean="0"/>
              <a:t>Сонця</a:t>
            </a:r>
            <a:r>
              <a:rPr lang="ru-RU" dirty="0" smtClean="0"/>
              <a:t> </a:t>
            </a:r>
            <a:r>
              <a:rPr lang="ru-RU" dirty="0" err="1" smtClean="0"/>
              <a:t>з</a:t>
            </a:r>
            <a:r>
              <a:rPr lang="ru-RU" dirty="0" smtClean="0"/>
              <a:t> </a:t>
            </a:r>
            <a:r>
              <a:rPr lang="ru-RU" dirty="0" err="1" smtClean="0"/>
              <a:t>дуже</a:t>
            </a:r>
            <a:r>
              <a:rPr lang="ru-RU" dirty="0" smtClean="0"/>
              <a:t> малою </a:t>
            </a:r>
            <a:r>
              <a:rPr lang="ru-RU" dirty="0" err="1" smtClean="0"/>
              <a:t>швидкістю</a:t>
            </a:r>
            <a:r>
              <a:rPr lang="ru-RU" dirty="0" smtClean="0"/>
              <a:t>. </a:t>
            </a:r>
            <a:endParaRPr lang="ru-RU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32305">
            <a:off x="5429256" y="642918"/>
            <a:ext cx="2997875" cy="29289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TextBox 6"/>
          <p:cNvSpPr txBox="1"/>
          <p:nvPr/>
        </p:nvSpPr>
        <p:spPr>
          <a:xfrm>
            <a:off x="428596" y="2000240"/>
            <a:ext cx="4429156" cy="4247317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  <a:ln w="28575"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r>
              <a:rPr lang="ru-RU" dirty="0"/>
              <a:t> У 19 </a:t>
            </a:r>
            <a:r>
              <a:rPr lang="ru-RU" dirty="0" err="1"/>
              <a:t>столітті</a:t>
            </a:r>
            <a:r>
              <a:rPr lang="ru-RU" dirty="0"/>
              <a:t> </a:t>
            </a:r>
            <a:r>
              <a:rPr lang="ru-RU" dirty="0" err="1"/>
              <a:t>астрономи</a:t>
            </a:r>
            <a:r>
              <a:rPr lang="ru-RU" dirty="0"/>
              <a:t> провели </a:t>
            </a:r>
            <a:r>
              <a:rPr lang="ru-RU" dirty="0" err="1"/>
              <a:t>дуже</a:t>
            </a:r>
            <a:r>
              <a:rPr lang="ru-RU" dirty="0"/>
              <a:t> </a:t>
            </a:r>
            <a:r>
              <a:rPr lang="ru-RU" dirty="0" err="1"/>
              <a:t>ретельні</a:t>
            </a:r>
            <a:r>
              <a:rPr lang="ru-RU" dirty="0"/>
              <a:t> </a:t>
            </a:r>
            <a:r>
              <a:rPr lang="ru-RU" dirty="0" err="1"/>
              <a:t>спостереження</a:t>
            </a:r>
            <a:r>
              <a:rPr lang="ru-RU" dirty="0"/>
              <a:t> </a:t>
            </a:r>
            <a:r>
              <a:rPr lang="ru-RU" dirty="0" err="1"/>
              <a:t>параметрів</a:t>
            </a:r>
            <a:r>
              <a:rPr lang="ru-RU" dirty="0"/>
              <a:t> </a:t>
            </a:r>
            <a:r>
              <a:rPr lang="ru-RU" dirty="0" err="1"/>
              <a:t>орбіти</a:t>
            </a:r>
            <a:r>
              <a:rPr lang="ru-RU" dirty="0"/>
              <a:t> </a:t>
            </a:r>
            <a:r>
              <a:rPr lang="ru-RU" dirty="0" err="1"/>
              <a:t>Меркурія</a:t>
            </a:r>
            <a:r>
              <a:rPr lang="ru-RU" dirty="0"/>
              <a:t>, </a:t>
            </a:r>
            <a:r>
              <a:rPr lang="ru-RU" dirty="0" err="1"/>
              <a:t>але</a:t>
            </a:r>
            <a:r>
              <a:rPr lang="ru-RU" dirty="0"/>
              <a:t> не могли адекватно </a:t>
            </a:r>
            <a:r>
              <a:rPr lang="ru-RU" dirty="0" err="1"/>
              <a:t>пояснювати</a:t>
            </a:r>
            <a:r>
              <a:rPr lang="ru-RU" dirty="0"/>
              <a:t> </a:t>
            </a:r>
            <a:r>
              <a:rPr lang="ru-RU" dirty="0" err="1"/>
              <a:t>їх</a:t>
            </a:r>
            <a:r>
              <a:rPr lang="ru-RU" dirty="0"/>
              <a:t> за </a:t>
            </a:r>
            <a:r>
              <a:rPr lang="ru-RU" dirty="0" err="1"/>
              <a:t>допомогою</a:t>
            </a:r>
            <a:r>
              <a:rPr lang="ru-RU" dirty="0"/>
              <a:t> </a:t>
            </a:r>
            <a:r>
              <a:rPr lang="ru-RU" dirty="0" err="1"/>
              <a:t>механіки</a:t>
            </a:r>
            <a:r>
              <a:rPr lang="ru-RU" dirty="0"/>
              <a:t> Ньютона. </a:t>
            </a:r>
            <a:r>
              <a:rPr lang="ru-RU" dirty="0" err="1"/>
              <a:t>Невеликі</a:t>
            </a:r>
            <a:r>
              <a:rPr lang="ru-RU" dirty="0"/>
              <a:t> </a:t>
            </a:r>
            <a:r>
              <a:rPr lang="ru-RU" dirty="0" err="1"/>
              <a:t>розходження</a:t>
            </a:r>
            <a:r>
              <a:rPr lang="ru-RU" dirty="0"/>
              <a:t> </a:t>
            </a:r>
            <a:r>
              <a:rPr lang="ru-RU" dirty="0" err="1"/>
              <a:t>між</a:t>
            </a:r>
            <a:r>
              <a:rPr lang="ru-RU" dirty="0"/>
              <a:t>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спостерігаються</a:t>
            </a:r>
            <a:r>
              <a:rPr lang="ru-RU" dirty="0"/>
              <a:t> </a:t>
            </a:r>
            <a:r>
              <a:rPr lang="ru-RU" dirty="0" err="1"/>
              <a:t>і</a:t>
            </a:r>
            <a:r>
              <a:rPr lang="ru-RU" dirty="0"/>
              <a:t> </a:t>
            </a:r>
            <a:r>
              <a:rPr lang="ru-RU" dirty="0" err="1"/>
              <a:t>передвіщеними</a:t>
            </a:r>
            <a:r>
              <a:rPr lang="ru-RU" dirty="0"/>
              <a:t> </a:t>
            </a:r>
            <a:r>
              <a:rPr lang="ru-RU" dirty="0" err="1"/>
              <a:t>значеннями</a:t>
            </a:r>
            <a:r>
              <a:rPr lang="ru-RU" dirty="0"/>
              <a:t> </a:t>
            </a:r>
            <a:r>
              <a:rPr lang="ru-RU" dirty="0" err="1"/>
              <a:t>були</a:t>
            </a:r>
            <a:r>
              <a:rPr lang="ru-RU" dirty="0"/>
              <a:t> </a:t>
            </a:r>
            <a:r>
              <a:rPr lang="ru-RU" dirty="0" err="1"/>
              <a:t>недозволеною</a:t>
            </a:r>
            <a:r>
              <a:rPr lang="ru-RU" dirty="0"/>
              <a:t> проблемою </a:t>
            </a:r>
            <a:r>
              <a:rPr lang="ru-RU" dirty="0" err="1"/>
              <a:t>протягом</a:t>
            </a:r>
            <a:r>
              <a:rPr lang="ru-RU" dirty="0"/>
              <a:t> </a:t>
            </a:r>
            <a:r>
              <a:rPr lang="ru-RU" dirty="0" err="1"/>
              <a:t>багатьох</a:t>
            </a:r>
            <a:r>
              <a:rPr lang="ru-RU" dirty="0"/>
              <a:t> </a:t>
            </a:r>
            <a:r>
              <a:rPr lang="ru-RU" dirty="0" err="1"/>
              <a:t>десятиліть</a:t>
            </a:r>
            <a:r>
              <a:rPr lang="ru-RU" dirty="0"/>
              <a:t>. Думали </a:t>
            </a:r>
            <a:r>
              <a:rPr lang="ru-RU" dirty="0" err="1"/>
              <a:t>навіть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інша</a:t>
            </a:r>
            <a:r>
              <a:rPr lang="ru-RU" dirty="0"/>
              <a:t> планета могла б </a:t>
            </a:r>
            <a:r>
              <a:rPr lang="ru-RU" dirty="0" err="1"/>
              <a:t>існувати</a:t>
            </a:r>
            <a:r>
              <a:rPr lang="ru-RU" dirty="0"/>
              <a:t> на </a:t>
            </a:r>
            <a:r>
              <a:rPr lang="ru-RU" dirty="0" err="1"/>
              <a:t>орбіті</a:t>
            </a:r>
            <a:r>
              <a:rPr lang="ru-RU" dirty="0"/>
              <a:t>, </a:t>
            </a:r>
            <a:r>
              <a:rPr lang="ru-RU" dirty="0" err="1"/>
              <a:t>близької</a:t>
            </a:r>
            <a:r>
              <a:rPr lang="ru-RU" dirty="0"/>
              <a:t> до </a:t>
            </a:r>
            <a:r>
              <a:rPr lang="ru-RU" dirty="0" err="1"/>
              <a:t>Меркурія</a:t>
            </a:r>
            <a:r>
              <a:rPr lang="ru-RU" dirty="0"/>
              <a:t>. Але </a:t>
            </a:r>
            <a:r>
              <a:rPr lang="ru-RU" dirty="0" err="1"/>
              <a:t>насправді</a:t>
            </a:r>
            <a:r>
              <a:rPr lang="ru-RU" dirty="0"/>
              <a:t> </a:t>
            </a:r>
            <a:r>
              <a:rPr lang="ru-RU" dirty="0" err="1"/>
              <a:t>відповідь</a:t>
            </a:r>
            <a:r>
              <a:rPr lang="ru-RU" dirty="0"/>
              <a:t> </a:t>
            </a:r>
            <a:r>
              <a:rPr lang="ru-RU" dirty="0" err="1"/>
              <a:t>була</a:t>
            </a:r>
            <a:r>
              <a:rPr lang="ru-RU" dirty="0"/>
              <a:t> </a:t>
            </a:r>
            <a:r>
              <a:rPr lang="ru-RU" dirty="0" err="1"/>
              <a:t>знайдена</a:t>
            </a:r>
            <a:r>
              <a:rPr lang="ru-RU" dirty="0"/>
              <a:t> за </a:t>
            </a:r>
            <a:r>
              <a:rPr lang="ru-RU" dirty="0" err="1"/>
              <a:t>допомогою</a:t>
            </a:r>
            <a:r>
              <a:rPr lang="ru-RU" dirty="0"/>
              <a:t> </a:t>
            </a:r>
            <a:r>
              <a:rPr lang="ru-RU" dirty="0" err="1"/>
              <a:t>Загальної</a:t>
            </a:r>
            <a:r>
              <a:rPr lang="ru-RU" dirty="0"/>
              <a:t> </a:t>
            </a:r>
            <a:r>
              <a:rPr lang="ru-RU" dirty="0" err="1"/>
              <a:t>Теорії</a:t>
            </a:r>
            <a:r>
              <a:rPr lang="ru-RU" dirty="0"/>
              <a:t> </a:t>
            </a:r>
            <a:r>
              <a:rPr lang="ru-RU" dirty="0" err="1"/>
              <a:t>Відносності</a:t>
            </a:r>
            <a:r>
              <a:rPr lang="ru-RU" dirty="0"/>
              <a:t> </a:t>
            </a:r>
            <a:r>
              <a:rPr lang="ru-RU" dirty="0" err="1"/>
              <a:t>Ейнштейна</a:t>
            </a:r>
            <a:r>
              <a:rPr lang="ru-RU" dirty="0"/>
              <a:t>, </a:t>
            </a:r>
            <a:r>
              <a:rPr lang="ru-RU" dirty="0" err="1"/>
              <a:t>і</a:t>
            </a:r>
            <a:r>
              <a:rPr lang="ru-RU" dirty="0"/>
              <a:t> </a:t>
            </a:r>
            <a:r>
              <a:rPr lang="ru-RU" dirty="0" err="1"/>
              <a:t>коректне</a:t>
            </a:r>
            <a:r>
              <a:rPr lang="ru-RU" dirty="0"/>
              <a:t> </a:t>
            </a:r>
            <a:r>
              <a:rPr lang="ru-RU" dirty="0" err="1"/>
              <a:t>пророкування</a:t>
            </a:r>
            <a:r>
              <a:rPr lang="ru-RU" dirty="0"/>
              <a:t> </a:t>
            </a:r>
            <a:r>
              <a:rPr lang="ru-RU" dirty="0" err="1"/>
              <a:t>руху</a:t>
            </a:r>
            <a:r>
              <a:rPr lang="ru-RU" dirty="0"/>
              <a:t> </a:t>
            </a:r>
            <a:r>
              <a:rPr lang="ru-RU" dirty="0" err="1"/>
              <a:t>Меркурія</a:t>
            </a:r>
            <a:r>
              <a:rPr lang="ru-RU" dirty="0"/>
              <a:t> </a:t>
            </a:r>
            <a:r>
              <a:rPr lang="ru-RU" dirty="0" err="1"/>
              <a:t>було</a:t>
            </a:r>
            <a:r>
              <a:rPr lang="ru-RU" dirty="0"/>
              <a:t> </a:t>
            </a:r>
            <a:r>
              <a:rPr lang="ru-RU" dirty="0" err="1"/>
              <a:t>важливим</a:t>
            </a:r>
            <a:r>
              <a:rPr lang="ru-RU" dirty="0"/>
              <a:t> фактором у </a:t>
            </a:r>
            <a:r>
              <a:rPr lang="ru-RU" dirty="0" err="1"/>
              <a:t>раннім</a:t>
            </a:r>
            <a:r>
              <a:rPr lang="ru-RU" dirty="0"/>
              <a:t> </a:t>
            </a:r>
            <a:r>
              <a:rPr lang="ru-RU" dirty="0" err="1"/>
              <a:t>прийнятті</a:t>
            </a:r>
            <a:r>
              <a:rPr lang="ru-RU" dirty="0"/>
              <a:t> </a:t>
            </a:r>
            <a:r>
              <a:rPr lang="ru-RU" dirty="0" err="1"/>
              <a:t>цієї</a:t>
            </a:r>
            <a:r>
              <a:rPr lang="ru-RU" dirty="0"/>
              <a:t> </a:t>
            </a:r>
            <a:r>
              <a:rPr lang="ru-RU" dirty="0" err="1"/>
              <a:t>теорії</a:t>
            </a:r>
            <a:endParaRPr lang="ru-RU" dirty="0"/>
          </a:p>
        </p:txBody>
      </p:sp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929190" y="4357694"/>
            <a:ext cx="3905244" cy="17668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49</TotalTime>
  <Words>543</Words>
  <Application>Microsoft Office PowerPoint</Application>
  <PresentationFormat>Экран (4:3)</PresentationFormat>
  <Paragraphs>17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Тема Office</vt:lpstr>
      <vt:lpstr>Планета Меркурій</vt:lpstr>
      <vt:lpstr>Слайд 2</vt:lpstr>
      <vt:lpstr>Слайд 3</vt:lpstr>
      <vt:lpstr>Слайд 4</vt:lpstr>
      <vt:lpstr>Слайд 5</vt:lpstr>
      <vt:lpstr>Слайд 6</vt:lpstr>
      <vt:lpstr>Слайд 7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Планета Меркурій</dc:title>
  <dc:creator>Admin</dc:creator>
  <cp:lastModifiedBy>Admin</cp:lastModifiedBy>
  <cp:revision>5</cp:revision>
  <dcterms:created xsi:type="dcterms:W3CDTF">2010-11-01T11:56:47Z</dcterms:created>
  <dcterms:modified xsi:type="dcterms:W3CDTF">2010-11-01T12:46:00Z</dcterms:modified>
</cp:coreProperties>
</file>