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57" r:id="rId4"/>
    <p:sldId id="258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B1DE"/>
    <a:srgbClr val="CBAB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24.09.2012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24.09.2012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24.09.2012</a:t>
            </a:fld>
            <a:endParaRPr lang="ru-RU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24.09.2012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24.09.2012</a:t>
            </a:fld>
            <a:endParaRPr lang="ru-RU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24.09.2012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24.09.2012</a:t>
            </a:fld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24.09.2012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24.09.2012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4C71EC6-210F-42DE-9C53-41977AD35B3D}" type="datetimeFigureOut">
              <a:rPr lang="ru-RU" smtClean="0"/>
              <a:t>24.09.2012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4048" y="5373216"/>
            <a:ext cx="4010784" cy="1296144"/>
          </a:xfrm>
        </p:spPr>
        <p:txBody>
          <a:bodyPr/>
          <a:lstStyle/>
          <a:p>
            <a:pPr algn="ctr"/>
            <a:r>
              <a:rPr lang="uk-UA" sz="1800" dirty="0" smtClean="0"/>
              <a:t>Презентацію підготувала</a:t>
            </a:r>
            <a:br>
              <a:rPr lang="uk-UA" sz="1800" dirty="0" smtClean="0"/>
            </a:br>
            <a:r>
              <a:rPr lang="uk-UA" sz="1800" dirty="0" smtClean="0"/>
              <a:t>Учениця 11 класу </a:t>
            </a:r>
            <a:br>
              <a:rPr lang="uk-UA" sz="1800" dirty="0" smtClean="0"/>
            </a:br>
            <a:r>
              <a:rPr lang="uk-UA" sz="1800" dirty="0" err="1" smtClean="0"/>
              <a:t>Бесєда</a:t>
            </a:r>
            <a:r>
              <a:rPr lang="uk-UA" sz="1800" dirty="0" smtClean="0"/>
              <a:t> Тетяна </a:t>
            </a:r>
            <a:endParaRPr lang="ru-RU" sz="1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95736" y="476672"/>
            <a:ext cx="4312399" cy="923330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Лев сузір'я  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1454" y="2204864"/>
            <a:ext cx="5680962" cy="2674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05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150" y="1556792"/>
            <a:ext cx="4192721" cy="2808312"/>
          </a:xfrm>
        </p:spPr>
        <p:txBody>
          <a:bodyPr/>
          <a:lstStyle/>
          <a:p>
            <a:r>
              <a:rPr lang="ru-RU" sz="2400" b="1" dirty="0">
                <a:solidFill>
                  <a:schemeClr val="bg1"/>
                </a:solidFill>
                <a:effectLst/>
              </a:rPr>
              <a:t>Лев (лат. </a:t>
            </a:r>
            <a:r>
              <a:rPr lang="en-US" sz="2400" b="1" dirty="0">
                <a:solidFill>
                  <a:schemeClr val="bg1"/>
                </a:solidFill>
                <a:effectLst/>
              </a:rPr>
              <a:t>Leo) — </a:t>
            </a:r>
            <a:r>
              <a:rPr lang="ru-RU" sz="2400" b="1" dirty="0" err="1">
                <a:solidFill>
                  <a:schemeClr val="bg1"/>
                </a:solidFill>
                <a:effectLst/>
              </a:rPr>
              <a:t>зодіакальне</a:t>
            </a:r>
            <a:r>
              <a:rPr lang="ru-RU" sz="2400" b="1" dirty="0">
                <a:solidFill>
                  <a:schemeClr val="bg1"/>
                </a:solidFill>
                <a:effectLst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effectLst/>
              </a:rPr>
              <a:t>сузір'я</a:t>
            </a:r>
            <a:r>
              <a:rPr lang="ru-RU" sz="2400" b="1" dirty="0">
                <a:solidFill>
                  <a:schemeClr val="bg1"/>
                </a:solidFill>
                <a:effectLst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effectLst/>
              </a:rPr>
              <a:t>розташоване</a:t>
            </a:r>
            <a:r>
              <a:rPr lang="ru-RU" sz="2400" b="1" dirty="0">
                <a:solidFill>
                  <a:schemeClr val="bg1"/>
                </a:solidFill>
                <a:effectLst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effectLst/>
              </a:rPr>
              <a:t>між</a:t>
            </a:r>
            <a:r>
              <a:rPr lang="ru-RU" sz="2400" b="1" dirty="0">
                <a:solidFill>
                  <a:schemeClr val="bg1"/>
                </a:solidFill>
                <a:effectLst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effectLst/>
              </a:rPr>
              <a:t>сузір'ями</a:t>
            </a:r>
            <a:r>
              <a:rPr lang="ru-RU" sz="2400" b="1" dirty="0">
                <a:solidFill>
                  <a:schemeClr val="bg1"/>
                </a:solidFill>
                <a:effectLst/>
              </a:rPr>
              <a:t> Рака та </a:t>
            </a:r>
            <a:r>
              <a:rPr lang="ru-RU" sz="2400" b="1" dirty="0" err="1">
                <a:solidFill>
                  <a:schemeClr val="bg1"/>
                </a:solidFill>
                <a:effectLst/>
              </a:rPr>
              <a:t>Діви</a:t>
            </a:r>
            <a:r>
              <a:rPr lang="ru-RU" sz="2400" b="1" dirty="0">
                <a:solidFill>
                  <a:schemeClr val="bg1"/>
                </a:solidFill>
                <a:effectLst/>
              </a:rPr>
              <a:t>. </a:t>
            </a:r>
            <a:r>
              <a:rPr lang="ru-RU" sz="2400" b="1" dirty="0" err="1">
                <a:solidFill>
                  <a:schemeClr val="bg1"/>
                </a:solidFill>
                <a:effectLst/>
              </a:rPr>
              <a:t>Сонце</a:t>
            </a:r>
            <a:r>
              <a:rPr lang="ru-RU" sz="2400" b="1" dirty="0">
                <a:solidFill>
                  <a:schemeClr val="bg1"/>
                </a:solidFill>
                <a:effectLst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effectLst/>
              </a:rPr>
              <a:t>перебуває</a:t>
            </a:r>
            <a:r>
              <a:rPr lang="ru-RU" sz="2400" b="1" dirty="0">
                <a:solidFill>
                  <a:schemeClr val="bg1"/>
                </a:solidFill>
                <a:effectLst/>
              </a:rPr>
              <a:t> в </a:t>
            </a:r>
            <a:r>
              <a:rPr lang="ru-RU" sz="2400" b="1" dirty="0" err="1">
                <a:solidFill>
                  <a:schemeClr val="bg1"/>
                </a:solidFill>
                <a:effectLst/>
              </a:rPr>
              <a:t>сузір'ї</a:t>
            </a:r>
            <a:r>
              <a:rPr lang="ru-RU" sz="2400" b="1" dirty="0">
                <a:solidFill>
                  <a:schemeClr val="bg1"/>
                </a:solidFill>
                <a:effectLst/>
              </a:rPr>
              <a:t> Лева з 10 </a:t>
            </a:r>
            <a:r>
              <a:rPr lang="ru-RU" sz="2400" b="1" dirty="0" err="1">
                <a:solidFill>
                  <a:schemeClr val="bg1"/>
                </a:solidFill>
                <a:effectLst/>
              </a:rPr>
              <a:t>серпня</a:t>
            </a:r>
            <a:r>
              <a:rPr lang="ru-RU" sz="2400" b="1" dirty="0">
                <a:solidFill>
                  <a:schemeClr val="bg1"/>
                </a:solidFill>
                <a:effectLst/>
              </a:rPr>
              <a:t> по 15 </a:t>
            </a:r>
            <a:r>
              <a:rPr lang="ru-RU" sz="2400" b="1" dirty="0" err="1">
                <a:solidFill>
                  <a:schemeClr val="bg1"/>
                </a:solidFill>
                <a:effectLst/>
              </a:rPr>
              <a:t>вересня</a:t>
            </a:r>
            <a:r>
              <a:rPr lang="ru-RU" sz="2400" b="1" dirty="0">
                <a:solidFill>
                  <a:schemeClr val="bg1"/>
                </a:solidFill>
                <a:effectLst/>
              </a:rPr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1368" y="0"/>
            <a:ext cx="481263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4508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13648"/>
            <a:ext cx="4427984" cy="652534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Розташування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яскравих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зірок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справді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нагадує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лежачого</a:t>
            </a:r>
            <a:r>
              <a:rPr lang="ru-RU" dirty="0">
                <a:solidFill>
                  <a:schemeClr val="bg1"/>
                </a:solidFill>
                <a:effectLst/>
              </a:rPr>
              <a:t> лева, голова і груди </a:t>
            </a:r>
            <a:r>
              <a:rPr lang="ru-RU" dirty="0" err="1">
                <a:solidFill>
                  <a:schemeClr val="bg1"/>
                </a:solidFill>
                <a:effectLst/>
              </a:rPr>
              <a:t>якого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представляють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відомий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астерізм</a:t>
            </a:r>
            <a:r>
              <a:rPr lang="ru-RU" dirty="0">
                <a:solidFill>
                  <a:schemeClr val="bg1"/>
                </a:solidFill>
                <a:effectLst/>
              </a:rPr>
              <a:t> «Серп», схожий на </a:t>
            </a:r>
            <a:r>
              <a:rPr lang="ru-RU" dirty="0" err="1">
                <a:solidFill>
                  <a:schemeClr val="bg1"/>
                </a:solidFill>
                <a:effectLst/>
              </a:rPr>
              <a:t>дзеркально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відбитий</a:t>
            </a:r>
            <a:r>
              <a:rPr lang="ru-RU" dirty="0">
                <a:solidFill>
                  <a:schemeClr val="bg1"/>
                </a:solidFill>
                <a:effectLst/>
              </a:rPr>
              <a:t> знак </a:t>
            </a:r>
            <a:r>
              <a:rPr lang="ru-RU" dirty="0" err="1">
                <a:solidFill>
                  <a:schemeClr val="bg1"/>
                </a:solidFill>
                <a:effectLst/>
              </a:rPr>
              <a:t>питання</a:t>
            </a:r>
            <a:r>
              <a:rPr lang="ru-RU" dirty="0" smtClean="0">
                <a:solidFill>
                  <a:schemeClr val="bg1"/>
                </a:solidFill>
                <a:effectLst/>
              </a:rPr>
              <a:t>.</a:t>
            </a:r>
            <a:endParaRPr lang="ru-RU" dirty="0">
              <a:solidFill>
                <a:schemeClr val="bg1"/>
              </a:solidFill>
              <a:effectLst/>
            </a:endParaRPr>
          </a:p>
          <a:p>
            <a:r>
              <a:rPr lang="ru-RU" dirty="0">
                <a:solidFill>
                  <a:schemeClr val="bg1"/>
                </a:solidFill>
                <a:effectLst/>
              </a:rPr>
              <a:t>«Точкою» внизу </a:t>
            </a:r>
            <a:r>
              <a:rPr lang="ru-RU" dirty="0" err="1">
                <a:solidFill>
                  <a:schemeClr val="bg1"/>
                </a:solidFill>
                <a:effectLst/>
              </a:rPr>
              <a:t>цього</a:t>
            </a:r>
            <a:r>
              <a:rPr lang="ru-RU" dirty="0">
                <a:solidFill>
                  <a:schemeClr val="bg1"/>
                </a:solidFill>
                <a:effectLst/>
              </a:rPr>
              <a:t> знака служить </a:t>
            </a:r>
            <a:r>
              <a:rPr lang="ru-RU" dirty="0" err="1">
                <a:solidFill>
                  <a:schemeClr val="bg1"/>
                </a:solidFill>
                <a:effectLst/>
              </a:rPr>
              <a:t>яскрава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біло-блакитна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зірка</a:t>
            </a:r>
            <a:r>
              <a:rPr lang="ru-RU" dirty="0">
                <a:solidFill>
                  <a:schemeClr val="bg1"/>
                </a:solidFill>
                <a:effectLst/>
              </a:rPr>
              <a:t> Регул </a:t>
            </a:r>
            <a:r>
              <a:rPr lang="ru-RU" dirty="0" smtClean="0">
                <a:solidFill>
                  <a:schemeClr val="bg1"/>
                </a:solidFill>
                <a:effectLst/>
              </a:rPr>
              <a:t>,</a:t>
            </a:r>
            <a:r>
              <a:rPr lang="ru-RU" dirty="0" err="1" smtClean="0">
                <a:solidFill>
                  <a:schemeClr val="bg1"/>
                </a:solidFill>
                <a:effectLst/>
              </a:rPr>
              <a:t>що</a:t>
            </a:r>
            <a:r>
              <a:rPr lang="ru-RU" dirty="0" smtClean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по-латинською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означає</a:t>
            </a:r>
            <a:r>
              <a:rPr lang="ru-RU" dirty="0">
                <a:solidFill>
                  <a:schemeClr val="bg1"/>
                </a:solidFill>
                <a:effectLst/>
              </a:rPr>
              <a:t> «</a:t>
            </a:r>
            <a:r>
              <a:rPr lang="ru-RU" dirty="0" err="1">
                <a:solidFill>
                  <a:schemeClr val="bg1"/>
                </a:solidFill>
                <a:effectLst/>
              </a:rPr>
              <a:t>царьок</a:t>
            </a:r>
            <a:r>
              <a:rPr lang="ru-RU" dirty="0">
                <a:solidFill>
                  <a:schemeClr val="bg1"/>
                </a:solidFill>
                <a:effectLst/>
              </a:rPr>
              <a:t>». </a:t>
            </a:r>
            <a:r>
              <a:rPr lang="ru-RU" dirty="0" err="1">
                <a:solidFill>
                  <a:schemeClr val="bg1"/>
                </a:solidFill>
                <a:effectLst/>
              </a:rPr>
              <a:t>Іноді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її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називають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також</a:t>
            </a:r>
            <a:r>
              <a:rPr lang="ru-RU" dirty="0">
                <a:solidFill>
                  <a:schemeClr val="bg1"/>
                </a:solidFill>
                <a:effectLst/>
              </a:rPr>
              <a:t> «</a:t>
            </a:r>
            <a:r>
              <a:rPr lang="ru-RU" dirty="0" err="1">
                <a:solidFill>
                  <a:schemeClr val="bg1"/>
                </a:solidFill>
                <a:effectLst/>
              </a:rPr>
              <a:t>Серце</a:t>
            </a:r>
            <a:r>
              <a:rPr lang="ru-RU" dirty="0">
                <a:solidFill>
                  <a:schemeClr val="bg1"/>
                </a:solidFill>
                <a:effectLst/>
              </a:rPr>
              <a:t> Лева» (</a:t>
            </a:r>
            <a:r>
              <a:rPr lang="en-US" dirty="0" err="1">
                <a:solidFill>
                  <a:schemeClr val="bg1"/>
                </a:solidFill>
                <a:effectLst/>
              </a:rPr>
              <a:t>Cor</a:t>
            </a:r>
            <a:r>
              <a:rPr lang="en-US" dirty="0">
                <a:solidFill>
                  <a:schemeClr val="bg1"/>
                </a:solidFill>
                <a:effectLst/>
              </a:rPr>
              <a:t> </a:t>
            </a:r>
            <a:r>
              <a:rPr lang="en-US" dirty="0" err="1">
                <a:solidFill>
                  <a:schemeClr val="bg1"/>
                </a:solidFill>
                <a:effectLst/>
              </a:rPr>
              <a:t>Leonis</a:t>
            </a:r>
            <a:r>
              <a:rPr lang="en-US" dirty="0">
                <a:solidFill>
                  <a:schemeClr val="bg1"/>
                </a:solidFill>
                <a:effectLst/>
              </a:rPr>
              <a:t>). </a:t>
            </a:r>
            <a:r>
              <a:rPr lang="ru-RU" dirty="0" err="1">
                <a:solidFill>
                  <a:schemeClr val="bg1"/>
                </a:solidFill>
                <a:effectLst/>
              </a:rPr>
              <a:t>Світність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Регула</a:t>
            </a:r>
            <a:r>
              <a:rPr lang="ru-RU" dirty="0">
                <a:solidFill>
                  <a:schemeClr val="bg1"/>
                </a:solidFill>
                <a:effectLst/>
              </a:rPr>
              <a:t> в 160 </a:t>
            </a:r>
            <a:r>
              <a:rPr lang="ru-RU" dirty="0" err="1">
                <a:solidFill>
                  <a:schemeClr val="bg1"/>
                </a:solidFill>
                <a:effectLst/>
              </a:rPr>
              <a:t>разів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вище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сонячної</a:t>
            </a:r>
            <a:r>
              <a:rPr lang="ru-RU" dirty="0">
                <a:solidFill>
                  <a:schemeClr val="bg1"/>
                </a:solidFill>
                <a:effectLst/>
              </a:rPr>
              <a:t>, а </a:t>
            </a:r>
            <a:r>
              <a:rPr lang="ru-RU" dirty="0" err="1">
                <a:solidFill>
                  <a:schemeClr val="bg1"/>
                </a:solidFill>
                <a:effectLst/>
              </a:rPr>
              <a:t>високий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видимий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блиск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smtClean="0">
                <a:solidFill>
                  <a:schemeClr val="bg1"/>
                </a:solidFill>
                <a:effectLst/>
              </a:rPr>
              <a:t>.</a:t>
            </a:r>
            <a:r>
              <a:rPr lang="ru-RU" dirty="0" err="1" smtClean="0">
                <a:solidFill>
                  <a:schemeClr val="bg1"/>
                </a:solidFill>
                <a:effectLst/>
              </a:rPr>
              <a:t>Серед</a:t>
            </a:r>
            <a:r>
              <a:rPr lang="ru-RU" dirty="0" smtClean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зірок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першої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величини</a:t>
            </a:r>
            <a:r>
              <a:rPr lang="ru-RU" dirty="0">
                <a:solidFill>
                  <a:schemeClr val="bg1"/>
                </a:solidFill>
                <a:effectLst/>
              </a:rPr>
              <a:t> Регул </a:t>
            </a:r>
            <a:r>
              <a:rPr lang="ru-RU" dirty="0" err="1">
                <a:solidFill>
                  <a:schemeClr val="bg1"/>
                </a:solidFill>
                <a:effectLst/>
              </a:rPr>
              <a:t>ближче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інших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розташований</a:t>
            </a:r>
            <a:r>
              <a:rPr lang="ru-RU" dirty="0">
                <a:solidFill>
                  <a:schemeClr val="bg1"/>
                </a:solidFill>
                <a:effectLst/>
              </a:rPr>
              <a:t> до </a:t>
            </a:r>
            <a:r>
              <a:rPr lang="ru-RU" dirty="0" err="1">
                <a:solidFill>
                  <a:schemeClr val="bg1"/>
                </a:solidFill>
                <a:effectLst/>
              </a:rPr>
              <a:t>екліптики</a:t>
            </a:r>
            <a:r>
              <a:rPr lang="ru-RU" dirty="0">
                <a:solidFill>
                  <a:schemeClr val="bg1"/>
                </a:solidFill>
                <a:effectLst/>
              </a:rPr>
              <a:t>, тому </a:t>
            </a:r>
            <a:r>
              <a:rPr lang="ru-RU" dirty="0" err="1">
                <a:solidFill>
                  <a:schemeClr val="bg1"/>
                </a:solidFill>
                <a:effectLst/>
              </a:rPr>
              <a:t>його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досить</a:t>
            </a:r>
            <a:r>
              <a:rPr lang="ru-RU" dirty="0">
                <a:solidFill>
                  <a:schemeClr val="bg1"/>
                </a:solidFill>
                <a:effectLst/>
              </a:rPr>
              <a:t> часто </a:t>
            </a:r>
            <a:r>
              <a:rPr lang="ru-RU" dirty="0" err="1">
                <a:solidFill>
                  <a:schemeClr val="bg1"/>
                </a:solidFill>
                <a:effectLst/>
              </a:rPr>
              <a:t>покриває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Місяць</a:t>
            </a:r>
            <a:r>
              <a:rPr lang="ru-RU" dirty="0" smtClean="0">
                <a:solidFill>
                  <a:schemeClr val="bg1"/>
                </a:solidFill>
                <a:effectLst/>
              </a:rPr>
              <a:t>.</a:t>
            </a:r>
          </a:p>
          <a:p>
            <a:r>
              <a:rPr lang="ru-RU" dirty="0">
                <a:solidFill>
                  <a:schemeClr val="bg1"/>
                </a:solidFill>
                <a:effectLst/>
              </a:rPr>
              <a:t>У </a:t>
            </a:r>
            <a:r>
              <a:rPr lang="ru-RU" dirty="0" err="1">
                <a:solidFill>
                  <a:schemeClr val="bg1"/>
                </a:solidFill>
                <a:effectLst/>
              </a:rPr>
              <a:t>задній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частині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фігури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звіра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знаходиться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зірка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Денебола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smtClean="0">
                <a:solidFill>
                  <a:schemeClr val="bg1"/>
                </a:solidFill>
                <a:effectLst/>
              </a:rPr>
              <a:t>у </a:t>
            </a:r>
            <a:r>
              <a:rPr lang="ru-RU" dirty="0" err="1">
                <a:solidFill>
                  <a:schemeClr val="bg1"/>
                </a:solidFill>
                <a:effectLst/>
              </a:rPr>
              <a:t>перекладі</a:t>
            </a:r>
            <a:r>
              <a:rPr lang="ru-RU" dirty="0">
                <a:solidFill>
                  <a:schemeClr val="bg1"/>
                </a:solidFill>
                <a:effectLst/>
              </a:rPr>
              <a:t> з </a:t>
            </a:r>
            <a:r>
              <a:rPr lang="ru-RU" dirty="0" err="1">
                <a:solidFill>
                  <a:schemeClr val="bg1"/>
                </a:solidFill>
                <a:effectLst/>
              </a:rPr>
              <a:t>арабської</a:t>
            </a:r>
            <a:r>
              <a:rPr lang="ru-RU" dirty="0">
                <a:solidFill>
                  <a:schemeClr val="bg1"/>
                </a:solidFill>
                <a:effectLst/>
              </a:rPr>
              <a:t> - «</a:t>
            </a:r>
            <a:r>
              <a:rPr lang="ru-RU" dirty="0" err="1">
                <a:solidFill>
                  <a:schemeClr val="bg1"/>
                </a:solidFill>
                <a:effectLst/>
              </a:rPr>
              <a:t>хвіст</a:t>
            </a:r>
            <a:r>
              <a:rPr lang="ru-RU" dirty="0">
                <a:solidFill>
                  <a:schemeClr val="bg1"/>
                </a:solidFill>
                <a:effectLst/>
              </a:rPr>
              <a:t> лева». </a:t>
            </a:r>
          </a:p>
          <a:p>
            <a:r>
              <a:rPr lang="ru-RU" dirty="0">
                <a:solidFill>
                  <a:schemeClr val="bg1"/>
                </a:solidFill>
                <a:effectLst/>
              </a:rPr>
              <a:t>У </a:t>
            </a:r>
            <a:r>
              <a:rPr lang="ru-RU" dirty="0" err="1">
                <a:solidFill>
                  <a:schemeClr val="bg1"/>
                </a:solidFill>
                <a:effectLst/>
              </a:rPr>
              <a:t>підставі</a:t>
            </a:r>
            <a:r>
              <a:rPr lang="ru-RU" dirty="0">
                <a:solidFill>
                  <a:schemeClr val="bg1"/>
                </a:solidFill>
                <a:effectLst/>
              </a:rPr>
              <a:t> «</a:t>
            </a:r>
            <a:r>
              <a:rPr lang="ru-RU" dirty="0" err="1">
                <a:solidFill>
                  <a:schemeClr val="bg1"/>
                </a:solidFill>
                <a:effectLst/>
              </a:rPr>
              <a:t>голови</a:t>
            </a:r>
            <a:r>
              <a:rPr lang="ru-RU" dirty="0">
                <a:solidFill>
                  <a:schemeClr val="bg1"/>
                </a:solidFill>
                <a:effectLst/>
              </a:rPr>
              <a:t> лева» </a:t>
            </a:r>
            <a:r>
              <a:rPr lang="ru-RU" dirty="0" err="1">
                <a:solidFill>
                  <a:schemeClr val="bg1"/>
                </a:solidFill>
                <a:effectLst/>
              </a:rPr>
              <a:t>розташована</a:t>
            </a:r>
            <a:r>
              <a:rPr lang="ru-RU" dirty="0">
                <a:solidFill>
                  <a:schemeClr val="bg1"/>
                </a:solidFill>
                <a:effectLst/>
              </a:rPr>
              <a:t> золотисто-</a:t>
            </a:r>
            <a:r>
              <a:rPr lang="ru-RU" dirty="0" err="1">
                <a:solidFill>
                  <a:schemeClr val="bg1"/>
                </a:solidFill>
                <a:effectLst/>
              </a:rPr>
              <a:t>жовта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Альгіеба</a:t>
            </a:r>
            <a:r>
              <a:rPr lang="ru-RU" dirty="0">
                <a:solidFill>
                  <a:schemeClr val="bg1"/>
                </a:solidFill>
                <a:effectLst/>
              </a:rPr>
              <a:t> </a:t>
            </a:r>
            <a:r>
              <a:rPr lang="ru-RU" dirty="0" smtClean="0">
                <a:solidFill>
                  <a:schemeClr val="bg1"/>
                </a:solidFill>
                <a:effectLst/>
              </a:rPr>
              <a:t>,</a:t>
            </a:r>
            <a:r>
              <a:rPr lang="ru-RU" dirty="0" err="1" smtClean="0">
                <a:solidFill>
                  <a:schemeClr val="bg1"/>
                </a:solidFill>
                <a:effectLst/>
              </a:rPr>
              <a:t>що</a:t>
            </a:r>
            <a:r>
              <a:rPr lang="ru-RU" dirty="0" smtClean="0">
                <a:solidFill>
                  <a:schemeClr val="bg1"/>
                </a:solidFill>
                <a:effectLst/>
              </a:rPr>
              <a:t> </a:t>
            </a:r>
            <a:r>
              <a:rPr lang="ru-RU" dirty="0" err="1">
                <a:solidFill>
                  <a:schemeClr val="bg1"/>
                </a:solidFill>
                <a:effectLst/>
              </a:rPr>
              <a:t>означає</a:t>
            </a:r>
            <a:r>
              <a:rPr lang="ru-RU" dirty="0">
                <a:solidFill>
                  <a:schemeClr val="bg1"/>
                </a:solidFill>
                <a:effectLst/>
              </a:rPr>
              <a:t> «грива лева».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6254" y="1320136"/>
            <a:ext cx="4777746" cy="3676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642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-108520" y="476671"/>
            <a:ext cx="8856984" cy="1440161"/>
          </a:xfrm>
        </p:spPr>
        <p:txBody>
          <a:bodyPr>
            <a:normAutofit/>
          </a:bodyPr>
          <a:lstStyle/>
          <a:p>
            <a:r>
              <a:rPr lang="ru-RU" sz="2400" b="1" dirty="0" err="1">
                <a:solidFill>
                  <a:schemeClr val="bg1"/>
                </a:solidFill>
                <a:effectLst/>
              </a:rPr>
              <a:t>Стародавні</a:t>
            </a:r>
            <a:r>
              <a:rPr lang="ru-RU" sz="2400" b="1" dirty="0">
                <a:solidFill>
                  <a:schemeClr val="bg1"/>
                </a:solidFill>
                <a:effectLst/>
              </a:rPr>
              <a:t> греки </a:t>
            </a:r>
            <a:r>
              <a:rPr lang="ru-RU" sz="2400" b="1" dirty="0" err="1">
                <a:solidFill>
                  <a:schemeClr val="bg1"/>
                </a:solidFill>
                <a:effectLst/>
              </a:rPr>
              <a:t>асоціювали</a:t>
            </a:r>
            <a:r>
              <a:rPr lang="ru-RU" sz="2400" b="1" dirty="0">
                <a:solidFill>
                  <a:schemeClr val="bg1"/>
                </a:solidFill>
                <a:effectLst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effectLst/>
              </a:rPr>
              <a:t>сузір'я</a:t>
            </a:r>
            <a:r>
              <a:rPr lang="ru-RU" sz="2400" b="1" dirty="0">
                <a:solidFill>
                  <a:schemeClr val="bg1"/>
                </a:solidFill>
                <a:effectLst/>
              </a:rPr>
              <a:t> з персонажем </a:t>
            </a:r>
            <a:r>
              <a:rPr lang="ru-RU" sz="2400" b="1" dirty="0" err="1">
                <a:solidFill>
                  <a:schemeClr val="bg1"/>
                </a:solidFill>
                <a:effectLst/>
              </a:rPr>
              <a:t>міфів</a:t>
            </a:r>
            <a:r>
              <a:rPr lang="ru-RU" sz="2400" b="1" dirty="0">
                <a:solidFill>
                  <a:schemeClr val="bg1"/>
                </a:solidFill>
                <a:effectLst/>
              </a:rPr>
              <a:t> </a:t>
            </a:r>
            <a:r>
              <a:rPr lang="ru-RU" sz="2400" b="1" dirty="0" err="1">
                <a:solidFill>
                  <a:schemeClr val="bg1"/>
                </a:solidFill>
                <a:effectLst/>
              </a:rPr>
              <a:t>немейським</a:t>
            </a:r>
            <a:r>
              <a:rPr lang="ru-RU" sz="2400" b="1" dirty="0">
                <a:solidFill>
                  <a:schemeClr val="bg1"/>
                </a:solidFill>
                <a:effectLst/>
              </a:rPr>
              <a:t> левом.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372" y="1700808"/>
            <a:ext cx="5328592" cy="4875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221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116632"/>
            <a:ext cx="9324528" cy="1080120"/>
          </a:xfrm>
        </p:spPr>
        <p:txBody>
          <a:bodyPr/>
          <a:lstStyle/>
          <a:p>
            <a:pPr algn="ctr"/>
            <a:r>
              <a:rPr lang="ru-RU" dirty="0" err="1"/>
              <a:t>Сусідять</a:t>
            </a:r>
            <a:r>
              <a:rPr lang="ru-RU" dirty="0"/>
              <a:t> з Левом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сузір'я</a:t>
            </a:r>
            <a:r>
              <a:rPr lang="ru-RU" dirty="0"/>
              <a:t>, як Рак, </a:t>
            </a:r>
            <a:r>
              <a:rPr lang="ru-RU" dirty="0" err="1"/>
              <a:t>Малий</a:t>
            </a:r>
            <a:r>
              <a:rPr lang="ru-RU" dirty="0"/>
              <a:t> Лев, </a:t>
            </a:r>
            <a:r>
              <a:rPr lang="ru-RU" dirty="0" err="1"/>
              <a:t>Рись</a:t>
            </a:r>
            <a:r>
              <a:rPr lang="ru-RU" dirty="0"/>
              <a:t>, </a:t>
            </a:r>
            <a:r>
              <a:rPr lang="ru-RU" dirty="0" err="1"/>
              <a:t>Діва</a:t>
            </a:r>
            <a:r>
              <a:rPr lang="ru-RU" dirty="0"/>
              <a:t>, Чаша, </a:t>
            </a:r>
            <a:r>
              <a:rPr lang="ru-RU" dirty="0" err="1"/>
              <a:t>Гідра</a:t>
            </a:r>
            <a:r>
              <a:rPr lang="ru-RU" dirty="0"/>
              <a:t> і Секстант.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22474" y="5957918"/>
            <a:ext cx="728641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err="1"/>
              <a:t>Сузір'я</a:t>
            </a:r>
            <a:r>
              <a:rPr lang="ru-RU" dirty="0"/>
              <a:t> Лева </a:t>
            </a:r>
            <a:r>
              <a:rPr lang="ru-RU" dirty="0" err="1"/>
              <a:t>уособлює</a:t>
            </a:r>
            <a:r>
              <a:rPr lang="ru-RU" dirty="0"/>
              <a:t> собою </a:t>
            </a:r>
            <a:r>
              <a:rPr lang="ru-RU" dirty="0" err="1"/>
              <a:t>мудрість</a:t>
            </a:r>
            <a:r>
              <a:rPr lang="ru-RU" dirty="0"/>
              <a:t>, </a:t>
            </a:r>
            <a:r>
              <a:rPr lang="ru-RU" dirty="0" err="1"/>
              <a:t>мужність</a:t>
            </a:r>
            <a:r>
              <a:rPr lang="ru-RU" dirty="0"/>
              <a:t> і силу.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266006"/>
            <a:ext cx="6688470" cy="4691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44834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азовая">
  <a:themeElements>
    <a:clrScheme name="Базовая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овая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азовая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48</TotalTime>
  <Words>194</Words>
  <Application>Microsoft Office PowerPoint</Application>
  <PresentationFormat>Экран (4:3)</PresentationFormat>
  <Paragraphs>10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Базовая</vt:lpstr>
      <vt:lpstr>Презентацію підготувала Учениця 11 класу  Бесєда Тетяна </vt:lpstr>
      <vt:lpstr>Лев (лат. Leo) — зодіакальне сузір'я розташоване між сузір'ями Рака та Діви. Сонце перебуває в сузір'ї Лева з 10 серпня по 15 вересня.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FoM</cp:lastModifiedBy>
  <cp:revision>5</cp:revision>
  <dcterms:modified xsi:type="dcterms:W3CDTF">2012-09-24T13:15:29Z</dcterms:modified>
</cp:coreProperties>
</file>