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62" r:id="rId2"/>
    <p:sldId id="279" r:id="rId3"/>
    <p:sldId id="280" r:id="rId4"/>
    <p:sldId id="256" r:id="rId5"/>
    <p:sldId id="257" r:id="rId6"/>
    <p:sldId id="258" r:id="rId7"/>
    <p:sldId id="278" r:id="rId8"/>
    <p:sldId id="259" r:id="rId9"/>
    <p:sldId id="261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6600"/>
    <a:srgbClr val="FFFF00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F04E6A-136A-46E3-8137-F192C9E6D466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3F0C87-EA6C-44DF-95B0-2F156D44A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06BFE-38FF-4FEC-B056-83F699E1BCE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DE84C-D190-4E66-9720-09C86C743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2458D-BE00-4D83-896F-420CC139B17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71D93-1EC0-47CF-8A4F-3572AF0C4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7BBDF-1220-49FB-9F6E-617BBD0CBA08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A55F3-2B96-4DAA-B17A-4EF5911AE0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226E9-A933-49CA-95DF-276CC6FB12B6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88940-C2B3-4A66-87E5-B14BD712C7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06C729-F7DE-4773-A863-FCE390C6BD3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AAC85-8874-42BD-8A55-7936BF219F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266C2-C444-4DBE-B723-BF8D4AB688AE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88238-1F38-4EC0-B5FD-AC9280AC8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1E700-2C08-4A00-BF54-3B2AE0BD9DD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B41F2-1BCA-445E-BC21-AEE405C7A3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F44BC-9B7D-4D4A-9C00-AF54E2D1A171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912184-2279-49AE-A148-EC6D0753E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20FB809-8A4E-49EF-AB82-846D74C0B32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76BBC-56E9-4851-A3DB-0BEA4DA55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79D61D-5533-477F-81F0-FDB7A4F2D9BD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479AF9-6F8A-43E0-AA5D-55640A0707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B1E000-F727-4774-A4E0-9EA2D51035BB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95C0FEC-CE7A-4F1D-A501-61D77029D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stronet.ru/db/msg/1201103/%20/mwcore_cxo_full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k.wikipedia.org/wiki/%D0%A4%D0%B0%D0%B9%D0%BB:Southerncross_gb.gi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MWart_spitzer_c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0988"/>
            <a:ext cx="9296400" cy="713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000100" y="357166"/>
            <a:ext cx="754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Галактика </a:t>
            </a:r>
          </a:p>
          <a:p>
            <a:pPr algn="ctr"/>
            <a:r>
              <a:rPr lang="uk-UA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uk-UA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Молочний</a:t>
            </a:r>
            <a:r>
              <a:rPr lang="uk-U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Шлях”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Georgia" pitchFamily="18" charset="0"/>
              </a:rPr>
              <a:t>Виконала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Georgia" pitchFamily="18" charset="0"/>
              </a:rPr>
              <a:t>Учениця 11-Г класу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Georgia" pitchFamily="18" charset="0"/>
              </a:rPr>
              <a:t>Коваль Яна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8763000" cy="6781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/>
              <a:t>  </a:t>
            </a:r>
            <a:r>
              <a:rPr lang="uk-UA" b="1" i="1">
                <a:solidFill>
                  <a:srgbClr val="FFFF00"/>
                </a:solidFill>
                <a:latin typeface="Georgia" pitchFamily="18" charset="0"/>
              </a:rPr>
              <a:t>ДИСК:</a:t>
            </a:r>
          </a:p>
          <a:p>
            <a:r>
              <a:rPr lang="uk-UA" b="1">
                <a:latin typeface="Georgia" pitchFamily="18" charset="0"/>
              </a:rPr>
              <a:t>обертається швидше </a:t>
            </a:r>
            <a:r>
              <a:rPr lang="uk-UA" sz="2800" b="1">
                <a:latin typeface="Georgia" pitchFamily="18" charset="0"/>
              </a:rPr>
              <a:t>(порівняно з</a:t>
            </a:r>
            <a:r>
              <a:rPr lang="uk-UA" b="1">
                <a:latin typeface="Georgia" pitchFamily="18" charset="0"/>
              </a:rPr>
              <a:t> </a:t>
            </a:r>
            <a:r>
              <a:rPr lang="uk-UA" sz="2800" b="1">
                <a:latin typeface="Georgia" pitchFamily="18" charset="0"/>
              </a:rPr>
              <a:t>гало):</a:t>
            </a:r>
            <a:r>
              <a:rPr lang="uk-UA" b="1">
                <a:latin typeface="Georgia" pitchFamily="18" charset="0"/>
              </a:rPr>
              <a:t> швидкість його обертання неоднакова на різних відстанях від центру;</a:t>
            </a:r>
          </a:p>
          <a:p>
            <a:r>
              <a:rPr lang="uk-UA" b="1">
                <a:latin typeface="Georgia" pitchFamily="18" charset="0"/>
              </a:rPr>
              <a:t>маса диску дорівнює 150 мільярдам  </a:t>
            </a:r>
            <a:r>
              <a:rPr lang="ru-RU" b="1">
                <a:latin typeface="Georgia" pitchFamily="18" charset="0"/>
              </a:rPr>
              <a:t>мас Сонця;</a:t>
            </a:r>
          </a:p>
          <a:p>
            <a:r>
              <a:rPr lang="uk-UA" b="1">
                <a:latin typeface="Georgia" pitchFamily="18" charset="0"/>
              </a:rPr>
              <a:t>в площині диску сконцентровані молоді зірки та їх системи, серед них є багато яскравих і гарячих зірок;</a:t>
            </a:r>
          </a:p>
          <a:p>
            <a:r>
              <a:rPr lang="uk-UA" b="1">
                <a:latin typeface="Georgia" pitchFamily="18" charset="0"/>
              </a:rPr>
              <a:t>основний хімічний елемент – Гідроген,</a:t>
            </a:r>
            <a:r>
              <a:rPr lang="en-US" b="1">
                <a:latin typeface="Georgia" pitchFamily="18" charset="0"/>
              </a:rPr>
              <a:t> </a:t>
            </a:r>
            <a:r>
              <a:rPr lang="uk-UA" b="1">
                <a:latin typeface="Georgia" pitchFamily="18" charset="0"/>
              </a:rPr>
              <a:t>¼ - Гелій</a:t>
            </a:r>
            <a:endParaRPr lang="ru-RU" b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8610600" cy="632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/>
              <a:t>  </a:t>
            </a:r>
            <a:r>
              <a:rPr lang="uk-UA" b="1" i="1">
                <a:solidFill>
                  <a:srgbClr val="FFFF00"/>
                </a:solidFill>
                <a:latin typeface="Georgia" pitchFamily="18" charset="0"/>
              </a:rPr>
              <a:t>ЯДРО:</a:t>
            </a:r>
          </a:p>
          <a:p>
            <a:r>
              <a:rPr lang="uk-UA" sz="2800" b="1">
                <a:latin typeface="Georgia" pitchFamily="18" charset="0"/>
              </a:rPr>
              <a:t>характерною є  велика концентрація зірок;</a:t>
            </a:r>
          </a:p>
          <a:p>
            <a:r>
              <a:rPr lang="uk-UA" sz="2800" b="1">
                <a:latin typeface="Georgia" pitchFamily="18" charset="0"/>
              </a:rPr>
              <a:t>вивчають лише за допомогою інфрачервоного випромінювання, бо видима частина випромінювання прихована під  шарами потужної поглинаючої матерії;</a:t>
            </a:r>
          </a:p>
          <a:p>
            <a:r>
              <a:rPr lang="uk-UA" sz="2800" b="1">
                <a:latin typeface="Georgia" pitchFamily="18" charset="0"/>
              </a:rPr>
              <a:t>в центрі припускають існування чорної дірки, масою біля мільйона мас Сонця;</a:t>
            </a:r>
          </a:p>
          <a:p>
            <a:r>
              <a:rPr lang="uk-UA" sz="2800" b="1">
                <a:latin typeface="Georgia" pitchFamily="18" charset="0"/>
              </a:rPr>
              <a:t>в центрі знаходиться яскраве радіоджерело Стрілець А, виникнення якого пов’язують з активністю ядра</a:t>
            </a:r>
            <a:endParaRPr lang="ru-RU" sz="2800" b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Рентгеновское излучение из галактического центр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6096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latin typeface="Georgia" pitchFamily="18" charset="0"/>
              </a:rPr>
              <a:t>Рентгенівське випромінювання з галактичного центру</a:t>
            </a:r>
            <a:endParaRPr lang="ru-RU" sz="2400" b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304800"/>
            <a:ext cx="9226550" cy="640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b="1" i="1">
                <a:solidFill>
                  <a:srgbClr val="FFFF00"/>
                </a:solidFill>
                <a:latin typeface="Georgia" pitchFamily="18" charset="0"/>
              </a:rPr>
              <a:t>СПІРАЛЬНІ РУКАВИ:</a:t>
            </a:r>
          </a:p>
          <a:p>
            <a:r>
              <a:rPr lang="uk-UA" b="1">
                <a:latin typeface="Georgia" pitchFamily="18" charset="0"/>
              </a:rPr>
              <a:t>вздовж рукавів зосереджені наймолодші зірки та зоряні скупчення, а також ланцюжки густих хмар міжзоряного газу, в яких продовжують формуватися зірки;</a:t>
            </a:r>
          </a:p>
          <a:p>
            <a:r>
              <a:rPr lang="uk-UA" b="1">
                <a:latin typeface="Georgia" pitchFamily="18" charset="0"/>
              </a:rPr>
              <a:t>в більшій мірі тут зосереджено магнітне поле Галактики;</a:t>
            </a:r>
          </a:p>
          <a:p>
            <a:r>
              <a:rPr lang="uk-UA" b="1">
                <a:latin typeface="Georgia" pitchFamily="18" charset="0"/>
              </a:rPr>
              <a:t>в значній мірі рукави сховані поглинаючою матерією, тому їх дослідження розпочалися після появи радіотелескопів </a:t>
            </a:r>
            <a:endParaRPr lang="ru-RU" b="1" i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lp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143000"/>
            <a:ext cx="403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518px-Milky_Way_Spiral_Arm_Russian_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49339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79450" y="1066800"/>
            <a:ext cx="846455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b="1">
                <a:latin typeface="Georgia" pitchFamily="18" charset="0"/>
              </a:rPr>
              <a:t>Сонце знаходиться між двома спіральними рукавами: рукавом Стрільця і рукавом Персея;</a:t>
            </a:r>
          </a:p>
          <a:p>
            <a:pPr>
              <a:lnSpc>
                <a:spcPct val="90000"/>
              </a:lnSpc>
            </a:pPr>
            <a:r>
              <a:rPr lang="uk-UA" b="1">
                <a:latin typeface="Georgia" pitchFamily="18" charset="0"/>
              </a:rPr>
              <a:t>відстань від Сонця до центру Галактики становить 22-28 тис. світлових років, тобто Сонце - посередині між центром і краєм диска;</a:t>
            </a:r>
          </a:p>
          <a:p>
            <a:pPr>
              <a:lnSpc>
                <a:spcPct val="90000"/>
              </a:lnSpc>
            </a:pPr>
            <a:r>
              <a:rPr lang="uk-UA" b="1">
                <a:latin typeface="Georgia" pitchFamily="18" charset="0"/>
              </a:rPr>
              <a:t>відносно найближчих зір Сонце рухається зі швидкістю 16 км/с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b="1">
                <a:latin typeface="Georgia" pitchFamily="18" charset="0"/>
              </a:rPr>
              <a:t>    у напрямку сузір’я Геркулес; </a:t>
            </a:r>
            <a:endParaRPr lang="ru-RU" b="1">
              <a:latin typeface="Georgia" pitchFamily="18" charset="0"/>
            </a:endParaRPr>
          </a:p>
        </p:txBody>
      </p:sp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285720" y="152400"/>
            <a:ext cx="8429684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uk-UA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Положення 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uk-UA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Сонця </a:t>
            </a:r>
            <a:r>
              <a:rPr lang="uk-UA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 Галактиці: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9600" y="304800"/>
            <a:ext cx="8534400" cy="6172200"/>
          </a:xfrm>
        </p:spPr>
        <p:txBody>
          <a:bodyPr/>
          <a:lstStyle/>
          <a:p>
            <a:r>
              <a:rPr lang="uk-UA" b="1">
                <a:latin typeface="Georgia" pitchFamily="18" charset="0"/>
              </a:rPr>
              <a:t>відносно центру Галактики Сонце обертається зі швидкістю </a:t>
            </a:r>
          </a:p>
          <a:p>
            <a:pPr>
              <a:buFont typeface="Wingdings" pitchFamily="2" charset="2"/>
              <a:buNone/>
            </a:pPr>
            <a:r>
              <a:rPr lang="uk-UA" b="1">
                <a:latin typeface="Georgia" pitchFamily="18" charset="0"/>
              </a:rPr>
              <a:t>   200-250 км/с  в напрямку на сузір’я Лебедя, здійснюючи один оберт приблизно за 200 млн. років. Отже за все існування Земля облетіла центр Галактики не більше 30 разів;</a:t>
            </a:r>
          </a:p>
          <a:p>
            <a:r>
              <a:rPr lang="uk-UA" b="1">
                <a:latin typeface="Georgia" pitchFamily="18" charset="0"/>
              </a:rPr>
              <a:t>Сонце жодного разу не потрапило у спіральні рукави, </a:t>
            </a:r>
            <a:r>
              <a:rPr lang="uk-UA" sz="3600" b="1" u="sng">
                <a:latin typeface="Georgia" pitchFamily="18" charset="0"/>
              </a:rPr>
              <a:t>це вкрай сприятливо для Землі</a:t>
            </a:r>
          </a:p>
          <a:p>
            <a:endParaRPr lang="ru-RU" sz="3600" b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l_put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2514600" y="0"/>
            <a:ext cx="5289550" cy="21240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uk-UA" sz="3600" b="1" kern="10">
                <a:ln w="12700" cap="rnd">
                  <a:solidFill>
                    <a:srgbClr val="333333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CC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Сусіди  Галактики:</a:t>
            </a:r>
          </a:p>
        </p:txBody>
      </p:sp>
      <p:pic>
        <p:nvPicPr>
          <p:cNvPr id="17411" name="Picture 8" descr="ml_pu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7938"/>
            <a:ext cx="914400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2400"/>
            <a:ext cx="8077200" cy="533400"/>
          </a:xfrm>
        </p:spPr>
        <p:txBody>
          <a:bodyPr>
            <a:normAutofit fontScale="90000"/>
          </a:bodyPr>
          <a:lstStyle/>
          <a:p>
            <a:r>
              <a:rPr lang="uk-UA" sz="2000"/>
              <a:t/>
            </a:r>
            <a:br>
              <a:rPr lang="uk-UA" sz="2000"/>
            </a:br>
            <a:r>
              <a:rPr lang="uk-UA" sz="2400" b="1">
                <a:latin typeface="Georgia" pitchFamily="18" charset="0"/>
              </a:rPr>
              <a:t>Туманність Андромеди – найближча спіральна галактика</a:t>
            </a:r>
            <a:r>
              <a:rPr lang="ru-RU" sz="2400" b="1">
                <a:latin typeface="Georgia" pitchFamily="18" charset="0"/>
              </a:rPr>
              <a:t/>
            </a:r>
            <a:br>
              <a:rPr lang="ru-RU" sz="2400" b="1">
                <a:latin typeface="Georgia" pitchFamily="18" charset="0"/>
              </a:rPr>
            </a:br>
            <a:endParaRPr lang="ru-RU" sz="2400" b="1">
              <a:latin typeface="Georgia" pitchFamily="18" charset="0"/>
            </a:endParaRPr>
          </a:p>
        </p:txBody>
      </p:sp>
      <p:pic>
        <p:nvPicPr>
          <p:cNvPr id="18435" name="Picture 5" descr="%D0%A2%D1%83%D0%BC%D0%B0%D0%BD%D0%BD%D0%BE%D1%81%D1%82%D1%8C%20%D0%90%D0%BD%D0%B4%D1%80%D0%BE%D0%BC%D0%B5%D0%B4%D1%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23900"/>
            <a:ext cx="79629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5" descr="Southerncross_gb">
            <a:hlinkClick r:id="rId2" tooltip="Чумацький Шлях у видимому світлі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e0102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89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2844" y="0"/>
            <a:ext cx="8229600" cy="785794"/>
          </a:xfrm>
          <a:noFill/>
        </p:spPr>
        <p:txBody>
          <a:bodyPr/>
          <a:lstStyle/>
          <a:p>
            <a:pPr algn="ctr"/>
            <a:r>
              <a:rPr lang="uk-UA" sz="1800" b="1" dirty="0">
                <a:latin typeface="Georgia" pitchFamily="18" charset="0"/>
              </a:rPr>
              <a:t>Галактика  </a:t>
            </a:r>
            <a:r>
              <a:rPr lang="uk-UA" sz="2400" b="1" dirty="0">
                <a:latin typeface="Georgia" pitchFamily="18" charset="0"/>
              </a:rPr>
              <a:t>Мала Магелланова Хмара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76200"/>
            <a:ext cx="8385175" cy="457200"/>
          </a:xfrm>
        </p:spPr>
        <p:txBody>
          <a:bodyPr>
            <a:normAutofit fontScale="90000"/>
          </a:bodyPr>
          <a:lstStyle/>
          <a:p>
            <a:r>
              <a:rPr lang="uk-UA" sz="2400" b="1">
                <a:latin typeface="Georgia" pitchFamily="18" charset="0"/>
              </a:rPr>
              <a:t>Галактика</a:t>
            </a:r>
            <a:r>
              <a:rPr lang="uk-UA" sz="2800" b="1">
                <a:latin typeface="Georgia" pitchFamily="18" charset="0"/>
              </a:rPr>
              <a:t> Велика Магелланова Хмара</a:t>
            </a:r>
            <a:endParaRPr lang="ru-RU" sz="2800" b="1">
              <a:latin typeface="Georgia" pitchFamily="18" charset="0"/>
            </a:endParaRPr>
          </a:p>
        </p:txBody>
      </p:sp>
      <p:pic>
        <p:nvPicPr>
          <p:cNvPr id="20483" name="Picture 5" descr="lm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uk-UA" sz="2000" b="1" dirty="0">
                <a:latin typeface="Georgia" pitchFamily="18" charset="0"/>
              </a:rPr>
              <a:t>Галактика</a:t>
            </a:r>
            <a:r>
              <a:rPr lang="uk-UA" sz="2400" b="1" dirty="0">
                <a:latin typeface="Georgia" pitchFamily="18" charset="0"/>
              </a:rPr>
              <a:t> </a:t>
            </a:r>
            <a:r>
              <a:rPr lang="uk-UA" sz="2400" b="1" dirty="0" err="1">
                <a:latin typeface="Georgia" pitchFamily="18" charset="0"/>
              </a:rPr>
              <a:t>Барнара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21507" name="Picture 5" descr="n6822aat"/>
          <p:cNvPicPr>
            <a:picLocks noChangeAspect="1" noChangeArrowheads="1"/>
          </p:cNvPicPr>
          <p:nvPr/>
        </p:nvPicPr>
        <p:blipFill>
          <a:blip r:embed="rId2"/>
          <a:srcRect t="6250"/>
          <a:stretch>
            <a:fillRect/>
          </a:stretch>
        </p:blipFill>
        <p:spPr bwMode="auto">
          <a:xfrm>
            <a:off x="0" y="500042"/>
            <a:ext cx="9358345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41910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cartwheel1_h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05000"/>
            <a:ext cx="53340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81000" y="533400"/>
            <a:ext cx="3200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k-UA" sz="2400" b="1">
                <a:latin typeface="Georgia" pitchFamily="18" charset="0"/>
              </a:rPr>
              <a:t>Галактика </a:t>
            </a:r>
          </a:p>
          <a:p>
            <a:pPr algn="ctr" eaLnBrk="0" hangingPunct="0">
              <a:spcBef>
                <a:spcPct val="50000"/>
              </a:spcBef>
            </a:pPr>
            <a:r>
              <a:rPr lang="uk-UA" sz="2800" b="1">
                <a:latin typeface="Georgia" pitchFamily="18" charset="0"/>
              </a:rPr>
              <a:t>Скульптор</a:t>
            </a:r>
            <a:endParaRPr lang="ru-RU" sz="2800" b="1">
              <a:latin typeface="Georgia" pitchFamily="18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114800" y="501650"/>
            <a:ext cx="4038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k-UA" sz="2400" b="1">
                <a:latin typeface="Georgia" pitchFamily="18" charset="0"/>
              </a:rPr>
              <a:t>Галактика </a:t>
            </a:r>
          </a:p>
          <a:p>
            <a:pPr algn="ctr" eaLnBrk="0" hangingPunct="0">
              <a:spcBef>
                <a:spcPct val="50000"/>
              </a:spcBef>
            </a:pPr>
            <a:r>
              <a:rPr lang="uk-UA" sz="2800" b="1">
                <a:latin typeface="Georgia" pitchFamily="18" charset="0"/>
              </a:rPr>
              <a:t>Колесо Возу</a:t>
            </a:r>
            <a:endParaRPr lang="ru-RU" sz="2800" b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sexaubv_hunter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9125"/>
            <a:ext cx="91440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219200" y="762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k-UA" sz="2400" b="1">
                <a:latin typeface="Georgia" pitchFamily="18" charset="0"/>
              </a:rPr>
              <a:t>Галактика</a:t>
            </a:r>
            <a:r>
              <a:rPr lang="uk-UA" b="1">
                <a:latin typeface="Georgia" pitchFamily="18" charset="0"/>
              </a:rPr>
              <a:t> </a:t>
            </a:r>
            <a:r>
              <a:rPr lang="uk-UA" sz="2800" b="1">
                <a:latin typeface="Georgia" pitchFamily="18" charset="0"/>
              </a:rPr>
              <a:t>Секстант</a:t>
            </a:r>
            <a:endParaRPr lang="ru-RU" sz="2800" b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0" y="533400"/>
            <a:ext cx="8572500" cy="7197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Дякую за увагу!</a:t>
            </a:r>
          </a:p>
          <a:p>
            <a:pPr algn="ctr"/>
            <a:endParaRPr lang="uk-UA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507px-Milky_Way_from_Flick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05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uk-UA" sz="3200">
                <a:latin typeface="Georgia" pitchFamily="18" charset="0"/>
              </a:rPr>
              <a:t>Молочний Шлях — одна з багаточисельних галактик Всесвіту. </a:t>
            </a:r>
            <a:br>
              <a:rPr lang="uk-UA" sz="3200">
                <a:latin typeface="Georgia" pitchFamily="18" charset="0"/>
              </a:rPr>
            </a:br>
            <a:r>
              <a:rPr lang="uk-UA" sz="3200">
                <a:latin typeface="Georgia" pitchFamily="18" charset="0"/>
              </a:rPr>
              <a:t>Є спіральною галактикою з перекладкою типу SBbc за класифікацією Хаббла</a:t>
            </a:r>
            <a:r>
              <a:rPr lang="uk-UA">
                <a:latin typeface="Georgia" pitchFamily="18" charset="0"/>
              </a:rPr>
              <a:t> </a:t>
            </a:r>
            <a:r>
              <a:rPr lang="uk-UA" sz="2800">
                <a:latin typeface="Georgia" pitchFamily="18" charset="0"/>
              </a:rPr>
              <a:t>(підтверджено у </a:t>
            </a:r>
            <a:r>
              <a:rPr lang="uk-UA" sz="2800">
                <a:solidFill>
                  <a:srgbClr val="CC00FF"/>
                </a:solidFill>
                <a:latin typeface="Georgia" pitchFamily="18" charset="0"/>
              </a:rPr>
              <a:t>2005 році космічним телескопом Лаймана Спіцера</a:t>
            </a:r>
            <a:r>
              <a:rPr lang="uk-UA" sz="2800">
                <a:latin typeface="Georgia" pitchFamily="18" charset="0"/>
              </a:rPr>
              <a:t>, який показав, що центральна перекладка нашої Галактики є більшою, ніж вважалось раніше)</a:t>
            </a:r>
            <a:r>
              <a:rPr lang="uk-UA">
                <a:latin typeface="Georgia" pitchFamily="18" charset="0"/>
              </a:rPr>
              <a:t> </a:t>
            </a:r>
            <a:r>
              <a:rPr lang="uk-UA" sz="3200">
                <a:latin typeface="Georgia" pitchFamily="18" charset="0"/>
              </a:rPr>
              <a:t>і разом з галактикою Андромеди (M31) і галактикою Трикутника (М33), а також декількома меншими галактиками - супутниками утворюють Місцеву Групу Галактик, яка, в свою чергу, входить у</a:t>
            </a:r>
            <a:r>
              <a:rPr lang="uk-UA" sz="4000">
                <a:latin typeface="Georgia" pitchFamily="18" charset="0"/>
              </a:rPr>
              <a:t> </a:t>
            </a:r>
            <a:r>
              <a:rPr lang="uk-UA" sz="3200">
                <a:latin typeface="Georgia" pitchFamily="18" charset="0"/>
              </a:rPr>
              <a:t>Надскупчення Діви.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uk-UA"/>
              <a:t> </a:t>
            </a:r>
            <a:r>
              <a:rPr lang="uk-UA">
                <a:latin typeface="Georgia" pitchFamily="18" charset="0"/>
              </a:rPr>
              <a:t>Параметри Галактики:</a:t>
            </a:r>
            <a:endParaRPr lang="ru-RU">
              <a:latin typeface="Georgia" pitchFamily="18" charset="0"/>
            </a:endParaRP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219200"/>
            <a:ext cx="8007350" cy="4191000"/>
          </a:xfrm>
        </p:spPr>
        <p:txBody>
          <a:bodyPr/>
          <a:lstStyle/>
          <a:p>
            <a:r>
              <a:rPr lang="uk-UA" b="1">
                <a:latin typeface="Georgia" pitchFamily="18" charset="0"/>
              </a:rPr>
              <a:t>основний диск Молочного</a:t>
            </a:r>
          </a:p>
          <a:p>
            <a:pPr>
              <a:buFont typeface="Wingdings" pitchFamily="2" charset="2"/>
              <a:buNone/>
            </a:pPr>
            <a:r>
              <a:rPr lang="uk-UA" b="1">
                <a:latin typeface="Georgia" pitchFamily="18" charset="0"/>
              </a:rPr>
              <a:t>Шляху складає близько 80 000 -</a:t>
            </a:r>
          </a:p>
          <a:p>
            <a:pPr>
              <a:buFont typeface="Wingdings" pitchFamily="2" charset="2"/>
              <a:buNone/>
            </a:pPr>
            <a:r>
              <a:rPr lang="uk-UA" b="1">
                <a:latin typeface="Georgia" pitchFamily="18" charset="0"/>
              </a:rPr>
              <a:t>100 000 світлових років у діаметрі;</a:t>
            </a:r>
          </a:p>
          <a:p>
            <a:r>
              <a:rPr lang="uk-UA" b="1">
                <a:latin typeface="Georgia" pitchFamily="18" charset="0"/>
              </a:rPr>
              <a:t>250 000 — 300 000 </a:t>
            </a:r>
          </a:p>
          <a:p>
            <a:pPr>
              <a:buFont typeface="Wingdings" pitchFamily="2" charset="2"/>
              <a:buNone/>
            </a:pPr>
            <a:r>
              <a:rPr lang="uk-UA" b="1">
                <a:latin typeface="Georgia" pitchFamily="18" charset="0"/>
              </a:rPr>
              <a:t>світлових років у периметрі;</a:t>
            </a:r>
          </a:p>
          <a:p>
            <a:r>
              <a:rPr lang="uk-UA" b="1">
                <a:latin typeface="Georgia" pitchFamily="18" charset="0"/>
              </a:rPr>
              <a:t>товщина диску - 1 000 </a:t>
            </a:r>
          </a:p>
          <a:p>
            <a:pPr>
              <a:buFont typeface="Wingdings" pitchFamily="2" charset="2"/>
              <a:buNone/>
            </a:pPr>
            <a:r>
              <a:rPr lang="uk-UA" b="1">
                <a:latin typeface="Georgia" pitchFamily="18" charset="0"/>
              </a:rPr>
              <a:t>світлових  років;</a:t>
            </a:r>
          </a:p>
        </p:txBody>
      </p:sp>
      <p:pic>
        <p:nvPicPr>
          <p:cNvPr id="4100" name="Picture 5" descr="600px-236084main_MilkyWay-full-annot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0386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r>
              <a:rPr lang="uk-UA" sz="3600" b="1">
                <a:latin typeface="Georgia" pitchFamily="18" charset="0"/>
              </a:rPr>
              <a:t>маса Молочного Шляху складає близько 3×10</a:t>
            </a:r>
            <a:r>
              <a:rPr lang="uk-UA" sz="3600" b="1" baseline="30000">
                <a:latin typeface="Georgia" pitchFamily="18" charset="0"/>
              </a:rPr>
              <a:t>12 </a:t>
            </a:r>
            <a:r>
              <a:rPr lang="uk-UA" sz="3600" b="1">
                <a:latin typeface="Georgia" pitchFamily="18" charset="0"/>
              </a:rPr>
              <a:t>мас Сонця або           6×10</a:t>
            </a:r>
            <a:r>
              <a:rPr lang="uk-UA" sz="3600" b="1" baseline="30000">
                <a:latin typeface="Georgia" pitchFamily="18" charset="0"/>
              </a:rPr>
              <a:t>42</a:t>
            </a:r>
            <a:r>
              <a:rPr lang="uk-UA" sz="3600" b="1">
                <a:latin typeface="Georgia" pitchFamily="18" charset="0"/>
              </a:rPr>
              <a:t> кг;</a:t>
            </a:r>
          </a:p>
          <a:p>
            <a:r>
              <a:rPr lang="uk-UA" sz="3600" b="1">
                <a:latin typeface="Georgia" pitchFamily="18" charset="0"/>
              </a:rPr>
              <a:t>Наша Галактика налічує </a:t>
            </a:r>
          </a:p>
          <a:p>
            <a:pPr>
              <a:buFont typeface="Wingdings" pitchFamily="2" charset="2"/>
              <a:buNone/>
            </a:pPr>
            <a:r>
              <a:rPr lang="uk-UA" sz="3600" b="1">
                <a:latin typeface="Georgia" pitchFamily="18" charset="0"/>
              </a:rPr>
              <a:t>   від 200 до 400 мільярдів зірок;</a:t>
            </a:r>
          </a:p>
          <a:p>
            <a:r>
              <a:rPr lang="uk-UA" sz="3600" b="1">
                <a:latin typeface="Georgia" pitchFamily="18" charset="0"/>
              </a:rPr>
              <a:t>відстань від Сонця до галактичного центру </a:t>
            </a:r>
          </a:p>
          <a:p>
            <a:pPr>
              <a:buFont typeface="Wingdings" pitchFamily="2" charset="2"/>
              <a:buNone/>
            </a:pPr>
            <a:r>
              <a:rPr lang="uk-UA" sz="3600" b="1">
                <a:latin typeface="Georgia" pitchFamily="18" charset="0"/>
              </a:rPr>
              <a:t>  26 000 </a:t>
            </a:r>
            <a:r>
              <a:rPr lang="en-US" sz="3600" b="1">
                <a:latin typeface="Georgia" pitchFamily="18" charset="0"/>
              </a:rPr>
              <a:t>±</a:t>
            </a:r>
            <a:r>
              <a:rPr lang="uk-UA" sz="3600" b="1">
                <a:latin typeface="Georgia" pitchFamily="18" charset="0"/>
              </a:rPr>
              <a:t> 1 400 світлових років;</a:t>
            </a:r>
            <a:endParaRPr lang="en-US" sz="3600" b="1">
              <a:latin typeface="Georgia" pitchFamily="18" charset="0"/>
            </a:endParaRPr>
          </a:p>
          <a:p>
            <a:r>
              <a:rPr lang="uk-UA" sz="3600" b="1">
                <a:latin typeface="Georgia" pitchFamily="18" charset="0"/>
              </a:rPr>
              <a:t>галактичний період обертання Сонця 2,25−2,50×10</a:t>
            </a:r>
            <a:r>
              <a:rPr lang="uk-UA" sz="3600" b="1" baseline="30000">
                <a:latin typeface="Georgia" pitchFamily="18" charset="0"/>
              </a:rPr>
              <a:t>8</a:t>
            </a:r>
            <a:r>
              <a:rPr lang="uk-UA" sz="3600" b="1">
                <a:latin typeface="Georgia" pitchFamily="18" charset="0"/>
              </a:rPr>
              <a:t> років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458200" cy="777875"/>
          </a:xfrm>
        </p:spPr>
        <p:txBody>
          <a:bodyPr>
            <a:normAutofit fontScale="90000"/>
          </a:bodyPr>
          <a:lstStyle/>
          <a:p>
            <a:r>
              <a:rPr lang="uk-UA" sz="2400" b="1">
                <a:latin typeface="Georgia" pitchFamily="18" charset="0"/>
              </a:rPr>
              <a:t>Галактика випромінює </a:t>
            </a:r>
            <a:br>
              <a:rPr lang="uk-UA" sz="2400" b="1">
                <a:latin typeface="Georgia" pitchFamily="18" charset="0"/>
              </a:rPr>
            </a:br>
            <a:r>
              <a:rPr lang="uk-UA" sz="2400" b="1">
                <a:latin typeface="Georgia" pitchFamily="18" charset="0"/>
              </a:rPr>
              <a:t>у всіх діапазонах електромагнітної шкали хвиль</a:t>
            </a:r>
          </a:p>
        </p:txBody>
      </p:sp>
      <p:pic>
        <p:nvPicPr>
          <p:cNvPr id="36867" name="Picture 3" descr="1733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35125"/>
            <a:ext cx="91440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8600" y="5867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latin typeface="Georgia" pitchFamily="18" charset="0"/>
              </a:rPr>
              <a:t>Молочний Шлях в різних діапазонах довжин хвиль</a:t>
            </a:r>
          </a:p>
        </p:txBody>
      </p:sp>
    </p:spTree>
    <p:custDataLst>
      <p:tags r:id="rId1"/>
    </p:custDataLst>
  </p:cSld>
  <p:clrMapOvr>
    <a:masterClrMapping/>
  </p:clrMapOvr>
  <p:transition advTm="168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762000"/>
            <a:ext cx="8991600" cy="6096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uk-UA"/>
              <a:t>      </a:t>
            </a:r>
            <a:r>
              <a:rPr lang="uk-UA" i="1">
                <a:solidFill>
                  <a:srgbClr val="FFFF00"/>
                </a:solidFill>
                <a:latin typeface="Georgia" pitchFamily="18" charset="0"/>
              </a:rPr>
              <a:t>ГАЛО</a:t>
            </a:r>
            <a:r>
              <a:rPr lang="uk-UA">
                <a:latin typeface="Georgia" pitchFamily="18" charset="0"/>
              </a:rPr>
              <a:t>:</a:t>
            </a:r>
          </a:p>
          <a:p>
            <a:pPr marL="609600" indent="-609600"/>
            <a:r>
              <a:rPr lang="uk-UA">
                <a:latin typeface="Georgia" pitchFamily="18" charset="0"/>
              </a:rPr>
              <a:t> “зовнішня оболонка” Галактики, більш розріджена; </a:t>
            </a:r>
          </a:p>
          <a:p>
            <a:pPr marL="609600" indent="-609600"/>
            <a:r>
              <a:rPr lang="uk-UA">
                <a:latin typeface="Georgia" pitchFamily="18" charset="0"/>
              </a:rPr>
              <a:t>сферичної форми;</a:t>
            </a:r>
          </a:p>
          <a:p>
            <a:pPr marL="609600" indent="-609600"/>
            <a:r>
              <a:rPr lang="uk-UA">
                <a:latin typeface="Georgia" pitchFamily="18" charset="0"/>
              </a:rPr>
              <a:t>межі Молочного Шляху визначаються розмірами гало;</a:t>
            </a:r>
          </a:p>
          <a:p>
            <a:pPr marL="609600" indent="-609600"/>
            <a:r>
              <a:rPr lang="uk-UA">
                <a:latin typeface="Georgia" pitchFamily="18" charset="0"/>
              </a:rPr>
              <a:t>складається переважно з дуже старих, неяскравих зірок, які зустрічаються поодинці та у скупченнях. Зірки і скупчення рухаються навколо центру по витягнутим орбітам дуже повільно </a:t>
            </a:r>
            <a:endParaRPr lang="ru-RU">
              <a:latin typeface="Georgia" pitchFamily="18" charset="0"/>
            </a:endParaRP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 rot="300662">
            <a:off x="2743200" y="-152400"/>
            <a:ext cx="38862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Будова Галактики: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ml_put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4|4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</TotalTime>
  <Words>457</Words>
  <Application>Microsoft PowerPoint</Application>
  <PresentationFormat>Экран (4:3)</PresentationFormat>
  <Paragraphs>62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Слайд 1</vt:lpstr>
      <vt:lpstr>Слайд 2</vt:lpstr>
      <vt:lpstr>Слайд 3</vt:lpstr>
      <vt:lpstr>Молочний Шлях — одна з багаточисельних галактик Всесвіту.  Є спіральною галактикою з перекладкою типу SBbc за класифікацією Хаббла (підтверджено у 2005 році космічним телескопом Лаймана Спіцера, який показав, що центральна перекладка нашої Галактики є більшою, ніж вважалось раніше) і разом з галактикою Андромеди (M31) і галактикою Трикутника (М33), а також декількома меншими галактиками - супутниками утворюють Місцеву Групу Галактик, яка, в свою чергу, входить у Надскупчення Діви. </vt:lpstr>
      <vt:lpstr> Параметри Галактики:</vt:lpstr>
      <vt:lpstr>Слайд 6</vt:lpstr>
      <vt:lpstr>Галактика випромінює  у всіх діапазонах електромагнітної шкали хвиль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Туманність Андромеди – найближча спіральна галактика </vt:lpstr>
      <vt:lpstr>Галактика  Мала Магелланова Хмара</vt:lpstr>
      <vt:lpstr>Галактика Велика Магелланова Хмара</vt:lpstr>
      <vt:lpstr>Галактика Барнара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cp:lastPrinted>1601-01-01T00:00:00Z</cp:lastPrinted>
  <dcterms:created xsi:type="dcterms:W3CDTF">2012-11-26T14:18:57Z</dcterms:created>
  <dcterms:modified xsi:type="dcterms:W3CDTF">2012-12-06T19:22:17Z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