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5"/>
  </p:notesMasterIdLst>
  <p:sldIdLst>
    <p:sldId id="256" r:id="rId2"/>
    <p:sldId id="274" r:id="rId3"/>
    <p:sldId id="266" r:id="rId4"/>
    <p:sldId id="258" r:id="rId5"/>
    <p:sldId id="278" r:id="rId6"/>
    <p:sldId id="277" r:id="rId7"/>
    <p:sldId id="281" r:id="rId8"/>
    <p:sldId id="280" r:id="rId9"/>
    <p:sldId id="269" r:id="rId10"/>
    <p:sldId id="283" r:id="rId11"/>
    <p:sldId id="260" r:id="rId12"/>
    <p:sldId id="282" r:id="rId13"/>
    <p:sldId id="267" r:id="rId14"/>
    <p:sldId id="279" r:id="rId15"/>
    <p:sldId id="270" r:id="rId16"/>
    <p:sldId id="262" r:id="rId17"/>
    <p:sldId id="285" r:id="rId18"/>
    <p:sldId id="268" r:id="rId19"/>
    <p:sldId id="284" r:id="rId20"/>
    <p:sldId id="272" r:id="rId21"/>
    <p:sldId id="273" r:id="rId22"/>
    <p:sldId id="271" r:id="rId23"/>
    <p:sldId id="275"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CE5E9D8-C83A-4AD2-9985-345C283962C0}" type="datetimeFigureOut">
              <a:rPr lang="ru-RU"/>
              <a:pPr>
                <a:defRPr/>
              </a:pPr>
              <a:t>09.11.2012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8FDC12-6F15-4258-9CA7-10D63AFD89A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194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092EF8-623E-45A7-A588-405573AD0ACD}" type="slidenum">
              <a:rPr lang="ru-RU"/>
              <a:pPr fontAlgn="base">
                <a:spcBef>
                  <a:spcPct val="0"/>
                </a:spcBef>
                <a:spcAft>
                  <a:spcPct val="0"/>
                </a:spcAft>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3D607777-B2A2-4A00-8F90-231B13D1A22B}" type="datetimeFigureOut">
              <a:rPr lang="ru-RU"/>
              <a:pPr>
                <a:defRPr/>
              </a:pPr>
              <a:t>09.11.2012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9513331-6A4B-4877-A9FF-CEEAE6D8E1FC}" type="slidenum">
              <a:rPr lang="ru-RU"/>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564A247-2882-48E1-8F5E-867F93C8C305}" type="datetimeFigureOut">
              <a:rPr lang="ru-RU"/>
              <a:pPr>
                <a:defRPr/>
              </a:pPr>
              <a:t>09.11.2012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78A1D49-E4C5-4DD8-ABC2-916D4CDBC900}" type="slidenum">
              <a:rPr lang="ru-RU"/>
              <a:pPr>
                <a:defRPr/>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62C7658-C976-4FE7-AFFB-F5370A63A6D5}" type="datetimeFigureOut">
              <a:rPr lang="ru-RU"/>
              <a:pPr>
                <a:defRPr/>
              </a:pPr>
              <a:t>09.11.2012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69E05BD-153E-4E94-90E3-10DAF17866A0}" type="slidenum">
              <a:rPr lang="ru-RU"/>
              <a:pPr>
                <a:defRPr/>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CBB92C3-361B-41E8-83E7-C4C5D4AAD279}" type="datetimeFigureOut">
              <a:rPr lang="ru-RU"/>
              <a:pPr>
                <a:defRPr/>
              </a:pPr>
              <a:t>09.11.2012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9805885-F133-4FC6-B994-233E5841918F}" type="slidenum">
              <a:rPr lang="ru-RU"/>
              <a:pPr>
                <a:defRPr/>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60FC6E3-4A9B-4FAB-8122-B623AD8DDBC1}" type="datetimeFigureOut">
              <a:rPr lang="ru-RU"/>
              <a:pPr>
                <a:defRPr/>
              </a:pPr>
              <a:t>09.11.2012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C8DFF9-B769-4928-81FC-FB281EE5936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F620BA3-F235-4D9A-84B2-578E06A12BD9}" type="datetimeFigureOut">
              <a:rPr lang="ru-RU"/>
              <a:pPr>
                <a:defRPr/>
              </a:pPr>
              <a:t>09.11.2012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FCAB574-D7E5-4E94-B20A-1B45ADA396B9}" type="slidenum">
              <a:rPr lang="ru-RU"/>
              <a:pPr>
                <a:defRPr/>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453FF9C-3A83-4BE4-90C7-9E695CD9F5FA}" type="datetimeFigureOut">
              <a:rPr lang="ru-RU"/>
              <a:pPr>
                <a:defRPr/>
              </a:pPr>
              <a:t>09.11.2012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3D919EA-E74F-425F-9E22-F6361A1F7073}" type="slidenum">
              <a:rPr lang="ru-RU"/>
              <a:pPr>
                <a:defRPr/>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9DEE95A-CB3B-4527-8F38-1EE1800B12C9}" type="datetimeFigureOut">
              <a:rPr lang="ru-RU"/>
              <a:pPr>
                <a:defRPr/>
              </a:pPr>
              <a:t>09.11.2012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2A1DAFF-3F42-45C6-BB77-69A1D9C8D924}" type="slidenum">
              <a:rPr lang="ru-RU"/>
              <a:pPr>
                <a:defRPr/>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9C31E65-7831-46CA-AC79-14DC3619CCCF}" type="datetimeFigureOut">
              <a:rPr lang="ru-RU"/>
              <a:pPr>
                <a:defRPr/>
              </a:pPr>
              <a:t>09.11.2012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921CAB2-D6B7-4715-82DD-E4E6272EB692}" type="slidenum">
              <a:rPr lang="ru-RU"/>
              <a:pPr>
                <a:defRPr/>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A2F3CB3-8F8E-4815-B0BD-37F07EBDC22A}" type="datetimeFigureOut">
              <a:rPr lang="ru-RU"/>
              <a:pPr>
                <a:defRPr/>
              </a:pPr>
              <a:t>09.11.2012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E4929E4-B015-49EE-9F0A-7B05CD0CD158}" type="slidenum">
              <a:rPr lang="ru-RU"/>
              <a:pPr>
                <a:defRPr/>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F9F5F08C-1C59-4BA2-AFCD-782F72399669}" type="datetimeFigureOut">
              <a:rPr lang="ru-RU"/>
              <a:pPr>
                <a:defRPr/>
              </a:pPr>
              <a:t>09.11.2012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3B2434E-FA4B-4136-9AB9-5B7818D45D4F}" type="slidenum">
              <a:rPr lang="ru-RU"/>
              <a:pPr>
                <a:defRPr/>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D0736486-D663-453E-84F3-04C334AC1A5F}" type="datetimeFigureOut">
              <a:rPr lang="ru-RU"/>
              <a:pPr>
                <a:defRPr/>
              </a:pPr>
              <a:t>09.11.2012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64332B0B-1A63-4285-BAC3-F89B80B6B66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4007"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wipe dir="d"/>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ru.wikipedia.org/wiki/%D0%AE%D0%BD%D0%B8%D0%BA%D0%BE%D0%B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8229600" cy="1828800"/>
          </a:xfrm>
        </p:spPr>
        <p:txBody>
          <a:bodyPr/>
          <a:lstStyle/>
          <a:p>
            <a:pPr fontAlgn="auto">
              <a:spcAft>
                <a:spcPts val="0"/>
              </a:spcAft>
              <a:defRPr/>
            </a:pPr>
            <a:r>
              <a:rPr lang="ru-RU" dirty="0" err="1" smtClean="0">
                <a:ln w="38100" cmpd="thinThick">
                  <a:solidFill>
                    <a:schemeClr val="tx1"/>
                  </a:solidFill>
                </a:ln>
                <a:solidFill>
                  <a:schemeClr val="bg1"/>
                </a:solidFill>
              </a:rPr>
              <a:t>Планети</a:t>
            </a:r>
            <a:r>
              <a:rPr lang="ru-RU" dirty="0" smtClean="0">
                <a:ln w="38100" cmpd="thinThick">
                  <a:solidFill>
                    <a:schemeClr val="tx1"/>
                  </a:solidFill>
                </a:ln>
                <a:solidFill>
                  <a:schemeClr val="bg1"/>
                </a:solidFill>
              </a:rPr>
              <a:t> </a:t>
            </a:r>
            <a:r>
              <a:rPr lang="ru-RU" dirty="0" err="1" smtClean="0">
                <a:ln w="38100" cmpd="thinThick">
                  <a:solidFill>
                    <a:schemeClr val="tx1"/>
                  </a:solidFill>
                </a:ln>
                <a:solidFill>
                  <a:schemeClr val="bg1"/>
                </a:solidFill>
              </a:rPr>
              <a:t>сонячної</a:t>
            </a:r>
            <a:r>
              <a:rPr lang="ru-RU" dirty="0" smtClean="0">
                <a:ln w="38100" cmpd="thinThick">
                  <a:solidFill>
                    <a:schemeClr val="tx1"/>
                  </a:solidFill>
                </a:ln>
                <a:solidFill>
                  <a:schemeClr val="bg1"/>
                </a:solidFill>
              </a:rPr>
              <a:t> </a:t>
            </a:r>
            <a:r>
              <a:rPr lang="ru-RU" dirty="0" err="1" smtClean="0">
                <a:ln w="38100" cmpd="thinThick">
                  <a:solidFill>
                    <a:schemeClr val="tx1"/>
                  </a:solidFill>
                </a:ln>
                <a:solidFill>
                  <a:schemeClr val="bg1"/>
                </a:solidFill>
              </a:rPr>
              <a:t>системи</a:t>
            </a:r>
            <a:endParaRPr lang="ru-RU" dirty="0">
              <a:ln w="38100" cmpd="thinThick">
                <a:solidFill>
                  <a:schemeClr val="tx1"/>
                </a:solidFill>
              </a:ln>
              <a:solidFill>
                <a:schemeClr val="bg1"/>
              </a:solidFill>
            </a:endParaRPr>
          </a:p>
        </p:txBody>
      </p:sp>
      <p:sp>
        <p:nvSpPr>
          <p:cNvPr id="3" name="Подзаголовок 2"/>
          <p:cNvSpPr>
            <a:spLocks noGrp="1"/>
          </p:cNvSpPr>
          <p:nvPr>
            <p:ph type="subTitle" idx="1"/>
          </p:nvPr>
        </p:nvSpPr>
        <p:spPr>
          <a:xfrm>
            <a:off x="1214414" y="3143248"/>
            <a:ext cx="6400800" cy="1752600"/>
          </a:xfrm>
          <a:noFill/>
          <a:ln>
            <a:noFill/>
          </a:ln>
        </p:spPr>
        <p:txBody>
          <a:bodyPr>
            <a:normAutofit/>
          </a:bodyPr>
          <a:lstStyle/>
          <a:p>
            <a:pPr fontAlgn="auto">
              <a:spcAft>
                <a:spcPts val="0"/>
              </a:spcAft>
              <a:buClr>
                <a:schemeClr val="tx1">
                  <a:shade val="95000"/>
                </a:schemeClr>
              </a:buClr>
              <a:buFont typeface="Wingdings 2"/>
              <a:buNone/>
              <a:defRPr/>
            </a:pPr>
            <a:r>
              <a:rPr lang="ru-RU" sz="5400" dirty="0" smtClean="0">
                <a:solidFill>
                  <a:schemeClr val="tx1">
                    <a:lumMod val="75000"/>
                  </a:schemeClr>
                </a:solidFill>
                <a:effectLst>
                  <a:glow rad="101600">
                    <a:schemeClr val="bg1">
                      <a:alpha val="60000"/>
                    </a:schemeClr>
                  </a:glow>
                </a:effectLst>
              </a:rPr>
              <a:t>Сатурн</a:t>
            </a:r>
            <a:endParaRPr lang="ru-RU" sz="5400" dirty="0">
              <a:solidFill>
                <a:schemeClr val="tx1">
                  <a:lumMod val="75000"/>
                </a:schemeClr>
              </a:solidFill>
              <a:effectLst>
                <a:glow rad="101600">
                  <a:schemeClr val="bg1">
                    <a:alpha val="60000"/>
                  </a:schemeClr>
                </a:glow>
              </a:effectLst>
            </a:endParaRPr>
          </a:p>
        </p:txBody>
      </p:sp>
      <p:sp>
        <p:nvSpPr>
          <p:cNvPr id="6" name="Прямоугольник 5"/>
          <p:cNvSpPr/>
          <p:nvPr/>
        </p:nvSpPr>
        <p:spPr>
          <a:xfrm>
            <a:off x="5143504" y="5373216"/>
            <a:ext cx="4000496" cy="1477328"/>
          </a:xfrm>
          <a:prstGeom prst="rect">
            <a:avLst/>
          </a:prstGeom>
        </p:spPr>
        <p:txBody>
          <a:bodyPr>
            <a:spAutoFit/>
          </a:bodyPr>
          <a:lstStyle/>
          <a:p>
            <a:pPr algn="ctr" fontAlgn="auto">
              <a:spcBef>
                <a:spcPts val="0"/>
              </a:spcBef>
              <a:spcAft>
                <a:spcPts val="0"/>
              </a:spcAft>
              <a:defRPr/>
            </a:pPr>
            <a:r>
              <a:rPr lang="ru-RU"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Підготували</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endPar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a:p>
            <a:pPr algn="ctr" fontAlgn="auto">
              <a:spcBef>
                <a:spcPts val="0"/>
              </a:spcBef>
              <a:spcAft>
                <a:spcPts val="0"/>
              </a:spcAft>
              <a:defRPr/>
            </a:pPr>
            <a:r>
              <a:rPr lang="ru-RU"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учні</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VII-A</a:t>
            </a:r>
            <a:r>
              <a:rPr lang="uk-U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r>
              <a:rPr lang="uk-U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класу</a:t>
            </a:r>
            <a:endParaRPr lang="uk-U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a:p>
            <a:pPr algn="ctr" fontAlgn="auto">
              <a:spcBef>
                <a:spcPts val="0"/>
              </a:spcBef>
              <a:spcAft>
                <a:spcPts val="0"/>
              </a:spcAft>
              <a:defRPr/>
            </a:pPr>
            <a:r>
              <a:rPr lang="uk-UA"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Велекобере</a:t>
            </a:r>
            <a:r>
              <a:rPr lang="ru-RU"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знянської</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r>
              <a:rPr lang="ru-RU"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гімназії</a:t>
            </a:r>
            <a:endPar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a:p>
            <a:pPr algn="ctr" fontAlgn="auto">
              <a:spcBef>
                <a:spcPts val="0"/>
              </a:spcBef>
              <a:spcAft>
                <a:spcPts val="0"/>
              </a:spcAft>
              <a:defRPr/>
            </a:pPr>
            <a:r>
              <a:rPr lang="ru-RU"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Ріпич</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Владислава та</a:t>
            </a:r>
          </a:p>
          <a:p>
            <a:pPr algn="ctr" fontAlgn="auto">
              <a:spcBef>
                <a:spcPts val="0"/>
              </a:spcBef>
              <a:spcAft>
                <a:spcPts val="0"/>
              </a:spcAft>
              <a:defRPr/>
            </a:pP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Ковач </a:t>
            </a:r>
            <a:r>
              <a:rPr lang="ru-RU"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Юрій</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http://eslovnik.com/img/4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9154" name="Picture 2" descr="http://images.astronet.ru/pubd/2002/08/21/0001179020/titan_vg1.small.gif"/>
          <p:cNvPicPr>
            <a:picLocks noChangeAspect="1" noChangeArrowheads="1"/>
          </p:cNvPicPr>
          <p:nvPr/>
        </p:nvPicPr>
        <p:blipFill>
          <a:blip r:embed="rId3" cstate="print"/>
          <a:srcRect/>
          <a:stretch>
            <a:fillRect/>
          </a:stretch>
        </p:blipFill>
        <p:spPr bwMode="auto">
          <a:xfrm>
            <a:off x="0" y="116632"/>
            <a:ext cx="4964320" cy="3501008"/>
          </a:xfrm>
          <a:prstGeom prst="rect">
            <a:avLst/>
          </a:prstGeom>
          <a:noFill/>
        </p:spPr>
      </p:pic>
      <p:pic>
        <p:nvPicPr>
          <p:cNvPr id="49156" name="Picture 4" descr="http://libymax.ru/wp-content/uploads/2010/02/titan.jpg"/>
          <p:cNvPicPr>
            <a:picLocks noChangeAspect="1" noChangeArrowheads="1"/>
          </p:cNvPicPr>
          <p:nvPr/>
        </p:nvPicPr>
        <p:blipFill>
          <a:blip r:embed="rId4" cstate="print"/>
          <a:srcRect/>
          <a:stretch>
            <a:fillRect/>
          </a:stretch>
        </p:blipFill>
        <p:spPr bwMode="auto">
          <a:xfrm>
            <a:off x="4067944" y="1781944"/>
            <a:ext cx="5076056" cy="5076056"/>
          </a:xfrm>
          <a:prstGeom prst="rect">
            <a:avLst/>
          </a:prstGeom>
          <a:noFill/>
        </p:spPr>
      </p:pic>
      <p:sp>
        <p:nvSpPr>
          <p:cNvPr id="5" name="TextBox 4"/>
          <p:cNvSpPr txBox="1"/>
          <p:nvPr/>
        </p:nvSpPr>
        <p:spPr>
          <a:xfrm>
            <a:off x="323528" y="4077072"/>
            <a:ext cx="3851920" cy="2308324"/>
          </a:xfrm>
          <a:prstGeom prst="rect">
            <a:avLst/>
          </a:prstGeom>
          <a:noFill/>
        </p:spPr>
        <p:txBody>
          <a:bodyPr wrap="square" rtlCol="0">
            <a:spAutoFit/>
          </a:bodyPr>
          <a:lstStyle/>
          <a:p>
            <a:pPr algn="ctr"/>
            <a:r>
              <a:rPr lang="uk-UA"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Титан – найбільший супутник Сатурна</a:t>
            </a:r>
            <a:endParaRPr lang="uk-UA"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9154"/>
                                        </p:tgtEl>
                                        <p:attrNameLst>
                                          <p:attrName>style.visibility</p:attrName>
                                        </p:attrNameLst>
                                      </p:cBhvr>
                                      <p:to>
                                        <p:strVal val="visible"/>
                                      </p:to>
                                    </p:set>
                                    <p:anim calcmode="lin" valueType="num">
                                      <p:cBhvr>
                                        <p:cTn id="14" dur="1000" fill="hold"/>
                                        <p:tgtEl>
                                          <p:spTgt spid="49154"/>
                                        </p:tgtEl>
                                        <p:attrNameLst>
                                          <p:attrName>ppt_w</p:attrName>
                                        </p:attrNameLst>
                                      </p:cBhvr>
                                      <p:tavLst>
                                        <p:tav tm="0">
                                          <p:val>
                                            <p:fltVal val="0"/>
                                          </p:val>
                                        </p:tav>
                                        <p:tav tm="100000">
                                          <p:val>
                                            <p:strVal val="#ppt_w"/>
                                          </p:val>
                                        </p:tav>
                                      </p:tavLst>
                                    </p:anim>
                                    <p:anim calcmode="lin" valueType="num">
                                      <p:cBhvr>
                                        <p:cTn id="15" dur="1000" fill="hold"/>
                                        <p:tgtEl>
                                          <p:spTgt spid="49154"/>
                                        </p:tgtEl>
                                        <p:attrNameLst>
                                          <p:attrName>ppt_h</p:attrName>
                                        </p:attrNameLst>
                                      </p:cBhvr>
                                      <p:tavLst>
                                        <p:tav tm="0">
                                          <p:val>
                                            <p:fltVal val="0"/>
                                          </p:val>
                                        </p:tav>
                                        <p:tav tm="100000">
                                          <p:val>
                                            <p:strVal val="#ppt_h"/>
                                          </p:val>
                                        </p:tav>
                                      </p:tavLst>
                                    </p:anim>
                                    <p:anim calcmode="lin" valueType="num">
                                      <p:cBhvr>
                                        <p:cTn id="16" dur="1000" fill="hold"/>
                                        <p:tgtEl>
                                          <p:spTgt spid="49154"/>
                                        </p:tgtEl>
                                        <p:attrNameLst>
                                          <p:attrName>style.rotation</p:attrName>
                                        </p:attrNameLst>
                                      </p:cBhvr>
                                      <p:tavLst>
                                        <p:tav tm="0">
                                          <p:val>
                                            <p:fltVal val="90"/>
                                          </p:val>
                                        </p:tav>
                                        <p:tav tm="100000">
                                          <p:val>
                                            <p:fltVal val="0"/>
                                          </p:val>
                                        </p:tav>
                                      </p:tavLst>
                                    </p:anim>
                                    <p:animEffect transition="in" filter="fade">
                                      <p:cBhvr>
                                        <p:cTn id="17" dur="1000"/>
                                        <p:tgtEl>
                                          <p:spTgt spid="49154"/>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49156"/>
                                        </p:tgtEl>
                                        <p:attrNameLst>
                                          <p:attrName>style.visibility</p:attrName>
                                        </p:attrNameLst>
                                      </p:cBhvr>
                                      <p:to>
                                        <p:strVal val="visible"/>
                                      </p:to>
                                    </p:set>
                                    <p:anim calcmode="lin" valueType="num">
                                      <p:cBhvr>
                                        <p:cTn id="20" dur="1000" fill="hold"/>
                                        <p:tgtEl>
                                          <p:spTgt spid="49156"/>
                                        </p:tgtEl>
                                        <p:attrNameLst>
                                          <p:attrName>ppt_w</p:attrName>
                                        </p:attrNameLst>
                                      </p:cBhvr>
                                      <p:tavLst>
                                        <p:tav tm="0">
                                          <p:val>
                                            <p:fltVal val="0"/>
                                          </p:val>
                                        </p:tav>
                                        <p:tav tm="100000">
                                          <p:val>
                                            <p:strVal val="#ppt_w"/>
                                          </p:val>
                                        </p:tav>
                                      </p:tavLst>
                                    </p:anim>
                                    <p:anim calcmode="lin" valueType="num">
                                      <p:cBhvr>
                                        <p:cTn id="21" dur="1000" fill="hold"/>
                                        <p:tgtEl>
                                          <p:spTgt spid="49156"/>
                                        </p:tgtEl>
                                        <p:attrNameLst>
                                          <p:attrName>ppt_h</p:attrName>
                                        </p:attrNameLst>
                                      </p:cBhvr>
                                      <p:tavLst>
                                        <p:tav tm="0">
                                          <p:val>
                                            <p:fltVal val="0"/>
                                          </p:val>
                                        </p:tav>
                                        <p:tav tm="100000">
                                          <p:val>
                                            <p:strVal val="#ppt_h"/>
                                          </p:val>
                                        </p:tav>
                                      </p:tavLst>
                                    </p:anim>
                                    <p:anim calcmode="lin" valueType="num">
                                      <p:cBhvr>
                                        <p:cTn id="22" dur="1000" fill="hold"/>
                                        <p:tgtEl>
                                          <p:spTgt spid="49156"/>
                                        </p:tgtEl>
                                        <p:attrNameLst>
                                          <p:attrName>style.rotation</p:attrName>
                                        </p:attrNameLst>
                                      </p:cBhvr>
                                      <p:tavLst>
                                        <p:tav tm="0">
                                          <p:val>
                                            <p:fltVal val="90"/>
                                          </p:val>
                                        </p:tav>
                                        <p:tav tm="100000">
                                          <p:val>
                                            <p:fltVal val="0"/>
                                          </p:val>
                                        </p:tav>
                                      </p:tavLst>
                                    </p:anim>
                                    <p:animEffect transition="in" filter="fade">
                                      <p:cBhvr>
                                        <p:cTn id="23"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bright="-18000" contrast="22000"/>
            <a:grayscl/>
          </a:blip>
          <a:srcRec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1102232"/>
            <a:ext cx="9144000" cy="5509200"/>
          </a:xfrm>
          <a:prstGeom prst="rect">
            <a:avLst/>
          </a:prstGeom>
          <a:noFill/>
          <a:ln w="9525">
            <a:noFill/>
            <a:miter lim="800000"/>
            <a:headEnd/>
            <a:tailEnd/>
          </a:ln>
          <a:effectLst/>
        </p:spPr>
        <p:txBody>
          <a:bodyPr anchor="ctr">
            <a:spAutoFit/>
          </a:bodyPr>
          <a:lstStyle/>
          <a:p>
            <a:pPr eaLnBrk="0" hangingPunct="0">
              <a:defRPr/>
            </a:pPr>
            <a:r>
              <a:rPr lang="en-US" sz="1600" dirty="0">
                <a:solidFill>
                  <a:schemeClr val="tx1">
                    <a:lumMod val="95000"/>
                  </a:schemeClr>
                </a:solidFill>
                <a:latin typeface="Arial" pitchFamily="34" charset="0"/>
                <a:ea typeface="Times New Roman" pitchFamily="18" charset="0"/>
                <a:cs typeface="Arial" pitchFamily="34" charset="0"/>
              </a:rPr>
              <a:t> </a:t>
            </a:r>
            <a:r>
              <a:rPr lang="uk-UA" sz="1600" dirty="0" smtClean="0">
                <a:solidFill>
                  <a:schemeClr val="tx1">
                    <a:lumMod val="95000"/>
                  </a:schemeClr>
                </a:solidFill>
                <a:latin typeface="Arial" pitchFamily="34" charset="0"/>
                <a:ea typeface="Times New Roman" pitchFamily="18" charset="0"/>
                <a:cs typeface="Arial" pitchFamily="34" charset="0"/>
              </a:rPr>
              <a:t>   Верхні </a:t>
            </a:r>
            <a:r>
              <a:rPr lang="uk-UA" sz="1600" dirty="0">
                <a:solidFill>
                  <a:schemeClr val="tx1">
                    <a:lumMod val="95000"/>
                  </a:schemeClr>
                </a:solidFill>
                <a:latin typeface="Arial" pitchFamily="34" charset="0"/>
                <a:ea typeface="Times New Roman" pitchFamily="18" charset="0"/>
                <a:cs typeface="Arial" pitchFamily="34" charset="0"/>
              </a:rPr>
              <a:t>шари атмосфери Сатурна складаються на 93% з водню (за об'ємом) і на 7</a:t>
            </a:r>
            <a:r>
              <a:rPr lang="uk-UA" sz="1600" dirty="0" smtClean="0">
                <a:solidFill>
                  <a:schemeClr val="tx1">
                    <a:lumMod val="95000"/>
                  </a:schemeClr>
                </a:solidFill>
                <a:latin typeface="Arial" pitchFamily="34" charset="0"/>
                <a:ea typeface="Times New Roman" pitchFamily="18" charset="0"/>
                <a:cs typeface="Arial" pitchFamily="34" charset="0"/>
              </a:rPr>
              <a:t>% </a:t>
            </a:r>
            <a:r>
              <a:rPr lang="uk-UA" sz="1600" dirty="0">
                <a:solidFill>
                  <a:schemeClr val="tx1">
                    <a:lumMod val="95000"/>
                  </a:schemeClr>
                </a:solidFill>
                <a:latin typeface="Arial" pitchFamily="34" charset="0"/>
                <a:ea typeface="Times New Roman" pitchFamily="18" charset="0"/>
                <a:cs typeface="Arial" pitchFamily="34" charset="0"/>
              </a:rPr>
              <a:t>з гелію (в порівнянні з 18% в атмосфері Юпітера). Є домішки метану, водяної пари, аміаку та деяких інших газів. Аміачні хмари у верхній частині атмосфери </a:t>
            </a:r>
            <a:r>
              <a:rPr lang="uk-UA" sz="1600" dirty="0" smtClean="0">
                <a:solidFill>
                  <a:schemeClr val="tx1">
                    <a:lumMod val="95000"/>
                  </a:schemeClr>
                </a:solidFill>
                <a:latin typeface="Arial" pitchFamily="34" charset="0"/>
                <a:ea typeface="Times New Roman" pitchFamily="18" charset="0"/>
                <a:cs typeface="Arial" pitchFamily="34" charset="0"/>
              </a:rPr>
              <a:t>могутніші </a:t>
            </a:r>
            <a:r>
              <a:rPr lang="uk-UA" sz="1600" dirty="0">
                <a:solidFill>
                  <a:schemeClr val="tx1">
                    <a:lumMod val="95000"/>
                  </a:schemeClr>
                </a:solidFill>
                <a:latin typeface="Arial" pitchFamily="34" charset="0"/>
                <a:ea typeface="Times New Roman" pitchFamily="18" charset="0"/>
                <a:cs typeface="Arial" pitchFamily="34" charset="0"/>
              </a:rPr>
              <a:t>юпітеріанських.</a:t>
            </a:r>
            <a:endParaRPr lang="ru-RU" sz="1600" dirty="0">
              <a:solidFill>
                <a:schemeClr val="tx1">
                  <a:lumMod val="95000"/>
                </a:schemeClr>
              </a:solidFill>
              <a:latin typeface="Arial" pitchFamily="34" charset="0"/>
              <a:ea typeface="Times New Roman" pitchFamily="18" charset="0"/>
              <a:cs typeface="Arial" pitchFamily="34" charset="0"/>
            </a:endParaRPr>
          </a:p>
          <a:p>
            <a:pPr eaLnBrk="0" hangingPunct="0">
              <a:defRPr/>
            </a:pPr>
            <a:r>
              <a:rPr lang="en-US" sz="1600" dirty="0">
                <a:solidFill>
                  <a:schemeClr val="tx1">
                    <a:lumMod val="95000"/>
                  </a:schemeClr>
                </a:solidFill>
                <a:latin typeface="Arial" pitchFamily="34" charset="0"/>
                <a:ea typeface="Times New Roman" pitchFamily="18" charset="0"/>
                <a:cs typeface="Arial" pitchFamily="34" charset="0"/>
              </a:rPr>
              <a:t> </a:t>
            </a:r>
            <a:r>
              <a:rPr lang="uk-UA" sz="1600" dirty="0" smtClean="0">
                <a:solidFill>
                  <a:schemeClr val="tx1">
                    <a:lumMod val="95000"/>
                  </a:schemeClr>
                </a:solidFill>
                <a:latin typeface="Arial" pitchFamily="34" charset="0"/>
                <a:ea typeface="Times New Roman" pitchFamily="18" charset="0"/>
                <a:cs typeface="Arial" pitchFamily="34" charset="0"/>
              </a:rPr>
              <a:t>   За </a:t>
            </a:r>
            <a:r>
              <a:rPr lang="uk-UA" sz="1600" dirty="0">
                <a:solidFill>
                  <a:schemeClr val="tx1">
                    <a:lumMod val="95000"/>
                  </a:schemeClr>
                </a:solidFill>
                <a:latin typeface="Arial" pitchFamily="34" charset="0"/>
                <a:ea typeface="Times New Roman" pitchFamily="18" charset="0"/>
                <a:cs typeface="Arial" pitchFamily="34" charset="0"/>
              </a:rPr>
              <a:t>даними «</a:t>
            </a:r>
            <a:r>
              <a:rPr lang="uk-UA" sz="1600" dirty="0" err="1" smtClean="0">
                <a:solidFill>
                  <a:schemeClr val="tx1">
                    <a:lumMod val="95000"/>
                  </a:schemeClr>
                </a:solidFill>
                <a:latin typeface="Arial" pitchFamily="34" charset="0"/>
                <a:ea typeface="Times New Roman" pitchFamily="18" charset="0"/>
                <a:cs typeface="Arial" pitchFamily="34" charset="0"/>
              </a:rPr>
              <a:t>Вояджерів</a:t>
            </a:r>
            <a:r>
              <a:rPr lang="uk-UA" sz="1600" dirty="0" smtClean="0">
                <a:solidFill>
                  <a:schemeClr val="tx1">
                    <a:lumMod val="95000"/>
                  </a:schemeClr>
                </a:solidFill>
                <a:latin typeface="Arial" pitchFamily="34" charset="0"/>
                <a:ea typeface="Times New Roman" pitchFamily="18" charset="0"/>
                <a:cs typeface="Arial" pitchFamily="34" charset="0"/>
              </a:rPr>
              <a:t>», </a:t>
            </a:r>
            <a:r>
              <a:rPr lang="uk-UA" sz="1600" dirty="0">
                <a:solidFill>
                  <a:schemeClr val="tx1">
                    <a:lumMod val="95000"/>
                  </a:schemeClr>
                </a:solidFill>
                <a:latin typeface="Arial" pitchFamily="34" charset="0"/>
                <a:ea typeface="Times New Roman" pitchFamily="18" charset="0"/>
                <a:cs typeface="Arial" pitchFamily="34" charset="0"/>
              </a:rPr>
              <a:t>на Сатурні дмуть сильні вітри, апарати зареєстрували швидкості повітряних потоків 500 м / с. </a:t>
            </a:r>
            <a:r>
              <a:rPr lang="uk-UA" sz="1600" dirty="0" smtClean="0">
                <a:solidFill>
                  <a:schemeClr val="tx1">
                    <a:lumMod val="95000"/>
                  </a:schemeClr>
                </a:solidFill>
                <a:latin typeface="Arial" pitchFamily="34" charset="0"/>
                <a:ea typeface="Times New Roman" pitchFamily="18" charset="0"/>
                <a:cs typeface="Arial" pitchFamily="34" charset="0"/>
              </a:rPr>
              <a:t>Вітри </a:t>
            </a:r>
            <a:r>
              <a:rPr lang="uk-UA" sz="1600" dirty="0">
                <a:solidFill>
                  <a:schemeClr val="tx1">
                    <a:lumMod val="95000"/>
                  </a:schemeClr>
                </a:solidFill>
                <a:latin typeface="Arial" pitchFamily="34" charset="0"/>
                <a:ea typeface="Times New Roman" pitchFamily="18" charset="0"/>
                <a:cs typeface="Arial" pitchFamily="34" charset="0"/>
              </a:rPr>
              <a:t>дмуть, в основному, в східному напрямку (у напрямку осьового обертання). Їх сила слабшає при </a:t>
            </a:r>
            <a:r>
              <a:rPr lang="uk-UA" sz="1600" dirty="0" smtClean="0">
                <a:solidFill>
                  <a:schemeClr val="tx1">
                    <a:lumMod val="95000"/>
                  </a:schemeClr>
                </a:solidFill>
                <a:latin typeface="Arial" pitchFamily="34" charset="0"/>
                <a:ea typeface="Times New Roman" pitchFamily="18" charset="0"/>
                <a:cs typeface="Arial" pitchFamily="34" charset="0"/>
              </a:rPr>
              <a:t>віддаленні </a:t>
            </a:r>
            <a:r>
              <a:rPr lang="uk-UA" sz="1600" dirty="0">
                <a:solidFill>
                  <a:schemeClr val="tx1">
                    <a:lumMod val="95000"/>
                  </a:schemeClr>
                </a:solidFill>
                <a:latin typeface="Arial" pitchFamily="34" charset="0"/>
                <a:ea typeface="Times New Roman" pitchFamily="18" charset="0"/>
                <a:cs typeface="Arial" pitchFamily="34" charset="0"/>
              </a:rPr>
              <a:t>від екватора; при </a:t>
            </a:r>
            <a:r>
              <a:rPr lang="uk-UA" sz="1600" dirty="0" smtClean="0">
                <a:solidFill>
                  <a:schemeClr val="tx1">
                    <a:lumMod val="95000"/>
                  </a:schemeClr>
                </a:solidFill>
                <a:latin typeface="Arial" pitchFamily="34" charset="0"/>
                <a:ea typeface="Times New Roman" pitchFamily="18" charset="0"/>
                <a:cs typeface="Arial" pitchFamily="34" charset="0"/>
              </a:rPr>
              <a:t>віддаленні </a:t>
            </a:r>
            <a:r>
              <a:rPr lang="uk-UA" sz="1600" dirty="0">
                <a:solidFill>
                  <a:schemeClr val="tx1">
                    <a:lumMod val="95000"/>
                  </a:schemeClr>
                </a:solidFill>
                <a:latin typeface="Arial" pitchFamily="34" charset="0"/>
                <a:ea typeface="Times New Roman" pitchFamily="18" charset="0"/>
                <a:cs typeface="Arial" pitchFamily="34" charset="0"/>
              </a:rPr>
              <a:t>від екватора з'являються також і західні атмосферні течії. </a:t>
            </a:r>
            <a:r>
              <a:rPr lang="uk-UA" sz="1600" dirty="0" smtClean="0">
                <a:solidFill>
                  <a:schemeClr val="tx1">
                    <a:lumMod val="95000"/>
                  </a:schemeClr>
                </a:solidFill>
                <a:latin typeface="Arial" pitchFamily="34" charset="0"/>
                <a:ea typeface="Times New Roman" pitchFamily="18" charset="0"/>
                <a:cs typeface="Arial" pitchFamily="34" charset="0"/>
              </a:rPr>
              <a:t>Ряди </a:t>
            </a:r>
            <a:r>
              <a:rPr lang="uk-UA" sz="1600" dirty="0">
                <a:solidFill>
                  <a:schemeClr val="tx1">
                    <a:lumMod val="95000"/>
                  </a:schemeClr>
                </a:solidFill>
                <a:latin typeface="Arial" pitchFamily="34" charset="0"/>
                <a:ea typeface="Times New Roman" pitchFamily="18" charset="0"/>
                <a:cs typeface="Arial" pitchFamily="34" charset="0"/>
              </a:rPr>
              <a:t>даних вказують, що вітри не обмежені шаром верхніх хмар, вони повинні поширюватися всередину, принаймні, на 2 тис. км. Крім того, вимірювання «</a:t>
            </a:r>
            <a:r>
              <a:rPr lang="uk-UA" sz="1600" dirty="0" err="1">
                <a:solidFill>
                  <a:schemeClr val="tx1">
                    <a:lumMod val="95000"/>
                  </a:schemeClr>
                </a:solidFill>
                <a:latin typeface="Arial" pitchFamily="34" charset="0"/>
                <a:ea typeface="Times New Roman" pitchFamily="18" charset="0"/>
                <a:cs typeface="Arial" pitchFamily="34" charset="0"/>
              </a:rPr>
              <a:t>Вояджера</a:t>
            </a:r>
            <a:r>
              <a:rPr lang="uk-UA" sz="1600" dirty="0">
                <a:solidFill>
                  <a:schemeClr val="tx1">
                    <a:lumMod val="95000"/>
                  </a:schemeClr>
                </a:solidFill>
                <a:latin typeface="Arial" pitchFamily="34" charset="0"/>
                <a:ea typeface="Times New Roman" pitchFamily="18" charset="0"/>
                <a:cs typeface="Arial" pitchFamily="34" charset="0"/>
              </a:rPr>
              <a:t>-2» показали, що </a:t>
            </a:r>
            <a:r>
              <a:rPr lang="uk-UA" sz="1600" dirty="0" smtClean="0">
                <a:solidFill>
                  <a:schemeClr val="tx1">
                    <a:lumMod val="95000"/>
                  </a:schemeClr>
                </a:solidFill>
                <a:latin typeface="Arial" pitchFamily="34" charset="0"/>
                <a:ea typeface="Times New Roman" pitchFamily="18" charset="0"/>
                <a:cs typeface="Arial" pitchFamily="34" charset="0"/>
              </a:rPr>
              <a:t>вітри </a:t>
            </a:r>
            <a:r>
              <a:rPr lang="uk-UA" sz="1600" dirty="0">
                <a:solidFill>
                  <a:schemeClr val="tx1">
                    <a:lumMod val="95000"/>
                  </a:schemeClr>
                </a:solidFill>
                <a:latin typeface="Arial" pitchFamily="34" charset="0"/>
                <a:ea typeface="Times New Roman" pitchFamily="18" charset="0"/>
                <a:cs typeface="Arial" pitchFamily="34" charset="0"/>
              </a:rPr>
              <a:t>в </a:t>
            </a:r>
            <a:r>
              <a:rPr lang="uk-UA" sz="1600" dirty="0" smtClean="0">
                <a:solidFill>
                  <a:schemeClr val="tx1">
                    <a:lumMod val="95000"/>
                  </a:schemeClr>
                </a:solidFill>
                <a:latin typeface="Arial" pitchFamily="34" charset="0"/>
                <a:ea typeface="Times New Roman" pitchFamily="18" charset="0"/>
                <a:cs typeface="Arial" pitchFamily="34" charset="0"/>
              </a:rPr>
              <a:t>південній </a:t>
            </a:r>
            <a:r>
              <a:rPr lang="uk-UA" sz="1600" dirty="0">
                <a:solidFill>
                  <a:schemeClr val="tx1">
                    <a:lumMod val="95000"/>
                  </a:schemeClr>
                </a:solidFill>
                <a:latin typeface="Arial" pitchFamily="34" charset="0"/>
                <a:ea typeface="Times New Roman" pitchFamily="18" charset="0"/>
                <a:cs typeface="Arial" pitchFamily="34" charset="0"/>
              </a:rPr>
              <a:t>і </a:t>
            </a:r>
            <a:r>
              <a:rPr lang="uk-UA" sz="1600" dirty="0" smtClean="0">
                <a:solidFill>
                  <a:schemeClr val="tx1">
                    <a:lumMod val="95000"/>
                  </a:schemeClr>
                </a:solidFill>
                <a:latin typeface="Arial" pitchFamily="34" charset="0"/>
                <a:ea typeface="Times New Roman" pitchFamily="18" charset="0"/>
                <a:cs typeface="Arial" pitchFamily="34" charset="0"/>
              </a:rPr>
              <a:t>північній </a:t>
            </a:r>
            <a:r>
              <a:rPr lang="uk-UA" sz="1600" dirty="0">
                <a:solidFill>
                  <a:schemeClr val="tx1">
                    <a:lumMod val="95000"/>
                  </a:schemeClr>
                </a:solidFill>
                <a:latin typeface="Arial" pitchFamily="34" charset="0"/>
                <a:ea typeface="Times New Roman" pitchFamily="18" charset="0"/>
                <a:cs typeface="Arial" pitchFamily="34" charset="0"/>
              </a:rPr>
              <a:t>півкулях симетричні щодо екватора. Є припущення, що симетричні потоки якось пов'язані під шаром видимої атмосфери.</a:t>
            </a:r>
            <a:endParaRPr lang="ru-RU" sz="1600" dirty="0">
              <a:solidFill>
                <a:schemeClr val="tx1">
                  <a:lumMod val="95000"/>
                </a:schemeClr>
              </a:solidFill>
              <a:latin typeface="Arial" pitchFamily="34" charset="0"/>
              <a:ea typeface="Times New Roman" pitchFamily="18" charset="0"/>
              <a:cs typeface="Arial" pitchFamily="34" charset="0"/>
            </a:endParaRPr>
          </a:p>
          <a:p>
            <a:pPr eaLnBrk="0" hangingPunct="0">
              <a:defRPr/>
            </a:pPr>
            <a:r>
              <a:rPr lang="ru-RU" sz="1600" dirty="0" smtClean="0">
                <a:solidFill>
                  <a:schemeClr val="tx1">
                    <a:lumMod val="95000"/>
                  </a:schemeClr>
                </a:solidFill>
                <a:latin typeface="Arial" pitchFamily="34" charset="0"/>
                <a:ea typeface="Times New Roman" pitchFamily="18" charset="0"/>
                <a:cs typeface="Arial" pitchFamily="34" charset="0"/>
              </a:rPr>
              <a:t>    В </a:t>
            </a:r>
            <a:r>
              <a:rPr lang="ru-RU" sz="1600" dirty="0" err="1">
                <a:solidFill>
                  <a:schemeClr val="tx1">
                    <a:lumMod val="95000"/>
                  </a:schemeClr>
                </a:solidFill>
                <a:latin typeface="Arial" pitchFamily="34" charset="0"/>
                <a:ea typeface="Times New Roman" pitchFamily="18" charset="0"/>
                <a:cs typeface="Arial" pitchFamily="34" charset="0"/>
              </a:rPr>
              <a:t>атмосфері</a:t>
            </a:r>
            <a:r>
              <a:rPr lang="ru-RU" sz="1600" dirty="0">
                <a:solidFill>
                  <a:schemeClr val="tx1">
                    <a:lumMod val="95000"/>
                  </a:schemeClr>
                </a:solidFill>
                <a:latin typeface="Arial" pitchFamily="34" charset="0"/>
                <a:ea typeface="Times New Roman" pitchFamily="18" charset="0"/>
                <a:cs typeface="Arial" pitchFamily="34" charset="0"/>
              </a:rPr>
              <a:t> Сатурна </a:t>
            </a:r>
            <a:r>
              <a:rPr lang="ru-RU" sz="1600" dirty="0" err="1">
                <a:solidFill>
                  <a:schemeClr val="tx1">
                    <a:lumMod val="95000"/>
                  </a:schemeClr>
                </a:solidFill>
                <a:latin typeface="Arial" pitchFamily="34" charset="0"/>
                <a:ea typeface="Times New Roman" pitchFamily="18" charset="0"/>
                <a:cs typeface="Arial" pitchFamily="34" charset="0"/>
              </a:rPr>
              <a:t>іноді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з'являються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стійкі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утворення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що</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представляють</a:t>
            </a:r>
            <a:r>
              <a:rPr lang="ru-RU" sz="1600" dirty="0">
                <a:solidFill>
                  <a:schemeClr val="tx1">
                    <a:lumMod val="95000"/>
                  </a:schemeClr>
                </a:solidFill>
                <a:latin typeface="Arial" pitchFamily="34" charset="0"/>
                <a:ea typeface="Times New Roman" pitchFamily="18" charset="0"/>
                <a:cs typeface="Arial" pitchFamily="34" charset="0"/>
              </a:rPr>
              <a:t> собою </a:t>
            </a:r>
            <a:r>
              <a:rPr lang="ru-RU" sz="1600" dirty="0" err="1">
                <a:solidFill>
                  <a:schemeClr val="tx1">
                    <a:lumMod val="95000"/>
                  </a:schemeClr>
                </a:solidFill>
                <a:latin typeface="Arial" pitchFamily="34" charset="0"/>
                <a:ea typeface="Times New Roman" pitchFamily="18" charset="0"/>
                <a:cs typeface="Arial" pitchFamily="34" charset="0"/>
              </a:rPr>
              <a:t>надпотужні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урагани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Аналогічні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об'єкти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спостерігаються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і</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інших</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газових</a:t>
            </a:r>
            <a:r>
              <a:rPr lang="ru-RU" sz="1600" dirty="0">
                <a:solidFill>
                  <a:schemeClr val="tx1">
                    <a:lumMod val="95000"/>
                  </a:schemeClr>
                </a:solidFill>
                <a:latin typeface="Arial" pitchFamily="34" charset="0"/>
                <a:ea typeface="Times New Roman" pitchFamily="18" charset="0"/>
                <a:cs typeface="Arial" pitchFamily="34" charset="0"/>
              </a:rPr>
              <a:t> планетах </a:t>
            </a:r>
            <a:r>
              <a:rPr lang="ru-RU" sz="1600" dirty="0" err="1">
                <a:solidFill>
                  <a:schemeClr val="tx1">
                    <a:lumMod val="95000"/>
                  </a:schemeClr>
                </a:solidFill>
                <a:latin typeface="Arial" pitchFamily="34" charset="0"/>
                <a:ea typeface="Times New Roman" pitchFamily="18" charset="0"/>
                <a:cs typeface="Arial" pitchFamily="34" charset="0"/>
              </a:rPr>
              <a:t>Сонячної</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системи</a:t>
            </a:r>
            <a:r>
              <a:rPr lang="ru-RU" sz="1600" dirty="0">
                <a:solidFill>
                  <a:schemeClr val="tx1">
                    <a:lumMod val="95000"/>
                  </a:schemeClr>
                </a:solidFill>
                <a:latin typeface="Arial" pitchFamily="34" charset="0"/>
                <a:ea typeface="Times New Roman" pitchFamily="18" charset="0"/>
                <a:cs typeface="Arial" pitchFamily="34" charset="0"/>
              </a:rPr>
              <a:t> (Велика </a:t>
            </a:r>
            <a:r>
              <a:rPr lang="ru-RU" sz="1600" dirty="0" err="1">
                <a:solidFill>
                  <a:schemeClr val="tx1">
                    <a:lumMod val="95000"/>
                  </a:schemeClr>
                </a:solidFill>
                <a:latin typeface="Arial" pitchFamily="34" charset="0"/>
                <a:ea typeface="Times New Roman" pitchFamily="18" charset="0"/>
                <a:cs typeface="Arial" pitchFamily="34" charset="0"/>
              </a:rPr>
              <a:t>червона</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пляма</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Юпітері</a:t>
            </a:r>
            <a:r>
              <a:rPr lang="ru-RU" sz="1600" dirty="0">
                <a:solidFill>
                  <a:schemeClr val="tx1">
                    <a:lumMod val="95000"/>
                  </a:schemeClr>
                </a:solidFill>
                <a:latin typeface="Arial" pitchFamily="34" charset="0"/>
                <a:ea typeface="Times New Roman" pitchFamily="18" charset="0"/>
                <a:cs typeface="Arial" pitchFamily="34" charset="0"/>
              </a:rPr>
              <a:t>, Велика темна </a:t>
            </a:r>
            <a:r>
              <a:rPr lang="ru-RU" sz="1600" dirty="0" err="1">
                <a:solidFill>
                  <a:schemeClr val="tx1">
                    <a:lumMod val="95000"/>
                  </a:schemeClr>
                </a:solidFill>
                <a:latin typeface="Arial" pitchFamily="34" charset="0"/>
                <a:ea typeface="Times New Roman" pitchFamily="18" charset="0"/>
                <a:cs typeface="Arial" pitchFamily="34" charset="0"/>
              </a:rPr>
              <a:t>пляма</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Нептуні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Гігантський</a:t>
            </a:r>
            <a:r>
              <a:rPr lang="ru-RU" sz="1600" dirty="0">
                <a:solidFill>
                  <a:schemeClr val="tx1">
                    <a:lumMod val="95000"/>
                  </a:schemeClr>
                </a:solidFill>
                <a:latin typeface="Arial" pitchFamily="34" charset="0"/>
                <a:ea typeface="Times New Roman" pitchFamily="18" charset="0"/>
                <a:cs typeface="Arial" pitchFamily="34" charset="0"/>
              </a:rPr>
              <a:t> «Великий </a:t>
            </a:r>
            <a:r>
              <a:rPr lang="ru-RU" sz="1600" dirty="0" err="1">
                <a:solidFill>
                  <a:schemeClr val="tx1">
                    <a:lumMod val="95000"/>
                  </a:schemeClr>
                </a:solidFill>
                <a:latin typeface="Arial" pitchFamily="34" charset="0"/>
                <a:ea typeface="Times New Roman" pitchFamily="18" charset="0"/>
                <a:cs typeface="Arial" pitchFamily="34" charset="0"/>
              </a:rPr>
              <a:t>білий</a:t>
            </a:r>
            <a:r>
              <a:rPr lang="ru-RU" sz="1600" dirty="0">
                <a:solidFill>
                  <a:schemeClr val="tx1">
                    <a:lumMod val="95000"/>
                  </a:schemeClr>
                </a:solidFill>
                <a:latin typeface="Arial" pitchFamily="34" charset="0"/>
                <a:ea typeface="Times New Roman" pitchFamily="18" charset="0"/>
                <a:cs typeface="Arial" pitchFamily="34" charset="0"/>
              </a:rPr>
              <a:t> овал» </a:t>
            </a:r>
            <a:r>
              <a:rPr lang="ru-RU" sz="1600" dirty="0" err="1">
                <a:solidFill>
                  <a:schemeClr val="tx1">
                    <a:lumMod val="95000"/>
                  </a:schemeClr>
                </a:solidFill>
                <a:latin typeface="Arial" pitchFamily="34" charset="0"/>
                <a:ea typeface="Times New Roman" pitchFamily="18" charset="0"/>
                <a:cs typeface="Arial" pitchFamily="34" charset="0"/>
              </a:rPr>
              <a:t>з'являється</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Сатурні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приблизно</a:t>
            </a:r>
            <a:r>
              <a:rPr lang="ru-RU" sz="1600" dirty="0">
                <a:solidFill>
                  <a:schemeClr val="tx1">
                    <a:lumMod val="95000"/>
                  </a:schemeClr>
                </a:solidFill>
                <a:latin typeface="Arial" pitchFamily="34" charset="0"/>
                <a:ea typeface="Times New Roman" pitchFamily="18" charset="0"/>
                <a:cs typeface="Arial" pitchFamily="34" charset="0"/>
              </a:rPr>
              <a:t> один раз в 30 </a:t>
            </a:r>
            <a:r>
              <a:rPr lang="ru-RU" sz="1600" dirty="0" err="1">
                <a:solidFill>
                  <a:schemeClr val="tx1">
                    <a:lumMod val="95000"/>
                  </a:schemeClr>
                </a:solidFill>
                <a:latin typeface="Arial" pitchFamily="34" charset="0"/>
                <a:ea typeface="Times New Roman" pitchFamily="18" charset="0"/>
                <a:cs typeface="Arial" pitchFamily="34" charset="0"/>
              </a:rPr>
              <a:t>років</a:t>
            </a:r>
            <a:r>
              <a:rPr lang="ru-RU" sz="1600" dirty="0">
                <a:solidFill>
                  <a:schemeClr val="tx1">
                    <a:lumMod val="95000"/>
                  </a:schemeClr>
                </a:solidFill>
                <a:latin typeface="Arial" pitchFamily="34" charset="0"/>
                <a:ea typeface="Times New Roman" pitchFamily="18" charset="0"/>
                <a:cs typeface="Arial" pitchFamily="34" charset="0"/>
              </a:rPr>
              <a:t>, в </a:t>
            </a:r>
            <a:r>
              <a:rPr lang="ru-RU" sz="1600" dirty="0" err="1">
                <a:solidFill>
                  <a:schemeClr val="tx1">
                    <a:lumMod val="95000"/>
                  </a:schemeClr>
                </a:solidFill>
                <a:latin typeface="Arial" pitchFamily="34" charset="0"/>
                <a:ea typeface="Times New Roman" pitchFamily="18" charset="0"/>
                <a:cs typeface="Arial" pitchFamily="34" charset="0"/>
              </a:rPr>
              <a:t>останній</a:t>
            </a:r>
            <a:r>
              <a:rPr lang="ru-RU" sz="1600" dirty="0">
                <a:solidFill>
                  <a:schemeClr val="tx1">
                    <a:lumMod val="95000"/>
                  </a:schemeClr>
                </a:solidFill>
                <a:latin typeface="Arial" pitchFamily="34" charset="0"/>
                <a:ea typeface="Times New Roman" pitchFamily="18" charset="0"/>
                <a:cs typeface="Arial" pitchFamily="34" charset="0"/>
              </a:rPr>
              <a:t> раз </a:t>
            </a:r>
            <a:r>
              <a:rPr lang="ru-RU" sz="1600" dirty="0" err="1">
                <a:solidFill>
                  <a:schemeClr val="tx1">
                    <a:lumMod val="95000"/>
                  </a:schemeClr>
                </a:solidFill>
                <a:latin typeface="Arial" pitchFamily="34" charset="0"/>
                <a:ea typeface="Times New Roman" pitchFamily="18" charset="0"/>
                <a:cs typeface="Arial" pitchFamily="34" charset="0"/>
              </a:rPr>
              <a:t>він</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спостерігався</a:t>
            </a:r>
            <a:r>
              <a:rPr lang="ru-RU" sz="1600" dirty="0">
                <a:solidFill>
                  <a:schemeClr val="tx1">
                    <a:lumMod val="95000"/>
                  </a:schemeClr>
                </a:solidFill>
                <a:latin typeface="Arial" pitchFamily="34" charset="0"/>
                <a:ea typeface="Times New Roman" pitchFamily="18" charset="0"/>
                <a:cs typeface="Arial" pitchFamily="34" charset="0"/>
              </a:rPr>
              <a:t> у 1990 </a:t>
            </a:r>
            <a:r>
              <a:rPr lang="ru-RU" sz="1600" dirty="0" err="1">
                <a:solidFill>
                  <a:schemeClr val="tx1">
                    <a:lumMod val="95000"/>
                  </a:schemeClr>
                </a:solidFill>
                <a:latin typeface="Arial" pitchFamily="34" charset="0"/>
                <a:ea typeface="Times New Roman" pitchFamily="18" charset="0"/>
                <a:cs typeface="Arial" pitchFamily="34" charset="0"/>
              </a:rPr>
              <a:t>році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менш</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великі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урагани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утворюються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частіше</a:t>
            </a:r>
            <a:r>
              <a:rPr lang="ru-RU" sz="1600" dirty="0">
                <a:solidFill>
                  <a:schemeClr val="tx1">
                    <a:lumMod val="95000"/>
                  </a:schemeClr>
                </a:solidFill>
                <a:latin typeface="Arial" pitchFamily="34" charset="0"/>
                <a:ea typeface="Times New Roman" pitchFamily="18" charset="0"/>
                <a:cs typeface="Arial" pitchFamily="34" charset="0"/>
              </a:rPr>
              <a:t>).</a:t>
            </a:r>
          </a:p>
          <a:p>
            <a:pPr eaLnBrk="0" hangingPunct="0">
              <a:defRPr/>
            </a:pP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smtClean="0">
                <a:solidFill>
                  <a:schemeClr val="tx1">
                    <a:lumMod val="95000"/>
                  </a:schemeClr>
                </a:solidFill>
                <a:latin typeface="Arial" pitchFamily="34" charset="0"/>
                <a:ea typeface="Times New Roman" pitchFamily="18" charset="0"/>
                <a:cs typeface="Arial" pitchFamily="34" charset="0"/>
              </a:rPr>
              <a:t>    Не </a:t>
            </a:r>
            <a:r>
              <a:rPr lang="ru-RU" sz="1600" dirty="0">
                <a:solidFill>
                  <a:schemeClr val="tx1">
                    <a:lumMod val="95000"/>
                  </a:schemeClr>
                </a:solidFill>
                <a:latin typeface="Arial" pitchFamily="34" charset="0"/>
                <a:ea typeface="Times New Roman" pitchFamily="18" charset="0"/>
                <a:cs typeface="Arial" pitchFamily="34" charset="0"/>
              </a:rPr>
              <a:t>до </a:t>
            </a:r>
            <a:r>
              <a:rPr lang="ru-RU" sz="1600" dirty="0" err="1">
                <a:solidFill>
                  <a:schemeClr val="tx1">
                    <a:lumMod val="95000"/>
                  </a:schemeClr>
                </a:solidFill>
                <a:latin typeface="Arial" pitchFamily="34" charset="0"/>
                <a:ea typeface="Times New Roman" pitchFamily="18" charset="0"/>
                <a:cs typeface="Arial" pitchFamily="34" charset="0"/>
              </a:rPr>
              <a:t>кінця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зрозумілим</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сьогоднішній</a:t>
            </a:r>
            <a:r>
              <a:rPr lang="ru-RU" sz="1600" dirty="0">
                <a:solidFill>
                  <a:schemeClr val="tx1">
                    <a:lumMod val="95000"/>
                  </a:schemeClr>
                </a:solidFill>
                <a:latin typeface="Arial" pitchFamily="34" charset="0"/>
                <a:ea typeface="Times New Roman" pitchFamily="18" charset="0"/>
                <a:cs typeface="Arial" pitchFamily="34" charset="0"/>
              </a:rPr>
              <a:t> день </a:t>
            </a:r>
            <a:r>
              <a:rPr lang="ru-RU" sz="1600" dirty="0" err="1">
                <a:solidFill>
                  <a:schemeClr val="tx1">
                    <a:lumMod val="95000"/>
                  </a:schemeClr>
                </a:solidFill>
                <a:latin typeface="Arial" pitchFamily="34" charset="0"/>
                <a:ea typeface="Times New Roman" pitchFamily="18" charset="0"/>
                <a:cs typeface="Arial" pitchFamily="34" charset="0"/>
              </a:rPr>
              <a:t>залишається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smtClean="0">
                <a:solidFill>
                  <a:schemeClr val="tx1">
                    <a:lumMod val="95000"/>
                  </a:schemeClr>
                </a:solidFill>
                <a:latin typeface="Arial" pitchFamily="34" charset="0"/>
                <a:ea typeface="Times New Roman" pitchFamily="18" charset="0"/>
                <a:cs typeface="Arial" pitchFamily="34" charset="0"/>
              </a:rPr>
              <a:t>такий</a:t>
            </a:r>
            <a:r>
              <a:rPr lang="ru-RU" sz="1600" dirty="0" smtClean="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атмосферний</a:t>
            </a:r>
            <a:r>
              <a:rPr lang="ru-RU" sz="1600" dirty="0">
                <a:solidFill>
                  <a:schemeClr val="tx1">
                    <a:lumMod val="95000"/>
                  </a:schemeClr>
                </a:solidFill>
                <a:latin typeface="Arial" pitchFamily="34" charset="0"/>
                <a:ea typeface="Times New Roman" pitchFamily="18" charset="0"/>
                <a:cs typeface="Arial" pitchFamily="34" charset="0"/>
              </a:rPr>
              <a:t> феномен Сатурна, як «</a:t>
            </a:r>
            <a:r>
              <a:rPr lang="ru-RU" sz="1600" dirty="0" err="1">
                <a:solidFill>
                  <a:schemeClr val="tx1">
                    <a:lumMod val="95000"/>
                  </a:schemeClr>
                </a:solidFill>
                <a:latin typeface="Arial" pitchFamily="34" charset="0"/>
                <a:ea typeface="Times New Roman" pitchFamily="18" charset="0"/>
                <a:cs typeface="Arial" pitchFamily="34" charset="0"/>
              </a:rPr>
              <a:t>Гігантський</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Гексагон</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Він</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являє</a:t>
            </a:r>
            <a:r>
              <a:rPr lang="ru-RU" sz="1600" dirty="0">
                <a:solidFill>
                  <a:schemeClr val="tx1">
                    <a:lumMod val="95000"/>
                  </a:schemeClr>
                </a:solidFill>
                <a:latin typeface="Arial" pitchFamily="34" charset="0"/>
                <a:ea typeface="Times New Roman" pitchFamily="18" charset="0"/>
                <a:cs typeface="Arial" pitchFamily="34" charset="0"/>
              </a:rPr>
              <a:t> собою </a:t>
            </a:r>
            <a:r>
              <a:rPr lang="ru-RU" sz="1600" dirty="0" err="1">
                <a:solidFill>
                  <a:schemeClr val="tx1">
                    <a:lumMod val="95000"/>
                  </a:schemeClr>
                </a:solidFill>
                <a:latin typeface="Arial" pitchFamily="34" charset="0"/>
                <a:ea typeface="Times New Roman" pitchFamily="18" charset="0"/>
                <a:cs typeface="Arial" pitchFamily="34" charset="0"/>
              </a:rPr>
              <a:t>стійке</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утворення</a:t>
            </a:r>
            <a:r>
              <a:rPr lang="ru-RU" sz="1600" dirty="0">
                <a:solidFill>
                  <a:schemeClr val="tx1">
                    <a:lumMod val="95000"/>
                  </a:schemeClr>
                </a:solidFill>
                <a:latin typeface="Arial" pitchFamily="34" charset="0"/>
                <a:ea typeface="Times New Roman" pitchFamily="18" charset="0"/>
                <a:cs typeface="Arial" pitchFamily="34" charset="0"/>
              </a:rPr>
              <a:t> у </a:t>
            </a:r>
            <a:r>
              <a:rPr lang="ru-RU" sz="1600" dirty="0" err="1">
                <a:solidFill>
                  <a:schemeClr val="tx1">
                    <a:lumMod val="95000"/>
                  </a:schemeClr>
                </a:solidFill>
                <a:latin typeface="Arial" pitchFamily="34" charset="0"/>
                <a:ea typeface="Times New Roman" pitchFamily="18" charset="0"/>
                <a:cs typeface="Arial" pitchFamily="34" charset="0"/>
              </a:rPr>
              <a:t>вигляді</a:t>
            </a:r>
            <a:r>
              <a:rPr lang="ru-RU" sz="1600" dirty="0">
                <a:solidFill>
                  <a:schemeClr val="tx1">
                    <a:lumMod val="95000"/>
                  </a:schemeClr>
                </a:solidFill>
                <a:latin typeface="Arial" pitchFamily="34" charset="0"/>
                <a:ea typeface="Times New Roman" pitchFamily="18" charset="0"/>
                <a:cs typeface="Arial" pitchFamily="34" charset="0"/>
              </a:rPr>
              <a:t> правильного </a:t>
            </a:r>
            <a:r>
              <a:rPr lang="ru-RU" sz="1600" dirty="0" err="1">
                <a:solidFill>
                  <a:schemeClr val="tx1">
                    <a:lumMod val="95000"/>
                  </a:schemeClr>
                </a:solidFill>
                <a:latin typeface="Arial" pitchFamily="34" charset="0"/>
                <a:ea typeface="Times New Roman" pitchFamily="18" charset="0"/>
                <a:cs typeface="Arial" pitchFamily="34" charset="0"/>
              </a:rPr>
              <a:t>шестикутника</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a:t>
            </a:r>
            <a:r>
              <a:rPr lang="ru-RU" sz="1600" dirty="0">
                <a:solidFill>
                  <a:schemeClr val="tx1">
                    <a:lumMod val="95000"/>
                  </a:schemeClr>
                </a:solidFill>
                <a:latin typeface="Arial" pitchFamily="34" charset="0"/>
                <a:ea typeface="Times New Roman" pitchFamily="18" charset="0"/>
                <a:cs typeface="Arial" pitchFamily="34" charset="0"/>
              </a:rPr>
              <a:t> поперечником 25 тис. </a:t>
            </a:r>
            <a:r>
              <a:rPr lang="ru-RU" sz="1600" dirty="0" err="1">
                <a:solidFill>
                  <a:schemeClr val="tx1">
                    <a:lumMod val="95000"/>
                  </a:schemeClr>
                </a:solidFill>
                <a:latin typeface="Arial" pitchFamily="34" charset="0"/>
                <a:ea typeface="Times New Roman" pitchFamily="18" charset="0"/>
                <a:cs typeface="Arial" pitchFamily="34" charset="0"/>
              </a:rPr>
              <a:t>кілометрів</a:t>
            </a:r>
            <a:r>
              <a:rPr lang="ru-RU" sz="1600" dirty="0">
                <a:solidFill>
                  <a:schemeClr val="tx1">
                    <a:lumMod val="95000"/>
                  </a:schemeClr>
                </a:solidFill>
                <a:latin typeface="Arial" pitchFamily="34" charset="0"/>
                <a:ea typeface="Times New Roman" pitchFamily="18" charset="0"/>
                <a:cs typeface="Arial" pitchFamily="34" charset="0"/>
              </a:rPr>
              <a:t>, яке </a:t>
            </a:r>
            <a:r>
              <a:rPr lang="ru-RU" sz="1600" dirty="0" err="1">
                <a:solidFill>
                  <a:schemeClr val="tx1">
                    <a:lumMod val="95000"/>
                  </a:schemeClr>
                </a:solidFill>
                <a:latin typeface="Arial" pitchFamily="34" charset="0"/>
                <a:ea typeface="Times New Roman" pitchFamily="18" charset="0"/>
                <a:cs typeface="Arial" pitchFamily="34" charset="0"/>
              </a:rPr>
              <a:t>оточує</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північний</a:t>
            </a:r>
            <a:r>
              <a:rPr lang="ru-RU" sz="1600" dirty="0">
                <a:solidFill>
                  <a:schemeClr val="tx1">
                    <a:lumMod val="95000"/>
                  </a:schemeClr>
                </a:solidFill>
                <a:latin typeface="Arial" pitchFamily="34" charset="0"/>
                <a:ea typeface="Times New Roman" pitchFamily="18" charset="0"/>
                <a:cs typeface="Arial" pitchFamily="34" charset="0"/>
              </a:rPr>
              <a:t> полюс Сатурна. В </a:t>
            </a:r>
            <a:r>
              <a:rPr lang="ru-RU" sz="1600" dirty="0" err="1">
                <a:solidFill>
                  <a:schemeClr val="tx1">
                    <a:lumMod val="95000"/>
                  </a:schemeClr>
                </a:solidFill>
                <a:latin typeface="Arial" pitchFamily="34" charset="0"/>
                <a:ea typeface="Times New Roman" pitchFamily="18" charset="0"/>
                <a:cs typeface="Arial" pitchFamily="34" charset="0"/>
              </a:rPr>
              <a:t>атмосфері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виявлені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потужні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грозові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розряди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полярні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сяйва</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ультрафіолетове</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випромінювання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водню</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Зокрема</a:t>
            </a:r>
            <a:r>
              <a:rPr lang="ru-RU" sz="1600" dirty="0">
                <a:solidFill>
                  <a:schemeClr val="tx1">
                    <a:lumMod val="95000"/>
                  </a:schemeClr>
                </a:solidFill>
                <a:latin typeface="Arial" pitchFamily="34" charset="0"/>
                <a:ea typeface="Times New Roman" pitchFamily="18" charset="0"/>
                <a:cs typeface="Arial" pitchFamily="34" charset="0"/>
              </a:rPr>
              <a:t>, 5 </a:t>
            </a:r>
            <a:r>
              <a:rPr lang="ru-RU" sz="1600" dirty="0" err="1">
                <a:solidFill>
                  <a:schemeClr val="tx1">
                    <a:lumMod val="95000"/>
                  </a:schemeClr>
                </a:solidFill>
                <a:latin typeface="Arial" pitchFamily="34" charset="0"/>
                <a:ea typeface="Times New Roman" pitchFamily="18" charset="0"/>
                <a:cs typeface="Arial" pitchFamily="34" charset="0"/>
              </a:rPr>
              <a:t>серпня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smtClean="0">
                <a:solidFill>
                  <a:schemeClr val="tx1">
                    <a:lumMod val="95000"/>
                  </a:schemeClr>
                </a:solidFill>
                <a:latin typeface="Arial" pitchFamily="34" charset="0"/>
                <a:ea typeface="Times New Roman" pitchFamily="18" charset="0"/>
                <a:cs typeface="Arial" pitchFamily="34" charset="0"/>
              </a:rPr>
              <a:t>2005 р. </a:t>
            </a:r>
            <a:r>
              <a:rPr lang="ru-RU" sz="1600" dirty="0" err="1">
                <a:solidFill>
                  <a:schemeClr val="tx1">
                    <a:lumMod val="95000"/>
                  </a:schemeClr>
                </a:solidFill>
                <a:latin typeface="Arial" pitchFamily="34" charset="0"/>
                <a:ea typeface="Times New Roman" pitchFamily="18" charset="0"/>
                <a:cs typeface="Arial" pitchFamily="34" charset="0"/>
              </a:rPr>
              <a:t>космічний</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апарат</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Кассіні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зафіксував</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радіохвилі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викликані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блискавкою</a:t>
            </a:r>
            <a:r>
              <a:rPr lang="ru-RU" sz="1600" dirty="0">
                <a:solidFill>
                  <a:schemeClr val="tx1">
                    <a:lumMod val="95000"/>
                  </a:schemeClr>
                </a:solidFill>
                <a:latin typeface="Arial" pitchFamily="34" charset="0"/>
                <a:ea typeface="Times New Roman" pitchFamily="18" charset="0"/>
                <a:cs typeface="Arial" pitchFamily="34" charset="0"/>
              </a:rPr>
              <a:t>.</a:t>
            </a:r>
            <a:endParaRPr lang="ru-RU" sz="1600" dirty="0" smtClean="0">
              <a:solidFill>
                <a:schemeClr val="tx1">
                  <a:lumMod val="95000"/>
                </a:schemeClr>
              </a:solidFill>
              <a:latin typeface="Arial" pitchFamily="34" charset="0"/>
              <a:ea typeface="Times New Roman" pitchFamily="18" charset="0"/>
              <a:cs typeface="Arial" pitchFamily="34" charset="0"/>
            </a:endParaRPr>
          </a:p>
        </p:txBody>
      </p:sp>
      <p:sp>
        <p:nvSpPr>
          <p:cNvPr id="4" name="Прямоугольник 3"/>
          <p:cNvSpPr/>
          <p:nvPr/>
        </p:nvSpPr>
        <p:spPr>
          <a:xfrm>
            <a:off x="1714480" y="0"/>
            <a:ext cx="5057794" cy="923330"/>
          </a:xfrm>
          <a:prstGeom prst="rect">
            <a:avLst/>
          </a:prstGeom>
        </p:spPr>
        <p:txBody>
          <a:bodyPr>
            <a:spAutoFit/>
          </a:bodyPr>
          <a:lstStyle/>
          <a:p>
            <a:pPr algn="ctr" fontAlgn="auto">
              <a:spcBef>
                <a:spcPts val="0"/>
              </a:spcBef>
              <a:spcAft>
                <a:spcPts val="0"/>
              </a:spcAft>
              <a:defRPr/>
            </a:pP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Атмосфера</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9873"/>
                                        </p:tgtEl>
                                        <p:attrNameLst>
                                          <p:attrName>style.visibility</p:attrName>
                                        </p:attrNameLst>
                                      </p:cBhvr>
                                      <p:to>
                                        <p:strVal val="visible"/>
                                      </p:to>
                                    </p:set>
                                    <p:animEffect transition="in" filter="fade">
                                      <p:cBhvr>
                                        <p:cTn id="13" dur="1000"/>
                                        <p:tgtEl>
                                          <p:spTgt spid="79873"/>
                                        </p:tgtEl>
                                      </p:cBhvr>
                                    </p:animEffect>
                                    <p:anim calcmode="lin" valueType="num">
                                      <p:cBhvr>
                                        <p:cTn id="14" dur="1000" fill="hold"/>
                                        <p:tgtEl>
                                          <p:spTgt spid="79873"/>
                                        </p:tgtEl>
                                        <p:attrNameLst>
                                          <p:attrName>ppt_x</p:attrName>
                                        </p:attrNameLst>
                                      </p:cBhvr>
                                      <p:tavLst>
                                        <p:tav tm="0">
                                          <p:val>
                                            <p:strVal val="#ppt_x"/>
                                          </p:val>
                                        </p:tav>
                                        <p:tav tm="100000">
                                          <p:val>
                                            <p:strVal val="#ppt_x"/>
                                          </p:val>
                                        </p:tav>
                                      </p:tavLst>
                                    </p:anim>
                                    <p:anim calcmode="lin" valueType="num">
                                      <p:cBhvr>
                                        <p:cTn id="15" dur="1000" fill="hold"/>
                                        <p:tgtEl>
                                          <p:spTgt spid="798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8" name="Picture 10" descr="http://eslovnik.com/img/4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8130" name="Picture 2" descr="http://znaimo.com.ua/images/rubase_1_87572506_12305.jpg"/>
          <p:cNvPicPr>
            <a:picLocks noChangeAspect="1" noChangeArrowheads="1"/>
          </p:cNvPicPr>
          <p:nvPr/>
        </p:nvPicPr>
        <p:blipFill>
          <a:blip r:embed="rId3" cstate="print"/>
          <a:srcRect/>
          <a:stretch>
            <a:fillRect/>
          </a:stretch>
        </p:blipFill>
        <p:spPr bwMode="auto">
          <a:xfrm>
            <a:off x="3574263" y="0"/>
            <a:ext cx="5569737" cy="4494201"/>
          </a:xfrm>
          <a:prstGeom prst="rect">
            <a:avLst/>
          </a:prstGeom>
          <a:ln>
            <a:noFill/>
          </a:ln>
          <a:effectLst>
            <a:softEdge rad="112500"/>
          </a:effectLst>
        </p:spPr>
      </p:pic>
      <p:pic>
        <p:nvPicPr>
          <p:cNvPr id="48132" name="Picture 4" descr="http://znaimo.com.ua/images/rubase_1_87095485_16538.jpg"/>
          <p:cNvPicPr>
            <a:picLocks noChangeAspect="1" noChangeArrowheads="1"/>
          </p:cNvPicPr>
          <p:nvPr/>
        </p:nvPicPr>
        <p:blipFill>
          <a:blip r:embed="rId4" cstate="print"/>
          <a:srcRect/>
          <a:stretch>
            <a:fillRect/>
          </a:stretch>
        </p:blipFill>
        <p:spPr bwMode="auto">
          <a:xfrm>
            <a:off x="0" y="2996798"/>
            <a:ext cx="4427984" cy="3861202"/>
          </a:xfrm>
          <a:prstGeom prst="rect">
            <a:avLst/>
          </a:prstGeom>
          <a:ln>
            <a:noFill/>
          </a:ln>
          <a:effectLst>
            <a:softEdge rad="112500"/>
          </a:effectLst>
        </p:spPr>
      </p:pic>
      <p:sp>
        <p:nvSpPr>
          <p:cNvPr id="48134" name="AutoShape 6" descr="data:image/jpeg;base64,/9j/4AAQSkZJRgABAQAAAQABAAD/2wCEAAkGBggGAgkIBwgKCQkKAgoCAgICAg4HCAUKExAVFBMQEhIXGyYeFxkjGRISHy8gIycpLCwsFR4xNTAqNSYrLCkBCQoKBQUFDQUFDSkYEhgpKSkpKSkpKSkpKSkpKSkpKSkpKSkpKSkpKSkpKSkpKSkpKSkpKSkpKSkpKSkpKSkpKf/AABEIAOEA4QMBIgACEQEDEQH/xAAVAAEBAAAAAAAAAAAAAAAAAAAAB//EABQQAQAAAAAAAAAAAAAAAAAAAAD/xAAVAQEBAAAAAAAAAAAAAAAAAAAAAf/EABQRAQAAAAAAAAAAAAAAAAAAAAD/2gAMAwEAAhEDEQA/AIgAq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8136" name="AutoShape 8" descr="data:image/jpeg;base64,/9j/4AAQSkZJRgABAQAAAQABAAD/2wCEAAkGBggGAgkIBwgKCQkKAgoCAgICAg4HCAUKExAVFBMQEhIXGyYeFxkjGRISHy8gIycpLCwsFR4xNTAqNSYrLCkBCQoKBQUFDQUFDSkYEhgpKSkpKSkpKSkpKSkpKSkpKSkpKSkpKSkpKSkpKSkpKSkpKSkpKSkpKSkpKSkpKSkpKf/AABEIAOEA4QMBIgACEQEDEQH/xAAVAAEBAAAAAAAAAAAAAAAAAAAAB//EABQQAQAAAAAAAAAAAAAAAAAAAAD/xAAVAQEBAAAAAAAAAAAAAAAAAAAAAf/EABQRAQAAAAAAAAAAAAAAAAAAAAD/2gAMAwEAAhEDEQA/AIgAq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8" name="TextBox 7"/>
          <p:cNvSpPr txBox="1"/>
          <p:nvPr/>
        </p:nvSpPr>
        <p:spPr>
          <a:xfrm>
            <a:off x="755576" y="980728"/>
            <a:ext cx="2592288" cy="954107"/>
          </a:xfrm>
          <a:prstGeom prst="rect">
            <a:avLst/>
          </a:prstGeom>
          <a:noFill/>
        </p:spPr>
        <p:txBody>
          <a:bodyPr wrap="square" rtlCol="0">
            <a:spAutoFit/>
          </a:bodyPr>
          <a:lstStyle/>
          <a:p>
            <a:r>
              <a:rPr lang="ru-RU"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Гігантський</a:t>
            </a: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lang="ru-RU"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Гексагон</a:t>
            </a:r>
            <a:endParaRPr lang="uk-UA"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TextBox 8"/>
          <p:cNvSpPr txBox="1"/>
          <p:nvPr/>
        </p:nvSpPr>
        <p:spPr>
          <a:xfrm>
            <a:off x="5364088" y="4941168"/>
            <a:ext cx="2952328" cy="707886"/>
          </a:xfrm>
          <a:prstGeom prst="rect">
            <a:avLst/>
          </a:prstGeom>
          <a:noFill/>
        </p:spPr>
        <p:txBody>
          <a:bodyPr wrap="square" rtlCol="0">
            <a:spAutoFit/>
          </a:bodyPr>
          <a:lstStyle/>
          <a:p>
            <a:pPr algn="ctr"/>
            <a:r>
              <a:rPr lang="uk-UA"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Полярні сяйва над Сатурном</a:t>
            </a:r>
            <a:endParaRPr lang="uk-UA"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fltVal val="0"/>
                                          </p:val>
                                        </p:tav>
                                        <p:tav tm="100000">
                                          <p:val>
                                            <p:strVal val="#ppt_w"/>
                                          </p:val>
                                        </p:tav>
                                      </p:tavLst>
                                    </p:anim>
                                    <p:anim calcmode="lin" valueType="num">
                                      <p:cBhvr>
                                        <p:cTn id="8" dur="1000" fill="hold"/>
                                        <p:tgtEl>
                                          <p:spTgt spid="48130"/>
                                        </p:tgtEl>
                                        <p:attrNameLst>
                                          <p:attrName>ppt_h</p:attrName>
                                        </p:attrNameLst>
                                      </p:cBhvr>
                                      <p:tavLst>
                                        <p:tav tm="0">
                                          <p:val>
                                            <p:fltVal val="0"/>
                                          </p:val>
                                        </p:tav>
                                        <p:tav tm="100000">
                                          <p:val>
                                            <p:strVal val="#ppt_h"/>
                                          </p:val>
                                        </p:tav>
                                      </p:tavLst>
                                    </p:anim>
                                    <p:anim calcmode="lin" valueType="num">
                                      <p:cBhvr>
                                        <p:cTn id="9" dur="1000" fill="hold"/>
                                        <p:tgtEl>
                                          <p:spTgt spid="48130"/>
                                        </p:tgtEl>
                                        <p:attrNameLst>
                                          <p:attrName>style.rotation</p:attrName>
                                        </p:attrNameLst>
                                      </p:cBhvr>
                                      <p:tavLst>
                                        <p:tav tm="0">
                                          <p:val>
                                            <p:fltVal val="90"/>
                                          </p:val>
                                        </p:tav>
                                        <p:tav tm="100000">
                                          <p:val>
                                            <p:fltVal val="0"/>
                                          </p:val>
                                        </p:tav>
                                      </p:tavLst>
                                    </p:anim>
                                    <p:animEffect transition="in" filter="fade">
                                      <p:cBhvr>
                                        <p:cTn id="10" dur="1000"/>
                                        <p:tgtEl>
                                          <p:spTgt spid="4813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8132"/>
                                        </p:tgtEl>
                                        <p:attrNameLst>
                                          <p:attrName>style.visibility</p:attrName>
                                        </p:attrNameLst>
                                      </p:cBhvr>
                                      <p:to>
                                        <p:strVal val="visible"/>
                                      </p:to>
                                    </p:set>
                                    <p:anim calcmode="lin" valueType="num">
                                      <p:cBhvr>
                                        <p:cTn id="13" dur="1000" fill="hold"/>
                                        <p:tgtEl>
                                          <p:spTgt spid="48132"/>
                                        </p:tgtEl>
                                        <p:attrNameLst>
                                          <p:attrName>ppt_w</p:attrName>
                                        </p:attrNameLst>
                                      </p:cBhvr>
                                      <p:tavLst>
                                        <p:tav tm="0">
                                          <p:val>
                                            <p:fltVal val="0"/>
                                          </p:val>
                                        </p:tav>
                                        <p:tav tm="100000">
                                          <p:val>
                                            <p:strVal val="#ppt_w"/>
                                          </p:val>
                                        </p:tav>
                                      </p:tavLst>
                                    </p:anim>
                                    <p:anim calcmode="lin" valueType="num">
                                      <p:cBhvr>
                                        <p:cTn id="14" dur="1000" fill="hold"/>
                                        <p:tgtEl>
                                          <p:spTgt spid="48132"/>
                                        </p:tgtEl>
                                        <p:attrNameLst>
                                          <p:attrName>ppt_h</p:attrName>
                                        </p:attrNameLst>
                                      </p:cBhvr>
                                      <p:tavLst>
                                        <p:tav tm="0">
                                          <p:val>
                                            <p:fltVal val="0"/>
                                          </p:val>
                                        </p:tav>
                                        <p:tav tm="100000">
                                          <p:val>
                                            <p:strVal val="#ppt_h"/>
                                          </p:val>
                                        </p:tav>
                                      </p:tavLst>
                                    </p:anim>
                                    <p:anim calcmode="lin" valueType="num">
                                      <p:cBhvr>
                                        <p:cTn id="15" dur="1000" fill="hold"/>
                                        <p:tgtEl>
                                          <p:spTgt spid="48132"/>
                                        </p:tgtEl>
                                        <p:attrNameLst>
                                          <p:attrName>style.rotation</p:attrName>
                                        </p:attrNameLst>
                                      </p:cBhvr>
                                      <p:tavLst>
                                        <p:tav tm="0">
                                          <p:val>
                                            <p:fltVal val="90"/>
                                          </p:val>
                                        </p:tav>
                                        <p:tav tm="100000">
                                          <p:val>
                                            <p:fltVal val="0"/>
                                          </p:val>
                                        </p:tav>
                                      </p:tavLst>
                                    </p:anim>
                                    <p:animEffect transition="in" filter="fade">
                                      <p:cBhvr>
                                        <p:cTn id="16" dur="1000"/>
                                        <p:tgtEl>
                                          <p:spTgt spid="4813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Рисунок 1" descr="saturn_malmerCassini_c2_small.jpg"/>
          <p:cNvPicPr>
            <a:picLocks noChangeAspect="1"/>
          </p:cNvPicPr>
          <p:nvPr/>
        </p:nvPicPr>
        <p:blipFill>
          <a:blip r:embed="rId2" cstate="print"/>
          <a:srcRect/>
          <a:stretch>
            <a:fillRect/>
          </a:stretch>
        </p:blipFill>
        <p:spPr bwMode="auto">
          <a:xfrm>
            <a:off x="0" y="0"/>
            <a:ext cx="9144000" cy="6953250"/>
          </a:xfrm>
          <a:prstGeom prst="rect">
            <a:avLst/>
          </a:prstGeom>
          <a:noFill/>
          <a:ln w="9525">
            <a:noFill/>
            <a:miter lim="800000"/>
            <a:headEnd/>
            <a:tailEnd/>
          </a:ln>
        </p:spPr>
      </p:pic>
      <p:sp>
        <p:nvSpPr>
          <p:cNvPr id="5" name="Заголовок 4"/>
          <p:cNvSpPr>
            <a:spLocks noGrp="1"/>
          </p:cNvSpPr>
          <p:nvPr>
            <p:ph type="ctrTitle"/>
          </p:nvPr>
        </p:nvSpPr>
        <p:spPr>
          <a:xfrm>
            <a:off x="0" y="620688"/>
            <a:ext cx="9144000" cy="1700808"/>
          </a:xfrm>
          <a:solidFill>
            <a:schemeClr val="bg2">
              <a:lumMod val="20000"/>
              <a:lumOff val="80000"/>
            </a:schemeClr>
          </a:solidFill>
        </p:spPr>
        <p:txBody>
          <a:bodyPr>
            <a:normAutofit fontScale="90000"/>
          </a:bodyPr>
          <a:lstStyle/>
          <a:p>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ffectLst/>
                <a:ea typeface="Times New Roman" pitchFamily="18" charset="0"/>
              </a:rPr>
              <a:t/>
            </a:r>
            <a:br>
              <a:rPr lang="ru-RU" i="1" dirty="0" smtClean="0">
                <a:solidFill>
                  <a:srgbClr val="002060"/>
                </a:solidFill>
                <a:effectLst/>
                <a:ea typeface="Times New Roman" pitchFamily="18" charset="0"/>
              </a:rPr>
            </a:br>
            <a:r>
              <a:rPr lang="ru-RU" i="1" dirty="0" err="1" smtClean="0">
                <a:solidFill>
                  <a:srgbClr val="002060"/>
                </a:solidFill>
                <a:ea typeface="Times New Roman" pitchFamily="18" charset="0"/>
              </a:rPr>
              <a:t>Дослідження</a:t>
            </a:r>
            <a:r>
              <a:rPr lang="ru-RU" i="1" dirty="0" smtClean="0">
                <a:solidFill>
                  <a:srgbClr val="002060"/>
                </a:solidFill>
                <a:ea typeface="Times New Roman" pitchFamily="18" charset="0"/>
              </a:rPr>
              <a:t> Сатурна</a:t>
            </a:r>
            <a:br>
              <a:rPr lang="ru-RU" i="1" dirty="0" smtClean="0">
                <a:solidFill>
                  <a:srgbClr val="002060"/>
                </a:solidFill>
                <a:ea typeface="Times New Roman" pitchFamily="18" charset="0"/>
              </a:rPr>
            </a:br>
            <a:endParaRPr lang="uk-UA" dirty="0"/>
          </a:p>
        </p:txBody>
      </p:sp>
      <p:sp>
        <p:nvSpPr>
          <p:cNvPr id="7" name="TextBox 6"/>
          <p:cNvSpPr txBox="1"/>
          <p:nvPr/>
        </p:nvSpPr>
        <p:spPr>
          <a:xfrm>
            <a:off x="0" y="3164681"/>
            <a:ext cx="9144000" cy="3693319"/>
          </a:xfrm>
          <a:prstGeom prst="rect">
            <a:avLst/>
          </a:prstGeom>
          <a:noFill/>
        </p:spPr>
        <p:txBody>
          <a:bodyPr wrap="square" rtlCol="0">
            <a:spAutoFit/>
          </a:bodyPr>
          <a:lstStyle/>
          <a:p>
            <a:r>
              <a:rPr lang="uk-UA" dirty="0" smtClean="0"/>
              <a:t>   Сатурн - одна з п'яти планет Сонячної системи, легко видимих ​​неозброєним оком із Землі. У максимумі блиск Сатурна перевищує першу зоряну величину.</a:t>
            </a:r>
          </a:p>
          <a:p>
            <a:r>
              <a:rPr lang="uk-UA" dirty="0" smtClean="0"/>
              <a:t>    Вперше спостерігаючи Сатурн через телескоп в 1609-1610 роках, Галілео Галілей помітив, що Сатурн виглядає не як єдине небесне тіло, а як три тіла, що майже дотикаються один одного, і висловив припущення, що це два великих супутники. Два роки опісля Галілей повторив спостереження і, на свій подив, не виявив супутників.</a:t>
            </a:r>
          </a:p>
          <a:p>
            <a:r>
              <a:rPr lang="uk-UA" dirty="0" smtClean="0"/>
              <a:t>    У 1659 році </a:t>
            </a:r>
            <a:r>
              <a:rPr lang="uk-UA" dirty="0" err="1" smtClean="0"/>
              <a:t>Гюйгенс</a:t>
            </a:r>
            <a:r>
              <a:rPr lang="uk-UA" dirty="0" smtClean="0"/>
              <a:t>, за допомогою більш потужного телескопа, з'ясував, що «компаньйони» - це насправді тонке плоске кільце, оперізуюче планету і не стосується її. </a:t>
            </a:r>
            <a:r>
              <a:rPr lang="uk-UA" dirty="0" err="1" smtClean="0"/>
              <a:t>Гюйгенс</a:t>
            </a:r>
            <a:r>
              <a:rPr lang="uk-UA" dirty="0" smtClean="0"/>
              <a:t> також відкрив найбільший супутник Сатурна - Титан. Починаючи з 1675 року вивченням планети займався </a:t>
            </a:r>
            <a:r>
              <a:rPr lang="uk-UA" dirty="0" err="1" smtClean="0"/>
              <a:t>Кассіні</a:t>
            </a:r>
            <a:r>
              <a:rPr lang="uk-UA" dirty="0" smtClean="0"/>
              <a:t>. Він зауважив, що кільце складається з двох кілець, розділених чітко видимим зазором - щілиною </a:t>
            </a:r>
            <a:r>
              <a:rPr lang="uk-UA" dirty="0" err="1" smtClean="0"/>
              <a:t>Кассіні</a:t>
            </a:r>
            <a:r>
              <a:rPr lang="uk-UA" dirty="0" smtClean="0"/>
              <a:t>, і відкрив ще кілька великих супутників Сатурна.</a:t>
            </a:r>
            <a:endParaRPr lang="uk-UA"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ainy.net/wp-content/uploads/2011/02/ig272_kees_saturn_titan_021.jpg"/>
          <p:cNvPicPr>
            <a:picLocks noChangeAspect="1" noChangeArrowheads="1"/>
          </p:cNvPicPr>
          <p:nvPr/>
        </p:nvPicPr>
        <p:blipFill>
          <a:blip r:embed="rId2" cstate="print"/>
          <a:srcRect b="4742"/>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cassini_soi_dseal_big.gif"/>
          <p:cNvPicPr>
            <a:picLocks noChangeAspect="1"/>
          </p:cNvPicPr>
          <p:nvPr/>
        </p:nvPicPr>
        <p:blipFill>
          <a:blip r:embed="rId2" cstate="print"/>
          <a:srcRect/>
          <a:stretch>
            <a:fillRect/>
          </a:stretch>
        </p:blipFill>
        <p:spPr bwMode="auto">
          <a:xfrm>
            <a:off x="0" y="571500"/>
            <a:ext cx="9144000" cy="6286500"/>
          </a:xfrm>
          <a:prstGeom prst="rect">
            <a:avLst/>
          </a:prstGeom>
          <a:noFill/>
          <a:ln w="9525">
            <a:noFill/>
            <a:miter lim="800000"/>
            <a:headEnd/>
            <a:tailEnd/>
          </a:ln>
        </p:spPr>
      </p:pic>
      <p:sp>
        <p:nvSpPr>
          <p:cNvPr id="5" name="Прямоугольник 4"/>
          <p:cNvSpPr/>
          <p:nvPr/>
        </p:nvSpPr>
        <p:spPr>
          <a:xfrm>
            <a:off x="0" y="0"/>
            <a:ext cx="9144000" cy="1815882"/>
          </a:xfrm>
          <a:prstGeom prst="rect">
            <a:avLst/>
          </a:prstGeom>
        </p:spPr>
        <p:txBody>
          <a:bodyPr wrap="square">
            <a:spAutoFit/>
          </a:bodyPr>
          <a:lstStyle/>
          <a:p>
            <a:r>
              <a:rPr lang="uk-UA" sz="1600" dirty="0" smtClean="0"/>
              <a:t>   У 1979 році космічний апарат «Піонер-11» вперше пролетів поблизу Сатурна, а в 1980 і 1981 роках за ним пішли апарати «</a:t>
            </a:r>
            <a:r>
              <a:rPr lang="uk-UA" sz="1600" dirty="0" err="1" smtClean="0"/>
              <a:t>Вояджер</a:t>
            </a:r>
            <a:r>
              <a:rPr lang="uk-UA" sz="1600" dirty="0" smtClean="0"/>
              <a:t>-1» і «</a:t>
            </a:r>
            <a:r>
              <a:rPr lang="uk-UA" sz="1600" dirty="0" err="1" smtClean="0"/>
              <a:t>Вояджер</a:t>
            </a:r>
            <a:r>
              <a:rPr lang="uk-UA" sz="1600" dirty="0" smtClean="0"/>
              <a:t>-2». Ці апарати вперше виявили магнітне поле Сатурна і досліджували його магнітосферу, спостерігали шторми в атмосфері Сатурна, отримали детальні знімки структури кілець і з'ясували їх склад.</a:t>
            </a:r>
          </a:p>
          <a:p>
            <a:r>
              <a:rPr lang="uk-UA" sz="1600" dirty="0" smtClean="0"/>
              <a:t>    У 1990-х роках Сатурн, його супутники і кільця неодноразово досліджувалися космічним телескопом </a:t>
            </a:r>
            <a:r>
              <a:rPr lang="uk-UA" sz="1600" dirty="0" err="1" smtClean="0"/>
              <a:t>Хаббл</a:t>
            </a:r>
            <a:r>
              <a:rPr lang="uk-UA" sz="1600" dirty="0" smtClean="0"/>
              <a:t>. Довготривалі спостереження дали чимало нової інформації, яка була недоступна для «Піонера-11» і «</a:t>
            </a:r>
            <a:r>
              <a:rPr lang="uk-UA" sz="1600" dirty="0" err="1" smtClean="0"/>
              <a:t>Вояджер</a:t>
            </a:r>
            <a:r>
              <a:rPr lang="uk-UA" sz="1600" dirty="0" smtClean="0"/>
              <a:t>» при їх одноразовому польоті повз планети.</a:t>
            </a:r>
            <a:endParaRPr lang="uk-UA" sz="1600" dirty="0"/>
          </a:p>
        </p:txBody>
      </p:sp>
      <p:sp>
        <p:nvSpPr>
          <p:cNvPr id="6" name="Прямоугольник 5"/>
          <p:cNvSpPr/>
          <p:nvPr/>
        </p:nvSpPr>
        <p:spPr>
          <a:xfrm>
            <a:off x="0" y="4869160"/>
            <a:ext cx="9144000" cy="1569660"/>
          </a:xfrm>
          <a:prstGeom prst="rect">
            <a:avLst/>
          </a:prstGeom>
        </p:spPr>
        <p:txBody>
          <a:bodyPr wrap="square">
            <a:spAutoFit/>
          </a:bodyPr>
          <a:lstStyle/>
          <a:p>
            <a:r>
              <a:rPr lang="uk-UA" sz="1600" dirty="0" smtClean="0"/>
              <a:t>      У 1997 році до Сатурна був запущений апарат </a:t>
            </a:r>
            <a:r>
              <a:rPr lang="uk-UA" sz="1600" dirty="0" err="1" smtClean="0"/>
              <a:t>Кассіні-Гюйгенс</a:t>
            </a:r>
            <a:r>
              <a:rPr lang="uk-UA" sz="1600" dirty="0" smtClean="0"/>
              <a:t> і, після семи років польоту, 1 липня 2004 року він досяг системи Сатурна і вийшов на орбіту навколо планети. Основними завданнями цієї місії, розрахованої мінімум на 4 роки, є вивчення структури і динаміки кілець і супутників, а також вивчення динаміки атмосфери і магнітосфери Сатурна. Крім того, спеціальний зонд «</a:t>
            </a:r>
            <a:r>
              <a:rPr lang="uk-UA" sz="1600" dirty="0" err="1" smtClean="0"/>
              <a:t>Гюйгенс</a:t>
            </a:r>
            <a:r>
              <a:rPr lang="uk-UA" sz="1600" dirty="0" smtClean="0"/>
              <a:t>» відокремився від апарату та на парашуті спустився на поверхню супутника Сатурна Титана.</a:t>
            </a:r>
            <a:endParaRPr lang="uk-UA" sz="16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16832"/>
            <a:ext cx="9144000" cy="3416320"/>
          </a:xfrm>
          <a:prstGeom prst="rect">
            <a:avLst/>
          </a:prstGeom>
          <a:noFill/>
        </p:spPr>
        <p:txBody>
          <a:bodyPr wrap="square" rtlCol="0">
            <a:spAutoFit/>
          </a:bodyPr>
          <a:lstStyle/>
          <a:p>
            <a:pPr algn="ctr"/>
            <a:endPar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названі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на честь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героїв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античних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міфів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про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титанів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гігантів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Майже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всі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ці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космічні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тіла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світлі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У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найбільш</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великих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формується</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внутрішнє</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кам'янисте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ядро​​.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Назва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крижані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найбільш</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відповідає</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супутникам</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Сатурна.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Деякі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них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мають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середню</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щільність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1,0 г/см3,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більше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відповідає</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водяному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льоду</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Щільність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інших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трохи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вища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але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теж</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невелика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виключення</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Титан). До 1980р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відомі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десять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Сатурна. З тих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пір</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відкрито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кілька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Одна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частина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виявлена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результаті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телескопічних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спостережень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1980р, коли система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кілець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видна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ребра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завдяки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цьому</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спостереженнями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не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заважав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яскраве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світло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інша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при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польотах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АМС "Вояджер-1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-2" в 1980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1981рр.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Після</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чого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у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планети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стало 17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ru-RU"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extBox 4"/>
          <p:cNvSpPr txBox="1"/>
          <p:nvPr/>
        </p:nvSpPr>
        <p:spPr>
          <a:xfrm>
            <a:off x="1763688" y="692696"/>
            <a:ext cx="5904656" cy="707886"/>
          </a:xfrm>
          <a:prstGeom prst="rect">
            <a:avLst/>
          </a:prstGeom>
          <a:noFill/>
        </p:spPr>
        <p:txBody>
          <a:bodyPr wrap="square" rtlCol="0">
            <a:spAutoFit/>
          </a:bodyPr>
          <a:lstStyle/>
          <a:p>
            <a:pPr algn="ctr"/>
            <a:r>
              <a:rPr lang="ru-RU"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Супутники</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Сатурна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Влад\Рабочий стол\main_flash_im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Рисунок 1" descr="index.jpg"/>
          <p:cNvPicPr>
            <a:picLocks noChangeAspect="1"/>
          </p:cNvPicPr>
          <p:nvPr/>
        </p:nvPicPr>
        <p:blipFill>
          <a:blip r:embed="rId2" cstate="print">
            <a:lum bright="-6000" contrast="38000"/>
          </a:blip>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79512" y="3068960"/>
            <a:ext cx="8858250" cy="3693319"/>
          </a:xfrm>
          <a:prstGeom prst="rect">
            <a:avLst/>
          </a:prstGeom>
        </p:spPr>
        <p:txBody>
          <a:bodyPr>
            <a:spAutoFit/>
          </a:bodyPr>
          <a:lstStyle/>
          <a:p>
            <a:pPr fontAlgn="auto">
              <a:spcBef>
                <a:spcPts val="0"/>
              </a:spcBef>
              <a:spcAft>
                <a:spcPts val="0"/>
              </a:spcAft>
              <a:defRPr/>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У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1990р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відкритий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18-й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а в 2000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році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12 невеликих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всій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видимості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захоплених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планетою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астероїдів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В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кінці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2004р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Гавайські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астрономи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виявили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12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нових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неправильної</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форми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діаметром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3 до 7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кілометрів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за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допомогою</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КА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Cassini".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Версію</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про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захоплення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підтверджує</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те,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11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12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обертаються</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навколо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планети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в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напрямку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відмінному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властивого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основним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супутникам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Про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це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ж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свідчить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сильна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витягнутість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виключно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великий - порядка 20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мільйонів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кілометрів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діаметр</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орбіт</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Протягом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2006 р. команда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вчених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керівництвом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Девіда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Джуітта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Гавайського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університету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працюють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японському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телескопі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Субару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Гаваях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оголосила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про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відкриття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9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Сатурна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Всього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2004 року команда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Джуітта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виявила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21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Сатурна). У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першому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півріччі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2007 року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додалося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5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загальна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кількість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досягла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числа 60. 15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серпня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2008 в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ході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вивчення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зображень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зроблених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Кассіні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час 600-денного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дослідження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кільця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G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Сатурна,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відкритий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61-й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6" name="Picture 10" descr="http://eslovnik.com/img/4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0178" name="Picture 2" descr="http://www.outer-space-art-gallery.com/images/bergeronsaturn.jpg"/>
          <p:cNvPicPr>
            <a:picLocks noChangeAspect="1" noChangeArrowheads="1"/>
          </p:cNvPicPr>
          <p:nvPr/>
        </p:nvPicPr>
        <p:blipFill>
          <a:blip r:embed="rId3" cstate="print"/>
          <a:srcRect/>
          <a:stretch>
            <a:fillRect/>
          </a:stretch>
        </p:blipFill>
        <p:spPr bwMode="auto">
          <a:xfrm>
            <a:off x="3851920" y="3284984"/>
            <a:ext cx="5436097" cy="3573016"/>
          </a:xfrm>
          <a:prstGeom prst="rect">
            <a:avLst/>
          </a:prstGeom>
          <a:ln>
            <a:noFill/>
          </a:ln>
          <a:effectLst>
            <a:softEdge rad="112500"/>
          </a:effectLst>
        </p:spPr>
      </p:pic>
      <p:pic>
        <p:nvPicPr>
          <p:cNvPr id="50188" name="Picture 12" descr="http://i.osvita.org.ua/news/db/30/30085_original.jpg"/>
          <p:cNvPicPr>
            <a:picLocks noChangeAspect="1" noChangeArrowheads="1"/>
          </p:cNvPicPr>
          <p:nvPr/>
        </p:nvPicPr>
        <p:blipFill>
          <a:blip r:embed="rId4" cstate="print"/>
          <a:srcRect/>
          <a:stretch>
            <a:fillRect/>
          </a:stretch>
        </p:blipFill>
        <p:spPr bwMode="auto">
          <a:xfrm>
            <a:off x="3635896" y="1124744"/>
            <a:ext cx="2880320" cy="2196244"/>
          </a:xfrm>
          <a:prstGeom prst="rect">
            <a:avLst/>
          </a:prstGeom>
          <a:ln>
            <a:noFill/>
          </a:ln>
          <a:effectLst>
            <a:softEdge rad="112500"/>
          </a:effectLst>
        </p:spPr>
      </p:pic>
      <p:pic>
        <p:nvPicPr>
          <p:cNvPr id="50184" name="Picture 8" descr="http://www.sciencephoto.com/image/479644/large/C0144814-Saturn_s_rings,_artwork-SPL.jpg"/>
          <p:cNvPicPr>
            <a:picLocks noChangeAspect="1" noChangeArrowheads="1"/>
          </p:cNvPicPr>
          <p:nvPr/>
        </p:nvPicPr>
        <p:blipFill>
          <a:blip r:embed="rId5" cstate="print"/>
          <a:srcRect/>
          <a:stretch>
            <a:fillRect/>
          </a:stretch>
        </p:blipFill>
        <p:spPr bwMode="auto">
          <a:xfrm>
            <a:off x="0" y="4121696"/>
            <a:ext cx="3690829" cy="2736304"/>
          </a:xfrm>
          <a:prstGeom prst="rect">
            <a:avLst/>
          </a:prstGeom>
          <a:ln>
            <a:noFill/>
          </a:ln>
          <a:effectLst>
            <a:softEdge rad="112500"/>
          </a:effectLst>
        </p:spPr>
      </p:pic>
      <p:sp>
        <p:nvSpPr>
          <p:cNvPr id="7" name="TextBox 6"/>
          <p:cNvSpPr txBox="1"/>
          <p:nvPr/>
        </p:nvSpPr>
        <p:spPr>
          <a:xfrm>
            <a:off x="5940152" y="764704"/>
            <a:ext cx="3384376" cy="1446550"/>
          </a:xfrm>
          <a:prstGeom prst="rect">
            <a:avLst/>
          </a:prstGeom>
          <a:noFill/>
        </p:spPr>
        <p:txBody>
          <a:bodyPr wrap="square" rtlCol="0">
            <a:spAutoFit/>
          </a:bodyPr>
          <a:lstStyle/>
          <a:p>
            <a:pPr algn="ctr"/>
            <a:r>
              <a:rPr lang="uk-UA"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Кільця Сатурну</a:t>
            </a:r>
            <a:endParaRPr lang="uk-UA"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0182" name="Picture 6" descr="http://static.zn.ua/system/illustrations/000/024/111/online.jpg?1295011072"/>
          <p:cNvPicPr>
            <a:picLocks noChangeAspect="1" noChangeArrowheads="1"/>
          </p:cNvPicPr>
          <p:nvPr/>
        </p:nvPicPr>
        <p:blipFill>
          <a:blip r:embed="rId6" cstate="print"/>
          <a:srcRect/>
          <a:stretch>
            <a:fillRect/>
          </a:stretch>
        </p:blipFill>
        <p:spPr bwMode="auto">
          <a:xfrm>
            <a:off x="755576" y="2420888"/>
            <a:ext cx="3236962" cy="2157975"/>
          </a:xfrm>
          <a:prstGeom prst="rect">
            <a:avLst/>
          </a:prstGeom>
          <a:ln>
            <a:noFill/>
          </a:ln>
          <a:effectLst>
            <a:softEdge rad="112500"/>
          </a:effectLst>
        </p:spPr>
      </p:pic>
      <p:pic>
        <p:nvPicPr>
          <p:cNvPr id="50180" name="Picture 4" descr="http://www.chudovo.org/wp-content/uploads/kltsya-saturnu-rezultat-kosmchnogo-vbivstva-1.jpg"/>
          <p:cNvPicPr>
            <a:picLocks noChangeAspect="1" noChangeArrowheads="1"/>
          </p:cNvPicPr>
          <p:nvPr/>
        </p:nvPicPr>
        <p:blipFill>
          <a:blip r:embed="rId7" cstate="print"/>
          <a:srcRect/>
          <a:stretch>
            <a:fillRect/>
          </a:stretch>
        </p:blipFill>
        <p:spPr bwMode="auto">
          <a:xfrm>
            <a:off x="0" y="-1"/>
            <a:ext cx="3635896" cy="2866081"/>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fade">
                                      <p:cBhvr>
                                        <p:cTn id="13" dur="2000"/>
                                        <p:tgtEl>
                                          <p:spTgt spid="50180"/>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0188"/>
                                        </p:tgtEl>
                                        <p:attrNameLst>
                                          <p:attrName>style.visibility</p:attrName>
                                        </p:attrNameLst>
                                      </p:cBhvr>
                                      <p:to>
                                        <p:strVal val="visible"/>
                                      </p:to>
                                    </p:set>
                                    <p:animEffect transition="in" filter="fade">
                                      <p:cBhvr>
                                        <p:cTn id="17" dur="2000"/>
                                        <p:tgtEl>
                                          <p:spTgt spid="50188"/>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fade">
                                      <p:cBhvr>
                                        <p:cTn id="21" dur="2000"/>
                                        <p:tgtEl>
                                          <p:spTgt spid="50182"/>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50184"/>
                                        </p:tgtEl>
                                        <p:attrNameLst>
                                          <p:attrName>style.visibility</p:attrName>
                                        </p:attrNameLst>
                                      </p:cBhvr>
                                      <p:to>
                                        <p:strVal val="visible"/>
                                      </p:to>
                                    </p:set>
                                    <p:animEffect transition="in" filter="fade">
                                      <p:cBhvr>
                                        <p:cTn id="25" dur="2000"/>
                                        <p:tgtEl>
                                          <p:spTgt spid="50184"/>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50178"/>
                                        </p:tgtEl>
                                        <p:attrNameLst>
                                          <p:attrName>style.visibility</p:attrName>
                                        </p:attrNameLst>
                                      </p:cBhvr>
                                      <p:to>
                                        <p:strVal val="visible"/>
                                      </p:to>
                                    </p:set>
                                    <p:animEffect transition="in" filter="fade">
                                      <p:cBhvr>
                                        <p:cTn id="29"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sys.jpg"/>
          <p:cNvPicPr>
            <a:picLocks noChangeAspect="1"/>
          </p:cNvPicPr>
          <p:nvPr/>
        </p:nvPicPr>
        <p:blipFill>
          <a:blip r:embed="rId2" cstate="print"/>
          <a:srcRect/>
          <a:stretch>
            <a:fillRect/>
          </a:stretch>
        </p:blipFill>
        <p:spPr bwMode="auto">
          <a:xfrm>
            <a:off x="249238" y="714375"/>
            <a:ext cx="8759825" cy="5500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Рисунок 1" descr="img.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3528" y="836712"/>
            <a:ext cx="8643937" cy="1323439"/>
          </a:xfrm>
          <a:prstGeom prst="rect">
            <a:avLst/>
          </a:prstGeom>
        </p:spPr>
        <p:txBody>
          <a:bodyPr>
            <a:spAutoFit/>
          </a:bodyPr>
          <a:lstStyle/>
          <a:p>
            <a:pPr algn="ctr" fontAlgn="auto">
              <a:spcBef>
                <a:spcPts val="0"/>
              </a:spcBef>
              <a:spcAft>
                <a:spcPts val="0"/>
              </a:spcAft>
              <a:defRPr/>
            </a:pPr>
            <a:r>
              <a:rPr lang="ru-RU"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Кільця</a:t>
            </a:r>
            <a:r>
              <a:rPr lang="ru-RU"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r>
              <a:rPr lang="ru-RU"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Сатурна </a:t>
            </a:r>
            <a:endParaRPr lang="ru-RU"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a:p>
            <a:pPr algn="ctr" fontAlgn="auto">
              <a:spcBef>
                <a:spcPts val="0"/>
              </a:spcBef>
              <a:spcAft>
                <a:spcPts val="0"/>
              </a:spcAft>
              <a:defRPr/>
            </a:pPr>
            <a:endParaRPr lang="ru-RU" sz="4000" dirty="0">
              <a:solidFill>
                <a:srgbClr val="00B0F0"/>
              </a:solidFill>
              <a:latin typeface="+mn-lt"/>
              <a:cs typeface="+mn-cs"/>
            </a:endParaRPr>
          </a:p>
        </p:txBody>
      </p:sp>
      <p:sp>
        <p:nvSpPr>
          <p:cNvPr id="4" name="Прямоугольник 3"/>
          <p:cNvSpPr/>
          <p:nvPr/>
        </p:nvSpPr>
        <p:spPr>
          <a:xfrm>
            <a:off x="467544" y="1988840"/>
            <a:ext cx="8136904" cy="3139321"/>
          </a:xfrm>
          <a:prstGeom prst="rect">
            <a:avLst/>
          </a:prstGeom>
        </p:spPr>
        <p:txBody>
          <a:bodyPr wrap="square">
            <a:spAutoFit/>
          </a:bodyPr>
          <a:lstStyle/>
          <a:p>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Кільця Сатурна видимі із Землі в невеликий телескоп. Вони складаються з тисяч і тисяч невеликих твердих частинок з каменів і льоду, які обертаються навколо планети. Існує 3 основних кільця, названих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 B </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 </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Вони помітні без особливих проблем із Землі. Є і більш слабкі кільця -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 E, F. </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При найближчому розгляді кілець виявляється безліч. Між кільцями існують щілини, де немає часток. Та з щілин, яку можна побачити в середній телескоп із Землі (між кільцями А і В), названа щілиною </a:t>
            </a:r>
            <a:r>
              <a:rPr lang="uk-UA"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Кассіні</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У ясні ночі можна навіть побачити менш помітні щілини. Внутрішні частини кілець обертаються швидше зовнішніх.</a:t>
            </a:r>
            <a:endParaRPr lang="uk-UA"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saturn_rings_false.jpg"/>
          <p:cNvPicPr>
            <a:picLocks noChangeAspect="1"/>
          </p:cNvPicPr>
          <p:nvPr/>
        </p:nvPicPr>
        <p:blipFill>
          <a:blip r:embed="rId2" cstate="print"/>
          <a:srcRect/>
          <a:stretch>
            <a:fillRect/>
          </a:stretch>
        </p:blipFill>
        <p:spPr bwMode="auto">
          <a:xfrm>
            <a:off x="0" y="-85725"/>
            <a:ext cx="9144000" cy="6943725"/>
          </a:xfrm>
          <a:prstGeom prst="rect">
            <a:avLst/>
          </a:prstGeom>
          <a:noFill/>
          <a:ln w="9525">
            <a:noFill/>
            <a:miter lim="800000"/>
            <a:headEnd/>
            <a:tailEnd/>
          </a:ln>
        </p:spPr>
      </p:pic>
      <p:sp>
        <p:nvSpPr>
          <p:cNvPr id="4" name="Прямоугольник 3"/>
          <p:cNvSpPr/>
          <p:nvPr/>
        </p:nvSpPr>
        <p:spPr>
          <a:xfrm>
            <a:off x="251520" y="188640"/>
            <a:ext cx="8568952" cy="4524315"/>
          </a:xfrm>
          <a:prstGeom prst="rect">
            <a:avLst/>
          </a:prstGeom>
        </p:spPr>
        <p:txBody>
          <a:bodyPr wrap="square">
            <a:spAutoFit/>
          </a:bodyPr>
          <a:lstStyle/>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Ширина кілець дорівнює 400 тис. км, однак в товщину вони складають лише кілька десятків метрів. Крізь кільця можна побачити зірки, хоча світло їх при цьому помітно слабшає. Всі кільця складаються з окремих шматків льоду різних розмірів: від порошин до декількох метрів у поперечнику. Ці частинки рухаються з практичних однаковими швидкостями (близько 10 км / с), іноді стикаючись один з одним. Під дією супутників кільце трохи вигинається, перестаючи бути плоским: видно тіні від </a:t>
            </a:r>
            <a:r>
              <a:rPr lang="uk-U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Сонця.Плоскість</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кілець нахилена до площини орбіти на 29 °. Тому протягом року ми бачимо їх максимально широкими, після чого їх видима ширина зменшується, і, приблизно через 15 років, вони перетворюються в слабо помітну рису. Кільця Сатурна постійно збурювали уяву дослідників своєю унікальною формою. Кант перший пророчив існування тонкої структури кілець Сатурна. Протягом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XX </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століття йшло поступове накопичення нових даних про планетні кільця: отримані оцінки розмірів і концентрації частинок в кільцях Сатурна, спектральним аналізом встановлено, що кільця - крижані, відкрито загадкове явище азимутальної змінності яскравості кілець Сатурна.</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Рисунок 1" descr="47266341_1249734668_saturn400x40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86125" y="0"/>
            <a:ext cx="3403496" cy="707886"/>
          </a:xfrm>
          <a:prstGeom prst="rect">
            <a:avLst/>
          </a:prstGeom>
        </p:spPr>
        <p:txBody>
          <a:bodyPr wrap="none">
            <a:spAutoFit/>
          </a:bodyPr>
          <a:lstStyle/>
          <a:p>
            <a:pPr>
              <a:defRPr/>
            </a:pPr>
            <a:r>
              <a:rPr lang="ru-RU" sz="4000" b="1" dirty="0" err="1" smtClean="0">
                <a:solidFill>
                  <a:schemeClr val="tx2">
                    <a:lumMod val="75000"/>
                  </a:schemeClr>
                </a:solidFill>
                <a:latin typeface="Arial" pitchFamily="34" charset="0"/>
                <a:ea typeface="Times New Roman" pitchFamily="18" charset="0"/>
                <a:cs typeface="Arial" pitchFamily="34" charset="0"/>
              </a:rPr>
              <a:t>Цікаві</a:t>
            </a:r>
            <a:r>
              <a:rPr lang="ru-RU" sz="4000" b="1" dirty="0" smtClean="0">
                <a:solidFill>
                  <a:schemeClr val="tx2">
                    <a:lumMod val="75000"/>
                  </a:schemeClr>
                </a:solidFill>
                <a:latin typeface="Arial" pitchFamily="34" charset="0"/>
                <a:ea typeface="Times New Roman" pitchFamily="18" charset="0"/>
                <a:cs typeface="Arial" pitchFamily="34" charset="0"/>
              </a:rPr>
              <a:t> </a:t>
            </a:r>
            <a:r>
              <a:rPr lang="ru-RU" sz="4000" b="1" dirty="0" err="1" smtClean="0">
                <a:solidFill>
                  <a:schemeClr val="tx2">
                    <a:lumMod val="75000"/>
                  </a:schemeClr>
                </a:solidFill>
                <a:latin typeface="Arial" pitchFamily="34" charset="0"/>
                <a:ea typeface="Times New Roman" pitchFamily="18" charset="0"/>
                <a:cs typeface="Arial" pitchFamily="34" charset="0"/>
              </a:rPr>
              <a:t>факти</a:t>
            </a:r>
            <a:endParaRPr lang="ru-RU" sz="4000" b="1" dirty="0">
              <a:solidFill>
                <a:schemeClr val="tx2">
                  <a:lumMod val="75000"/>
                </a:schemeClr>
              </a:solidFill>
              <a:latin typeface="Arial" pitchFamily="34" charset="0"/>
              <a:ea typeface="Times New Roman" pitchFamily="18" charset="0"/>
              <a:cs typeface="Arial" pitchFamily="34" charset="0"/>
            </a:endParaRPr>
          </a:p>
        </p:txBody>
      </p:sp>
      <p:sp>
        <p:nvSpPr>
          <p:cNvPr id="4" name="Прямоугольник 3"/>
          <p:cNvSpPr/>
          <p:nvPr/>
        </p:nvSpPr>
        <p:spPr>
          <a:xfrm>
            <a:off x="0" y="908720"/>
            <a:ext cx="9144000" cy="1077218"/>
          </a:xfrm>
          <a:prstGeom prst="rect">
            <a:avLst/>
          </a:prstGeom>
        </p:spPr>
        <p:txBody>
          <a:bodyPr>
            <a:spAutoFit/>
          </a:bodyPr>
          <a:lstStyle/>
          <a:p>
            <a:pPr>
              <a:defRPr/>
            </a:pPr>
            <a:r>
              <a:rPr lang="ru-RU" sz="1600" dirty="0" smtClean="0">
                <a:solidFill>
                  <a:schemeClr val="tx2">
                    <a:lumMod val="75000"/>
                  </a:schemeClr>
                </a:solidFill>
                <a:latin typeface="Arial" pitchFamily="34" charset="0"/>
                <a:ea typeface="Times New Roman" pitchFamily="18" charset="0"/>
                <a:cs typeface="Arial" pitchFamily="34" charset="0"/>
              </a:rPr>
              <a:t>На </a:t>
            </a:r>
            <a:r>
              <a:rPr lang="ru-RU" sz="1600" dirty="0" err="1">
                <a:solidFill>
                  <a:schemeClr val="tx2">
                    <a:lumMod val="75000"/>
                  </a:schemeClr>
                </a:solidFill>
                <a:latin typeface="Arial" pitchFamily="34" charset="0"/>
                <a:ea typeface="Times New Roman" pitchFamily="18" charset="0"/>
                <a:cs typeface="Arial" pitchFamily="34" charset="0"/>
              </a:rPr>
              <a:t>Сатурні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немає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твердої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поверхні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Середня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щільність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планети</a:t>
            </a:r>
            <a:r>
              <a:rPr lang="ru-RU" sz="1600" dirty="0">
                <a:solidFill>
                  <a:schemeClr val="tx2">
                    <a:lumMod val="75000"/>
                  </a:schemeClr>
                </a:solidFill>
                <a:latin typeface="Arial" pitchFamily="34" charset="0"/>
                <a:ea typeface="Times New Roman" pitchFamily="18" charset="0"/>
                <a:cs typeface="Arial" pitchFamily="34" charset="0"/>
              </a:rPr>
              <a:t> - </a:t>
            </a:r>
            <a:r>
              <a:rPr lang="ru-RU" sz="1600" dirty="0" err="1">
                <a:solidFill>
                  <a:schemeClr val="tx2">
                    <a:lumMod val="75000"/>
                  </a:schemeClr>
                </a:solidFill>
                <a:latin typeface="Arial" pitchFamily="34" charset="0"/>
                <a:ea typeface="Times New Roman" pitchFamily="18" charset="0"/>
                <a:cs typeface="Arial" pitchFamily="34" charset="0"/>
              </a:rPr>
              <a:t>найнижча</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Сонячній</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системі</a:t>
            </a:r>
            <a:r>
              <a:rPr lang="ru-RU" sz="1600" dirty="0">
                <a:solidFill>
                  <a:schemeClr val="tx2">
                    <a:lumMod val="75000"/>
                  </a:schemeClr>
                </a:solidFill>
                <a:latin typeface="Arial" pitchFamily="34" charset="0"/>
                <a:ea typeface="Times New Roman" pitchFamily="18" charset="0"/>
                <a:cs typeface="Arial" pitchFamily="34" charset="0"/>
              </a:rPr>
              <a:t>. Планета </a:t>
            </a:r>
            <a:r>
              <a:rPr lang="ru-RU" sz="1600" dirty="0" err="1">
                <a:solidFill>
                  <a:schemeClr val="tx2">
                    <a:lumMod val="75000"/>
                  </a:schemeClr>
                </a:solidFill>
                <a:latin typeface="Arial" pitchFamily="34" charset="0"/>
                <a:ea typeface="Times New Roman" pitchFamily="18" charset="0"/>
                <a:cs typeface="Arial" pitchFamily="34" charset="0"/>
              </a:rPr>
              <a:t>складається</a:t>
            </a:r>
            <a:r>
              <a:rPr lang="ru-RU" sz="1600" dirty="0">
                <a:solidFill>
                  <a:schemeClr val="tx2">
                    <a:lumMod val="75000"/>
                  </a:schemeClr>
                </a:solidFill>
                <a:latin typeface="Arial" pitchFamily="34" charset="0"/>
                <a:ea typeface="Times New Roman" pitchFamily="18" charset="0"/>
                <a:cs typeface="Arial" pitchFamily="34" charset="0"/>
              </a:rPr>
              <a:t>, в основному, </a:t>
            </a:r>
            <a:r>
              <a:rPr lang="ru-RU" sz="1600" dirty="0" err="1">
                <a:solidFill>
                  <a:schemeClr val="tx2">
                    <a:lumMod val="75000"/>
                  </a:schemeClr>
                </a:solidFill>
                <a:latin typeface="Arial" pitchFamily="34" charset="0"/>
                <a:ea typeface="Times New Roman" pitchFamily="18" charset="0"/>
                <a:cs typeface="Arial" pitchFamily="34" charset="0"/>
              </a:rPr>
              <a:t>з</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водню</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гелію</a:t>
            </a:r>
            <a:r>
              <a:rPr lang="ru-RU" sz="1600" dirty="0">
                <a:solidFill>
                  <a:schemeClr val="tx2">
                    <a:lumMod val="75000"/>
                  </a:schemeClr>
                </a:solidFill>
                <a:latin typeface="Arial" pitchFamily="34" charset="0"/>
                <a:ea typeface="Times New Roman" pitchFamily="18" charset="0"/>
                <a:cs typeface="Arial" pitchFamily="34" charset="0"/>
              </a:rPr>
              <a:t>, 2-х </a:t>
            </a:r>
            <a:r>
              <a:rPr lang="ru-RU" sz="1600" dirty="0" err="1">
                <a:solidFill>
                  <a:schemeClr val="tx2">
                    <a:lumMod val="75000"/>
                  </a:schemeClr>
                </a:solidFill>
                <a:latin typeface="Arial" pitchFamily="34" charset="0"/>
                <a:ea typeface="Times New Roman" pitchFamily="18" charset="0"/>
                <a:cs typeface="Arial" pitchFamily="34" charset="0"/>
              </a:rPr>
              <a:t>найлегших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елементів</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світовому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просторі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Щільність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планети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складає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всього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лише</a:t>
            </a:r>
            <a:r>
              <a:rPr lang="ru-RU" sz="1600" dirty="0">
                <a:solidFill>
                  <a:schemeClr val="tx2">
                    <a:lumMod val="75000"/>
                  </a:schemeClr>
                </a:solidFill>
                <a:latin typeface="Arial" pitchFamily="34" charset="0"/>
                <a:ea typeface="Times New Roman" pitchFamily="18" charset="0"/>
                <a:cs typeface="Arial" pitchFamily="34" charset="0"/>
              </a:rPr>
              <a:t> 0,69 </a:t>
            </a:r>
            <a:r>
              <a:rPr lang="ru-RU" sz="1600" dirty="0" err="1">
                <a:solidFill>
                  <a:schemeClr val="tx2">
                    <a:lumMod val="75000"/>
                  </a:schemeClr>
                </a:solidFill>
                <a:latin typeface="Arial" pitchFamily="34" charset="0"/>
                <a:ea typeface="Times New Roman" pitchFamily="18" charset="0"/>
                <a:cs typeface="Arial" pitchFamily="34" charset="0"/>
              </a:rPr>
              <a:t>щільності</a:t>
            </a:r>
            <a:r>
              <a:rPr lang="ru-RU" sz="1600" dirty="0">
                <a:solidFill>
                  <a:schemeClr val="tx2">
                    <a:lumMod val="75000"/>
                  </a:schemeClr>
                </a:solidFill>
                <a:latin typeface="Arial" pitchFamily="34" charset="0"/>
                <a:ea typeface="Times New Roman" pitchFamily="18" charset="0"/>
                <a:cs typeface="Arial" pitchFamily="34" charset="0"/>
              </a:rPr>
              <a:t> води. </a:t>
            </a:r>
            <a:r>
              <a:rPr lang="ru-RU" sz="1600" dirty="0" err="1">
                <a:solidFill>
                  <a:schemeClr val="tx2">
                    <a:lumMod val="75000"/>
                  </a:schemeClr>
                </a:solidFill>
                <a:latin typeface="Arial" pitchFamily="34" charset="0"/>
                <a:ea typeface="Times New Roman" pitchFamily="18" charset="0"/>
                <a:cs typeface="Arial" pitchFamily="34" charset="0"/>
              </a:rPr>
              <a:t>Це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означає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якби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існував</a:t>
            </a:r>
            <a:r>
              <a:rPr lang="ru-RU" sz="1600" dirty="0">
                <a:solidFill>
                  <a:schemeClr val="tx2">
                    <a:lumMod val="75000"/>
                  </a:schemeClr>
                </a:solidFill>
                <a:latin typeface="Arial" pitchFamily="34" charset="0"/>
                <a:ea typeface="Times New Roman" pitchFamily="18" charset="0"/>
                <a:cs typeface="Arial" pitchFamily="34" charset="0"/>
              </a:rPr>
              <a:t> океан </a:t>
            </a:r>
            <a:r>
              <a:rPr lang="ru-RU" sz="1600" dirty="0" err="1">
                <a:solidFill>
                  <a:schemeClr val="tx2">
                    <a:lumMod val="75000"/>
                  </a:schemeClr>
                </a:solidFill>
                <a:latin typeface="Arial" pitchFamily="34" charset="0"/>
                <a:ea typeface="Times New Roman" pitchFamily="18" charset="0"/>
                <a:cs typeface="Arial" pitchFamily="34" charset="0"/>
              </a:rPr>
              <a:t>відповідних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розмірів</a:t>
            </a:r>
            <a:r>
              <a:rPr lang="ru-RU" sz="1600" dirty="0">
                <a:solidFill>
                  <a:schemeClr val="tx2">
                    <a:lumMod val="75000"/>
                  </a:schemeClr>
                </a:solidFill>
                <a:latin typeface="Arial" pitchFamily="34" charset="0"/>
                <a:ea typeface="Times New Roman" pitchFamily="18" charset="0"/>
                <a:cs typeface="Arial" pitchFamily="34" charset="0"/>
              </a:rPr>
              <a:t>, Сатурн б </a:t>
            </a:r>
            <a:r>
              <a:rPr lang="ru-RU" sz="1600" dirty="0" err="1">
                <a:solidFill>
                  <a:schemeClr val="tx2">
                    <a:lumMod val="75000"/>
                  </a:schemeClr>
                </a:solidFill>
                <a:latin typeface="Arial" pitchFamily="34" charset="0"/>
                <a:ea typeface="Times New Roman" pitchFamily="18" charset="0"/>
                <a:cs typeface="Arial" pitchFamily="34" charset="0"/>
              </a:rPr>
              <a:t>плив</a:t>
            </a:r>
            <a:r>
              <a:rPr lang="ru-RU" sz="1600" dirty="0">
                <a:solidFill>
                  <a:schemeClr val="tx2">
                    <a:lumMod val="75000"/>
                  </a:schemeClr>
                </a:solidFill>
                <a:latin typeface="Arial" pitchFamily="34" charset="0"/>
                <a:ea typeface="Times New Roman" pitchFamily="18" charset="0"/>
                <a:cs typeface="Arial" pitchFamily="34" charset="0"/>
              </a:rPr>
              <a:t> по </a:t>
            </a:r>
            <a:r>
              <a:rPr lang="ru-RU" sz="1600" dirty="0" err="1">
                <a:solidFill>
                  <a:schemeClr val="tx2">
                    <a:lumMod val="75000"/>
                  </a:schemeClr>
                </a:solidFill>
                <a:latin typeface="Arial" pitchFamily="34" charset="0"/>
                <a:ea typeface="Times New Roman" pitchFamily="18" charset="0"/>
                <a:cs typeface="Arial" pitchFamily="34" charset="0"/>
              </a:rPr>
              <a:t>його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smtClean="0">
                <a:solidFill>
                  <a:schemeClr val="tx2">
                    <a:lumMod val="75000"/>
                  </a:schemeClr>
                </a:solidFill>
                <a:latin typeface="Arial" pitchFamily="34" charset="0"/>
                <a:ea typeface="Times New Roman" pitchFamily="18" charset="0"/>
                <a:cs typeface="Arial" pitchFamily="34" charset="0"/>
              </a:rPr>
              <a:t>поверхні</a:t>
            </a:r>
            <a:r>
              <a:rPr lang="ru-RU" sz="1600" dirty="0" smtClean="0">
                <a:solidFill>
                  <a:schemeClr val="tx2">
                    <a:lumMod val="75000"/>
                  </a:schemeClr>
                </a:solidFill>
                <a:latin typeface="Arial" pitchFamily="34" charset="0"/>
                <a:ea typeface="Times New Roman" pitchFamily="18" charset="0"/>
                <a:cs typeface="Arial" pitchFamily="34" charset="0"/>
              </a:rPr>
              <a:t>.</a:t>
            </a:r>
            <a:endParaRPr lang="ru-RU" sz="1600" dirty="0">
              <a:solidFill>
                <a:schemeClr val="tx2">
                  <a:lumMod val="75000"/>
                </a:schemeClr>
              </a:solidFill>
              <a:latin typeface="Arial" pitchFamily="34" charset="0"/>
              <a:cs typeface="Arial" pitchFamily="34" charset="0"/>
            </a:endParaRPr>
          </a:p>
        </p:txBody>
      </p:sp>
      <p:sp>
        <p:nvSpPr>
          <p:cNvPr id="5" name="Прямоугольник 4"/>
          <p:cNvSpPr/>
          <p:nvPr/>
        </p:nvSpPr>
        <p:spPr>
          <a:xfrm>
            <a:off x="0" y="2132856"/>
            <a:ext cx="9144000" cy="1323439"/>
          </a:xfrm>
          <a:prstGeom prst="rect">
            <a:avLst/>
          </a:prstGeom>
        </p:spPr>
        <p:txBody>
          <a:bodyPr>
            <a:spAutoFit/>
          </a:bodyPr>
          <a:lstStyle/>
          <a:p>
            <a:pPr eaLnBrk="0" hangingPunct="0">
              <a:defRPr/>
            </a:pPr>
            <a:r>
              <a:rPr lang="ru-RU" sz="1600" dirty="0" err="1" smtClean="0">
                <a:solidFill>
                  <a:schemeClr val="tx2">
                    <a:lumMod val="75000"/>
                  </a:schemeClr>
                </a:solidFill>
                <a:latin typeface="Arial" pitchFamily="34" charset="0"/>
                <a:ea typeface="Times New Roman" pitchFamily="18" charset="0"/>
                <a:cs typeface="Arial" pitchFamily="34" charset="0"/>
              </a:rPr>
              <a:t>Автоматичний</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космічний</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апарат</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Кассіні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який</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даний</a:t>
            </a:r>
            <a:r>
              <a:rPr lang="ru-RU" sz="1600" dirty="0">
                <a:solidFill>
                  <a:schemeClr val="tx2">
                    <a:lumMod val="75000"/>
                  </a:schemeClr>
                </a:solidFill>
                <a:latin typeface="Arial" pitchFamily="34" charset="0"/>
                <a:ea typeface="Times New Roman" pitchFamily="18" charset="0"/>
                <a:cs typeface="Arial" pitchFamily="34" charset="0"/>
              </a:rPr>
              <a:t> час </a:t>
            </a:r>
            <a:r>
              <a:rPr lang="ru-RU" sz="1600" dirty="0" err="1" smtClean="0">
                <a:solidFill>
                  <a:schemeClr val="tx2">
                    <a:lumMod val="75000"/>
                  </a:schemeClr>
                </a:solidFill>
                <a:latin typeface="Arial" pitchFamily="34" charset="0"/>
                <a:ea typeface="Times New Roman" pitchFamily="18" charset="0"/>
                <a:cs typeface="Arial" pitchFamily="34" charset="0"/>
              </a:rPr>
              <a:t>обертається</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навколо</a:t>
            </a:r>
            <a:r>
              <a:rPr lang="ru-RU" sz="1600" dirty="0">
                <a:solidFill>
                  <a:schemeClr val="tx2">
                    <a:lumMod val="75000"/>
                  </a:schemeClr>
                </a:solidFill>
                <a:latin typeface="Arial" pitchFamily="34" charset="0"/>
                <a:ea typeface="Times New Roman" pitchFamily="18" charset="0"/>
                <a:cs typeface="Arial" pitchFamily="34" charset="0"/>
              </a:rPr>
              <a:t> Сатурна, передав </a:t>
            </a:r>
            <a:r>
              <a:rPr lang="ru-RU" sz="1600" dirty="0" err="1">
                <a:solidFill>
                  <a:schemeClr val="tx2">
                    <a:lumMod val="75000"/>
                  </a:schemeClr>
                </a:solidFill>
                <a:latin typeface="Arial" pitchFamily="34" charset="0"/>
                <a:ea typeface="Times New Roman" pitchFamily="18" charset="0"/>
                <a:cs typeface="Arial" pitchFamily="34" charset="0"/>
              </a:rPr>
              <a:t>зображення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північної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півкулі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планети</a:t>
            </a:r>
            <a:r>
              <a:rPr lang="ru-RU" sz="1600" dirty="0">
                <a:solidFill>
                  <a:schemeClr val="tx2">
                    <a:lumMod val="75000"/>
                  </a:schemeClr>
                </a:solidFill>
                <a:latin typeface="Arial" pitchFamily="34" charset="0"/>
                <a:ea typeface="Times New Roman" pitchFamily="18" charset="0"/>
                <a:cs typeface="Arial" pitchFamily="34" charset="0"/>
              </a:rPr>
              <a:t>. З 2004 року, коли </a:t>
            </a:r>
            <a:r>
              <a:rPr lang="ru-RU" sz="1600" dirty="0" err="1">
                <a:solidFill>
                  <a:schemeClr val="tx2">
                    <a:lumMod val="75000"/>
                  </a:schemeClr>
                </a:solidFill>
                <a:latin typeface="Arial" pitchFamily="34" charset="0"/>
                <a:ea typeface="Times New Roman" pitchFamily="18" charset="0"/>
                <a:cs typeface="Arial" pitchFamily="34" charset="0"/>
              </a:rPr>
              <a:t>Кассіні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підлетів</a:t>
            </a:r>
            <a:r>
              <a:rPr lang="ru-RU" sz="1600" dirty="0">
                <a:solidFill>
                  <a:schemeClr val="tx2">
                    <a:lumMod val="75000"/>
                  </a:schemeClr>
                </a:solidFill>
                <a:latin typeface="Arial" pitchFamily="34" charset="0"/>
                <a:ea typeface="Times New Roman" pitchFamily="18" charset="0"/>
                <a:cs typeface="Arial" pitchFamily="34" charset="0"/>
              </a:rPr>
              <a:t> до </a:t>
            </a:r>
            <a:r>
              <a:rPr lang="ru-RU" sz="1600" dirty="0" err="1">
                <a:solidFill>
                  <a:schemeClr val="tx2">
                    <a:lumMod val="75000"/>
                  </a:schemeClr>
                </a:solidFill>
                <a:latin typeface="Arial" pitchFamily="34" charset="0"/>
                <a:ea typeface="Times New Roman" pitchFamily="18" charset="0"/>
                <a:cs typeface="Arial" pitchFamily="34" charset="0"/>
              </a:rPr>
              <a:t>неї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відбулися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помітні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зміни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тепер</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воно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забарвлене</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незвичайні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кольори</a:t>
            </a:r>
            <a:r>
              <a:rPr lang="ru-RU" sz="1600" dirty="0">
                <a:solidFill>
                  <a:schemeClr val="tx2">
                    <a:lumMod val="75000"/>
                  </a:schemeClr>
                </a:solidFill>
                <a:latin typeface="Arial" pitchFamily="34" charset="0"/>
                <a:ea typeface="Times New Roman" pitchFamily="18" charset="0"/>
                <a:cs typeface="Arial" pitchFamily="34" charset="0"/>
              </a:rPr>
              <a:t>. Причини </a:t>
            </a:r>
            <a:r>
              <a:rPr lang="ru-RU" sz="1600" dirty="0" err="1">
                <a:solidFill>
                  <a:schemeClr val="tx2">
                    <a:lumMod val="75000"/>
                  </a:schemeClr>
                </a:solidFill>
                <a:latin typeface="Arial" pitchFamily="34" charset="0"/>
                <a:ea typeface="Times New Roman" pitchFamily="18" charset="0"/>
                <a:cs typeface="Arial" pitchFamily="34" charset="0"/>
              </a:rPr>
              <a:t>цього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незрозумілі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Хоча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невідомо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чому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smtClean="0">
                <a:solidFill>
                  <a:schemeClr val="tx2">
                    <a:lumMod val="75000"/>
                  </a:schemeClr>
                </a:solidFill>
                <a:latin typeface="Arial" pitchFamily="34" charset="0"/>
                <a:ea typeface="Times New Roman" pitchFamily="18" charset="0"/>
                <a:cs typeface="Arial" pitchFamily="34" charset="0"/>
              </a:rPr>
              <a:t>виникло</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забарвлення</a:t>
            </a:r>
            <a:r>
              <a:rPr lang="ru-RU" sz="1600" dirty="0">
                <a:solidFill>
                  <a:schemeClr val="tx2">
                    <a:lumMod val="75000"/>
                  </a:schemeClr>
                </a:solidFill>
                <a:latin typeface="Arial" pitchFamily="34" charset="0"/>
                <a:ea typeface="Times New Roman" pitchFamily="18" charset="0"/>
                <a:cs typeface="Arial" pitchFamily="34" charset="0"/>
              </a:rPr>
              <a:t> Сатурна, </a:t>
            </a:r>
            <a:r>
              <a:rPr lang="ru-RU" sz="1600" dirty="0" err="1">
                <a:solidFill>
                  <a:schemeClr val="tx2">
                    <a:lumMod val="75000"/>
                  </a:schemeClr>
                </a:solidFill>
                <a:latin typeface="Arial" pitchFamily="34" charset="0"/>
                <a:ea typeface="Times New Roman" pitchFamily="18" charset="0"/>
                <a:cs typeface="Arial" pitchFamily="34" charset="0"/>
              </a:rPr>
              <a:t>передбачається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smtClean="0">
                <a:solidFill>
                  <a:schemeClr val="tx2">
                    <a:lumMod val="75000"/>
                  </a:schemeClr>
                </a:solidFill>
                <a:latin typeface="Arial" pitchFamily="34" charset="0"/>
                <a:ea typeface="Times New Roman" pitchFamily="18" charset="0"/>
                <a:cs typeface="Arial" pitchFamily="34" charset="0"/>
              </a:rPr>
              <a:t>недавня</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зміна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кольорів</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пов'язано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зміною</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пір</a:t>
            </a:r>
            <a:r>
              <a:rPr lang="ru-RU" sz="1600" dirty="0">
                <a:solidFill>
                  <a:schemeClr val="tx2">
                    <a:lumMod val="75000"/>
                  </a:schemeClr>
                </a:solidFill>
                <a:latin typeface="Arial" pitchFamily="34" charset="0"/>
                <a:ea typeface="Times New Roman" pitchFamily="18" charset="0"/>
                <a:cs typeface="Arial" pitchFamily="34" charset="0"/>
              </a:rPr>
              <a:t> року.</a:t>
            </a:r>
            <a:endParaRPr lang="ru-RU" sz="1600" dirty="0">
              <a:solidFill>
                <a:schemeClr val="tx2">
                  <a:lumMod val="75000"/>
                </a:schemeClr>
              </a:solidFill>
              <a:latin typeface="Arial" pitchFamily="34" charset="0"/>
              <a:cs typeface="Arial" pitchFamily="34" charset="0"/>
            </a:endParaRPr>
          </a:p>
        </p:txBody>
      </p:sp>
      <p:sp>
        <p:nvSpPr>
          <p:cNvPr id="6" name="Прямоугольник 5"/>
          <p:cNvSpPr/>
          <p:nvPr/>
        </p:nvSpPr>
        <p:spPr>
          <a:xfrm>
            <a:off x="0" y="3717032"/>
            <a:ext cx="9144000" cy="2800767"/>
          </a:xfrm>
          <a:prstGeom prst="rect">
            <a:avLst/>
          </a:prstGeom>
        </p:spPr>
        <p:txBody>
          <a:bodyPr>
            <a:spAutoFit/>
          </a:bodyPr>
          <a:lstStyle/>
          <a:p>
            <a:pPr fontAlgn="auto">
              <a:spcBef>
                <a:spcPts val="0"/>
              </a:spcBef>
              <a:spcAft>
                <a:spcPts val="0"/>
              </a:spcAft>
              <a:defRPr/>
            </a:pPr>
            <a:r>
              <a:rPr lang="ru-RU" sz="1600" dirty="0" smtClean="0">
                <a:solidFill>
                  <a:schemeClr val="tx2">
                    <a:lumMod val="75000"/>
                  </a:schemeClr>
                </a:solidFill>
                <a:latin typeface="Arial" pitchFamily="34" charset="0"/>
                <a:ea typeface="Times New Roman" pitchFamily="18" charset="0"/>
                <a:cs typeface="Arial" pitchFamily="34" charset="0"/>
              </a:rPr>
              <a:t>Хмари </a:t>
            </a:r>
            <a:r>
              <a:rPr lang="ru-RU" sz="1600" dirty="0">
                <a:solidFill>
                  <a:schemeClr val="tx2">
                    <a:lumMod val="75000"/>
                  </a:schemeClr>
                </a:solidFill>
                <a:latin typeface="Arial" pitchFamily="34" charset="0"/>
                <a:ea typeface="Times New Roman" pitchFamily="18" charset="0"/>
                <a:cs typeface="Arial" pitchFamily="34" charset="0"/>
              </a:rPr>
              <a:t>на </a:t>
            </a:r>
            <a:r>
              <a:rPr lang="ru-RU" sz="1600" dirty="0" err="1">
                <a:solidFill>
                  <a:schemeClr val="tx2">
                    <a:lumMod val="75000"/>
                  </a:schemeClr>
                </a:solidFill>
                <a:latin typeface="Arial" pitchFamily="34" charset="0"/>
                <a:ea typeface="Times New Roman" pitchFamily="18" charset="0"/>
                <a:cs typeface="Arial" pitchFamily="34" charset="0"/>
              </a:rPr>
              <a:t>Сатурні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утворюють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шестикутник</a:t>
            </a:r>
            <a:r>
              <a:rPr lang="ru-RU" sz="1600" dirty="0">
                <a:solidFill>
                  <a:schemeClr val="tx2">
                    <a:lumMod val="75000"/>
                  </a:schemeClr>
                </a:solidFill>
                <a:latin typeface="Arial" pitchFamily="34" charset="0"/>
                <a:ea typeface="Times New Roman" pitchFamily="18" charset="0"/>
                <a:cs typeface="Arial" pitchFamily="34" charset="0"/>
              </a:rPr>
              <a:t> - </a:t>
            </a:r>
            <a:r>
              <a:rPr lang="ru-RU" sz="1600" dirty="0" err="1">
                <a:solidFill>
                  <a:schemeClr val="tx2">
                    <a:lumMod val="75000"/>
                  </a:schemeClr>
                </a:solidFill>
                <a:latin typeface="Arial" pitchFamily="34" charset="0"/>
                <a:ea typeface="Times New Roman" pitchFamily="18" charset="0"/>
                <a:cs typeface="Arial" pitchFamily="34" charset="0"/>
              </a:rPr>
              <a:t>гігантський</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Гексагон</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Вперше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це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виявлено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під</a:t>
            </a:r>
            <a:r>
              <a:rPr lang="ru-RU" sz="1600" dirty="0">
                <a:solidFill>
                  <a:schemeClr val="tx2">
                    <a:lumMod val="75000"/>
                  </a:schemeClr>
                </a:solidFill>
                <a:latin typeface="Arial" pitchFamily="34" charset="0"/>
                <a:ea typeface="Times New Roman" pitchFamily="18" charset="0"/>
                <a:cs typeface="Arial" pitchFamily="34" charset="0"/>
              </a:rPr>
              <a:t> час </a:t>
            </a:r>
            <a:r>
              <a:rPr lang="ru-RU" sz="1600" dirty="0" err="1" smtClean="0">
                <a:solidFill>
                  <a:schemeClr val="tx2">
                    <a:lumMod val="75000"/>
                  </a:schemeClr>
                </a:solidFill>
                <a:latin typeface="Arial" pitchFamily="34" charset="0"/>
                <a:ea typeface="Times New Roman" pitchFamily="18" charset="0"/>
                <a:cs typeface="Arial" pitchFamily="34" charset="0"/>
              </a:rPr>
              <a:t>польотів</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a:solidFill>
                  <a:schemeClr val="tx2">
                    <a:lumMod val="75000"/>
                  </a:schemeClr>
                </a:solidFill>
                <a:latin typeface="Arial" pitchFamily="34" charset="0"/>
                <a:ea typeface="Times New Roman" pitchFamily="18" charset="0"/>
                <a:cs typeface="Arial" pitchFamily="34" charset="0"/>
              </a:rPr>
              <a:t>Вояджера </a:t>
            </a:r>
            <a:r>
              <a:rPr lang="ru-RU" sz="1600" dirty="0" err="1">
                <a:solidFill>
                  <a:schemeClr val="tx2">
                    <a:lumMod val="75000"/>
                  </a:schemeClr>
                </a:solidFill>
                <a:latin typeface="Arial" pitchFamily="34" charset="0"/>
                <a:ea typeface="Times New Roman" pitchFamily="18" charset="0"/>
                <a:cs typeface="Arial" pitchFamily="34" charset="0"/>
              </a:rPr>
              <a:t>близько</a:t>
            </a:r>
            <a:r>
              <a:rPr lang="ru-RU" sz="1600" dirty="0">
                <a:solidFill>
                  <a:schemeClr val="tx2">
                    <a:lumMod val="75000"/>
                  </a:schemeClr>
                </a:solidFill>
                <a:latin typeface="Arial" pitchFamily="34" charset="0"/>
                <a:ea typeface="Times New Roman" pitchFamily="18" charset="0"/>
                <a:cs typeface="Arial" pitchFamily="34" charset="0"/>
              </a:rPr>
              <a:t> Сатурна в 1980-х роках, </a:t>
            </a:r>
            <a:r>
              <a:rPr lang="ru-RU" sz="1600" dirty="0" err="1">
                <a:solidFill>
                  <a:schemeClr val="tx2">
                    <a:lumMod val="75000"/>
                  </a:schemeClr>
                </a:solidFill>
                <a:latin typeface="Arial" pitchFamily="34" charset="0"/>
                <a:ea typeface="Times New Roman" pitchFamily="18" charset="0"/>
                <a:cs typeface="Arial" pitchFamily="34" charset="0"/>
              </a:rPr>
              <a:t>подібне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явище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ніколи</a:t>
            </a:r>
            <a:r>
              <a:rPr lang="ru-RU" sz="1600" dirty="0">
                <a:solidFill>
                  <a:schemeClr val="tx2">
                    <a:lumMod val="75000"/>
                  </a:schemeClr>
                </a:solidFill>
                <a:latin typeface="Arial" pitchFamily="34" charset="0"/>
                <a:ea typeface="Times New Roman" pitchFamily="18" charset="0"/>
                <a:cs typeface="Arial" pitchFamily="34" charset="0"/>
              </a:rPr>
              <a:t> не </a:t>
            </a:r>
            <a:r>
              <a:rPr lang="ru-RU" sz="1600" dirty="0" err="1">
                <a:solidFill>
                  <a:schemeClr val="tx2">
                    <a:lumMod val="75000"/>
                  </a:schemeClr>
                </a:solidFill>
                <a:latin typeface="Arial" pitchFamily="34" charset="0"/>
                <a:ea typeface="Times New Roman" pitchFamily="18" charset="0"/>
                <a:cs typeface="Arial" pitchFamily="34" charset="0"/>
              </a:rPr>
              <a:t>спостерігалося</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жодному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іншому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місці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Сонячної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системи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Якщо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південний</a:t>
            </a:r>
            <a:r>
              <a:rPr lang="ru-RU" sz="1600" dirty="0">
                <a:solidFill>
                  <a:schemeClr val="tx2">
                    <a:lumMod val="75000"/>
                  </a:schemeClr>
                </a:solidFill>
                <a:latin typeface="Arial" pitchFamily="34" charset="0"/>
                <a:ea typeface="Times New Roman" pitchFamily="18" charset="0"/>
                <a:cs typeface="Arial" pitchFamily="34" charset="0"/>
              </a:rPr>
              <a:t> полюс Сатурна </a:t>
            </a:r>
            <a:r>
              <a:rPr lang="ru-RU" sz="1600" dirty="0" err="1">
                <a:solidFill>
                  <a:schemeClr val="tx2">
                    <a:lumMod val="75000"/>
                  </a:schemeClr>
                </a:solidFill>
                <a:latin typeface="Arial" pitchFamily="34" charset="0"/>
                <a:ea typeface="Times New Roman" pitchFamily="18" charset="0"/>
                <a:cs typeface="Arial" pitchFamily="34" charset="0"/>
              </a:rPr>
              <a:t>з</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його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обертовим</a:t>
            </a:r>
            <a:r>
              <a:rPr lang="ru-RU" sz="1600" dirty="0">
                <a:solidFill>
                  <a:schemeClr val="tx2">
                    <a:lumMod val="75000"/>
                  </a:schemeClr>
                </a:solidFill>
                <a:latin typeface="Arial" pitchFamily="34" charset="0"/>
                <a:ea typeface="Times New Roman" pitchFamily="18" charset="0"/>
                <a:cs typeface="Arial" pitchFamily="34" charset="0"/>
              </a:rPr>
              <a:t> ураганом не </a:t>
            </a:r>
            <a:r>
              <a:rPr lang="ru-RU" sz="1600" dirty="0" err="1">
                <a:solidFill>
                  <a:schemeClr val="tx2">
                    <a:lumMod val="75000"/>
                  </a:schemeClr>
                </a:solidFill>
                <a:latin typeface="Arial" pitchFamily="34" charset="0"/>
                <a:ea typeface="Times New Roman" pitchFamily="18" charset="0"/>
                <a:cs typeface="Arial" pitchFamily="34" charset="0"/>
              </a:rPr>
              <a:t>здається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дивним</a:t>
            </a:r>
            <a:r>
              <a:rPr lang="ru-RU" sz="1600" dirty="0">
                <a:solidFill>
                  <a:schemeClr val="tx2">
                    <a:lumMod val="75000"/>
                  </a:schemeClr>
                </a:solidFill>
                <a:latin typeface="Arial" pitchFamily="34" charset="0"/>
                <a:ea typeface="Times New Roman" pitchFamily="18" charset="0"/>
                <a:cs typeface="Arial" pitchFamily="34" charset="0"/>
              </a:rPr>
              <a:t>, то </a:t>
            </a:r>
            <a:r>
              <a:rPr lang="ru-RU" sz="1600" dirty="0" err="1">
                <a:solidFill>
                  <a:schemeClr val="tx2">
                    <a:lumMod val="75000"/>
                  </a:schemeClr>
                </a:solidFill>
                <a:latin typeface="Arial" pitchFamily="34" charset="0"/>
                <a:ea typeface="Times New Roman" pitchFamily="18" charset="0"/>
                <a:cs typeface="Arial" pitchFamily="34" charset="0"/>
              </a:rPr>
              <a:t>північний</a:t>
            </a:r>
            <a:r>
              <a:rPr lang="ru-RU" sz="1600" dirty="0">
                <a:solidFill>
                  <a:schemeClr val="tx2">
                    <a:lumMod val="75000"/>
                  </a:schemeClr>
                </a:solidFill>
                <a:latin typeface="Arial" pitchFamily="34" charset="0"/>
                <a:ea typeface="Times New Roman" pitchFamily="18" charset="0"/>
                <a:cs typeface="Arial" pitchFamily="34" charset="0"/>
              </a:rPr>
              <a:t> полюс </a:t>
            </a:r>
            <a:r>
              <a:rPr lang="ru-RU" sz="1600" dirty="0" err="1">
                <a:solidFill>
                  <a:schemeClr val="tx2">
                    <a:lumMod val="75000"/>
                  </a:schemeClr>
                </a:solidFill>
                <a:latin typeface="Arial" pitchFamily="34" charset="0"/>
                <a:ea typeface="Times New Roman" pitchFamily="18" charset="0"/>
                <a:cs typeface="Arial" pitchFamily="34" charset="0"/>
              </a:rPr>
              <a:t>можна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вважати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набагато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більш</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незвичайним</a:t>
            </a:r>
            <a:r>
              <a:rPr lang="ru-RU" sz="1600" dirty="0">
                <a:solidFill>
                  <a:schemeClr val="tx2">
                    <a:lumMod val="75000"/>
                  </a:schemeClr>
                </a:solidFill>
                <a:latin typeface="Arial" pitchFamily="34" charset="0"/>
                <a:ea typeface="Times New Roman" pitchFamily="18" charset="0"/>
                <a:cs typeface="Arial" pitchFamily="34" charset="0"/>
              </a:rPr>
              <a:t>. Дивна структура </a:t>
            </a:r>
            <a:r>
              <a:rPr lang="ru-RU" sz="1600" dirty="0" err="1">
                <a:solidFill>
                  <a:schemeClr val="tx2">
                    <a:lumMod val="75000"/>
                  </a:schemeClr>
                </a:solidFill>
                <a:latin typeface="Arial" pitchFamily="34" charset="0"/>
                <a:ea typeface="Times New Roman" pitchFamily="18" charset="0"/>
                <a:cs typeface="Arial" pitchFamily="34" charset="0"/>
              </a:rPr>
              <a:t>хмар</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отримана</a:t>
            </a:r>
            <a:r>
              <a:rPr lang="ru-RU" sz="1600" dirty="0">
                <a:solidFill>
                  <a:schemeClr val="tx2">
                    <a:lumMod val="75000"/>
                  </a:schemeClr>
                </a:solidFill>
                <a:latin typeface="Arial" pitchFamily="34" charset="0"/>
                <a:ea typeface="Times New Roman" pitchFamily="18" charset="0"/>
                <a:cs typeface="Arial" pitchFamily="34" charset="0"/>
              </a:rPr>
              <a:t> на </a:t>
            </a:r>
            <a:r>
              <a:rPr lang="ru-RU" sz="1600" dirty="0" err="1">
                <a:solidFill>
                  <a:schemeClr val="tx2">
                    <a:lumMod val="75000"/>
                  </a:schemeClr>
                </a:solidFill>
                <a:latin typeface="Arial" pitchFamily="34" charset="0"/>
                <a:ea typeface="Times New Roman" pitchFamily="18" charset="0"/>
                <a:cs typeface="Arial" pitchFamily="34" charset="0"/>
              </a:rPr>
              <a:t>інфрачервоному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зображенні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космічним</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апаратом</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Кассіні</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жовтні</a:t>
            </a:r>
            <a:r>
              <a:rPr lang="ru-RU" sz="1600" dirty="0">
                <a:solidFill>
                  <a:schemeClr val="tx2">
                    <a:lumMod val="75000"/>
                  </a:schemeClr>
                </a:solidFill>
                <a:latin typeface="Arial" pitchFamily="34" charset="0"/>
                <a:ea typeface="Times New Roman" pitchFamily="18" charset="0"/>
                <a:cs typeface="Arial" pitchFamily="34" charset="0"/>
              </a:rPr>
              <a:t> 2006 року. </a:t>
            </a:r>
            <a:r>
              <a:rPr lang="ru-RU" sz="1600" dirty="0" err="1">
                <a:solidFill>
                  <a:schemeClr val="tx2">
                    <a:lumMod val="75000"/>
                  </a:schemeClr>
                </a:solidFill>
                <a:latin typeface="Arial" pitchFamily="34" charset="0"/>
                <a:ea typeface="Times New Roman" pitchFamily="18" charset="0"/>
                <a:cs typeface="Arial" pitchFamily="34" charset="0"/>
              </a:rPr>
              <a:t>Зображення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показують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шестикутник</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залишався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стабільним</a:t>
            </a:r>
            <a:r>
              <a:rPr lang="ru-RU" sz="1600" dirty="0">
                <a:solidFill>
                  <a:schemeClr val="tx2">
                    <a:lumMod val="75000"/>
                  </a:schemeClr>
                </a:solidFill>
                <a:latin typeface="Arial" pitchFamily="34" charset="0"/>
                <a:ea typeface="Times New Roman" pitchFamily="18" charset="0"/>
                <a:cs typeface="Arial" pitchFamily="34" charset="0"/>
              </a:rPr>
              <a:t> за 20 </a:t>
            </a:r>
            <a:r>
              <a:rPr lang="ru-RU" sz="1600" dirty="0" err="1">
                <a:solidFill>
                  <a:schemeClr val="tx2">
                    <a:lumMod val="75000"/>
                  </a:schemeClr>
                </a:solidFill>
                <a:latin typeface="Arial" pitchFamily="34" charset="0"/>
                <a:ea typeface="Times New Roman" pitchFamily="18" charset="0"/>
                <a:cs typeface="Arial" pitchFamily="34" charset="0"/>
              </a:rPr>
              <a:t>років</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після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польоту</a:t>
            </a:r>
            <a:r>
              <a:rPr lang="ru-RU" sz="1600" dirty="0">
                <a:solidFill>
                  <a:schemeClr val="tx2">
                    <a:lumMod val="75000"/>
                  </a:schemeClr>
                </a:solidFill>
                <a:latin typeface="Arial" pitchFamily="34" charset="0"/>
                <a:ea typeface="Times New Roman" pitchFamily="18" charset="0"/>
                <a:cs typeface="Arial" pitchFamily="34" charset="0"/>
              </a:rPr>
              <a:t> Вояджера. </a:t>
            </a:r>
            <a:r>
              <a:rPr lang="ru-RU" sz="1600" dirty="0" err="1">
                <a:solidFill>
                  <a:schemeClr val="tx2">
                    <a:lumMod val="75000"/>
                  </a:schemeClr>
                </a:solidFill>
                <a:latin typeface="Arial" pitchFamily="34" charset="0"/>
                <a:ea typeface="Times New Roman" pitchFamily="18" charset="0"/>
                <a:cs typeface="Arial" pitchFamily="34" charset="0"/>
              </a:rPr>
              <a:t>Фільми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показують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північний</a:t>
            </a:r>
            <a:r>
              <a:rPr lang="ru-RU" sz="1600" dirty="0">
                <a:solidFill>
                  <a:schemeClr val="tx2">
                    <a:lumMod val="75000"/>
                  </a:schemeClr>
                </a:solidFill>
                <a:latin typeface="Arial" pitchFamily="34" charset="0"/>
                <a:ea typeface="Times New Roman" pitchFamily="18" charset="0"/>
                <a:cs typeface="Arial" pitchFamily="34" charset="0"/>
              </a:rPr>
              <a:t> полюс Сатурна, </a:t>
            </a:r>
            <a:r>
              <a:rPr lang="ru-RU" sz="1600" dirty="0" err="1">
                <a:solidFill>
                  <a:schemeClr val="tx2">
                    <a:lumMod val="75000"/>
                  </a:schemeClr>
                </a:solidFill>
                <a:latin typeface="Arial" pitchFamily="34" charset="0"/>
                <a:ea typeface="Times New Roman" pitchFamily="18" charset="0"/>
                <a:cs typeface="Arial" pitchFamily="34" charset="0"/>
              </a:rPr>
              <a:t>демонструють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збереження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структури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хмар</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під</a:t>
            </a:r>
            <a:r>
              <a:rPr lang="ru-RU" sz="1600" dirty="0">
                <a:solidFill>
                  <a:schemeClr val="tx2">
                    <a:lumMod val="75000"/>
                  </a:schemeClr>
                </a:solidFill>
                <a:latin typeface="Arial" pitchFamily="34" charset="0"/>
                <a:ea typeface="Times New Roman" pitchFamily="18" charset="0"/>
                <a:cs typeface="Arial" pitchFamily="34" charset="0"/>
              </a:rPr>
              <a:t> час </a:t>
            </a:r>
            <a:r>
              <a:rPr lang="ru-RU" sz="1600" dirty="0" err="1">
                <a:solidFill>
                  <a:schemeClr val="tx2">
                    <a:lumMod val="75000"/>
                  </a:schemeClr>
                </a:solidFill>
                <a:latin typeface="Arial" pitchFamily="34" charset="0"/>
                <a:ea typeface="Times New Roman" pitchFamily="18" charset="0"/>
                <a:cs typeface="Arial" pitchFamily="34" charset="0"/>
              </a:rPr>
              <a:t>їх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обертання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Окремі</a:t>
            </a:r>
            <a:r>
              <a:rPr lang="ru-RU" sz="1600" dirty="0">
                <a:solidFill>
                  <a:schemeClr val="tx2">
                    <a:lumMod val="75000"/>
                  </a:schemeClr>
                </a:solidFill>
                <a:latin typeface="Arial" pitchFamily="34" charset="0"/>
                <a:ea typeface="Times New Roman" pitchFamily="18" charset="0"/>
                <a:cs typeface="Arial" pitchFamily="34" charset="0"/>
              </a:rPr>
              <a:t> хмари на </a:t>
            </a:r>
            <a:r>
              <a:rPr lang="ru-RU" sz="1600" dirty="0" err="1">
                <a:solidFill>
                  <a:schemeClr val="tx2">
                    <a:lumMod val="75000"/>
                  </a:schemeClr>
                </a:solidFill>
                <a:latin typeface="Arial" pitchFamily="34" charset="0"/>
                <a:ea typeface="Times New Roman" pitchFamily="18" charset="0"/>
                <a:cs typeface="Arial" pitchFamily="34" charset="0"/>
              </a:rPr>
              <a:t>Землі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можуть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мати</a:t>
            </a:r>
            <a:r>
              <a:rPr lang="ru-RU" sz="1600" dirty="0">
                <a:solidFill>
                  <a:schemeClr val="tx2">
                    <a:lumMod val="75000"/>
                  </a:schemeClr>
                </a:solidFill>
                <a:latin typeface="Arial" pitchFamily="34" charset="0"/>
                <a:ea typeface="Times New Roman" pitchFamily="18" charset="0"/>
                <a:cs typeface="Arial" pitchFamily="34" charset="0"/>
              </a:rPr>
              <a:t> форму </a:t>
            </a:r>
            <a:r>
              <a:rPr lang="ru-RU" sz="1600" dirty="0" err="1">
                <a:solidFill>
                  <a:schemeClr val="tx2">
                    <a:lumMod val="75000"/>
                  </a:schemeClr>
                </a:solidFill>
                <a:latin typeface="Arial" pitchFamily="34" charset="0"/>
                <a:ea typeface="Times New Roman" pitchFamily="18" charset="0"/>
                <a:cs typeface="Arial" pitchFamily="34" charset="0"/>
              </a:rPr>
              <a:t>шестикутника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але</a:t>
            </a:r>
            <a:r>
              <a:rPr lang="ru-RU" sz="1600" dirty="0">
                <a:solidFill>
                  <a:schemeClr val="tx2">
                    <a:lumMod val="75000"/>
                  </a:schemeClr>
                </a:solidFill>
                <a:latin typeface="Arial" pitchFamily="34" charset="0"/>
                <a:ea typeface="Times New Roman" pitchFamily="18" charset="0"/>
                <a:cs typeface="Arial" pitchFamily="34" charset="0"/>
              </a:rPr>
              <a:t>, на </a:t>
            </a:r>
            <a:r>
              <a:rPr lang="ru-RU" sz="1600" dirty="0" err="1">
                <a:solidFill>
                  <a:schemeClr val="tx2">
                    <a:lumMod val="75000"/>
                  </a:schemeClr>
                </a:solidFill>
                <a:latin typeface="Arial" pitchFamily="34" charset="0"/>
                <a:ea typeface="Times New Roman" pitchFamily="18" charset="0"/>
                <a:cs typeface="Arial" pitchFamily="34" charset="0"/>
              </a:rPr>
              <a:t>відміну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від</a:t>
            </a:r>
            <a:r>
              <a:rPr lang="ru-RU" sz="1600" dirty="0">
                <a:solidFill>
                  <a:schemeClr val="tx2">
                    <a:lumMod val="75000"/>
                  </a:schemeClr>
                </a:solidFill>
                <a:latin typeface="Arial" pitchFamily="34" charset="0"/>
                <a:ea typeface="Times New Roman" pitchFamily="18" charset="0"/>
                <a:cs typeface="Arial" pitchFamily="34" charset="0"/>
              </a:rPr>
              <a:t> них, у </a:t>
            </a:r>
            <a:r>
              <a:rPr lang="ru-RU" sz="1600" dirty="0" err="1">
                <a:solidFill>
                  <a:schemeClr val="tx2">
                    <a:lumMod val="75000"/>
                  </a:schemeClr>
                </a:solidFill>
                <a:latin typeface="Arial" pitchFamily="34" charset="0"/>
                <a:ea typeface="Times New Roman" pitchFamily="18" charset="0"/>
                <a:cs typeface="Arial" pitchFamily="34" charset="0"/>
              </a:rPr>
              <a:t>хмарної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системи</a:t>
            </a:r>
            <a:r>
              <a:rPr lang="ru-RU" sz="1600" dirty="0">
                <a:solidFill>
                  <a:schemeClr val="tx2">
                    <a:lumMod val="75000"/>
                  </a:schemeClr>
                </a:solidFill>
                <a:latin typeface="Arial" pitchFamily="34" charset="0"/>
                <a:ea typeface="Times New Roman" pitchFamily="18" charset="0"/>
                <a:cs typeface="Arial" pitchFamily="34" charset="0"/>
              </a:rPr>
              <a:t> на </a:t>
            </a:r>
            <a:r>
              <a:rPr lang="ru-RU" sz="1600" dirty="0" err="1">
                <a:solidFill>
                  <a:schemeClr val="tx2">
                    <a:lumMod val="75000"/>
                  </a:schemeClr>
                </a:solidFill>
                <a:latin typeface="Arial" pitchFamily="34" charset="0"/>
                <a:ea typeface="Times New Roman" pitchFamily="18" charset="0"/>
                <a:cs typeface="Arial" pitchFamily="34" charset="0"/>
              </a:rPr>
              <a:t>Сатурні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шість</a:t>
            </a:r>
            <a:r>
              <a:rPr lang="ru-RU" sz="1600" dirty="0">
                <a:solidFill>
                  <a:schemeClr val="tx2">
                    <a:lumMod val="75000"/>
                  </a:schemeClr>
                </a:solidFill>
                <a:latin typeface="Arial" pitchFamily="34" charset="0"/>
                <a:ea typeface="Times New Roman" pitchFamily="18" charset="0"/>
                <a:cs typeface="Arial" pitchFamily="34" charset="0"/>
              </a:rPr>
              <a:t> добре </a:t>
            </a:r>
            <a:r>
              <a:rPr lang="ru-RU" sz="1600" dirty="0" err="1">
                <a:solidFill>
                  <a:schemeClr val="tx2">
                    <a:lumMod val="75000"/>
                  </a:schemeClr>
                </a:solidFill>
                <a:latin typeface="Arial" pitchFamily="34" charset="0"/>
                <a:ea typeface="Times New Roman" pitchFamily="18" charset="0"/>
                <a:cs typeface="Arial" pitchFamily="34" charset="0"/>
              </a:rPr>
              <a:t>виражених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сторін</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майже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рівної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довжини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Усередині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цього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шестикутника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можуть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поміститися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чотири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Землі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Повного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пояснення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цього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явища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немає</a:t>
            </a:r>
            <a:r>
              <a:rPr lang="ru-RU" sz="1600" dirty="0">
                <a:solidFill>
                  <a:schemeClr val="tx2">
                    <a:lumMod val="75000"/>
                  </a:schemeClr>
                </a:solidFill>
                <a:latin typeface="Arial" pitchFamily="34" charset="0"/>
                <a:ea typeface="Times New Roman" pitchFamily="18" charset="0"/>
                <a:cs typeface="Arial" pitchFamily="34" charset="0"/>
              </a:rPr>
              <a:t>.</a:t>
            </a:r>
            <a:endParaRPr lang="ru-RU" sz="1600" dirty="0">
              <a:solidFill>
                <a:schemeClr val="tx2">
                  <a:lumMod val="75000"/>
                </a:schemeClr>
              </a:soli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784976" cy="3970318"/>
          </a:xfrm>
          <a:prstGeom prst="rect">
            <a:avLst/>
          </a:prstGeom>
        </p:spPr>
        <p:txBody>
          <a:bodyPr wrap="square">
            <a:spAutoFit/>
          </a:bodyPr>
          <a:lstStyle/>
          <a:p>
            <a:r>
              <a:rPr lang="uk-UA" dirty="0" smtClean="0"/>
              <a:t>Британські астрономи виявили в атмосфері Сатурна новий тип полярного сяйва. 12 листопада 2008р камери автоматичного корабля </a:t>
            </a:r>
            <a:r>
              <a:rPr lang="uk-UA" dirty="0" err="1" smtClean="0"/>
              <a:t>Кассіні</a:t>
            </a:r>
            <a:r>
              <a:rPr lang="uk-UA" dirty="0" smtClean="0"/>
              <a:t> отримали зображення північного полюса Сатурна в інфрачервоному діапазоні. На цих кадрах дослідники виявили полярні сяйва, яких не спостерігали ще жодного разу в Сонячній системі. На зображенні ці унікальні сяйва пофарбовані в блакитний колір, а лежачі внизу хмари - в червоний. На зображенні прямо під сяйвами видно виявлене раніше шестикутної хмара. Полярні сяйва на Сатурні можуть покривати весь полюс, тоді як на Землі і на Юпітері кільця полярних сяйв, будучи керованими магнітним полем, тільки оточують магнітні полюси. На Сатурні спостерігали і звичні нам кільцеві полярні сяйва. Нещодавно зняті незвичайні полярні сяйва над північним полюсом Сатурна значно видозмінювалися протягом декількох хвилин. Мінлива сутність цих сяйв свідчить про те, що змінний потік заряджених частинок від Сонця відчуває на собі дію якихось магнітних сил, про які раніше і не підозрювали.</a:t>
            </a:r>
            <a:endParaRPr lang="uk-UA" dirty="0"/>
          </a:p>
        </p:txBody>
      </p:sp>
      <p:pic>
        <p:nvPicPr>
          <p:cNvPr id="5" name="Picture 4" descr="Hexagon_cassini_big"/>
          <p:cNvPicPr>
            <a:picLocks noChangeAspect="1" noChangeArrowheads="1"/>
          </p:cNvPicPr>
          <p:nvPr/>
        </p:nvPicPr>
        <p:blipFill>
          <a:blip r:embed="rId2" cstate="print"/>
          <a:srcRect/>
          <a:stretch>
            <a:fillRect/>
          </a:stretch>
        </p:blipFill>
        <p:spPr bwMode="auto">
          <a:xfrm>
            <a:off x="6299830" y="4382344"/>
            <a:ext cx="2844170" cy="2475656"/>
          </a:xfrm>
          <a:prstGeom prst="rect">
            <a:avLst/>
          </a:prstGeom>
          <a:noFill/>
        </p:spPr>
      </p:pic>
      <p:pic>
        <p:nvPicPr>
          <p:cNvPr id="17413" name="Picture 5" descr="http://www.16x10.ru/_ph/21/2/6100592.jpg"/>
          <p:cNvPicPr>
            <a:picLocks noChangeAspect="1" noChangeArrowheads="1"/>
          </p:cNvPicPr>
          <p:nvPr/>
        </p:nvPicPr>
        <p:blipFill>
          <a:blip r:embed="rId3" cstate="print"/>
          <a:srcRect/>
          <a:stretch>
            <a:fillRect/>
          </a:stretch>
        </p:blipFill>
        <p:spPr bwMode="auto">
          <a:xfrm>
            <a:off x="0" y="4049688"/>
            <a:ext cx="4493299" cy="2808312"/>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2000"/>
                                        <p:tgtEl>
                                          <p:spTgt spid="17413"/>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e8eea72aa638.jpg"/>
          <p:cNvPicPr>
            <a:picLocks noChangeAspect="1"/>
          </p:cNvPicPr>
          <p:nvPr/>
        </p:nvPicPr>
        <p:blipFill>
          <a:blip r:embed="rId2" cstate="print"/>
          <a:srcRect/>
          <a:stretch>
            <a:fillRect/>
          </a:stretch>
        </p:blipFill>
        <p:spPr bwMode="auto">
          <a:xfrm>
            <a:off x="0" y="-406"/>
            <a:ext cx="9143999" cy="685843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23528" y="260648"/>
          <a:ext cx="8143932" cy="6145754"/>
        </p:xfrm>
        <a:graphic>
          <a:graphicData uri="http://schemas.openxmlformats.org/drawingml/2006/table">
            <a:tbl>
              <a:tblPr>
                <a:tableStyleId>{5DA37D80-6434-44D0-A028-1B22A696006F}</a:tableStyleId>
              </a:tblPr>
              <a:tblGrid>
                <a:gridCol w="3643338"/>
                <a:gridCol w="4500594"/>
              </a:tblGrid>
              <a:tr h="443682">
                <a:tc gridSpan="2">
                  <a:txBody>
                    <a:bodyPr/>
                    <a:lstStyle/>
                    <a:p>
                      <a:pPr algn="ctr">
                        <a:spcAft>
                          <a:spcPts val="600"/>
                        </a:spcAft>
                      </a:pPr>
                      <a:r>
                        <a:rPr lang="ru-RU" sz="1800" b="1" i="1" u="none" dirty="0" err="1" smtClean="0">
                          <a:solidFill>
                            <a:schemeClr val="accent6">
                              <a:lumMod val="40000"/>
                              <a:lumOff val="60000"/>
                            </a:schemeClr>
                          </a:solidFill>
                          <a:effectLst>
                            <a:outerShdw blurRad="38100" dist="38100" dir="2700000" algn="tl">
                              <a:srgbClr val="000000">
                                <a:alpha val="43137"/>
                              </a:srgbClr>
                            </a:outerShdw>
                          </a:effectLst>
                        </a:rPr>
                        <a:t>Орбітальні</a:t>
                      </a:r>
                      <a:r>
                        <a:rPr lang="ru-RU" sz="18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1800" b="1" i="1" u="none" dirty="0">
                          <a:solidFill>
                            <a:schemeClr val="accent6">
                              <a:lumMod val="40000"/>
                              <a:lumOff val="60000"/>
                            </a:schemeClr>
                          </a:solidFill>
                          <a:effectLst>
                            <a:outerShdw blurRad="38100" dist="38100" dir="2700000" algn="tl">
                              <a:srgbClr val="000000">
                                <a:alpha val="43137"/>
                              </a:srgbClr>
                            </a:outerShdw>
                          </a:effectLst>
                        </a:rPr>
                        <a:t>характеристики</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hMerge="1">
                  <a:txBody>
                    <a:bodyPr/>
                    <a:lstStyle/>
                    <a:p>
                      <a:endParaRPr lang="ru-RU"/>
                    </a:p>
                  </a:txBody>
                  <a:tcPr/>
                </a:tc>
              </a:tr>
              <a:tr h="443682">
                <a:tc>
                  <a:txBody>
                    <a:bodyPr/>
                    <a:lstStyle/>
                    <a:p>
                      <a:pPr algn="ctr">
                        <a:spcAft>
                          <a:spcPts val="600"/>
                        </a:spcAft>
                      </a:pPr>
                      <a:r>
                        <a:rPr lang="ru-RU" sz="1800" b="1" i="1" u="none" dirty="0" err="1" smtClean="0">
                          <a:solidFill>
                            <a:schemeClr val="accent6">
                              <a:lumMod val="40000"/>
                              <a:lumOff val="60000"/>
                            </a:schemeClr>
                          </a:solidFill>
                          <a:effectLst>
                            <a:outerShdw blurRad="38100" dist="38100" dir="2700000" algn="tl">
                              <a:srgbClr val="000000">
                                <a:alpha val="43137"/>
                              </a:srgbClr>
                            </a:outerShdw>
                          </a:effectLst>
                        </a:rPr>
                        <a:t>Афелій</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1 513 325 783 км</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1800" b="1" i="1" u="none" dirty="0" err="1" smtClean="0">
                          <a:solidFill>
                            <a:schemeClr val="accent6">
                              <a:lumMod val="40000"/>
                              <a:lumOff val="60000"/>
                            </a:schemeClr>
                          </a:solidFill>
                          <a:effectLst>
                            <a:outerShdw blurRad="38100" dist="38100" dir="2700000" algn="tl">
                              <a:srgbClr val="000000">
                                <a:alpha val="43137"/>
                              </a:srgbClr>
                            </a:outerShdw>
                          </a:effectLst>
                        </a:rPr>
                        <a:t>Перігелій</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1 353 572 956 км</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Велика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Піввісь</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1 433 449 370 км</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Орбітальний</a:t>
                      </a: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ексцентриситет</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0,055 723 219</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Сидеричний</a:t>
                      </a: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період</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10 832,327 </a:t>
                      </a:r>
                      <a:r>
                        <a:rPr lang="ru-RU" sz="1800" u="none" dirty="0" err="1" smtClean="0">
                          <a:solidFill>
                            <a:schemeClr val="accent6">
                              <a:lumMod val="40000"/>
                              <a:lumOff val="60000"/>
                            </a:schemeClr>
                          </a:solidFill>
                          <a:effectLst>
                            <a:outerShdw blurRad="38100" dist="38100" dir="2700000" algn="tl">
                              <a:srgbClr val="000000">
                                <a:alpha val="43137"/>
                              </a:srgbClr>
                            </a:outerShdw>
                          </a:effectLst>
                        </a:rPr>
                        <a:t>днів</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Орбітальний</a:t>
                      </a: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період</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378,09 </a:t>
                      </a:r>
                      <a:r>
                        <a:rPr lang="ru-RU" sz="1800" u="none" dirty="0" err="1" smtClean="0">
                          <a:solidFill>
                            <a:schemeClr val="accent6">
                              <a:lumMod val="40000"/>
                              <a:lumOff val="60000"/>
                            </a:schemeClr>
                          </a:solidFill>
                          <a:effectLst>
                            <a:outerShdw blurRad="38100" dist="38100" dir="2700000" algn="tl">
                              <a:srgbClr val="000000">
                                <a:alpha val="43137"/>
                              </a:srgbClr>
                            </a:outerShdw>
                          </a:effectLst>
                        </a:rPr>
                        <a:t>днів</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Орбітальна</a:t>
                      </a: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швидкість</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9,69 км/с (</a:t>
                      </a:r>
                      <a:r>
                        <a:rPr lang="ru-RU" sz="1800" u="none" dirty="0" err="1" smtClean="0">
                          <a:solidFill>
                            <a:schemeClr val="accent6">
                              <a:lumMod val="40000"/>
                              <a:lumOff val="60000"/>
                            </a:schemeClr>
                          </a:solidFill>
                          <a:effectLst>
                            <a:outerShdw blurRad="38100" dist="38100" dir="2700000" algn="tl">
                              <a:srgbClr val="000000">
                                <a:alpha val="43137"/>
                              </a:srgbClr>
                            </a:outerShdw>
                          </a:effectLst>
                        </a:rPr>
                        <a:t>середн</a:t>
                      </a:r>
                      <a:r>
                        <a:rPr lang="ru-RU" sz="1800" u="none" dirty="0">
                          <a:solidFill>
                            <a:schemeClr val="accent6">
                              <a:lumMod val="40000"/>
                              <a:lumOff val="60000"/>
                            </a:schemeClr>
                          </a:solidFill>
                          <a:effectLst>
                            <a:outerShdw blurRad="38100" dist="38100" dir="2700000" algn="tl">
                              <a:srgbClr val="000000">
                                <a:alpha val="43137"/>
                              </a:srgbClr>
                            </a:outerShdw>
                          </a:effectLst>
                        </a:rPr>
                        <a:t>.)</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977414">
                <a:tc>
                  <a:txBody>
                    <a:bodyPr/>
                    <a:lstStyle/>
                    <a:p>
                      <a:pPr algn="ctr">
                        <a:spcAft>
                          <a:spcPts val="600"/>
                        </a:spcAft>
                      </a:pPr>
                      <a:endParaRPr lang="ru-RU" sz="1000" b="1" i="1" u="none" dirty="0" smtClean="0">
                        <a:solidFill>
                          <a:schemeClr val="accent6">
                            <a:lumMod val="40000"/>
                            <a:lumOff val="60000"/>
                          </a:schemeClr>
                        </a:solidFill>
                        <a:effectLst>
                          <a:outerShdw blurRad="38100" dist="38100" dir="2700000" algn="tl">
                            <a:srgbClr val="000000">
                              <a:alpha val="43137"/>
                            </a:srgbClr>
                          </a:outerShdw>
                        </a:effectLst>
                      </a:endParaRPr>
                    </a:p>
                    <a:p>
                      <a:pPr algn="ctr">
                        <a:spcAft>
                          <a:spcPts val="600"/>
                        </a:spcAft>
                      </a:pP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Нахил</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2,485 240°</a:t>
                      </a:r>
                      <a:br>
                        <a:rPr lang="ru-RU" sz="1800" u="none" dirty="0">
                          <a:solidFill>
                            <a:schemeClr val="accent6">
                              <a:lumMod val="40000"/>
                              <a:lumOff val="60000"/>
                            </a:schemeClr>
                          </a:solidFill>
                          <a:effectLst>
                            <a:outerShdw blurRad="38100" dist="38100" dir="2700000" algn="tl">
                              <a:srgbClr val="000000">
                                <a:alpha val="43137"/>
                              </a:srgbClr>
                            </a:outerShdw>
                          </a:effectLst>
                        </a:rPr>
                      </a:br>
                      <a:r>
                        <a:rPr lang="ru-RU" sz="1800" u="none" dirty="0">
                          <a:solidFill>
                            <a:schemeClr val="accent6">
                              <a:lumMod val="40000"/>
                              <a:lumOff val="60000"/>
                            </a:schemeClr>
                          </a:solidFill>
                          <a:effectLst>
                            <a:outerShdw blurRad="38100" dist="38100" dir="2700000" algn="tl">
                              <a:srgbClr val="000000">
                                <a:alpha val="43137"/>
                              </a:srgbClr>
                            </a:outerShdw>
                          </a:effectLst>
                        </a:rPr>
                        <a:t>5,51° </a:t>
                      </a:r>
                      <a:r>
                        <a:rPr lang="ru-RU" sz="1800" u="none" dirty="0" smtClean="0">
                          <a:solidFill>
                            <a:schemeClr val="accent6">
                              <a:lumMod val="40000"/>
                              <a:lumOff val="60000"/>
                            </a:schemeClr>
                          </a:solidFill>
                          <a:effectLst>
                            <a:outerShdw blurRad="38100" dist="38100" dir="2700000" algn="tl">
                              <a:srgbClr val="000000">
                                <a:alpha val="43137"/>
                              </a:srgbClr>
                            </a:outerShdw>
                          </a:effectLst>
                        </a:rPr>
                        <a:t>(</a:t>
                      </a:r>
                      <a:r>
                        <a:rPr lang="ru-RU" sz="1800" u="none" dirty="0" err="1" smtClean="0">
                          <a:solidFill>
                            <a:schemeClr val="accent6">
                              <a:lumMod val="40000"/>
                              <a:lumOff val="60000"/>
                            </a:schemeClr>
                          </a:solidFill>
                          <a:effectLst>
                            <a:outerShdw blurRad="38100" dist="38100" dir="2700000" algn="tl">
                              <a:srgbClr val="000000">
                                <a:alpha val="43137"/>
                              </a:srgbClr>
                            </a:outerShdw>
                          </a:effectLst>
                        </a:rPr>
                        <a:t>відносно</a:t>
                      </a:r>
                      <a:r>
                        <a:rPr lang="ru-RU" sz="1800" u="none" dirty="0" smtClean="0">
                          <a:solidFill>
                            <a:schemeClr val="accent6">
                              <a:lumMod val="40000"/>
                              <a:lumOff val="60000"/>
                            </a:schemeClr>
                          </a:solidFill>
                          <a:effectLst>
                            <a:outerShdw blurRad="38100" dist="38100" dir="2700000" algn="tl">
                              <a:srgbClr val="000000">
                                <a:alpha val="43137"/>
                              </a:srgbClr>
                            </a:outerShdw>
                          </a:effectLst>
                        </a:rPr>
                        <a:t> </a:t>
                      </a:r>
                      <a:r>
                        <a:rPr lang="ru-RU" sz="1800" u="none" dirty="0" err="1" smtClean="0">
                          <a:solidFill>
                            <a:schemeClr val="accent6">
                              <a:lumMod val="40000"/>
                              <a:lumOff val="60000"/>
                            </a:schemeClr>
                          </a:solidFill>
                          <a:effectLst>
                            <a:outerShdw blurRad="38100" dist="38100" dir="2700000" algn="tl">
                              <a:srgbClr val="000000">
                                <a:alpha val="43137"/>
                              </a:srgbClr>
                            </a:outerShdw>
                          </a:effectLst>
                        </a:rPr>
                        <a:t>сонячного</a:t>
                      </a:r>
                      <a:r>
                        <a:rPr lang="ru-RU" sz="1800" u="none" dirty="0" smtClean="0">
                          <a:solidFill>
                            <a:schemeClr val="accent6">
                              <a:lumMod val="40000"/>
                              <a:lumOff val="60000"/>
                            </a:schemeClr>
                          </a:solidFill>
                          <a:effectLst>
                            <a:outerShdw blurRad="38100" dist="38100" dir="2700000" algn="tl">
                              <a:srgbClr val="000000">
                                <a:alpha val="43137"/>
                              </a:srgbClr>
                            </a:outerShdw>
                          </a:effectLst>
                        </a:rPr>
                        <a:t> </a:t>
                      </a:r>
                      <a:r>
                        <a:rPr lang="ru-RU" sz="1800" u="none" dirty="0" err="1" smtClean="0">
                          <a:solidFill>
                            <a:schemeClr val="accent6">
                              <a:lumMod val="40000"/>
                              <a:lumOff val="60000"/>
                            </a:schemeClr>
                          </a:solidFill>
                          <a:effectLst>
                            <a:outerShdw blurRad="38100" dist="38100" dir="2700000" algn="tl">
                              <a:srgbClr val="000000">
                                <a:alpha val="43137"/>
                              </a:srgbClr>
                            </a:outerShdw>
                          </a:effectLst>
                        </a:rPr>
                        <a:t>екватора</a:t>
                      </a:r>
                      <a:r>
                        <a:rPr lang="ru-RU" sz="1800" u="none" dirty="0" smtClean="0">
                          <a:solidFill>
                            <a:schemeClr val="accent6">
                              <a:lumMod val="40000"/>
                              <a:lumOff val="60000"/>
                            </a:schemeClr>
                          </a:solidFill>
                          <a:effectLst>
                            <a:outerShdw blurRad="38100" dist="38100" dir="2700000" algn="tl">
                              <a:srgbClr val="000000">
                                <a:alpha val="43137"/>
                              </a:srgbClr>
                            </a:outerShdw>
                          </a:effectLst>
                        </a:rPr>
                        <a:t>)</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Довгота</a:t>
                      </a: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висхідного</a:t>
                      </a: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 </a:t>
                      </a:r>
                      <a:r>
                        <a:rPr lang="ru-RU" sz="2000" b="1" i="1" u="none" dirty="0" err="1" smtClean="0">
                          <a:solidFill>
                            <a:schemeClr val="accent6">
                              <a:lumMod val="40000"/>
                              <a:lumOff val="60000"/>
                            </a:schemeClr>
                          </a:solidFill>
                          <a:effectLst>
                            <a:outerShdw blurRad="38100" dist="38100" dir="2700000" algn="tl">
                              <a:srgbClr val="000000">
                                <a:alpha val="43137"/>
                              </a:srgbClr>
                            </a:outerShdw>
                          </a:effectLst>
                        </a:rPr>
                        <a:t>вузла</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113,642 811°</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2000" b="1" i="1" u="none" dirty="0" smtClean="0">
                          <a:solidFill>
                            <a:schemeClr val="accent6">
                              <a:lumMod val="40000"/>
                              <a:lumOff val="60000"/>
                            </a:schemeClr>
                          </a:solidFill>
                          <a:effectLst>
                            <a:outerShdw blurRad="38100" dist="38100" dir="2700000" algn="tl">
                              <a:srgbClr val="000000">
                                <a:alpha val="43137"/>
                              </a:srgbClr>
                            </a:outerShdw>
                          </a:effectLst>
                        </a:rPr>
                        <a:t>Аргумент перицентра</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336,013 862°</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r h="443682">
                <a:tc>
                  <a:txBody>
                    <a:bodyPr/>
                    <a:lstStyle/>
                    <a:p>
                      <a:pPr algn="ctr">
                        <a:spcAft>
                          <a:spcPts val="600"/>
                        </a:spcAft>
                      </a:pPr>
                      <a:r>
                        <a:rPr lang="ru-RU" sz="1800" b="1" i="1" u="none" dirty="0">
                          <a:solidFill>
                            <a:schemeClr val="accent6">
                              <a:lumMod val="40000"/>
                              <a:lumOff val="60000"/>
                            </a:schemeClr>
                          </a:solidFill>
                          <a:effectLst>
                            <a:outerShdw blurRad="38100" dist="38100" dir="2700000" algn="tl">
                              <a:srgbClr val="000000">
                                <a:alpha val="43137"/>
                              </a:srgbClr>
                            </a:outerShdw>
                          </a:effectLst>
                        </a:rPr>
                        <a:t>Число </a:t>
                      </a:r>
                      <a:r>
                        <a:rPr lang="ru-RU" sz="1800" b="1" i="1" u="none" dirty="0" err="1" smtClean="0">
                          <a:solidFill>
                            <a:schemeClr val="accent6">
                              <a:lumMod val="40000"/>
                              <a:lumOff val="60000"/>
                            </a:schemeClr>
                          </a:solidFill>
                          <a:effectLst>
                            <a:outerShdw blurRad="38100" dist="38100" dir="2700000" algn="tl">
                              <a:srgbClr val="000000">
                                <a:alpha val="43137"/>
                              </a:srgbClr>
                            </a:outerShdw>
                          </a:effectLst>
                        </a:rPr>
                        <a:t>супутників</a:t>
                      </a:r>
                      <a:endParaRPr lang="ru-RU" sz="2000" b="1" i="1"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c>
                  <a:txBody>
                    <a:bodyPr/>
                    <a:lstStyle/>
                    <a:p>
                      <a:pPr>
                        <a:spcAft>
                          <a:spcPts val="600"/>
                        </a:spcAft>
                      </a:pPr>
                      <a:r>
                        <a:rPr lang="ru-RU" sz="1800" u="none" dirty="0">
                          <a:solidFill>
                            <a:schemeClr val="accent6">
                              <a:lumMod val="40000"/>
                              <a:lumOff val="60000"/>
                            </a:schemeClr>
                          </a:solidFill>
                          <a:effectLst>
                            <a:outerShdw blurRad="38100" dist="38100" dir="2700000" algn="tl">
                              <a:srgbClr val="000000">
                                <a:alpha val="43137"/>
                              </a:srgbClr>
                            </a:outerShdw>
                          </a:effectLst>
                        </a:rPr>
                        <a:t>61</a:t>
                      </a:r>
                      <a:endParaRPr lang="ru-RU" sz="2000" u="none" dirty="0">
                        <a:solidFill>
                          <a:schemeClr val="accent6">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txBody>
                  <a:tcPr marL="60960" marR="60960" marT="60960" marB="60960"/>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4375" y="548680"/>
          <a:ext cx="7643813" cy="5809262"/>
        </p:xfrm>
        <a:graphic>
          <a:graphicData uri="http://schemas.openxmlformats.org/drawingml/2006/table">
            <a:tbl>
              <a:tblPr>
                <a:tableStyleId>{616DA210-FB5B-4158-B5E0-FEB733F419BA}</a:tableStyleId>
              </a:tblPr>
              <a:tblGrid>
                <a:gridCol w="3821113"/>
                <a:gridCol w="3822700"/>
              </a:tblGrid>
              <a:tr h="351433">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Фізичні</a:t>
                      </a:r>
                      <a:r>
                        <a:rPr kumimoji="0" lang="ru-RU" sz="1600" b="1" i="1" u="none" strike="noStrike" cap="none" normalizeH="0" baseline="0" dirty="0" smtClean="0">
                          <a:ln>
                            <a:noFill/>
                          </a:ln>
                          <a:solidFill>
                            <a:schemeClr val="tx2"/>
                          </a:solidFill>
                          <a:effectLst/>
                        </a:rPr>
                        <a:t> характеристики</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hMerge="1">
                  <a:txBody>
                    <a:bodyPr/>
                    <a:lstStyle/>
                    <a:p>
                      <a:endParaRPr lang="uk-UA"/>
                    </a:p>
                  </a:txBody>
                  <a:tcPr/>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Стиснення</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0,097 96 ± 0,000 18</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Екваторіальний</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радіус</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60 268 ± 4 км</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Полярний</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радіус</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54 364 ± 10 км</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Площа</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поверхні</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4,27×10</a:t>
                      </a:r>
                      <a:r>
                        <a:rPr kumimoji="0" lang="ru-RU" sz="1600" u="none" strike="noStrike" cap="none" normalizeH="0" baseline="30000" dirty="0" smtClean="0">
                          <a:ln>
                            <a:noFill/>
                          </a:ln>
                          <a:solidFill>
                            <a:schemeClr val="tx2"/>
                          </a:solidFill>
                          <a:effectLst/>
                        </a:rPr>
                        <a:t>10</a:t>
                      </a:r>
                      <a:r>
                        <a:rPr kumimoji="0" lang="ru-RU" sz="1600" u="none" strike="noStrike" cap="none" normalizeH="0" baseline="0" dirty="0" smtClean="0">
                          <a:ln>
                            <a:noFill/>
                          </a:ln>
                          <a:solidFill>
                            <a:schemeClr val="tx2"/>
                          </a:solidFill>
                          <a:effectLst/>
                        </a:rPr>
                        <a:t> км²</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Об’єм</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8,2713×10</a:t>
                      </a:r>
                      <a:r>
                        <a:rPr kumimoji="0" lang="ru-RU" sz="1600" u="none" strike="noStrike" cap="none" normalizeH="0" baseline="30000" dirty="0" smtClean="0">
                          <a:ln>
                            <a:noFill/>
                          </a:ln>
                          <a:solidFill>
                            <a:schemeClr val="tx2"/>
                          </a:solidFill>
                          <a:effectLst/>
                        </a:rPr>
                        <a:t>14</a:t>
                      </a:r>
                      <a:r>
                        <a:rPr kumimoji="0" lang="ru-RU" sz="1600" u="none" strike="noStrike" cap="none" normalizeH="0" baseline="0" dirty="0" smtClean="0">
                          <a:ln>
                            <a:noFill/>
                          </a:ln>
                          <a:solidFill>
                            <a:schemeClr val="tx2"/>
                          </a:solidFill>
                          <a:effectLst/>
                        </a:rPr>
                        <a:t> км³</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Маса</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5,6846×10</a:t>
                      </a:r>
                      <a:r>
                        <a:rPr kumimoji="0" lang="ru-RU" sz="1600" u="none" strike="noStrike" cap="none" normalizeH="0" baseline="30000" dirty="0" smtClean="0">
                          <a:ln>
                            <a:noFill/>
                          </a:ln>
                          <a:solidFill>
                            <a:schemeClr val="tx2"/>
                          </a:solidFill>
                          <a:effectLst/>
                        </a:rPr>
                        <a:t>26</a:t>
                      </a:r>
                      <a:r>
                        <a:rPr kumimoji="0" lang="ru-RU" sz="1600" u="none" strike="noStrike" cap="none" normalizeH="0" baseline="0" dirty="0" smtClean="0">
                          <a:ln>
                            <a:noFill/>
                          </a:ln>
                          <a:solidFill>
                            <a:schemeClr val="tx2"/>
                          </a:solidFill>
                          <a:effectLst/>
                        </a:rPr>
                        <a:t> кг</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Середня</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щільність</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0,687 г/см³</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5969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Прискорення</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вільного</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падіння</a:t>
                      </a:r>
                      <a:r>
                        <a:rPr kumimoji="0" lang="ru-RU" sz="1600" b="1" i="1" u="none" strike="noStrike" cap="none" normalizeH="0" baseline="0" dirty="0" smtClean="0">
                          <a:ln>
                            <a:noFill/>
                          </a:ln>
                          <a:solidFill>
                            <a:schemeClr val="tx2"/>
                          </a:solidFill>
                          <a:effectLst/>
                        </a:rPr>
                        <a:t> на </a:t>
                      </a:r>
                      <a:r>
                        <a:rPr kumimoji="0" lang="ru-RU" sz="1600" b="1" i="1" u="none" strike="noStrike" cap="none" normalizeH="0" baseline="0" dirty="0" err="1" smtClean="0">
                          <a:ln>
                            <a:noFill/>
                          </a:ln>
                          <a:solidFill>
                            <a:schemeClr val="tx2"/>
                          </a:solidFill>
                          <a:effectLst/>
                        </a:rPr>
                        <a:t>екваторі</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10,44 м/с²</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460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smtClean="0">
                          <a:ln>
                            <a:noFill/>
                          </a:ln>
                          <a:solidFill>
                            <a:schemeClr val="tx2"/>
                          </a:solidFill>
                          <a:effectLst/>
                        </a:rPr>
                        <a:t>Друга </a:t>
                      </a:r>
                      <a:r>
                        <a:rPr kumimoji="0" lang="ru-RU" sz="1600" b="1" i="1" u="none" strike="noStrike" cap="none" normalizeH="0" baseline="0" dirty="0" err="1" smtClean="0">
                          <a:ln>
                            <a:noFill/>
                          </a:ln>
                          <a:solidFill>
                            <a:schemeClr val="tx2"/>
                          </a:solidFill>
                          <a:effectLst/>
                        </a:rPr>
                        <a:t>космічна</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швидкість</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35,5 км/с</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460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Швидкість</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обертання</a:t>
                      </a:r>
                      <a:r>
                        <a:rPr kumimoji="0" lang="ru-RU" sz="1600" b="1" i="1" u="none" strike="noStrike" cap="none" normalizeH="0" baseline="0" dirty="0" smtClean="0">
                          <a:ln>
                            <a:noFill/>
                          </a:ln>
                          <a:solidFill>
                            <a:schemeClr val="tx2"/>
                          </a:solidFill>
                          <a:effectLst/>
                        </a:rPr>
                        <a:t> (на </a:t>
                      </a:r>
                      <a:r>
                        <a:rPr kumimoji="0" lang="ru-RU" sz="1600" b="1" i="1" u="none" strike="noStrike" cap="none" normalizeH="0" baseline="0" dirty="0" err="1" smtClean="0">
                          <a:ln>
                            <a:noFill/>
                          </a:ln>
                          <a:solidFill>
                            <a:schemeClr val="tx2"/>
                          </a:solidFill>
                          <a:effectLst/>
                        </a:rPr>
                        <a:t>екваторі</a:t>
                      </a:r>
                      <a:r>
                        <a:rPr kumimoji="0" lang="ru-RU" sz="1600" b="1" i="1" u="none" strike="noStrike" cap="none" normalizeH="0" baseline="0" dirty="0" smtClean="0">
                          <a:ln>
                            <a:noFill/>
                          </a:ln>
                          <a:solidFill>
                            <a:schemeClr val="tx2"/>
                          </a:solidFill>
                          <a:effectLst/>
                        </a:rPr>
                        <a:t>)</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9,87 км/</a:t>
                      </a:r>
                      <a:r>
                        <a:rPr kumimoji="0" lang="ru-RU" sz="1600" u="none" strike="noStrike" cap="none" normalizeH="0" baseline="0" dirty="0" err="1" smtClean="0">
                          <a:ln>
                            <a:noFill/>
                          </a:ln>
                          <a:solidFill>
                            <a:schemeClr val="tx2"/>
                          </a:solidFill>
                          <a:effectLst/>
                        </a:rPr>
                        <a:t>c</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5969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Період</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обертання</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10 годин 34 </a:t>
                      </a:r>
                      <a:r>
                        <a:rPr kumimoji="0" lang="ru-RU" sz="1600" u="none" strike="noStrike" cap="none" normalizeH="0" baseline="0" dirty="0" err="1" smtClean="0">
                          <a:ln>
                            <a:noFill/>
                          </a:ln>
                          <a:solidFill>
                            <a:schemeClr val="tx2"/>
                          </a:solidFill>
                          <a:effectLst/>
                        </a:rPr>
                        <a:t>хвилини</a:t>
                      </a:r>
                      <a:r>
                        <a:rPr kumimoji="0" lang="ru-RU" sz="1600" u="none" strike="noStrike" cap="none" normalizeH="0" baseline="0" dirty="0" smtClean="0">
                          <a:ln>
                            <a:noFill/>
                          </a:ln>
                          <a:solidFill>
                            <a:schemeClr val="tx2"/>
                          </a:solidFill>
                          <a:effectLst/>
                        </a:rPr>
                        <a:t> 13 секунд </a:t>
                      </a:r>
                      <a:r>
                        <a:rPr kumimoji="0" lang="ru-RU" sz="1600" u="none" strike="noStrike" cap="none" normalizeH="0" baseline="0" dirty="0" err="1" smtClean="0">
                          <a:ln>
                            <a:noFill/>
                          </a:ln>
                          <a:solidFill>
                            <a:schemeClr val="tx2"/>
                          </a:solidFill>
                          <a:effectLst/>
                        </a:rPr>
                        <a:t>плюс-мінус</a:t>
                      </a:r>
                      <a:r>
                        <a:rPr kumimoji="0" lang="ru-RU" sz="1600" u="none" strike="noStrike" cap="none" normalizeH="0" baseline="0" dirty="0" smtClean="0">
                          <a:ln>
                            <a:noFill/>
                          </a:ln>
                          <a:solidFill>
                            <a:schemeClr val="tx2"/>
                          </a:solidFill>
                          <a:effectLst/>
                        </a:rPr>
                        <a:t> 2 </a:t>
                      </a:r>
                      <a:r>
                        <a:rPr kumimoji="0" lang="ru-RU" sz="1600" u="none" strike="noStrike" cap="none" normalizeH="0" baseline="0" dirty="0" err="1" smtClean="0">
                          <a:ln>
                            <a:noFill/>
                          </a:ln>
                          <a:solidFill>
                            <a:schemeClr val="tx2"/>
                          </a:solidFill>
                          <a:effectLst/>
                        </a:rPr>
                        <a:t>секунди</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Нахил</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осі</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обертання</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26,73°</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460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Схил</a:t>
                      </a:r>
                      <a:r>
                        <a:rPr kumimoji="0" lang="ru-RU" sz="1600" b="1" i="1" u="none" strike="noStrike" cap="none" normalizeH="0" baseline="0" dirty="0" smtClean="0">
                          <a:ln>
                            <a:noFill/>
                          </a:ln>
                          <a:solidFill>
                            <a:schemeClr val="tx2"/>
                          </a:solidFill>
                          <a:effectLst/>
                        </a:rPr>
                        <a:t> на </a:t>
                      </a:r>
                      <a:r>
                        <a:rPr kumimoji="0" lang="ru-RU" sz="1600" b="1" i="1" u="none" strike="noStrike" cap="none" normalizeH="0" baseline="0" dirty="0" err="1" smtClean="0">
                          <a:ln>
                            <a:noFill/>
                          </a:ln>
                          <a:solidFill>
                            <a:schemeClr val="tx2"/>
                          </a:solidFill>
                          <a:effectLst/>
                        </a:rPr>
                        <a:t>північному</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полюсі</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83,537°</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5969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smtClean="0">
                          <a:ln>
                            <a:noFill/>
                          </a:ln>
                          <a:solidFill>
                            <a:schemeClr val="tx2"/>
                          </a:solidFill>
                          <a:effectLst/>
                        </a:rPr>
                        <a:t>Альбедо</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0,342 (</a:t>
                      </a:r>
                      <a:r>
                        <a:rPr kumimoji="0" lang="ru-RU" sz="1600" u="sng" strike="noStrike" cap="none" normalizeH="0" baseline="0" dirty="0" smtClean="0">
                          <a:ln>
                            <a:noFill/>
                          </a:ln>
                          <a:solidFill>
                            <a:schemeClr val="tx2"/>
                          </a:solidFill>
                          <a:effectLst/>
                        </a:rPr>
                        <a:t>Бонд</a:t>
                      </a:r>
                      <a:r>
                        <a:rPr kumimoji="0" lang="ru-RU" sz="1600" u="none" strike="noStrike" cap="none" normalizeH="0" baseline="0" dirty="0" smtClean="0">
                          <a:ln>
                            <a:noFill/>
                          </a:ln>
                          <a:solidFill>
                            <a:schemeClr val="tx2"/>
                          </a:solidFill>
                          <a:effectLst/>
                        </a:rPr>
                        <a:t>)</a:t>
                      </a:r>
                      <a:br>
                        <a:rPr kumimoji="0" lang="ru-RU" sz="1600" u="none" strike="noStrike" cap="none" normalizeH="0" baseline="0" dirty="0" smtClean="0">
                          <a:ln>
                            <a:noFill/>
                          </a:ln>
                          <a:solidFill>
                            <a:schemeClr val="tx2"/>
                          </a:solidFill>
                          <a:effectLst/>
                        </a:rPr>
                      </a:br>
                      <a:r>
                        <a:rPr kumimoji="0" lang="ru-RU" sz="1600" u="none" strike="noStrike" cap="none" normalizeH="0" baseline="0" dirty="0" smtClean="0">
                          <a:ln>
                            <a:noFill/>
                          </a:ln>
                          <a:solidFill>
                            <a:schemeClr val="tx2"/>
                          </a:solidFill>
                          <a:effectLst/>
                        </a:rPr>
                        <a:t>0,47 (</a:t>
                      </a:r>
                      <a:r>
                        <a:rPr kumimoji="0" lang="ru-RU" sz="1600" u="sng" strike="noStrike" cap="none" normalizeH="0" baseline="0" dirty="0" smtClean="0">
                          <a:ln>
                            <a:noFill/>
                          </a:ln>
                          <a:solidFill>
                            <a:schemeClr val="tx2"/>
                          </a:solidFill>
                          <a:effectLst/>
                        </a:rPr>
                        <a:t>геом.альбедо</a:t>
                      </a:r>
                      <a:r>
                        <a:rPr kumimoji="0" lang="ru-RU" sz="1600" u="none" strike="noStrike" cap="none" normalizeH="0" baseline="0" dirty="0" smtClean="0">
                          <a:ln>
                            <a:noFill/>
                          </a:ln>
                          <a:solidFill>
                            <a:schemeClr val="tx2"/>
                          </a:solidFill>
                          <a:effectLst/>
                        </a:rPr>
                        <a:t>)</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1281091891_parad_planet.jpg"/>
          <p:cNvPicPr>
            <a:picLocks noChangeAspect="1"/>
          </p:cNvPicPr>
          <p:nvPr/>
        </p:nvPicPr>
        <p:blipFill>
          <a:blip r:embed="rId2" cstate="print"/>
          <a:srcRect/>
          <a:stretch>
            <a:fillRect/>
          </a:stretch>
        </p:blipFill>
        <p:spPr>
          <a:xfrm>
            <a:off x="0" y="0"/>
            <a:ext cx="9144000" cy="6858000"/>
          </a:xfrm>
          <a:prstGeom prst="rect">
            <a:avLst/>
          </a:prstGeom>
        </p:spPr>
      </p:pic>
      <p:sp>
        <p:nvSpPr>
          <p:cNvPr id="3" name="Прямоугольник 2"/>
          <p:cNvSpPr/>
          <p:nvPr/>
        </p:nvSpPr>
        <p:spPr>
          <a:xfrm>
            <a:off x="4788024" y="3140968"/>
            <a:ext cx="3456384" cy="923330"/>
          </a:xfrm>
          <a:prstGeom prst="rect">
            <a:avLst/>
          </a:prstGeom>
        </p:spPr>
        <p:txBody>
          <a:bodyPr wrap="square">
            <a:spAutoFit/>
          </a:bodyPr>
          <a:lstStyle/>
          <a:p>
            <a:r>
              <a:rPr lang="uk-UA" sz="5400" b="1" i="1" dirty="0" smtClean="0">
                <a:solidFill>
                  <a:srgbClr val="FF0000"/>
                </a:solidFill>
                <a:effectLst>
                  <a:glow rad="228600">
                    <a:schemeClr val="accent1">
                      <a:satMod val="175000"/>
                      <a:alpha val="40000"/>
                    </a:schemeClr>
                  </a:glow>
                </a:effectLst>
              </a:rPr>
              <a:t>Сатурн</a:t>
            </a:r>
            <a:endParaRPr lang="uk-UA" sz="5400" dirty="0"/>
          </a:p>
        </p:txBody>
      </p:sp>
      <p:sp>
        <p:nvSpPr>
          <p:cNvPr id="4" name="Стрелка вправо 3"/>
          <p:cNvSpPr/>
          <p:nvPr/>
        </p:nvSpPr>
        <p:spPr>
          <a:xfrm rot="15006566">
            <a:off x="5948364" y="2005123"/>
            <a:ext cx="1357313" cy="357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05ast032.bmp"/>
          <p:cNvPicPr>
            <a:picLocks noChangeAspect="1"/>
          </p:cNvPicPr>
          <p:nvPr/>
        </p:nvPicPr>
        <p:blipFill>
          <a:blip r:embed="rId3" cstate="print"/>
          <a:srcRect l="7201" t="21639" b="21597"/>
          <a:stretch>
            <a:fillRect/>
          </a:stretch>
        </p:blipFill>
        <p:spPr bwMode="auto">
          <a:xfrm>
            <a:off x="899592" y="548680"/>
            <a:ext cx="6929437" cy="3357562"/>
          </a:xfrm>
          <a:prstGeom prst="rect">
            <a:avLst/>
          </a:prstGeom>
          <a:noFill/>
          <a:ln w="9525">
            <a:noFill/>
            <a:miter lim="800000"/>
            <a:headEnd/>
            <a:tailEnd/>
          </a:ln>
        </p:spPr>
      </p:pic>
      <p:sp>
        <p:nvSpPr>
          <p:cNvPr id="3" name="Прямоугольник 2"/>
          <p:cNvSpPr/>
          <p:nvPr/>
        </p:nvSpPr>
        <p:spPr>
          <a:xfrm>
            <a:off x="142844" y="2928934"/>
            <a:ext cx="8858312" cy="3539430"/>
          </a:xfrm>
          <a:prstGeom prst="rect">
            <a:avLst/>
          </a:prstGeom>
        </p:spPr>
        <p:txBody>
          <a:bodyPr>
            <a:spAutoFit/>
          </a:bodyPr>
          <a:lstStyle/>
          <a:p>
            <a:pPr>
              <a:defRPr/>
            </a:pPr>
            <a:r>
              <a:rPr lang="ru-RU" sz="1600" dirty="0"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 </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шоста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планета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Сонця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друга за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розмірами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планета в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Сонячній</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системі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після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 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також</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Уран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Нептун,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класифікуються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як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газові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гіганти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 названий на честь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римського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бога Сатурна, аналога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грецького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Кроноса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(Титана, батька Зевса)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вавілонського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Нінурти</a:t>
            </a:r>
            <a:r>
              <a:rPr lang="ru-RU" sz="1600" dirty="0"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Символ Сатурна — серп (</a:t>
            </a:r>
            <a:r>
              <a:rPr lang="ru-RU" sz="1600" dirty="0" err="1" smtClean="0">
                <a:solidFill>
                  <a:schemeClr val="bg1"/>
                </a:solidFill>
                <a:effectLst>
                  <a:glow rad="101600">
                    <a:schemeClr val="tx1">
                      <a:alpha val="60000"/>
                    </a:schemeClr>
                  </a:glow>
                </a:effectLst>
                <a:latin typeface="Arial" pitchFamily="34" charset="0"/>
                <a:ea typeface="Times New Roman" pitchFamily="18" charset="0"/>
                <a:cs typeface="Arial" pitchFamily="34" charset="0"/>
                <a:hlinkClick r:id="rId4" tooltip="Юникод"/>
              </a:rPr>
              <a:t>Юнікод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a:solidFill>
                  <a:schemeClr val="bg1"/>
                </a:solidFill>
                <a:effectLst>
                  <a:glow rad="101600">
                    <a:schemeClr val="tx1">
                      <a:alpha val="60000"/>
                    </a:schemeClr>
                  </a:glow>
                </a:effectLst>
                <a:latin typeface="inherit"/>
                <a:ea typeface="Times New Roman" pitchFamily="18" charset="0"/>
                <a:cs typeface="MS Mincho" pitchFamily="49" charset="-128"/>
              </a:rPr>
              <a:t>♄</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a:t>
            </a:r>
          </a:p>
          <a:p>
            <a:pPr eaLnBrk="0" hangingPunct="0">
              <a:defRPr/>
            </a:pP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В основному Сатурн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складається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водню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домішками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гелію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слідами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води, метану,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аміаку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гірських</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порід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Внутрішня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область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являє</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собою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невелике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ядро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гірських</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порід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льоду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покритого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тонким шаром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металевого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водню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газоподібним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зовнішнім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шаром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Зовнішня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атмосфера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планети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здається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спокійною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безтурботною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хоча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іноді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ній</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з'являються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деякі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довговічні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особливості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Швидкість</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вітру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Сатурні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може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досягати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місцями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1800 км / год,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що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значно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більше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ніж</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наприклад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У Сатурна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є</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планетарне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магнітне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поле,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що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займає</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проміжну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ланку по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потужності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між</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магнітним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полем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Землі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потужним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полем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Магнітне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поле Сатурна </a:t>
            </a:r>
            <a:r>
              <a:rPr lang="ru-RU" sz="1600" dirty="0" err="1"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простягається</a:t>
            </a:r>
            <a:r>
              <a:rPr lang="ru-RU" sz="1600" dirty="0"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на 1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млн</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км в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напрямку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Сонця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Ударна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хвиля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була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зафіксована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Вояджером-1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відстані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 26,2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радіусу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самої</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планети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магнітопауза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розташована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відстані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 22,9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радіусу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a:t>
            </a:r>
            <a:endParaRPr lang="ru-RU" sz="1600" dirty="0">
              <a:solidFill>
                <a:schemeClr val="bg1"/>
              </a:solidFill>
              <a:effectLst>
                <a:glow rad="101600">
                  <a:schemeClr val="tx1">
                    <a:alpha val="60000"/>
                  </a:schemeClr>
                </a:glo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urano.ru/wp-content/uploads/2011/09/symb-saturn.jpg"/>
          <p:cNvPicPr>
            <a:picLocks noChangeAspect="1" noChangeArrowheads="1"/>
          </p:cNvPicPr>
          <p:nvPr/>
        </p:nvPicPr>
        <p:blipFill>
          <a:blip r:embed="rId2" cstate="print"/>
          <a:srcRect/>
          <a:stretch>
            <a:fillRect/>
          </a:stretch>
        </p:blipFill>
        <p:spPr bwMode="auto">
          <a:xfrm>
            <a:off x="179512" y="188640"/>
            <a:ext cx="8676456" cy="5805264"/>
          </a:xfrm>
          <a:prstGeom prst="rect">
            <a:avLst/>
          </a:prstGeom>
          <a:noFill/>
        </p:spPr>
      </p:pic>
      <p:sp>
        <p:nvSpPr>
          <p:cNvPr id="3" name="TextBox 2"/>
          <p:cNvSpPr txBox="1"/>
          <p:nvPr/>
        </p:nvSpPr>
        <p:spPr>
          <a:xfrm>
            <a:off x="2195736" y="6165304"/>
            <a:ext cx="4896544" cy="584775"/>
          </a:xfrm>
          <a:prstGeom prst="rect">
            <a:avLst/>
          </a:prstGeom>
          <a:noFill/>
        </p:spPr>
        <p:txBody>
          <a:bodyPr wrap="square" rtlCol="0">
            <a:spAutoFit/>
          </a:bodyPr>
          <a:lstStyle/>
          <a:p>
            <a:pPr algn="ctr"/>
            <a:r>
              <a:rPr lang="uk-U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Юнікод</a:t>
            </a:r>
            <a:r>
              <a:rPr lang="uk-U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Сатурна</a:t>
            </a:r>
            <a:endPar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desktopvenue.com/walls/preview/25427.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251520" y="4149080"/>
            <a:ext cx="8640960" cy="2585323"/>
          </a:xfrm>
          <a:prstGeom prst="rect">
            <a:avLst/>
          </a:prstGeom>
        </p:spPr>
        <p:txBody>
          <a:bodyPr wrap="square">
            <a:spAutoFit/>
          </a:bodyPr>
          <a:lstStyle/>
          <a:p>
            <a:r>
              <a:rPr lang="uk-UA" dirty="0"/>
              <a:t> </a:t>
            </a:r>
            <a:r>
              <a:rPr lang="uk-UA" dirty="0" smtClean="0"/>
              <a:t>    Сатурн володіє помітною кільцевої системою, що складається головним чином з часточок льоду, меншої кількості гірських порід і пилу. Навколо планети обертається 61 відомий на даний момент супутник. Титан - найбільший з них, а також другий за розмірами супутник у Сонячній системі (після супутника Юпітера, </a:t>
            </a:r>
            <a:r>
              <a:rPr lang="uk-UA" dirty="0" err="1" smtClean="0"/>
              <a:t>Ганімеда</a:t>
            </a:r>
            <a:r>
              <a:rPr lang="uk-UA" dirty="0" smtClean="0"/>
              <a:t>), який перевершує за своїми розмірами планету Меркурій і володіє єдиною серед безлічі супутників Сонячної системи щільною атмосферою.</a:t>
            </a:r>
            <a:r>
              <a:rPr lang="ru-RU" dirty="0" smtClean="0"/>
              <a:t> </a:t>
            </a:r>
            <a:r>
              <a:rPr lang="ru-RU" dirty="0" err="1" smtClean="0"/>
              <a:t>Вчені</a:t>
            </a:r>
            <a:r>
              <a:rPr lang="ru-RU" dirty="0" smtClean="0"/>
              <a:t> </a:t>
            </a:r>
            <a:r>
              <a:rPr lang="ru-RU" dirty="0" err="1" smtClean="0"/>
              <a:t>припускають</a:t>
            </a:r>
            <a:r>
              <a:rPr lang="ru-RU" dirty="0" smtClean="0"/>
              <a:t>, </a:t>
            </a:r>
            <a:r>
              <a:rPr lang="ru-RU" dirty="0" err="1" smtClean="0"/>
              <a:t>що</a:t>
            </a:r>
            <a:r>
              <a:rPr lang="ru-RU" dirty="0" smtClean="0"/>
              <a:t> </a:t>
            </a:r>
            <a:r>
              <a:rPr lang="ru-RU" dirty="0" err="1" smtClean="0"/>
              <a:t>умови</a:t>
            </a:r>
            <a:r>
              <a:rPr lang="ru-RU" dirty="0" smtClean="0"/>
              <a:t> на </a:t>
            </a:r>
            <a:r>
              <a:rPr lang="ru-RU" dirty="0" err="1" smtClean="0"/>
              <a:t>цьому</a:t>
            </a:r>
            <a:r>
              <a:rPr lang="ru-RU" dirty="0" smtClean="0"/>
              <a:t> </a:t>
            </a:r>
            <a:r>
              <a:rPr lang="ru-RU" dirty="0" err="1" smtClean="0"/>
              <a:t>супутнику</a:t>
            </a:r>
            <a:r>
              <a:rPr lang="ru-RU" dirty="0" smtClean="0"/>
              <a:t> </a:t>
            </a:r>
            <a:r>
              <a:rPr lang="ru-RU" dirty="0" err="1" smtClean="0"/>
              <a:t>схожі</a:t>
            </a:r>
            <a:r>
              <a:rPr lang="ru-RU" dirty="0" smtClean="0"/>
              <a:t> </a:t>
            </a:r>
            <a:r>
              <a:rPr lang="ru-RU" dirty="0" err="1" smtClean="0"/>
              <a:t>з</a:t>
            </a:r>
            <a:r>
              <a:rPr lang="ru-RU" dirty="0" smtClean="0"/>
              <a:t> </a:t>
            </a:r>
            <a:r>
              <a:rPr lang="ru-RU" dirty="0" err="1" smtClean="0"/>
              <a:t>тими</a:t>
            </a:r>
            <a:r>
              <a:rPr lang="ru-RU" dirty="0" smtClean="0"/>
              <a:t>, </a:t>
            </a:r>
            <a:r>
              <a:rPr lang="ru-RU" dirty="0" err="1" smtClean="0"/>
              <a:t>які</a:t>
            </a:r>
            <a:r>
              <a:rPr lang="ru-RU" dirty="0" smtClean="0"/>
              <a:t> </a:t>
            </a:r>
            <a:r>
              <a:rPr lang="ru-RU" dirty="0" err="1" smtClean="0"/>
              <a:t>існували</a:t>
            </a:r>
            <a:r>
              <a:rPr lang="ru-RU" dirty="0" smtClean="0"/>
              <a:t> </a:t>
            </a:r>
            <a:r>
              <a:rPr lang="ru-RU" dirty="0" err="1" smtClean="0"/>
              <a:t>на</a:t>
            </a:r>
            <a:r>
              <a:rPr lang="ru-RU" dirty="0" smtClean="0"/>
              <a:t> </a:t>
            </a:r>
            <a:r>
              <a:rPr lang="ru-RU" dirty="0" err="1" smtClean="0"/>
              <a:t>нашій</a:t>
            </a:r>
            <a:r>
              <a:rPr lang="ru-RU" dirty="0" smtClean="0"/>
              <a:t> </a:t>
            </a:r>
            <a:r>
              <a:rPr lang="ru-RU" dirty="0" err="1" smtClean="0"/>
              <a:t>планеті</a:t>
            </a:r>
            <a:r>
              <a:rPr lang="ru-RU" dirty="0" smtClean="0"/>
              <a:t> 4 </a:t>
            </a:r>
            <a:r>
              <a:rPr lang="ru-RU" dirty="0" err="1" smtClean="0"/>
              <a:t>мільярди</a:t>
            </a:r>
            <a:r>
              <a:rPr lang="ru-RU" dirty="0" smtClean="0"/>
              <a:t> </a:t>
            </a:r>
            <a:r>
              <a:rPr lang="ru-RU" dirty="0" err="1" smtClean="0"/>
              <a:t>років</a:t>
            </a:r>
            <a:r>
              <a:rPr lang="ru-RU" dirty="0" smtClean="0"/>
              <a:t> тому, коли на </a:t>
            </a:r>
            <a:r>
              <a:rPr lang="ru-RU" dirty="0" err="1" smtClean="0"/>
              <a:t>Землі</a:t>
            </a:r>
            <a:r>
              <a:rPr lang="ru-RU" dirty="0" smtClean="0"/>
              <a:t> </a:t>
            </a:r>
            <a:r>
              <a:rPr lang="ru-RU" dirty="0" err="1" smtClean="0"/>
              <a:t>тільки</a:t>
            </a:r>
            <a:r>
              <a:rPr lang="ru-RU" dirty="0" smtClean="0"/>
              <a:t> </a:t>
            </a:r>
            <a:r>
              <a:rPr lang="ru-RU" dirty="0" err="1" smtClean="0"/>
              <a:t>зароджувалася</a:t>
            </a:r>
            <a:r>
              <a:rPr lang="ru-RU" dirty="0" smtClean="0"/>
              <a:t> </a:t>
            </a:r>
            <a:r>
              <a:rPr lang="ru-RU" dirty="0" err="1" smtClean="0"/>
              <a:t>життя</a:t>
            </a:r>
            <a:r>
              <a:rPr lang="ru-RU" dirty="0" smtClean="0"/>
              <a:t>.</a:t>
            </a:r>
            <a:endParaRPr lang="uk-UA" dirty="0"/>
          </a:p>
        </p:txBody>
      </p:sp>
      <p:pic>
        <p:nvPicPr>
          <p:cNvPr id="8197" name="Picture 5" descr="http://solareclipse.org.ru/cosmos/wp-content/uploads/2011/03/050_SaturnRings1.jpg"/>
          <p:cNvPicPr>
            <a:picLocks noChangeAspect="1" noChangeArrowheads="1"/>
          </p:cNvPicPr>
          <p:nvPr/>
        </p:nvPicPr>
        <p:blipFill>
          <a:blip r:embed="rId2" cstate="print"/>
          <a:srcRect/>
          <a:stretch>
            <a:fillRect/>
          </a:stretch>
        </p:blipFill>
        <p:spPr bwMode="auto">
          <a:xfrm>
            <a:off x="1115616" y="260648"/>
            <a:ext cx="6480720" cy="391024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style.rotation</p:attrName>
                                        </p:attrNameLst>
                                      </p:cBhvr>
                                      <p:tavLst>
                                        <p:tav tm="0">
                                          <p:val>
                                            <p:fltVal val="90"/>
                                          </p:val>
                                        </p:tav>
                                        <p:tav tm="100000">
                                          <p:val>
                                            <p:fltVal val="0"/>
                                          </p:val>
                                        </p:tav>
                                      </p:tavLst>
                                    </p:anim>
                                    <p:animEffect transition="in" filter="fade">
                                      <p:cBhvr>
                                        <p:cTn id="10" dur="1000"/>
                                        <p:tgtEl>
                                          <p:spTgt spid="8197"/>
                                        </p:tgtEl>
                                      </p:cBhvr>
                                    </p:animEffect>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0000"/>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357</TotalTime>
  <Words>1559</Words>
  <Application>Microsoft Office PowerPoint</Application>
  <PresentationFormat>Экран (4:3)</PresentationFormat>
  <Paragraphs>94</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Планети сонячної системи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     Дослідження Сатурна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ппр</dc:creator>
  <cp:lastModifiedBy>ВЛАД</cp:lastModifiedBy>
  <cp:revision>39</cp:revision>
  <dcterms:created xsi:type="dcterms:W3CDTF">2009-12-21T13:52:27Z</dcterms:created>
  <dcterms:modified xsi:type="dcterms:W3CDTF">2012-11-09T05:32:39Z</dcterms:modified>
</cp:coreProperties>
</file>