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1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98E39E38-CF45-4C8C-ABAA-D50D37222AB6}">
          <p14:sldIdLst>
            <p14:sldId id="256"/>
            <p14:sldId id="257"/>
            <p14:sldId id="258"/>
            <p14:sldId id="259"/>
            <p14:sldId id="260"/>
            <p14:sldId id="263"/>
            <p14:sldId id="262"/>
            <p14:sldId id="264"/>
            <p14:sldId id="261"/>
            <p14:sldId id="265"/>
            <p14:sldId id="266"/>
            <p14:sldId id="268"/>
            <p14:sldId id="269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56" autoAdjust="0"/>
    <p:restoredTop sz="92185" autoAdjust="0"/>
  </p:normalViewPr>
  <p:slideViewPr>
    <p:cSldViewPr>
      <p:cViewPr varScale="1">
        <p:scale>
          <a:sx n="68" d="100"/>
          <a:sy n="68" d="100"/>
        </p:scale>
        <p:origin x="-13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AE084-0B1D-4F7A-856D-A5F452D54298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031172-D352-4155-AD52-6B94BC1E45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952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2BC7A-64DA-4D2A-AA86-FCD70FA250DF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358951-D69A-4D9A-A6F1-3B02112A5C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611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58951-D69A-4D9A-A6F1-3B02112A5C8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76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31.05.2013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uk.wikipedia.org/wiki/%D0%A4%D0%B0%D0%B9%D0%BB:Sidney_Hall,_Cassiopeia,_1825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СУЗІР’Я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СУЗІР’Я КАССІОПЕЯ, ЛЕВ, МАЛИЙ ЛЕВ, ВОЛОССЯ ВЕРОНІКИ</a:t>
            </a:r>
            <a:endParaRPr lang="ru-RU" dirty="0"/>
          </a:p>
        </p:txBody>
      </p:sp>
      <p:pic>
        <p:nvPicPr>
          <p:cNvPr id="1026" name="Picture 2" descr="C:\Users\Лина\Desktop\созвездия\images.jpgгщзжд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545" y="4725144"/>
            <a:ext cx="178117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Лина\Desktop\созвездия\images.jpgоджю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154826"/>
            <a:ext cx="223224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Лина\Desktop\созвездия\images.jpgплд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429000"/>
            <a:ext cx="230505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Лина\Desktop\созвездия\index.jpgолд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712059"/>
            <a:ext cx="1970534" cy="1702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594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6613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Походження назви. Пошук на небі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525963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ru-RU" dirty="0"/>
              <a:t>Названо </a:t>
            </a:r>
            <a:r>
              <a:rPr lang="ru-RU" dirty="0" err="1"/>
              <a:t>ім'ям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 — у </a:t>
            </a:r>
            <a:r>
              <a:rPr lang="ru-RU" dirty="0" err="1"/>
              <a:t>грецькій</a:t>
            </a:r>
            <a:r>
              <a:rPr lang="ru-RU" dirty="0"/>
              <a:t> </a:t>
            </a:r>
            <a:r>
              <a:rPr lang="ru-RU" dirty="0" err="1"/>
              <a:t>міфології</a:t>
            </a:r>
            <a:r>
              <a:rPr lang="ru-RU" dirty="0"/>
              <a:t> </a:t>
            </a:r>
            <a:r>
              <a:rPr lang="ru-RU" dirty="0" err="1"/>
              <a:t>дружини</a:t>
            </a:r>
            <a:r>
              <a:rPr lang="ru-RU" dirty="0"/>
              <a:t> </a:t>
            </a:r>
            <a:r>
              <a:rPr lang="ru-RU" dirty="0" err="1"/>
              <a:t>ефіопського</a:t>
            </a:r>
            <a:r>
              <a:rPr lang="ru-RU" dirty="0"/>
              <a:t> царя </a:t>
            </a:r>
            <a:r>
              <a:rPr lang="ru-RU" dirty="0" err="1"/>
              <a:t>Кефея</a:t>
            </a:r>
            <a:r>
              <a:rPr lang="ru-RU" dirty="0"/>
              <a:t> і </a:t>
            </a:r>
            <a:r>
              <a:rPr lang="ru-RU" dirty="0" err="1"/>
              <a:t>матері</a:t>
            </a:r>
            <a:r>
              <a:rPr lang="ru-RU" dirty="0"/>
              <a:t> </a:t>
            </a:r>
            <a:r>
              <a:rPr lang="ru-RU" dirty="0" err="1"/>
              <a:t>Андромеди</a:t>
            </a:r>
            <a:r>
              <a:rPr lang="ru-RU" dirty="0"/>
              <a:t>. За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версій</a:t>
            </a:r>
            <a:r>
              <a:rPr lang="ru-RU" dirty="0"/>
              <a:t> </a:t>
            </a:r>
            <a:r>
              <a:rPr lang="ru-RU" dirty="0" err="1"/>
              <a:t>міфу</a:t>
            </a:r>
            <a:r>
              <a:rPr lang="ru-RU" dirty="0"/>
              <a:t>, </a:t>
            </a:r>
            <a:r>
              <a:rPr lang="ru-RU" dirty="0" err="1"/>
              <a:t>Кассіопея</a:t>
            </a:r>
            <a:r>
              <a:rPr lang="ru-RU" dirty="0"/>
              <a:t> за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хвастощі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прив'язана</a:t>
            </a:r>
            <a:r>
              <a:rPr lang="ru-RU" dirty="0"/>
              <a:t> до </a:t>
            </a:r>
            <a:r>
              <a:rPr lang="ru-RU" dirty="0" err="1"/>
              <a:t>крісла</a:t>
            </a:r>
            <a:r>
              <a:rPr lang="ru-RU" dirty="0"/>
              <a:t>, </a:t>
            </a:r>
            <a:r>
              <a:rPr lang="ru-RU" dirty="0" err="1"/>
              <a:t>сидячи</a:t>
            </a:r>
            <a:r>
              <a:rPr lang="ru-RU" dirty="0"/>
              <a:t> на </a:t>
            </a:r>
            <a:r>
              <a:rPr lang="ru-RU" dirty="0" err="1"/>
              <a:t>якому</a:t>
            </a:r>
            <a:r>
              <a:rPr lang="ru-RU" dirty="0"/>
              <a:t>, </a:t>
            </a:r>
            <a:r>
              <a:rPr lang="ru-RU" dirty="0" err="1"/>
              <a:t>приречена</a:t>
            </a:r>
            <a:r>
              <a:rPr lang="ru-RU" dirty="0"/>
              <a:t> </a:t>
            </a:r>
            <a:r>
              <a:rPr lang="ru-RU" dirty="0" err="1"/>
              <a:t>кружляти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Північного</a:t>
            </a:r>
            <a:r>
              <a:rPr lang="ru-RU" dirty="0"/>
              <a:t> Полюса, </a:t>
            </a:r>
            <a:r>
              <a:rPr lang="ru-RU" dirty="0" err="1"/>
              <a:t>перевертаючись</a:t>
            </a:r>
            <a:r>
              <a:rPr lang="ru-RU" dirty="0"/>
              <a:t> головою вниз.</a:t>
            </a:r>
          </a:p>
          <a:p>
            <a:pPr marL="36576" indent="0">
              <a:buNone/>
            </a:pPr>
            <a:r>
              <a:rPr lang="ru-RU" dirty="0" err="1"/>
              <a:t>Араби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 </a:t>
            </a:r>
            <a:r>
              <a:rPr lang="ru-RU" dirty="0" err="1"/>
              <a:t>називали</a:t>
            </a:r>
            <a:r>
              <a:rPr lang="ru-RU" dirty="0"/>
              <a:t> «руками Плеяд» </a:t>
            </a:r>
            <a:r>
              <a:rPr lang="ru-RU" dirty="0" err="1"/>
              <a:t>Найкращі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</a:t>
            </a:r>
            <a:r>
              <a:rPr lang="ru-RU" dirty="0" err="1"/>
              <a:t>спостережень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 — </a:t>
            </a:r>
            <a:r>
              <a:rPr lang="ru-RU" dirty="0" err="1"/>
              <a:t>листопаді-грудні</a:t>
            </a:r>
            <a:r>
              <a:rPr lang="ru-RU" dirty="0"/>
              <a:t>. Видно на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через </a:t>
            </a:r>
            <a:r>
              <a:rPr lang="el-GR" dirty="0"/>
              <a:t>ζ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Ведмедиці</a:t>
            </a:r>
            <a:r>
              <a:rPr lang="ru-RU" dirty="0"/>
              <a:t> і </a:t>
            </a:r>
            <a:r>
              <a:rPr lang="ru-RU" dirty="0" err="1"/>
              <a:t>Полярну</a:t>
            </a:r>
            <a:r>
              <a:rPr lang="ru-RU" dirty="0"/>
              <a:t> </a:t>
            </a:r>
            <a:r>
              <a:rPr lang="ru-RU" dirty="0" err="1"/>
              <a:t>зірку</a:t>
            </a:r>
            <a:r>
              <a:rPr lang="ru-RU" dirty="0"/>
              <a:t> провести </a:t>
            </a:r>
            <a:r>
              <a:rPr lang="ru-RU" dirty="0" err="1"/>
              <a:t>пряму</a:t>
            </a:r>
            <a:r>
              <a:rPr lang="ru-RU" dirty="0"/>
              <a:t> </a:t>
            </a:r>
            <a:r>
              <a:rPr lang="ru-RU" dirty="0" err="1"/>
              <a:t>лінію</a:t>
            </a:r>
            <a:r>
              <a:rPr lang="ru-RU" dirty="0"/>
              <a:t>, вона </a:t>
            </a:r>
            <a:r>
              <a:rPr lang="ru-RU" dirty="0" err="1"/>
              <a:t>вкаже</a:t>
            </a:r>
            <a:r>
              <a:rPr lang="ru-RU" dirty="0"/>
              <a:t> на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ru-RU" dirty="0"/>
              <a:t>Велика </a:t>
            </a:r>
            <a:r>
              <a:rPr lang="ru-RU" dirty="0" err="1"/>
              <a:t>Ведмедиця</a:t>
            </a:r>
            <a:r>
              <a:rPr lang="ru-RU" dirty="0"/>
              <a:t> і </a:t>
            </a:r>
            <a:r>
              <a:rPr lang="ru-RU" dirty="0" err="1"/>
              <a:t>Кассіопея</a:t>
            </a:r>
            <a:r>
              <a:rPr lang="ru-RU" dirty="0"/>
              <a:t> — </a:t>
            </a:r>
            <a:r>
              <a:rPr lang="ru-RU" dirty="0" err="1" smtClean="0"/>
              <a:t>сузір'я</a:t>
            </a:r>
            <a:r>
              <a:rPr lang="ru-RU" dirty="0" smtClean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 smtClean="0"/>
              <a:t>заходять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 smtClean="0"/>
              <a:t>середні</a:t>
            </a:r>
            <a:r>
              <a:rPr lang="ru-RU" dirty="0" smtClean="0"/>
              <a:t> </a:t>
            </a:r>
            <a:r>
              <a:rPr lang="ru-RU" dirty="0" err="1" smtClean="0"/>
              <a:t>широти</a:t>
            </a:r>
            <a:r>
              <a:rPr lang="ru-RU" dirty="0" smtClean="0"/>
              <a:t>, </a:t>
            </a:r>
            <a:r>
              <a:rPr lang="ru-RU" dirty="0"/>
              <a:t>але </a:t>
            </a:r>
            <a:r>
              <a:rPr lang="ru-RU" dirty="0" err="1"/>
              <a:t>знаходяться</a:t>
            </a:r>
            <a:r>
              <a:rPr lang="ru-RU" dirty="0"/>
              <a:t> по </a:t>
            </a:r>
            <a:r>
              <a:rPr lang="ru-RU" dirty="0" err="1"/>
              <a:t>різні</a:t>
            </a:r>
            <a:r>
              <a:rPr lang="ru-RU" dirty="0"/>
              <a:t> боки (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діаметрально</a:t>
            </a:r>
            <a:r>
              <a:rPr lang="ru-RU" dirty="0"/>
              <a:t> </a:t>
            </a:r>
            <a:r>
              <a:rPr lang="ru-RU" dirty="0" err="1"/>
              <a:t>протилежні</a:t>
            </a:r>
            <a:r>
              <a:rPr lang="ru-RU" dirty="0"/>
              <a:t>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Полярної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. Коли перша </a:t>
            </a:r>
            <a:r>
              <a:rPr lang="ru-RU" dirty="0" err="1"/>
              <a:t>опускається</a:t>
            </a:r>
            <a:r>
              <a:rPr lang="ru-RU" dirty="0"/>
              <a:t> </a:t>
            </a:r>
            <a:r>
              <a:rPr lang="ru-RU" dirty="0" err="1"/>
              <a:t>низько</a:t>
            </a:r>
            <a:r>
              <a:rPr lang="ru-RU" dirty="0"/>
              <a:t> над горизонтом (</a:t>
            </a:r>
            <a:r>
              <a:rPr lang="ru-RU" dirty="0" err="1"/>
              <a:t>восени-взимку</a:t>
            </a:r>
            <a:r>
              <a:rPr lang="ru-RU" dirty="0"/>
              <a:t> </a:t>
            </a:r>
            <a:r>
              <a:rPr lang="ru-RU" dirty="0" err="1"/>
              <a:t>ввечері</a:t>
            </a:r>
            <a:r>
              <a:rPr lang="ru-RU" dirty="0"/>
              <a:t>), </a:t>
            </a:r>
            <a:r>
              <a:rPr lang="ru-RU" dirty="0" err="1"/>
              <a:t>Кассіопея</a:t>
            </a:r>
            <a:r>
              <a:rPr lang="ru-RU" dirty="0"/>
              <a:t> </a:t>
            </a:r>
            <a:r>
              <a:rPr lang="ru-RU" dirty="0" err="1"/>
              <a:t>піднімається</a:t>
            </a:r>
            <a:r>
              <a:rPr lang="ru-RU" dirty="0"/>
              <a:t> практично до </a:t>
            </a:r>
            <a:r>
              <a:rPr lang="ru-RU" dirty="0" err="1"/>
              <a:t>зеніту</a:t>
            </a:r>
            <a:r>
              <a:rPr lang="ru-RU" dirty="0"/>
              <a:t>, і </a:t>
            </a:r>
            <a:r>
              <a:rPr lang="ru-RU" dirty="0" err="1"/>
              <a:t>навпаки</a:t>
            </a:r>
            <a:r>
              <a:rPr lang="ru-RU" dirty="0"/>
              <a:t>.</a:t>
            </a:r>
          </a:p>
          <a:p>
            <a:pPr marL="36576" indent="0">
              <a:buNone/>
            </a:pPr>
            <a:endParaRPr lang="ru-RU" dirty="0"/>
          </a:p>
        </p:txBody>
      </p:sp>
      <p:pic>
        <p:nvPicPr>
          <p:cNvPr id="4" name="Рисунок 3" descr="http://upload.wikimedia.org/wikipedia/commons/thumb/7/70/Sidney_Hall%2C_Cassiopeia%2C_1825.jpg/300px-Sidney_Hall%2C_Cassiopeia%2C_1825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052736"/>
            <a:ext cx="2307332" cy="30963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903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Сузір’я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олосся </a:t>
            </a:r>
            <a:r>
              <a:rPr lang="uk-UA" dirty="0">
                <a:solidFill>
                  <a:schemeClr val="tx2">
                    <a:lumMod val="75000"/>
                  </a:schemeClr>
                </a:solidFill>
              </a:rPr>
              <a:t>В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ероніки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6275040" cy="4353347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vi-VN" dirty="0"/>
              <a:t>Воло́сся Вероні́ки (лат. </a:t>
            </a:r>
            <a:r>
              <a:rPr lang="en-US" dirty="0"/>
              <a:t>Coma </a:t>
            </a:r>
            <a:r>
              <a:rPr lang="en-US" dirty="0" err="1"/>
              <a:t>Berenices</a:t>
            </a:r>
            <a:r>
              <a:rPr lang="en-US" dirty="0"/>
              <a:t>) — </a:t>
            </a:r>
            <a:r>
              <a:rPr lang="vi-VN" dirty="0"/>
              <a:t>сузір'я Північної півкулі неба. Займає на небі площу у 386,5 квадратного градуса й містить 64 зірки, видимі неозброєним </a:t>
            </a:r>
            <a:r>
              <a:rPr lang="vi-VN" dirty="0" smtClean="0"/>
              <a:t>оком</a:t>
            </a:r>
            <a:r>
              <a:rPr lang="en-US" dirty="0" smtClean="0"/>
              <a:t>.</a:t>
            </a:r>
            <a:endParaRPr lang="uk-UA" dirty="0" smtClean="0"/>
          </a:p>
          <a:p>
            <a:pPr marL="36576" indent="0">
              <a:buNone/>
            </a:pP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Зірки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pPr marL="36576" indent="0">
              <a:buNone/>
            </a:pPr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сузір'ї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яскравих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, </a:t>
            </a:r>
            <a:r>
              <a:rPr lang="ru-RU" dirty="0" err="1"/>
              <a:t>найяскравіша</a:t>
            </a:r>
            <a:r>
              <a:rPr lang="ru-RU" dirty="0"/>
              <a:t> — </a:t>
            </a:r>
            <a:r>
              <a:rPr lang="el-GR" dirty="0"/>
              <a:t>β </a:t>
            </a: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 —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зоряну</a:t>
            </a:r>
            <a:r>
              <a:rPr lang="ru-RU" dirty="0"/>
              <a:t> величину 4,26</a:t>
            </a:r>
            <a:r>
              <a:rPr lang="en-US" dirty="0"/>
              <a:t>m. </a:t>
            </a:r>
            <a:r>
              <a:rPr lang="ru-RU" dirty="0" err="1"/>
              <a:t>Спостерігаючи</a:t>
            </a:r>
            <a:r>
              <a:rPr lang="ru-RU" dirty="0"/>
              <a:t> за нею,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одержати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про те, як </a:t>
            </a:r>
            <a:r>
              <a:rPr lang="ru-RU" dirty="0" err="1"/>
              <a:t>виглядає</a:t>
            </a:r>
            <a:r>
              <a:rPr lang="ru-RU" dirty="0"/>
              <a:t> </a:t>
            </a:r>
            <a:r>
              <a:rPr lang="ru-RU" dirty="0" err="1"/>
              <a:t>Сонце</a:t>
            </a:r>
            <a:r>
              <a:rPr lang="ru-RU" dirty="0"/>
              <a:t> з </a:t>
            </a:r>
            <a:r>
              <a:rPr lang="ru-RU" dirty="0" err="1"/>
              <a:t>відстані</a:t>
            </a:r>
            <a:r>
              <a:rPr lang="ru-RU" dirty="0"/>
              <a:t> 27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ru-RU" dirty="0"/>
              <a:t>Друга за </a:t>
            </a:r>
            <a:r>
              <a:rPr lang="ru-RU" dirty="0" err="1"/>
              <a:t>яскравістю</a:t>
            </a:r>
            <a:r>
              <a:rPr lang="ru-RU" dirty="0"/>
              <a:t> </a:t>
            </a:r>
            <a:r>
              <a:rPr lang="ru-RU" dirty="0" err="1"/>
              <a:t>зірка</a:t>
            </a:r>
            <a:r>
              <a:rPr lang="ru-RU" dirty="0"/>
              <a:t> </a:t>
            </a:r>
            <a:r>
              <a:rPr lang="ru-RU" dirty="0" err="1"/>
              <a:t>інколи</a:t>
            </a:r>
            <a:r>
              <a:rPr lang="ru-RU" dirty="0"/>
              <a:t> </a:t>
            </a:r>
            <a:r>
              <a:rPr lang="ru-RU" dirty="0" err="1"/>
              <a:t>зустрічається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назвою</a:t>
            </a:r>
            <a:r>
              <a:rPr lang="ru-RU" dirty="0"/>
              <a:t> </a:t>
            </a:r>
            <a:r>
              <a:rPr lang="ru-RU" dirty="0" err="1"/>
              <a:t>Діадема</a:t>
            </a:r>
            <a:r>
              <a:rPr lang="ru-RU" dirty="0"/>
              <a:t> (</a:t>
            </a:r>
            <a:r>
              <a:rPr lang="el-GR" dirty="0"/>
              <a:t>α </a:t>
            </a: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)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зоряну</a:t>
            </a:r>
            <a:r>
              <a:rPr lang="ru-RU" dirty="0"/>
              <a:t> величину 4,32</a:t>
            </a:r>
            <a:r>
              <a:rPr lang="en-US" dirty="0"/>
              <a:t>m.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подвійна</a:t>
            </a:r>
            <a:r>
              <a:rPr lang="ru-RU" dirty="0"/>
              <a:t> </a:t>
            </a:r>
            <a:r>
              <a:rPr lang="ru-RU" dirty="0" err="1"/>
              <a:t>зірка</a:t>
            </a:r>
            <a:r>
              <a:rPr lang="ru-RU" dirty="0"/>
              <a:t>, </a:t>
            </a:r>
            <a:r>
              <a:rPr lang="ru-RU" dirty="0" err="1"/>
              <a:t>ймовірно</a:t>
            </a:r>
            <a:r>
              <a:rPr lang="ru-RU" dirty="0"/>
              <a:t> затемнено-</a:t>
            </a:r>
            <a:r>
              <a:rPr lang="ru-RU" dirty="0" err="1"/>
              <a:t>змінна</a:t>
            </a:r>
            <a:r>
              <a:rPr lang="ru-RU" dirty="0"/>
              <a:t>, </a:t>
            </a:r>
            <a:r>
              <a:rPr lang="ru-RU" dirty="0" err="1"/>
              <a:t>чиї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однакову</a:t>
            </a:r>
            <a:r>
              <a:rPr lang="ru-RU" dirty="0"/>
              <a:t> </a:t>
            </a:r>
            <a:r>
              <a:rPr lang="ru-RU" dirty="0" err="1"/>
              <a:t>зоряну</a:t>
            </a:r>
            <a:r>
              <a:rPr lang="ru-RU" dirty="0"/>
              <a:t> величину. </a:t>
            </a:r>
            <a:r>
              <a:rPr lang="ru-RU" dirty="0" err="1"/>
              <a:t>Діадема</a:t>
            </a:r>
            <a:r>
              <a:rPr lang="ru-RU" dirty="0"/>
              <a:t> — </a:t>
            </a:r>
            <a:r>
              <a:rPr lang="ru-RU" dirty="0" err="1"/>
              <a:t>єдина</a:t>
            </a:r>
            <a:r>
              <a:rPr lang="ru-RU" dirty="0"/>
              <a:t> </a:t>
            </a:r>
            <a:r>
              <a:rPr lang="ru-RU" dirty="0" err="1"/>
              <a:t>зірка</a:t>
            </a:r>
            <a:r>
              <a:rPr lang="ru-RU" dirty="0"/>
              <a:t> в </a:t>
            </a:r>
            <a:r>
              <a:rPr lang="ru-RU" dirty="0" err="1"/>
              <a:t>сузір'ї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.</a:t>
            </a:r>
          </a:p>
          <a:p>
            <a:pPr marL="36576" indent="0">
              <a:buNone/>
            </a:pPr>
            <a:endParaRPr lang="ru-RU" dirty="0" smtClean="0"/>
          </a:p>
        </p:txBody>
      </p:sp>
      <p:pic>
        <p:nvPicPr>
          <p:cNvPr id="5" name="Рисунок 4" descr="&amp;Vcy;&amp;ocy;&amp;lcy;&amp;ocy;&amp;scy;&amp;scy;&amp;yacy; &amp;Vcy;&amp;iecy;&amp;rcy;&amp;ocy;&amp;ncy;&amp;iukcy;&amp;kcy;&amp;icy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1207141"/>
            <a:ext cx="2160240" cy="25098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290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467600" cy="1143000"/>
          </a:xfrm>
        </p:spPr>
        <p:txBody>
          <a:bodyPr/>
          <a:lstStyle/>
          <a:p>
            <a:r>
              <a:rPr lang="uk-UA" dirty="0" smtClean="0"/>
              <a:t>  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Історія виникнення назви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6059016" cy="4925144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небагатьох</a:t>
            </a:r>
            <a:r>
              <a:rPr lang="ru-RU" dirty="0"/>
              <a:t> </a:t>
            </a:r>
            <a:r>
              <a:rPr lang="ru-RU" dirty="0" err="1"/>
              <a:t>сузір'їв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отримали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персони</a:t>
            </a:r>
            <a:r>
              <a:rPr lang="ru-RU" dirty="0"/>
              <a:t> — </a:t>
            </a:r>
            <a:r>
              <a:rPr lang="ru-RU" dirty="0" err="1"/>
              <a:t>Береніки</a:t>
            </a:r>
            <a:r>
              <a:rPr lang="ru-RU" dirty="0"/>
              <a:t> </a:t>
            </a:r>
            <a:r>
              <a:rPr lang="en-US" dirty="0"/>
              <a:t>II, </a:t>
            </a:r>
            <a:r>
              <a:rPr lang="ru-RU" dirty="0" err="1"/>
              <a:t>дружини</a:t>
            </a:r>
            <a:r>
              <a:rPr lang="ru-RU" dirty="0"/>
              <a:t> правителя </a:t>
            </a:r>
            <a:r>
              <a:rPr lang="ru-RU" dirty="0" err="1"/>
              <a:t>Стародавнього</a:t>
            </a:r>
            <a:r>
              <a:rPr lang="ru-RU" dirty="0"/>
              <a:t> </a:t>
            </a:r>
            <a:r>
              <a:rPr lang="ru-RU" dirty="0" err="1"/>
              <a:t>Єгипту</a:t>
            </a:r>
            <a:r>
              <a:rPr lang="ru-RU" dirty="0"/>
              <a:t> Птолемея </a:t>
            </a:r>
            <a:r>
              <a:rPr lang="ru-RU" dirty="0" err="1"/>
              <a:t>Евергета</a:t>
            </a:r>
            <a:r>
              <a:rPr lang="ru-RU" dirty="0"/>
              <a:t>. За легендою </a:t>
            </a:r>
            <a:r>
              <a:rPr lang="ru-RU" dirty="0" err="1"/>
              <a:t>Береніка</a:t>
            </a:r>
            <a:r>
              <a:rPr lang="ru-RU" dirty="0"/>
              <a:t> </a:t>
            </a:r>
            <a:r>
              <a:rPr lang="ru-RU" dirty="0" err="1"/>
              <a:t>віддала</a:t>
            </a:r>
            <a:r>
              <a:rPr lang="ru-RU" dirty="0"/>
              <a:t> в жертву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довге</a:t>
            </a:r>
            <a:r>
              <a:rPr lang="ru-RU" dirty="0"/>
              <a:t> </a:t>
            </a:r>
            <a:r>
              <a:rPr lang="ru-RU" dirty="0" err="1"/>
              <a:t>гарне</a:t>
            </a:r>
            <a:r>
              <a:rPr lang="ru-RU" dirty="0"/>
              <a:t> </a:t>
            </a:r>
            <a:r>
              <a:rPr lang="ru-RU" dirty="0" err="1"/>
              <a:t>волосся</a:t>
            </a:r>
            <a:r>
              <a:rPr lang="ru-RU" dirty="0"/>
              <a:t> як жертву </a:t>
            </a:r>
            <a:r>
              <a:rPr lang="ru-RU" dirty="0" err="1"/>
              <a:t>Афродіті</a:t>
            </a:r>
            <a:r>
              <a:rPr lang="ru-RU" dirty="0"/>
              <a:t> на знак </a:t>
            </a:r>
            <a:r>
              <a:rPr lang="ru-RU" dirty="0" err="1"/>
              <a:t>подяки</a:t>
            </a:r>
            <a:r>
              <a:rPr lang="ru-RU" dirty="0"/>
              <a:t> за перемогу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чоловіка</a:t>
            </a:r>
            <a:r>
              <a:rPr lang="ru-RU" dirty="0"/>
              <a:t> над </a:t>
            </a:r>
            <a:r>
              <a:rPr lang="ru-RU" dirty="0" err="1"/>
              <a:t>сирійцями</a:t>
            </a:r>
            <a:r>
              <a:rPr lang="ru-RU" dirty="0" smtClean="0"/>
              <a:t>.</a:t>
            </a:r>
          </a:p>
          <a:p>
            <a:pPr marL="36576" indent="0">
              <a:buNone/>
            </a:pPr>
            <a:r>
              <a:rPr lang="ru-RU" dirty="0" err="1" smtClean="0"/>
              <a:t>Ератосфен</a:t>
            </a:r>
            <a:r>
              <a:rPr lang="ru-RU" dirty="0" smtClean="0"/>
              <a:t> </a:t>
            </a:r>
            <a:r>
              <a:rPr lang="ru-RU" dirty="0" err="1"/>
              <a:t>визначав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як «</a:t>
            </a: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Аріадни</a:t>
            </a:r>
            <a:r>
              <a:rPr lang="ru-RU" dirty="0"/>
              <a:t>»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». Птолемей у </a:t>
            </a:r>
            <a:r>
              <a:rPr lang="ru-RU" dirty="0" err="1"/>
              <a:t>Альмагесті</a:t>
            </a:r>
            <a:r>
              <a:rPr lang="ru-RU" dirty="0"/>
              <a:t> </a:t>
            </a:r>
            <a:r>
              <a:rPr lang="ru-RU" dirty="0" err="1"/>
              <a:t>визначав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як «Локон» </a:t>
            </a:r>
            <a:r>
              <a:rPr lang="ru-RU" dirty="0" err="1"/>
              <a:t>волосся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не включив </a:t>
            </a:r>
            <a:r>
              <a:rPr lang="ru-RU" dirty="0" err="1"/>
              <a:t>його</a:t>
            </a:r>
            <a:r>
              <a:rPr lang="ru-RU" dirty="0"/>
              <a:t> до списку 48 </a:t>
            </a:r>
            <a:r>
              <a:rPr lang="ru-RU" dirty="0" err="1"/>
              <a:t>сузір'їв</a:t>
            </a:r>
            <a:r>
              <a:rPr lang="ru-RU" dirty="0"/>
              <a:t>, і </a:t>
            </a:r>
            <a:r>
              <a:rPr lang="ru-RU" dirty="0" err="1"/>
              <a:t>вважав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Лева.</a:t>
            </a:r>
          </a:p>
          <a:p>
            <a:pPr marL="36576" indent="0">
              <a:buNone/>
            </a:pPr>
            <a:r>
              <a:rPr lang="ru-RU" dirty="0" err="1"/>
              <a:t>Запровадження</a:t>
            </a:r>
            <a:r>
              <a:rPr lang="ru-RU" dirty="0"/>
              <a:t> статусу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Волоссю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приписують</a:t>
            </a:r>
            <a:r>
              <a:rPr lang="ru-RU" dirty="0"/>
              <a:t> Тихо Браге, </a:t>
            </a:r>
            <a:r>
              <a:rPr lang="ru-RU" dirty="0" err="1"/>
              <a:t>який</a:t>
            </a:r>
            <a:r>
              <a:rPr lang="ru-RU" dirty="0"/>
              <a:t> включив </a:t>
            </a:r>
            <a:r>
              <a:rPr lang="ru-RU" dirty="0" err="1"/>
              <a:t>його</a:t>
            </a:r>
            <a:r>
              <a:rPr lang="ru-RU" dirty="0"/>
              <a:t> до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зоряного</a:t>
            </a:r>
            <a:r>
              <a:rPr lang="ru-RU" dirty="0"/>
              <a:t> каталогу 1602 року. </a:t>
            </a:r>
            <a:r>
              <a:rPr lang="ru-RU" dirty="0" err="1"/>
              <a:t>Хоча</a:t>
            </a:r>
            <a:r>
              <a:rPr lang="ru-RU" dirty="0"/>
              <a:t> очевидно,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виділення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використав</a:t>
            </a:r>
            <a:r>
              <a:rPr lang="ru-RU" dirty="0"/>
              <a:t> описи та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картографів</a:t>
            </a:r>
            <a:r>
              <a:rPr lang="ru-RU" dirty="0"/>
              <a:t> неба. У 1603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Волосся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 як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в </a:t>
            </a:r>
            <a:r>
              <a:rPr lang="ru-RU" dirty="0" err="1"/>
              <a:t>Уранометрії</a:t>
            </a:r>
            <a:r>
              <a:rPr lang="ru-RU" dirty="0"/>
              <a:t> </a:t>
            </a:r>
            <a:r>
              <a:rPr lang="ru-RU" dirty="0" err="1"/>
              <a:t>Йоганна</a:t>
            </a:r>
            <a:r>
              <a:rPr lang="ru-RU" dirty="0"/>
              <a:t> </a:t>
            </a:r>
            <a:r>
              <a:rPr lang="ru-RU" dirty="0" err="1"/>
              <a:t>Байєра</a:t>
            </a:r>
            <a:r>
              <a:rPr lang="ru-RU" dirty="0"/>
              <a:t> та </a:t>
            </a:r>
            <a:r>
              <a:rPr lang="ru-RU" dirty="0" err="1"/>
              <a:t>ще</a:t>
            </a:r>
            <a:r>
              <a:rPr lang="ru-RU" dirty="0"/>
              <a:t> на </a:t>
            </a:r>
            <a:r>
              <a:rPr lang="ru-RU" dirty="0" err="1"/>
              <a:t>деяких</a:t>
            </a:r>
            <a:r>
              <a:rPr lang="ru-RU" dirty="0"/>
              <a:t> картах 17 </a:t>
            </a:r>
            <a:r>
              <a:rPr lang="ru-RU" dirty="0" err="1"/>
              <a:t>століття</a:t>
            </a:r>
            <a:r>
              <a:rPr lang="ru-RU" dirty="0"/>
              <a:t>.</a:t>
            </a:r>
          </a:p>
          <a:p>
            <a:pPr marL="36576" indent="0">
              <a:buNone/>
            </a:pPr>
            <a:endParaRPr lang="ru-RU" dirty="0"/>
          </a:p>
        </p:txBody>
      </p:sp>
      <p:pic>
        <p:nvPicPr>
          <p:cNvPr id="5" name="Рисунок 4" descr="C:\Users\Лина\Desktop\250px-Sidney_Hall,_Boötes,_Canes_Venatici,_Coma_Berenices,_and_Quadrans_Muralis,_182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134" y="1340768"/>
            <a:ext cx="2520280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2425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Цікаві об’єкти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6552728" cy="5256584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/>
              <a:t>південної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галактик </a:t>
            </a:r>
            <a:r>
              <a:rPr lang="ru-RU" dirty="0" err="1"/>
              <a:t>Діви</a:t>
            </a:r>
            <a:r>
              <a:rPr lang="ru-RU" dirty="0"/>
              <a:t>, </a:t>
            </a:r>
            <a:r>
              <a:rPr lang="ru-RU" dirty="0" err="1"/>
              <a:t>віддалене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нас «</a:t>
            </a:r>
            <a:r>
              <a:rPr lang="ru-RU" dirty="0" err="1"/>
              <a:t>усього</a:t>
            </a:r>
            <a:r>
              <a:rPr lang="ru-RU" dirty="0"/>
              <a:t>» на 42 млн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і тому </a:t>
            </a:r>
            <a:r>
              <a:rPr lang="ru-RU" dirty="0" err="1"/>
              <a:t>має</a:t>
            </a:r>
            <a:r>
              <a:rPr lang="ru-RU" dirty="0"/>
              <a:t> великий </a:t>
            </a:r>
            <a:r>
              <a:rPr lang="ru-RU" dirty="0" err="1"/>
              <a:t>кутовий</a:t>
            </a:r>
            <a:r>
              <a:rPr lang="ru-RU" dirty="0"/>
              <a:t> </a:t>
            </a:r>
            <a:r>
              <a:rPr lang="ru-RU" dirty="0" err="1"/>
              <a:t>діаметр</a:t>
            </a:r>
            <a:r>
              <a:rPr lang="ru-RU" dirty="0"/>
              <a:t> (</a:t>
            </a:r>
            <a:r>
              <a:rPr lang="ru-RU" dirty="0" err="1"/>
              <a:t>близько</a:t>
            </a:r>
            <a:r>
              <a:rPr lang="ru-RU" dirty="0"/>
              <a:t> 16 </a:t>
            </a:r>
            <a:r>
              <a:rPr lang="ru-RU" dirty="0" err="1"/>
              <a:t>градусів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3000 галактик,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трохи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спіральних</a:t>
            </a:r>
            <a:r>
              <a:rPr lang="ru-RU" dirty="0"/>
              <a:t>: сильно </a:t>
            </a:r>
            <a:r>
              <a:rPr lang="ru-RU" dirty="0" err="1"/>
              <a:t>нахилена</a:t>
            </a:r>
            <a:r>
              <a:rPr lang="ru-RU" dirty="0"/>
              <a:t> до </a:t>
            </a:r>
            <a:r>
              <a:rPr lang="ru-RU" dirty="0" err="1"/>
              <a:t>променя</a:t>
            </a:r>
            <a:r>
              <a:rPr lang="ru-RU" dirty="0"/>
              <a:t>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en-US" dirty="0"/>
              <a:t>M98, </a:t>
            </a:r>
            <a:r>
              <a:rPr lang="ru-RU" dirty="0"/>
              <a:t>видима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плиском</a:t>
            </a:r>
            <a:r>
              <a:rPr lang="ru-RU" dirty="0"/>
              <a:t> </a:t>
            </a:r>
            <a:r>
              <a:rPr lang="en-US" dirty="0"/>
              <a:t>M99,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спіралі</a:t>
            </a:r>
            <a:r>
              <a:rPr lang="ru-RU" dirty="0"/>
              <a:t> </a:t>
            </a:r>
            <a:r>
              <a:rPr lang="en-US" dirty="0"/>
              <a:t>M88 </a:t>
            </a:r>
            <a:r>
              <a:rPr lang="ru-RU" dirty="0"/>
              <a:t>і </a:t>
            </a:r>
            <a:r>
              <a:rPr lang="en-US" dirty="0"/>
              <a:t>M100.</a:t>
            </a:r>
          </a:p>
          <a:p>
            <a:r>
              <a:rPr lang="ru-RU" dirty="0" smtClean="0"/>
              <a:t>У </a:t>
            </a:r>
            <a:r>
              <a:rPr lang="ru-RU" dirty="0" err="1"/>
              <a:t>Волоссі</a:t>
            </a:r>
            <a:r>
              <a:rPr lang="ru-RU" dirty="0"/>
              <a:t> </a:t>
            </a:r>
            <a:r>
              <a:rPr lang="ru-RU" dirty="0" err="1"/>
              <a:t>Вероніки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й </a:t>
            </a:r>
            <a:r>
              <a:rPr lang="ru-RU" dirty="0" err="1"/>
              <a:t>інше</a:t>
            </a:r>
            <a:r>
              <a:rPr lang="ru-RU" dirty="0"/>
              <a:t>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далеке</a:t>
            </a:r>
            <a:r>
              <a:rPr lang="ru-RU" dirty="0"/>
              <a:t> (370 млн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) і </a:t>
            </a:r>
            <a:r>
              <a:rPr lang="ru-RU" dirty="0" err="1"/>
              <a:t>багате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галактик, за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закріпилася</a:t>
            </a:r>
            <a:r>
              <a:rPr lang="ru-RU" dirty="0"/>
              <a:t>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en-US" dirty="0"/>
              <a:t>Coma.</a:t>
            </a:r>
          </a:p>
          <a:p>
            <a:r>
              <a:rPr lang="ru-RU" dirty="0" smtClean="0"/>
              <a:t>Невеликий </a:t>
            </a:r>
            <a:r>
              <a:rPr lang="ru-RU" dirty="0"/>
              <a:t>телескоп дозволить </a:t>
            </a:r>
            <a:r>
              <a:rPr lang="ru-RU" dirty="0" err="1"/>
              <a:t>побачити</a:t>
            </a:r>
            <a:r>
              <a:rPr lang="ru-RU" dirty="0"/>
              <a:t>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сузір'ї</a:t>
            </a:r>
            <a:r>
              <a:rPr lang="ru-RU" dirty="0"/>
              <a:t> </a:t>
            </a:r>
            <a:r>
              <a:rPr lang="ru-RU" dirty="0" err="1"/>
              <a:t>близькі</a:t>
            </a:r>
            <a:r>
              <a:rPr lang="ru-RU" dirty="0"/>
              <a:t> </a:t>
            </a:r>
            <a:r>
              <a:rPr lang="ru-RU" dirty="0" err="1"/>
              <a:t>кульові</a:t>
            </a:r>
            <a:r>
              <a:rPr lang="ru-RU" dirty="0"/>
              <a:t> </a:t>
            </a:r>
            <a:r>
              <a:rPr lang="ru-RU" dirty="0" err="1"/>
              <a:t>зоряні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en-US" dirty="0"/>
              <a:t>M53 </a:t>
            </a:r>
            <a:r>
              <a:rPr lang="ru-RU" dirty="0"/>
              <a:t>і </a:t>
            </a:r>
            <a:r>
              <a:rPr lang="en-US" dirty="0"/>
              <a:t>NGC 5053,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галактику </a:t>
            </a:r>
            <a:r>
              <a:rPr lang="ru-RU" dirty="0" err="1"/>
              <a:t>Чорне</a:t>
            </a:r>
            <a:r>
              <a:rPr lang="ru-RU" dirty="0"/>
              <a:t> Око (</a:t>
            </a:r>
            <a:r>
              <a:rPr lang="en-US" dirty="0"/>
              <a:t>M64) </a:t>
            </a:r>
            <a:r>
              <a:rPr lang="ru-RU" dirty="0"/>
              <a:t>з </a:t>
            </a:r>
            <a:r>
              <a:rPr lang="ru-RU" dirty="0" err="1"/>
              <a:t>величезною</a:t>
            </a:r>
            <a:r>
              <a:rPr lang="ru-RU" dirty="0"/>
              <a:t> темною </a:t>
            </a:r>
            <a:r>
              <a:rPr lang="ru-RU" dirty="0" err="1"/>
              <a:t>пиловою</a:t>
            </a:r>
            <a:r>
              <a:rPr lang="ru-RU" dirty="0"/>
              <a:t> </a:t>
            </a:r>
            <a:r>
              <a:rPr lang="ru-RU" dirty="0" err="1"/>
              <a:t>хмарою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ядра.</a:t>
            </a:r>
          </a:p>
          <a:p>
            <a:r>
              <a:rPr lang="ru-RU" dirty="0" err="1" smtClean="0"/>
              <a:t>Волосся</a:t>
            </a:r>
            <a:r>
              <a:rPr lang="ru-RU" dirty="0" smtClean="0"/>
              <a:t> </a:t>
            </a:r>
            <a:r>
              <a:rPr lang="ru-RU" dirty="0" err="1"/>
              <a:t>Вероніки</a:t>
            </a:r>
            <a:r>
              <a:rPr lang="ru-RU" dirty="0"/>
              <a:t>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зоряне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 smtClean="0"/>
              <a:t>Мелотт</a:t>
            </a:r>
            <a:r>
              <a:rPr lang="ru-RU" dirty="0" smtClean="0"/>
              <a:t> 111.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розсіяне</a:t>
            </a:r>
            <a:r>
              <a:rPr lang="ru-RU" dirty="0"/>
              <a:t> </a:t>
            </a:r>
            <a:r>
              <a:rPr lang="ru-RU" dirty="0" err="1"/>
              <a:t>скупчення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5 до 10 </a:t>
            </a:r>
            <a:r>
              <a:rPr lang="ru-RU" dirty="0" err="1"/>
              <a:t>зоряної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 smtClean="0"/>
              <a:t>. </a:t>
            </a:r>
            <a:r>
              <a:rPr lang="ru-RU" dirty="0" err="1"/>
              <a:t>Відстань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приблизно</a:t>
            </a:r>
            <a:r>
              <a:rPr lang="ru-RU" dirty="0"/>
              <a:t> 270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6146" name="Picture 2" descr="C:\Users\Лина\Desktop\созвездия\images.jpgнгпз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692696"/>
            <a:ext cx="230425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4651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467600" cy="5577483"/>
          </a:xfrm>
        </p:spPr>
        <p:txBody>
          <a:bodyPr/>
          <a:lstStyle/>
          <a:p>
            <a:pPr marL="36576" indent="0">
              <a:buNone/>
            </a:pPr>
            <a:r>
              <a:rPr lang="uk-UA" dirty="0" smtClean="0"/>
              <a:t>                    </a:t>
            </a:r>
          </a:p>
          <a:p>
            <a:pPr marL="36576" indent="0">
              <a:buNone/>
            </a:pPr>
            <a:r>
              <a:rPr lang="uk-UA" dirty="0"/>
              <a:t> </a:t>
            </a:r>
            <a:r>
              <a:rPr lang="uk-UA" dirty="0" smtClean="0"/>
              <a:t>                 </a:t>
            </a:r>
            <a:r>
              <a:rPr lang="uk-UA" sz="4000" dirty="0" smtClean="0"/>
              <a:t>Роботу виконала</a:t>
            </a:r>
          </a:p>
          <a:p>
            <a:pPr marL="36576" indent="0">
              <a:buNone/>
            </a:pPr>
            <a:r>
              <a:rPr lang="uk-UA" sz="4000" dirty="0"/>
              <a:t> </a:t>
            </a:r>
            <a:r>
              <a:rPr lang="uk-UA" sz="4000" dirty="0" smtClean="0"/>
              <a:t>             студентка 103 групи </a:t>
            </a:r>
          </a:p>
          <a:p>
            <a:pPr marL="36576" indent="0">
              <a:buNone/>
            </a:pPr>
            <a:r>
              <a:rPr lang="uk-UA" sz="4000" dirty="0"/>
              <a:t> </a:t>
            </a:r>
            <a:r>
              <a:rPr lang="uk-UA" sz="4000" dirty="0" smtClean="0"/>
              <a:t>             МБМК</a:t>
            </a:r>
          </a:p>
          <a:p>
            <a:pPr marL="36576" indent="0">
              <a:buNone/>
            </a:pPr>
            <a:r>
              <a:rPr lang="uk-UA" sz="4000" dirty="0"/>
              <a:t> </a:t>
            </a:r>
            <a:r>
              <a:rPr lang="uk-UA" sz="4000" dirty="0" smtClean="0"/>
              <a:t>             </a:t>
            </a:r>
            <a:r>
              <a:rPr lang="uk-UA" sz="4000" dirty="0" err="1" smtClean="0"/>
              <a:t>Кладько</a:t>
            </a:r>
            <a:r>
              <a:rPr lang="uk-UA" sz="4000" dirty="0" smtClean="0"/>
              <a:t> Ангеліна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5648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ПЛАН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Сузір’я.</a:t>
            </a:r>
          </a:p>
          <a:p>
            <a:r>
              <a:rPr lang="uk-UA" dirty="0" smtClean="0"/>
              <a:t>Історія сузір’я.</a:t>
            </a:r>
          </a:p>
          <a:p>
            <a:r>
              <a:rPr lang="uk-UA" dirty="0" smtClean="0"/>
              <a:t>Сузір’я Кассіопея.</a:t>
            </a:r>
          </a:p>
          <a:p>
            <a:r>
              <a:rPr lang="uk-UA" dirty="0" smtClean="0"/>
              <a:t>Зірки Кассіопеї.</a:t>
            </a:r>
          </a:p>
          <a:p>
            <a:r>
              <a:rPr lang="uk-UA" dirty="0" smtClean="0"/>
              <a:t>Цікаві об’єкти і факти.</a:t>
            </a:r>
          </a:p>
          <a:p>
            <a:r>
              <a:rPr lang="uk-UA" dirty="0" smtClean="0"/>
              <a:t>Походження назви. Пошук на небі.</a:t>
            </a:r>
          </a:p>
          <a:p>
            <a:r>
              <a:rPr lang="uk-UA" dirty="0" smtClean="0"/>
              <a:t>Сузір’я Волосся Вероніки.</a:t>
            </a:r>
          </a:p>
          <a:p>
            <a:r>
              <a:rPr lang="uk-UA" dirty="0" smtClean="0"/>
              <a:t>Історія виникнення назви</a:t>
            </a:r>
          </a:p>
          <a:p>
            <a:r>
              <a:rPr lang="uk-UA" dirty="0" smtClean="0"/>
              <a:t>Цікаві об’єкти.</a:t>
            </a:r>
          </a:p>
        </p:txBody>
      </p:sp>
      <p:pic>
        <p:nvPicPr>
          <p:cNvPr id="7173" name="Picture 5" descr="C:\Users\Лина\Desktop\созвездия\images.jpgнпззх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8640"/>
            <a:ext cx="2561084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C:\Users\Лина\Desktop\созвездия\images.jpgгшзх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5201" y="2132856"/>
            <a:ext cx="2880320" cy="1639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Выгнутая вниз стрелка 3">
            <a:hlinkClick r:id="" action="ppaction://hlinkshowjump?jump=firstslide"/>
          </p:cNvPr>
          <p:cNvSpPr/>
          <p:nvPr/>
        </p:nvSpPr>
        <p:spPr>
          <a:xfrm>
            <a:off x="7092280" y="5517232"/>
            <a:ext cx="1440160" cy="79208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3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78896" cy="922114"/>
          </a:xfrm>
        </p:spPr>
        <p:txBody>
          <a:bodyPr/>
          <a:lstStyle/>
          <a:p>
            <a:r>
              <a:rPr lang="uk-UA" dirty="0" smtClean="0"/>
              <a:t>        </a:t>
            </a:r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Сузір’я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5" y="1196752"/>
            <a:ext cx="6192688" cy="5328592"/>
          </a:xfrm>
        </p:spPr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ru-RU" dirty="0" err="1"/>
              <a:t>Сузір'я</a:t>
            </a:r>
            <a:r>
              <a:rPr lang="ru-RU" dirty="0"/>
              <a:t> — будь-яка з 88 </a:t>
            </a:r>
            <a:r>
              <a:rPr lang="ru-RU" dirty="0" err="1"/>
              <a:t>ділянок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поділена</a:t>
            </a:r>
            <a:r>
              <a:rPr lang="ru-RU" dirty="0"/>
              <a:t> </a:t>
            </a:r>
            <a:r>
              <a:rPr lang="ru-RU" dirty="0" err="1"/>
              <a:t>небесна</a:t>
            </a:r>
            <a:r>
              <a:rPr lang="ru-RU" dirty="0"/>
              <a:t> сфера. У </a:t>
            </a:r>
            <a:r>
              <a:rPr lang="ru-RU" dirty="0" err="1"/>
              <a:t>менш</a:t>
            </a:r>
            <a:r>
              <a:rPr lang="ru-RU" dirty="0"/>
              <a:t> формальному </a:t>
            </a:r>
            <a:r>
              <a:rPr lang="ru-RU" dirty="0" err="1"/>
              <a:t>контексті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назви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, </a:t>
            </a:r>
            <a:r>
              <a:rPr lang="ru-RU" dirty="0" err="1"/>
              <a:t>взаємне</a:t>
            </a:r>
            <a:r>
              <a:rPr lang="ru-RU" dirty="0"/>
              <a:t>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якусь</a:t>
            </a:r>
            <a:r>
              <a:rPr lang="ru-RU" dirty="0"/>
              <a:t> </a:t>
            </a:r>
            <a:r>
              <a:rPr lang="ru-RU" dirty="0" err="1"/>
              <a:t>фігуру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контур.</a:t>
            </a:r>
          </a:p>
          <a:p>
            <a:pPr marL="36576" indent="0">
              <a:buNone/>
            </a:pP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добре </a:t>
            </a:r>
            <a:r>
              <a:rPr lang="ru-RU" dirty="0" err="1"/>
              <a:t>помітні</a:t>
            </a:r>
            <a:r>
              <a:rPr lang="ru-RU" dirty="0"/>
              <a:t> </a:t>
            </a:r>
            <a:r>
              <a:rPr lang="ru-RU" dirty="0" err="1"/>
              <a:t>фігури</a:t>
            </a:r>
            <a:r>
              <a:rPr lang="ru-RU" dirty="0"/>
              <a:t>, </a:t>
            </a:r>
            <a:r>
              <a:rPr lang="ru-RU" dirty="0" err="1"/>
              <a:t>складені</a:t>
            </a:r>
            <a:r>
              <a:rPr lang="ru-RU" dirty="0"/>
              <a:t> </a:t>
            </a:r>
            <a:r>
              <a:rPr lang="ru-RU" dirty="0" err="1"/>
              <a:t>яскравими</a:t>
            </a:r>
            <a:r>
              <a:rPr lang="ru-RU" dirty="0"/>
              <a:t> </a:t>
            </a:r>
            <a:r>
              <a:rPr lang="ru-RU" dirty="0" err="1"/>
              <a:t>зірками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легко </a:t>
            </a:r>
            <a:r>
              <a:rPr lang="ru-RU" dirty="0" err="1"/>
              <a:t>впізнати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, Велика </a:t>
            </a:r>
            <a:r>
              <a:rPr lang="ru-RU" dirty="0" err="1"/>
              <a:t>Ведмедиця</a:t>
            </a:r>
            <a:r>
              <a:rPr lang="ru-RU" dirty="0"/>
              <a:t> (контур ковша), </a:t>
            </a:r>
            <a:r>
              <a:rPr lang="ru-RU" dirty="0" err="1"/>
              <a:t>Оріон</a:t>
            </a:r>
            <a:r>
              <a:rPr lang="ru-RU" dirty="0"/>
              <a:t> (</a:t>
            </a:r>
            <a:r>
              <a:rPr lang="ru-RU" dirty="0" err="1"/>
              <a:t>фігура</a:t>
            </a:r>
            <a:r>
              <a:rPr lang="ru-RU" dirty="0"/>
              <a:t> </a:t>
            </a:r>
            <a:r>
              <a:rPr lang="ru-RU" dirty="0" err="1"/>
              <a:t>мисливця</a:t>
            </a:r>
            <a:r>
              <a:rPr lang="ru-RU" dirty="0"/>
              <a:t>), Лев (контур </a:t>
            </a:r>
            <a:r>
              <a:rPr lang="ru-RU" dirty="0" err="1"/>
              <a:t>лежачого</a:t>
            </a:r>
            <a:r>
              <a:rPr lang="ru-RU" dirty="0"/>
              <a:t> лева), </a:t>
            </a:r>
            <a:r>
              <a:rPr lang="ru-RU" dirty="0" err="1"/>
              <a:t>Скорпіон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 таких </a:t>
            </a:r>
            <a:r>
              <a:rPr lang="ru-RU" dirty="0" err="1"/>
              <a:t>визначних</a:t>
            </a:r>
            <a:r>
              <a:rPr lang="ru-RU" dirty="0"/>
              <a:t> </a:t>
            </a:r>
            <a:r>
              <a:rPr lang="ru-RU" dirty="0" err="1"/>
              <a:t>контурів</a:t>
            </a:r>
            <a:r>
              <a:rPr lang="ru-RU" dirty="0"/>
              <a:t> і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яскраві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ru-RU" dirty="0" err="1"/>
              <a:t>Зірки</a:t>
            </a:r>
            <a:r>
              <a:rPr lang="ru-RU" dirty="0"/>
              <a:t> у </a:t>
            </a:r>
            <a:r>
              <a:rPr lang="ru-RU" dirty="0" err="1"/>
              <a:t>сузір’ї</a:t>
            </a:r>
            <a:r>
              <a:rPr lang="ru-RU" dirty="0"/>
              <a:t> </a:t>
            </a:r>
            <a:r>
              <a:rPr lang="ru-RU" dirty="0" err="1"/>
              <a:t>рідко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якийсь</a:t>
            </a:r>
            <a:r>
              <a:rPr lang="ru-RU" dirty="0"/>
              <a:t> </a:t>
            </a:r>
            <a:r>
              <a:rPr lang="ru-RU" dirty="0" err="1"/>
              <a:t>зв'язок</a:t>
            </a:r>
            <a:r>
              <a:rPr lang="ru-RU" dirty="0"/>
              <a:t> одна з одною і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випадково</a:t>
            </a:r>
            <a:r>
              <a:rPr lang="ru-RU" dirty="0"/>
              <a:t> </a:t>
            </a:r>
            <a:r>
              <a:rPr lang="ru-RU" dirty="0" err="1"/>
              <a:t>опиняються</a:t>
            </a:r>
            <a:r>
              <a:rPr lang="ru-RU" dirty="0"/>
              <a:t> </a:t>
            </a:r>
            <a:r>
              <a:rPr lang="ru-RU" dirty="0" err="1"/>
              <a:t>поруч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з </a:t>
            </a:r>
            <a:r>
              <a:rPr lang="ru-RU" dirty="0" err="1"/>
              <a:t>Землі</a:t>
            </a:r>
            <a:r>
              <a:rPr lang="ru-RU" dirty="0"/>
              <a:t>. </a:t>
            </a:r>
            <a:r>
              <a:rPr lang="ru-RU" dirty="0" err="1"/>
              <a:t>Насправді</a:t>
            </a:r>
            <a:r>
              <a:rPr lang="ru-RU" dirty="0"/>
              <a:t> вони </a:t>
            </a:r>
            <a:r>
              <a:rPr lang="ru-RU" dirty="0" err="1"/>
              <a:t>розташовані</a:t>
            </a:r>
            <a:r>
              <a:rPr lang="ru-RU" dirty="0"/>
              <a:t> у </a:t>
            </a:r>
            <a:r>
              <a:rPr lang="ru-RU" dirty="0" err="1"/>
              <a:t>космосі</a:t>
            </a:r>
            <a:r>
              <a:rPr lang="ru-RU" dirty="0"/>
              <a:t>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світлових</a:t>
            </a:r>
            <a:r>
              <a:rPr lang="ru-RU" dirty="0"/>
              <a:t> роках одна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. </a:t>
            </a:r>
            <a:r>
              <a:rPr lang="ru-RU" dirty="0" err="1"/>
              <a:t>Цікавий</a:t>
            </a:r>
            <a:r>
              <a:rPr lang="ru-RU" dirty="0"/>
              <a:t> </a:t>
            </a:r>
            <a:r>
              <a:rPr lang="ru-RU" dirty="0" err="1"/>
              <a:t>виняток</a:t>
            </a:r>
            <a:r>
              <a:rPr lang="ru-RU" dirty="0"/>
              <a:t> з </a:t>
            </a:r>
            <a:r>
              <a:rPr lang="ru-RU" dirty="0" err="1"/>
              <a:t>цього</a:t>
            </a:r>
            <a:r>
              <a:rPr lang="ru-RU" dirty="0"/>
              <a:t> правила становить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з </a:t>
            </a:r>
            <a:r>
              <a:rPr lang="ru-RU" dirty="0" err="1"/>
              <a:t>сузір’я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Ведмедиці</a:t>
            </a:r>
            <a:r>
              <a:rPr lang="ru-RU" dirty="0"/>
              <a:t>.</a:t>
            </a:r>
          </a:p>
          <a:p>
            <a:pPr marL="36576" indent="0">
              <a:buNone/>
            </a:pPr>
            <a:endParaRPr lang="ru-RU" dirty="0"/>
          </a:p>
        </p:txBody>
      </p:sp>
      <p:pic>
        <p:nvPicPr>
          <p:cNvPr id="2050" name="Picture 2" descr="C:\Users\Лина\Desktop\созвездия\localisation_of_perseus_naturalist_if_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4664"/>
            <a:ext cx="2714625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336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6120680" cy="6120680"/>
          </a:xfrm>
        </p:spPr>
        <p:txBody>
          <a:bodyPr>
            <a:normAutofit fontScale="77500" lnSpcReduction="20000"/>
          </a:bodyPr>
          <a:lstStyle/>
          <a:p>
            <a:pPr marL="36576" indent="0">
              <a:buNone/>
            </a:pP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по </a:t>
            </a:r>
            <a:r>
              <a:rPr lang="ru-RU" dirty="0" err="1"/>
              <a:t>сузір’ях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довільний</a:t>
            </a:r>
            <a:r>
              <a:rPr lang="ru-RU" dirty="0"/>
              <a:t>, і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на </a:t>
            </a:r>
            <a:r>
              <a:rPr lang="ru-RU" dirty="0" err="1"/>
              <a:t>небі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. </a:t>
            </a:r>
            <a:r>
              <a:rPr lang="ru-RU" dirty="0" err="1" smtClean="0"/>
              <a:t>Міжнародний</a:t>
            </a:r>
            <a:r>
              <a:rPr lang="ru-RU" dirty="0" smtClean="0"/>
              <a:t> </a:t>
            </a:r>
            <a:r>
              <a:rPr lang="ru-RU" dirty="0" err="1"/>
              <a:t>астрономічний</a:t>
            </a:r>
            <a:r>
              <a:rPr lang="ru-RU" dirty="0"/>
              <a:t> союз </a:t>
            </a:r>
            <a:r>
              <a:rPr lang="ru-RU" dirty="0" err="1"/>
              <a:t>поділяє</a:t>
            </a:r>
            <a:r>
              <a:rPr lang="ru-RU" dirty="0"/>
              <a:t> </a:t>
            </a:r>
            <a:r>
              <a:rPr lang="ru-RU" dirty="0" err="1"/>
              <a:t>небесну</a:t>
            </a:r>
            <a:r>
              <a:rPr lang="ru-RU" dirty="0"/>
              <a:t> сферу на 88 </a:t>
            </a:r>
            <a:r>
              <a:rPr lang="ru-RU" dirty="0" err="1"/>
              <a:t>ділянок</a:t>
            </a:r>
            <a:r>
              <a:rPr lang="ru-RU" dirty="0"/>
              <a:t> з </a:t>
            </a:r>
            <a:r>
              <a:rPr lang="ru-RU" dirty="0" err="1"/>
              <a:t>точними</a:t>
            </a:r>
            <a:r>
              <a:rPr lang="ru-RU" dirty="0"/>
              <a:t> межами </a:t>
            </a:r>
            <a:r>
              <a:rPr lang="ru-RU" dirty="0" err="1"/>
              <a:t>між</a:t>
            </a:r>
            <a:r>
              <a:rPr lang="ru-RU" dirty="0"/>
              <a:t> ними,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чому</a:t>
            </a:r>
            <a:r>
              <a:rPr lang="ru-RU" dirty="0"/>
              <a:t> будь-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(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) на </a:t>
            </a:r>
            <a:r>
              <a:rPr lang="ru-RU" dirty="0" err="1"/>
              <a:t>небі</a:t>
            </a:r>
            <a:r>
              <a:rPr lang="ru-RU" dirty="0"/>
              <a:t> </a:t>
            </a:r>
            <a:r>
              <a:rPr lang="ru-RU" dirty="0" err="1"/>
              <a:t>попадає</a:t>
            </a:r>
            <a:r>
              <a:rPr lang="ru-RU" dirty="0"/>
              <a:t> в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якогось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. </a:t>
            </a:r>
          </a:p>
          <a:p>
            <a:pPr marL="36576" indent="0">
              <a:buNone/>
            </a:pP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сузір’їв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проведені</a:t>
            </a:r>
            <a:r>
              <a:rPr lang="ru-RU" dirty="0"/>
              <a:t> Еженом </a:t>
            </a:r>
            <a:r>
              <a:rPr lang="ru-RU" dirty="0" err="1"/>
              <a:t>Дельпортом</a:t>
            </a:r>
            <a:r>
              <a:rPr lang="ru-RU" dirty="0"/>
              <a:t> 1930 року;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провів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удовж</a:t>
            </a:r>
            <a:r>
              <a:rPr lang="ru-RU" dirty="0"/>
              <a:t> </a:t>
            </a:r>
            <a:r>
              <a:rPr lang="ru-RU" dirty="0" err="1"/>
              <a:t>кіл</a:t>
            </a:r>
            <a:r>
              <a:rPr lang="ru-RU" dirty="0"/>
              <a:t> </a:t>
            </a:r>
            <a:r>
              <a:rPr lang="ru-RU" dirty="0" err="1"/>
              <a:t>небесних</a:t>
            </a:r>
            <a:r>
              <a:rPr lang="ru-RU" dirty="0"/>
              <a:t> координат — прямого </a:t>
            </a:r>
            <a:r>
              <a:rPr lang="ru-RU" dirty="0" err="1"/>
              <a:t>сходження</a:t>
            </a:r>
            <a:r>
              <a:rPr lang="ru-RU" dirty="0"/>
              <a:t> та </a:t>
            </a:r>
            <a:r>
              <a:rPr lang="ru-RU" dirty="0" err="1"/>
              <a:t>схилення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зробив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в координатах </a:t>
            </a:r>
            <a:r>
              <a:rPr lang="ru-RU" dirty="0" err="1"/>
              <a:t>епохи</a:t>
            </a:r>
            <a:r>
              <a:rPr lang="ru-RU" dirty="0"/>
              <a:t> 1875 року.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прецесії</a:t>
            </a:r>
            <a:r>
              <a:rPr lang="ru-RU" dirty="0"/>
              <a:t> точки </a:t>
            </a:r>
            <a:r>
              <a:rPr lang="ru-RU" dirty="0" err="1"/>
              <a:t>весняного</a:t>
            </a:r>
            <a:r>
              <a:rPr lang="ru-RU" dirty="0"/>
              <a:t> </a:t>
            </a:r>
            <a:r>
              <a:rPr lang="ru-RU" dirty="0" err="1"/>
              <a:t>рівнодення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сузір’їв</a:t>
            </a:r>
            <a:r>
              <a:rPr lang="ru-RU" dirty="0"/>
              <a:t> на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зоряних</a:t>
            </a:r>
            <a:r>
              <a:rPr lang="ru-RU" dirty="0"/>
              <a:t> картах (</a:t>
            </a:r>
            <a:r>
              <a:rPr lang="ru-RU" dirty="0" err="1"/>
              <a:t>епохи</a:t>
            </a:r>
            <a:r>
              <a:rPr lang="ru-RU" dirty="0"/>
              <a:t> </a:t>
            </a:r>
            <a:r>
              <a:rPr lang="en-US" dirty="0"/>
              <a:t>J2000)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трохи</a:t>
            </a:r>
            <a:r>
              <a:rPr lang="ru-RU" dirty="0"/>
              <a:t> </a:t>
            </a:r>
            <a:r>
              <a:rPr lang="ru-RU" dirty="0" err="1"/>
              <a:t>скісні</a:t>
            </a:r>
            <a:r>
              <a:rPr lang="ru-RU" dirty="0"/>
              <a:t> і не є </a:t>
            </a:r>
            <a:r>
              <a:rPr lang="ru-RU" dirty="0" err="1"/>
              <a:t>достеменно</a:t>
            </a:r>
            <a:r>
              <a:rPr lang="ru-RU" dirty="0"/>
              <a:t> </a:t>
            </a:r>
            <a:r>
              <a:rPr lang="ru-RU" dirty="0" err="1"/>
              <a:t>вертикальними</a:t>
            </a:r>
            <a:r>
              <a:rPr lang="ru-RU" dirty="0"/>
              <a:t> та </a:t>
            </a:r>
            <a:r>
              <a:rPr lang="ru-RU" dirty="0" err="1"/>
              <a:t>горизонтальними</a:t>
            </a:r>
            <a:r>
              <a:rPr lang="ru-RU" dirty="0"/>
              <a:t>.</a:t>
            </a:r>
          </a:p>
        </p:txBody>
      </p:sp>
      <p:pic>
        <p:nvPicPr>
          <p:cNvPr id="3074" name="Picture 2" descr="C:\Users\Лина\Desktop\созвездия\index.jpgл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101" y="404664"/>
            <a:ext cx="2589243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90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Історія сузір’я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6576" indent="0">
              <a:buNone/>
            </a:pPr>
            <a:r>
              <a:rPr lang="ru-RU" dirty="0" err="1"/>
              <a:t>Сучасний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північного</a:t>
            </a:r>
            <a:r>
              <a:rPr lang="ru-RU" dirty="0"/>
              <a:t> неба </a:t>
            </a:r>
            <a:r>
              <a:rPr lang="ru-RU" dirty="0" err="1"/>
              <a:t>базується</a:t>
            </a:r>
            <a:r>
              <a:rPr lang="ru-RU" dirty="0"/>
              <a:t> на </a:t>
            </a:r>
            <a:r>
              <a:rPr lang="ru-RU" dirty="0" err="1"/>
              <a:t>сузір’ях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визначив</a:t>
            </a:r>
            <a:r>
              <a:rPr lang="ru-RU" dirty="0"/>
              <a:t> </a:t>
            </a:r>
            <a:r>
              <a:rPr lang="ru-RU" dirty="0" err="1"/>
              <a:t>грецький</a:t>
            </a:r>
            <a:r>
              <a:rPr lang="ru-RU" dirty="0"/>
              <a:t> астроном </a:t>
            </a:r>
            <a:r>
              <a:rPr lang="ru-RU" dirty="0" err="1"/>
              <a:t>Клавдій</a:t>
            </a:r>
            <a:r>
              <a:rPr lang="ru-RU" dirty="0"/>
              <a:t> Птолемей, </a:t>
            </a:r>
            <a:r>
              <a:rPr lang="ru-RU" dirty="0" err="1"/>
              <a:t>який</a:t>
            </a:r>
            <a:r>
              <a:rPr lang="ru-RU" dirty="0"/>
              <a:t> мешкав у </a:t>
            </a:r>
            <a:r>
              <a:rPr lang="ru-RU" dirty="0" err="1"/>
              <a:t>єгипетській</a:t>
            </a:r>
            <a:r>
              <a:rPr lang="ru-RU" dirty="0"/>
              <a:t> </a:t>
            </a:r>
            <a:r>
              <a:rPr lang="ru-RU" dirty="0" err="1"/>
              <a:t>Александрії</a:t>
            </a:r>
            <a:r>
              <a:rPr lang="ru-RU" dirty="0"/>
              <a:t>. </a:t>
            </a:r>
            <a:r>
              <a:rPr lang="ru-RU" dirty="0" err="1"/>
              <a:t>Приблизно</a:t>
            </a:r>
            <a:r>
              <a:rPr lang="ru-RU" dirty="0"/>
              <a:t> 150 року </a:t>
            </a:r>
            <a:r>
              <a:rPr lang="ru-RU" dirty="0" err="1"/>
              <a:t>д.н.е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визначив</a:t>
            </a:r>
            <a:r>
              <a:rPr lang="ru-RU" dirty="0"/>
              <a:t> 48 </a:t>
            </a:r>
            <a:r>
              <a:rPr lang="ru-RU" dirty="0" err="1"/>
              <a:t>сузір'їв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відомі</a:t>
            </a:r>
            <a:r>
              <a:rPr lang="ru-RU" dirty="0"/>
              <a:t>. За </a:t>
            </a:r>
            <a:r>
              <a:rPr lang="ru-RU" dirty="0" err="1"/>
              <a:t>пізніших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Птолемеїв</a:t>
            </a:r>
            <a:r>
              <a:rPr lang="ru-RU" dirty="0"/>
              <a:t> список </a:t>
            </a:r>
            <a:r>
              <a:rPr lang="ru-RU" dirty="0" err="1"/>
              <a:t>доповнювався</a:t>
            </a:r>
            <a:r>
              <a:rPr lang="ru-RU" dirty="0"/>
              <a:t> з метою </a:t>
            </a:r>
            <a:r>
              <a:rPr lang="ru-RU" dirty="0" err="1"/>
              <a:t>заповнити</a:t>
            </a:r>
            <a:r>
              <a:rPr lang="ru-RU" dirty="0"/>
              <a:t> </a:t>
            </a:r>
            <a:r>
              <a:rPr lang="ru-RU" dirty="0" err="1"/>
              <a:t>проміжки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сузір’ями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ru-RU" dirty="0" err="1"/>
              <a:t>Зірки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дванадцять</a:t>
            </a:r>
            <a:r>
              <a:rPr lang="ru-RU" dirty="0"/>
              <a:t> </a:t>
            </a:r>
            <a:r>
              <a:rPr lang="ru-RU" dirty="0" err="1"/>
              <a:t>сузір’їв</a:t>
            </a:r>
            <a:r>
              <a:rPr lang="ru-RU" dirty="0"/>
              <a:t> </a:t>
            </a:r>
            <a:r>
              <a:rPr lang="ru-RU" dirty="0" err="1"/>
              <a:t>південного</a:t>
            </a:r>
            <a:r>
              <a:rPr lang="ru-RU" dirty="0"/>
              <a:t> неба, </a:t>
            </a:r>
            <a:r>
              <a:rPr lang="ru-RU" dirty="0" err="1"/>
              <a:t>неможливо</a:t>
            </a:r>
            <a:r>
              <a:rPr lang="ru-RU" dirty="0"/>
              <a:t> </a:t>
            </a:r>
            <a:r>
              <a:rPr lang="ru-RU" dirty="0" err="1"/>
              <a:t>побачити</a:t>
            </a:r>
            <a:r>
              <a:rPr lang="ru-RU" dirty="0"/>
              <a:t> в </a:t>
            </a:r>
            <a:r>
              <a:rPr lang="ru-RU" dirty="0" err="1"/>
              <a:t>Греції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стали </a:t>
            </a:r>
            <a:r>
              <a:rPr lang="ru-RU" dirty="0" err="1"/>
              <a:t>відомі</a:t>
            </a:r>
            <a:r>
              <a:rPr lang="ru-RU" dirty="0"/>
              <a:t> у </a:t>
            </a:r>
            <a:r>
              <a:rPr lang="ru-RU" dirty="0" err="1"/>
              <a:t>середньовіччі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мореплавства</a:t>
            </a:r>
            <a:r>
              <a:rPr lang="ru-RU" dirty="0"/>
              <a:t>, і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окреслені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en-US" dirty="0"/>
              <a:t>XV </a:t>
            </a:r>
            <a:r>
              <a:rPr lang="ru-RU" dirty="0"/>
              <a:t>ст.</a:t>
            </a:r>
          </a:p>
          <a:p>
            <a:pPr marL="36576" indent="0">
              <a:buNone/>
            </a:pP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на </a:t>
            </a:r>
            <a:r>
              <a:rPr lang="ru-RU" dirty="0" err="1"/>
              <a:t>небі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зовсім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сузір’я</a:t>
            </a:r>
            <a:r>
              <a:rPr lang="ru-RU" dirty="0"/>
              <a:t> </a:t>
            </a:r>
            <a:r>
              <a:rPr lang="ru-RU" dirty="0" err="1"/>
              <a:t>викреслювали</a:t>
            </a:r>
            <a:r>
              <a:rPr lang="ru-RU" dirty="0"/>
              <a:t> на </a:t>
            </a:r>
            <a:r>
              <a:rPr lang="ru-RU" dirty="0" err="1"/>
              <a:t>небі</a:t>
            </a:r>
            <a:r>
              <a:rPr lang="ru-RU" dirty="0"/>
              <a:t> </a:t>
            </a:r>
            <a:r>
              <a:rPr lang="ru-RU" dirty="0" err="1"/>
              <a:t>китайські</a:t>
            </a:r>
            <a:r>
              <a:rPr lang="ru-RU" dirty="0"/>
              <a:t> </a:t>
            </a:r>
            <a:r>
              <a:rPr lang="ru-RU" dirty="0" err="1"/>
              <a:t>астрономи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китайська</a:t>
            </a:r>
            <a:r>
              <a:rPr lang="ru-RU" dirty="0"/>
              <a:t> </a:t>
            </a:r>
            <a:r>
              <a:rPr lang="ru-RU" dirty="0" err="1"/>
              <a:t>астрономія</a:t>
            </a:r>
            <a:r>
              <a:rPr lang="ru-RU" dirty="0"/>
              <a:t> </a:t>
            </a:r>
            <a:r>
              <a:rPr lang="ru-RU" dirty="0" err="1"/>
              <a:t>розвивалась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замість</a:t>
            </a:r>
            <a:r>
              <a:rPr lang="ru-RU" dirty="0"/>
              <a:t> </a:t>
            </a:r>
            <a:r>
              <a:rPr lang="ru-RU" dirty="0" err="1"/>
              <a:t>грецьких</a:t>
            </a:r>
            <a:r>
              <a:rPr lang="ru-RU" dirty="0"/>
              <a:t> </a:t>
            </a:r>
            <a:r>
              <a:rPr lang="ru-RU" dirty="0" err="1"/>
              <a:t>дванадцяти</a:t>
            </a:r>
            <a:r>
              <a:rPr lang="ru-RU" dirty="0"/>
              <a:t> </a:t>
            </a:r>
            <a:r>
              <a:rPr lang="ru-RU" dirty="0" err="1"/>
              <a:t>зодіакальних</a:t>
            </a:r>
            <a:r>
              <a:rPr lang="ru-RU" dirty="0"/>
              <a:t> </a:t>
            </a:r>
            <a:r>
              <a:rPr lang="ru-RU" dirty="0" err="1"/>
              <a:t>сузір’їв</a:t>
            </a:r>
            <a:r>
              <a:rPr lang="ru-RU" dirty="0"/>
              <a:t> </a:t>
            </a:r>
            <a:r>
              <a:rPr lang="ru-RU" dirty="0" err="1"/>
              <a:t>китайці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на </a:t>
            </a:r>
            <a:r>
              <a:rPr lang="ru-RU" dirty="0" err="1"/>
              <a:t>екліптиці</a:t>
            </a:r>
            <a:r>
              <a:rPr lang="ru-RU" dirty="0"/>
              <a:t> 28 «</a:t>
            </a:r>
            <a:r>
              <a:rPr lang="ru-RU" dirty="0" err="1"/>
              <a:t>домівок</a:t>
            </a:r>
            <a:r>
              <a:rPr lang="ru-RU" dirty="0"/>
              <a:t>» .</a:t>
            </a:r>
            <a:endParaRPr lang="en-US" altLang="ja-JP" dirty="0"/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30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Сузір’я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Кассіопея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44824"/>
            <a:ext cx="7673280" cy="4281339"/>
          </a:xfrm>
        </p:spPr>
        <p:txBody>
          <a:bodyPr>
            <a:normAutofit fontScale="70000" lnSpcReduction="20000"/>
          </a:bodyPr>
          <a:lstStyle/>
          <a:p>
            <a:endParaRPr lang="uk-UA" dirty="0" smtClean="0"/>
          </a:p>
          <a:p>
            <a:endParaRPr lang="uk-UA" dirty="0"/>
          </a:p>
          <a:p>
            <a:pPr marL="36576" indent="0">
              <a:buNone/>
            </a:pPr>
            <a:r>
              <a:rPr lang="vi-VN" dirty="0"/>
              <a:t>Кассіопе́я (лат. Cassiopeia</a:t>
            </a:r>
            <a:r>
              <a:rPr lang="vi-VN" dirty="0" smtClean="0"/>
              <a:t>)— </a:t>
            </a:r>
            <a:r>
              <a:rPr lang="vi-VN" dirty="0"/>
              <a:t>сузір'я Північної півкулі неба. Містить близько 150 зірок, видимих неозброєним оком. Кассіопея лежить у смузі Чумацького Шляху</a:t>
            </a:r>
            <a:r>
              <a:rPr lang="vi-VN" dirty="0" smtClean="0"/>
              <a:t>.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стародавніх</a:t>
            </a:r>
            <a:r>
              <a:rPr lang="ru-RU" dirty="0"/>
              <a:t> </a:t>
            </a:r>
            <a:r>
              <a:rPr lang="ru-RU" dirty="0" err="1"/>
              <a:t>часів</a:t>
            </a:r>
            <a:r>
              <a:rPr lang="ru-RU" dirty="0"/>
              <a:t> і включено в каталог </a:t>
            </a:r>
            <a:r>
              <a:rPr lang="ru-RU" dirty="0" err="1"/>
              <a:t>зоряного</a:t>
            </a:r>
            <a:r>
              <a:rPr lang="ru-RU" dirty="0"/>
              <a:t> неба </a:t>
            </a:r>
            <a:r>
              <a:rPr lang="ru-RU" dirty="0" err="1"/>
              <a:t>Клавдія</a:t>
            </a:r>
            <a:r>
              <a:rPr lang="ru-RU" dirty="0"/>
              <a:t> Птолемея «Альмагест». </a:t>
            </a:r>
            <a:r>
              <a:rPr lang="ru-RU" dirty="0" err="1"/>
              <a:t>Стародавня</a:t>
            </a:r>
            <a:r>
              <a:rPr lang="ru-RU" dirty="0"/>
              <a:t> </a:t>
            </a:r>
            <a:r>
              <a:rPr lang="ru-RU" dirty="0" err="1"/>
              <a:t>українська</a:t>
            </a:r>
            <a:r>
              <a:rPr lang="ru-RU" dirty="0"/>
              <a:t>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— «Борона» </a:t>
            </a:r>
            <a:r>
              <a:rPr lang="ru-RU" dirty="0" err="1"/>
              <a:t>або</a:t>
            </a:r>
            <a:r>
              <a:rPr lang="ru-RU" dirty="0"/>
              <a:t> «</a:t>
            </a:r>
            <a:r>
              <a:rPr lang="ru-RU" dirty="0" err="1"/>
              <a:t>Пасіка</a:t>
            </a:r>
            <a:r>
              <a:rPr lang="ru-RU" dirty="0" smtClean="0"/>
              <a:t>»</a:t>
            </a:r>
            <a:r>
              <a:rPr lang="en-US" dirty="0"/>
              <a:t> </a:t>
            </a:r>
            <a:r>
              <a:rPr lang="uk-UA" dirty="0" smtClean="0"/>
              <a:t>        </a:t>
            </a:r>
          </a:p>
          <a:p>
            <a:pPr marL="36576" indent="0">
              <a:buNone/>
            </a:pPr>
            <a:r>
              <a:rPr lang="en-US" dirty="0" smtClean="0"/>
              <a:t>W-</a:t>
            </a:r>
            <a:r>
              <a:rPr lang="ru-RU" dirty="0"/>
              <a:t>астеризм</a:t>
            </a:r>
          </a:p>
          <a:p>
            <a:pPr marL="36576" indent="0">
              <a:buNone/>
            </a:pPr>
            <a:r>
              <a:rPr lang="ru-RU" dirty="0" err="1"/>
              <a:t>Кассіопея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астеризм,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формує</a:t>
            </a:r>
            <a:r>
              <a:rPr lang="ru-RU" dirty="0"/>
              <a:t> образ </a:t>
            </a:r>
            <a:r>
              <a:rPr lang="ru-RU" dirty="0" err="1"/>
              <a:t>сузір'я</a:t>
            </a:r>
            <a:r>
              <a:rPr lang="ru-RU" dirty="0"/>
              <a:t> — </a:t>
            </a:r>
            <a:r>
              <a:rPr lang="en-US" dirty="0"/>
              <a:t>W-</a:t>
            </a:r>
            <a:r>
              <a:rPr lang="ru-RU" dirty="0"/>
              <a:t>астеризм.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найяскравіших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, </a:t>
            </a:r>
            <a:r>
              <a:rPr lang="el-GR" dirty="0"/>
              <a:t>ε (</a:t>
            </a:r>
            <a:r>
              <a:rPr lang="ru-RU" dirty="0" err="1"/>
              <a:t>Сегін</a:t>
            </a:r>
            <a:r>
              <a:rPr lang="ru-RU" dirty="0"/>
              <a:t>), </a:t>
            </a:r>
            <a:r>
              <a:rPr lang="el-GR" dirty="0"/>
              <a:t>δ (</a:t>
            </a:r>
            <a:r>
              <a:rPr lang="ru-RU" dirty="0" err="1"/>
              <a:t>Рукбах</a:t>
            </a:r>
            <a:r>
              <a:rPr lang="ru-RU" dirty="0"/>
              <a:t>), </a:t>
            </a:r>
            <a:r>
              <a:rPr lang="el-GR" dirty="0"/>
              <a:t>γ (</a:t>
            </a:r>
            <a:r>
              <a:rPr lang="ru-RU" dirty="0" err="1"/>
              <a:t>Наві</a:t>
            </a:r>
            <a:r>
              <a:rPr lang="ru-RU" dirty="0"/>
              <a:t>), </a:t>
            </a:r>
            <a:r>
              <a:rPr lang="el-GR" dirty="0"/>
              <a:t>α (</a:t>
            </a:r>
            <a:r>
              <a:rPr lang="ru-RU" dirty="0" err="1"/>
              <a:t>Шедар</a:t>
            </a:r>
            <a:r>
              <a:rPr lang="ru-RU" dirty="0"/>
              <a:t>) і </a:t>
            </a:r>
            <a:r>
              <a:rPr lang="el-GR" dirty="0"/>
              <a:t>β (</a:t>
            </a:r>
            <a:r>
              <a:rPr lang="ru-RU" dirty="0"/>
              <a:t>Каф),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утворюють</a:t>
            </a:r>
            <a:r>
              <a:rPr lang="ru-RU" dirty="0"/>
              <a:t> </a:t>
            </a:r>
            <a:r>
              <a:rPr lang="ru-RU" dirty="0" err="1"/>
              <a:t>фігуру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нагадує</a:t>
            </a:r>
            <a:r>
              <a:rPr lang="ru-RU" dirty="0"/>
              <a:t> </a:t>
            </a:r>
            <a:r>
              <a:rPr lang="ru-RU" dirty="0" err="1"/>
              <a:t>латинську</a:t>
            </a:r>
            <a:r>
              <a:rPr lang="ru-RU" dirty="0"/>
              <a:t> букву </a:t>
            </a:r>
            <a:r>
              <a:rPr lang="en-US" dirty="0"/>
              <a:t>W.</a:t>
            </a:r>
            <a:endParaRPr lang="vi-V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145" y="188640"/>
            <a:ext cx="2868091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1683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Зірки Кассіопеї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7776864" cy="5040560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ru-RU" dirty="0" err="1"/>
              <a:t>Незвичайною</a:t>
            </a:r>
            <a:r>
              <a:rPr lang="ru-RU" dirty="0"/>
              <a:t> </a:t>
            </a:r>
            <a:r>
              <a:rPr lang="ru-RU" dirty="0" err="1"/>
              <a:t>змінною</a:t>
            </a:r>
            <a:r>
              <a:rPr lang="ru-RU" dirty="0"/>
              <a:t> </a:t>
            </a:r>
            <a:r>
              <a:rPr lang="ru-RU" dirty="0" err="1"/>
              <a:t>зіркою</a:t>
            </a:r>
            <a:r>
              <a:rPr lang="ru-RU" dirty="0"/>
              <a:t> є </a:t>
            </a:r>
            <a:r>
              <a:rPr lang="el-GR" dirty="0"/>
              <a:t>γ </a:t>
            </a:r>
            <a:r>
              <a:rPr lang="ru-RU" dirty="0" err="1"/>
              <a:t>Кассіопеї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— </a:t>
            </a:r>
            <a:r>
              <a:rPr lang="ru-RU" dirty="0" err="1"/>
              <a:t>новоподібна</a:t>
            </a:r>
            <a:r>
              <a:rPr lang="ru-RU" dirty="0"/>
              <a:t> зоря,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яскравість</a:t>
            </a:r>
            <a:r>
              <a:rPr lang="ru-RU" dirty="0"/>
              <a:t>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1,6 </a:t>
            </a:r>
            <a:r>
              <a:rPr lang="en-US" dirty="0"/>
              <a:t>m </a:t>
            </a:r>
            <a:r>
              <a:rPr lang="ru-RU" dirty="0"/>
              <a:t>до 3</a:t>
            </a:r>
            <a:r>
              <a:rPr lang="en-US" dirty="0"/>
              <a:t>m.</a:t>
            </a:r>
          </a:p>
          <a:p>
            <a:pPr marL="36576" indent="0">
              <a:buNone/>
            </a:pPr>
            <a:r>
              <a:rPr lang="ru-RU" dirty="0"/>
              <a:t>Зоря </a:t>
            </a:r>
            <a:r>
              <a:rPr lang="el-GR" dirty="0"/>
              <a:t>ρ </a:t>
            </a:r>
            <a:r>
              <a:rPr lang="ru-RU" dirty="0" err="1"/>
              <a:t>Кассіопеї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</a:t>
            </a:r>
            <a:r>
              <a:rPr lang="ru-RU" dirty="0" err="1"/>
              <a:t>класу</a:t>
            </a:r>
            <a:r>
              <a:rPr lang="ru-RU" dirty="0"/>
              <a:t> </a:t>
            </a:r>
            <a:r>
              <a:rPr lang="ru-RU" dirty="0" err="1"/>
              <a:t>зірок-супергігантів</a:t>
            </a:r>
            <a:r>
              <a:rPr lang="ru-RU" dirty="0"/>
              <a:t> (вона в 40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важча</a:t>
            </a:r>
            <a:r>
              <a:rPr lang="ru-RU" dirty="0"/>
              <a:t> і </a:t>
            </a:r>
            <a:r>
              <a:rPr lang="ru-RU" dirty="0" err="1"/>
              <a:t>приблизно</a:t>
            </a:r>
            <a:r>
              <a:rPr lang="ru-RU" dirty="0"/>
              <a:t> в 500 000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яскравіша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).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часу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блиск</a:t>
            </a:r>
            <a:r>
              <a:rPr lang="ru-RU" dirty="0"/>
              <a:t> </a:t>
            </a:r>
            <a:r>
              <a:rPr lang="ru-RU" dirty="0" err="1"/>
              <a:t>незмінний</a:t>
            </a:r>
            <a:r>
              <a:rPr lang="ru-RU" dirty="0"/>
              <a:t> і </a:t>
            </a:r>
            <a:r>
              <a:rPr lang="ru-RU" dirty="0" err="1"/>
              <a:t>близький</a:t>
            </a:r>
            <a:r>
              <a:rPr lang="ru-RU" dirty="0"/>
              <a:t> до 4</a:t>
            </a:r>
            <a:r>
              <a:rPr lang="en-US" dirty="0"/>
              <a:t>m. </a:t>
            </a:r>
            <a:r>
              <a:rPr lang="ru-RU" dirty="0"/>
              <a:t>Але </a:t>
            </a:r>
            <a:r>
              <a:rPr lang="ru-RU" dirty="0" err="1"/>
              <a:t>іноді</a:t>
            </a:r>
            <a:r>
              <a:rPr lang="ru-RU" dirty="0"/>
              <a:t> </a:t>
            </a:r>
            <a:r>
              <a:rPr lang="ru-RU" dirty="0" err="1"/>
              <a:t>наступають</a:t>
            </a:r>
            <a:r>
              <a:rPr lang="ru-RU" dirty="0"/>
              <a:t> спади </a:t>
            </a:r>
            <a:r>
              <a:rPr lang="ru-RU" dirty="0" err="1"/>
              <a:t>блиску</a:t>
            </a:r>
            <a:r>
              <a:rPr lang="ru-RU" dirty="0"/>
              <a:t> до 6,2</a:t>
            </a:r>
            <a:r>
              <a:rPr lang="en-US" dirty="0"/>
              <a:t>m, </a:t>
            </a:r>
            <a:r>
              <a:rPr lang="ru-RU" dirty="0"/>
              <a:t>і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el-GR" dirty="0"/>
              <a:t>ρ </a:t>
            </a:r>
            <a:r>
              <a:rPr lang="ru-RU" dirty="0" err="1"/>
              <a:t>Кассіопеї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недоступною для </a:t>
            </a:r>
            <a:r>
              <a:rPr lang="ru-RU" dirty="0" err="1"/>
              <a:t>неозброєного</a:t>
            </a:r>
            <a:r>
              <a:rPr lang="ru-RU" dirty="0"/>
              <a:t> ока. Причиною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блиску</a:t>
            </a:r>
            <a:r>
              <a:rPr lang="ru-RU" dirty="0"/>
              <a:t> є </a:t>
            </a:r>
            <a:r>
              <a:rPr lang="ru-RU" dirty="0" err="1"/>
              <a:t>викиди</a:t>
            </a:r>
            <a:r>
              <a:rPr lang="ru-RU" dirty="0"/>
              <a:t> </a:t>
            </a:r>
            <a:r>
              <a:rPr lang="ru-RU" dirty="0" err="1"/>
              <a:t>зіркою</a:t>
            </a:r>
            <a:r>
              <a:rPr lang="ru-RU" dirty="0"/>
              <a:t> газу в </a:t>
            </a:r>
            <a:r>
              <a:rPr lang="ru-RU" dirty="0" err="1"/>
              <a:t>простір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призводять</a:t>
            </a:r>
            <a:r>
              <a:rPr lang="ru-RU" dirty="0"/>
              <a:t> до </a:t>
            </a:r>
            <a:r>
              <a:rPr lang="ru-RU" dirty="0" err="1"/>
              <a:t>ослаблення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видимої</a:t>
            </a:r>
            <a:r>
              <a:rPr lang="ru-RU" dirty="0"/>
              <a:t> </a:t>
            </a:r>
            <a:r>
              <a:rPr lang="ru-RU" dirty="0" err="1"/>
              <a:t>яскравості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el-GR" dirty="0"/>
              <a:t>ε </a:t>
            </a:r>
            <a:r>
              <a:rPr lang="ru-RU" dirty="0" err="1"/>
              <a:t>Кассіопеї</a:t>
            </a:r>
            <a:r>
              <a:rPr lang="ru-RU" dirty="0"/>
              <a:t> — </a:t>
            </a:r>
            <a:r>
              <a:rPr lang="ru-RU" dirty="0" err="1"/>
              <a:t>подвійна</a:t>
            </a:r>
            <a:r>
              <a:rPr lang="ru-RU" dirty="0"/>
              <a:t> зоря. </a:t>
            </a:r>
            <a:r>
              <a:rPr lang="ru-RU" dirty="0" err="1"/>
              <a:t>Головний</a:t>
            </a:r>
            <a:r>
              <a:rPr lang="ru-RU" dirty="0"/>
              <a:t> компонент — </a:t>
            </a:r>
            <a:r>
              <a:rPr lang="ru-RU" dirty="0" smtClean="0"/>
              <a:t>зоря</a:t>
            </a:r>
            <a:r>
              <a:rPr lang="en-US" dirty="0" smtClean="0"/>
              <a:t>, </a:t>
            </a:r>
            <a:r>
              <a:rPr lang="ru-RU" dirty="0" err="1"/>
              <a:t>жовтуватий</a:t>
            </a:r>
            <a:r>
              <a:rPr lang="ru-RU" dirty="0"/>
              <a:t> </a:t>
            </a:r>
            <a:r>
              <a:rPr lang="ru-RU" dirty="0" err="1"/>
              <a:t>гігант</a:t>
            </a:r>
            <a:r>
              <a:rPr lang="ru-RU" dirty="0"/>
              <a:t>, </a:t>
            </a:r>
            <a:r>
              <a:rPr lang="ru-RU" dirty="0" err="1" smtClean="0"/>
              <a:t>супутник</a:t>
            </a:r>
            <a:r>
              <a:rPr lang="ru-RU" dirty="0" smtClean="0"/>
              <a:t> </a:t>
            </a:r>
            <a:r>
              <a:rPr lang="en-US" dirty="0" smtClean="0"/>
              <a:t>— </a:t>
            </a:r>
            <a:r>
              <a:rPr lang="ru-RU" dirty="0" err="1"/>
              <a:t>маленька</a:t>
            </a:r>
            <a:r>
              <a:rPr lang="ru-RU" dirty="0"/>
              <a:t> </a:t>
            </a:r>
            <a:r>
              <a:rPr lang="ru-RU" dirty="0" err="1"/>
              <a:t>червона</a:t>
            </a:r>
            <a:r>
              <a:rPr lang="ru-RU" dirty="0"/>
              <a:t> холодна </a:t>
            </a:r>
            <a:r>
              <a:rPr lang="ru-RU" dirty="0" err="1"/>
              <a:t>зірка</a:t>
            </a:r>
            <a:r>
              <a:rPr lang="ru-RU" dirty="0"/>
              <a:t> з температурою </a:t>
            </a:r>
            <a:r>
              <a:rPr lang="ru-RU" dirty="0" err="1"/>
              <a:t>поверхні</a:t>
            </a:r>
            <a:r>
              <a:rPr lang="ru-RU" dirty="0"/>
              <a:t>, </a:t>
            </a:r>
            <a:r>
              <a:rPr lang="ru-RU" dirty="0" err="1"/>
              <a:t>близькою</a:t>
            </a:r>
            <a:r>
              <a:rPr lang="ru-RU" dirty="0"/>
              <a:t> до 3000 К. </a:t>
            </a:r>
            <a:r>
              <a:rPr lang="ru-RU" dirty="0" err="1"/>
              <a:t>Обидві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</a:t>
            </a:r>
            <a:r>
              <a:rPr lang="ru-RU" dirty="0" err="1"/>
              <a:t>обертаються</a:t>
            </a:r>
            <a:r>
              <a:rPr lang="ru-RU" dirty="0"/>
              <a:t> </a:t>
            </a:r>
            <a:r>
              <a:rPr lang="ru-RU" dirty="0" err="1"/>
              <a:t>навколо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 центру ваги з </a:t>
            </a:r>
            <a:r>
              <a:rPr lang="ru-RU" dirty="0" err="1"/>
              <a:t>періодом</a:t>
            </a:r>
            <a:r>
              <a:rPr lang="ru-RU" dirty="0"/>
              <a:t> 526 </a:t>
            </a:r>
            <a:r>
              <a:rPr lang="ru-RU" dirty="0" err="1"/>
              <a:t>років</a:t>
            </a:r>
            <a:r>
              <a:rPr lang="ru-RU" dirty="0"/>
              <a:t>. Вони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Сонця</a:t>
            </a:r>
            <a:r>
              <a:rPr lang="ru-RU" dirty="0"/>
              <a:t> — на </a:t>
            </a:r>
            <a:r>
              <a:rPr lang="ru-RU" dirty="0" err="1"/>
              <a:t>відстані</a:t>
            </a:r>
            <a:r>
              <a:rPr lang="ru-RU" dirty="0"/>
              <a:t> 20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pPr marL="36576" indent="0">
              <a:buNone/>
            </a:pPr>
            <a:r>
              <a:rPr lang="ru-RU" dirty="0" err="1"/>
              <a:t>Жовта</a:t>
            </a:r>
            <a:r>
              <a:rPr lang="ru-RU" dirty="0"/>
              <a:t> </a:t>
            </a:r>
            <a:r>
              <a:rPr lang="ru-RU" dirty="0" err="1"/>
              <a:t>карликова</a:t>
            </a:r>
            <a:r>
              <a:rPr lang="ru-RU" dirty="0"/>
              <a:t> </a:t>
            </a:r>
            <a:r>
              <a:rPr lang="ru-RU" dirty="0" err="1"/>
              <a:t>зірка</a:t>
            </a:r>
            <a:r>
              <a:rPr lang="ru-RU" dirty="0"/>
              <a:t> </a:t>
            </a:r>
            <a:r>
              <a:rPr lang="el-GR" dirty="0" smtClean="0"/>
              <a:t>μ</a:t>
            </a:r>
            <a:r>
              <a:rPr lang="en-US" dirty="0" smtClean="0"/>
              <a:t> </a:t>
            </a:r>
            <a:r>
              <a:rPr lang="ru-RU" dirty="0" err="1"/>
              <a:t>визначна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швидким</a:t>
            </a:r>
            <a:r>
              <a:rPr lang="ru-RU" dirty="0"/>
              <a:t> </a:t>
            </a:r>
            <a:r>
              <a:rPr lang="ru-RU" dirty="0" err="1"/>
              <a:t>переміщенням</a:t>
            </a:r>
            <a:r>
              <a:rPr lang="ru-RU" dirty="0"/>
              <a:t>. </a:t>
            </a:r>
            <a:r>
              <a:rPr lang="ru-RU" dirty="0" err="1"/>
              <a:t>Кожну</a:t>
            </a:r>
            <a:r>
              <a:rPr lang="ru-RU" dirty="0"/>
              <a:t> секунду вона </a:t>
            </a:r>
            <a:r>
              <a:rPr lang="ru-RU" dirty="0" err="1"/>
              <a:t>віддаляється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нас </a:t>
            </a:r>
            <a:r>
              <a:rPr lang="ru-RU" dirty="0" err="1"/>
              <a:t>майже</a:t>
            </a:r>
            <a:r>
              <a:rPr lang="ru-RU" dirty="0"/>
              <a:t> на 100 км і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зміщується</a:t>
            </a:r>
            <a:r>
              <a:rPr lang="ru-RU" dirty="0"/>
              <a:t> і в поперечному </a:t>
            </a:r>
            <a:r>
              <a:rPr lang="ru-RU" dirty="0" err="1"/>
              <a:t>напрямку</a:t>
            </a:r>
            <a:r>
              <a:rPr lang="ru-RU" dirty="0"/>
              <a:t>. За </a:t>
            </a:r>
            <a:r>
              <a:rPr lang="ru-RU" dirty="0" err="1"/>
              <a:t>тисячоліття</a:t>
            </a:r>
            <a:r>
              <a:rPr lang="ru-RU" dirty="0"/>
              <a:t> </a:t>
            </a:r>
            <a:r>
              <a:rPr lang="el-GR" dirty="0"/>
              <a:t>μ </a:t>
            </a:r>
            <a:r>
              <a:rPr lang="ru-RU" dirty="0" err="1"/>
              <a:t>Кассіопеї</a:t>
            </a:r>
            <a:r>
              <a:rPr lang="ru-RU" dirty="0"/>
              <a:t> проходить на </a:t>
            </a:r>
            <a:r>
              <a:rPr lang="ru-RU" dirty="0" err="1"/>
              <a:t>небі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, </a:t>
            </a:r>
            <a:r>
              <a:rPr lang="ru-RU" dirty="0" err="1"/>
              <a:t>рівну</a:t>
            </a:r>
            <a:r>
              <a:rPr lang="ru-RU" dirty="0"/>
              <a:t> </a:t>
            </a:r>
            <a:r>
              <a:rPr lang="ru-RU" dirty="0" err="1"/>
              <a:t>подвоєному</a:t>
            </a:r>
            <a:r>
              <a:rPr lang="ru-RU" dirty="0"/>
              <a:t> видимому поперечнику </a:t>
            </a:r>
            <a:r>
              <a:rPr lang="ru-RU" dirty="0" err="1"/>
              <a:t>місячного</a:t>
            </a:r>
            <a:r>
              <a:rPr lang="ru-RU" dirty="0"/>
              <a:t> диска. </a:t>
            </a: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  <a:p>
            <a:pPr marL="36576" indent="0">
              <a:buNone/>
            </a:pPr>
            <a:endParaRPr lang="ru-RU" dirty="0" smtClean="0"/>
          </a:p>
          <a:p>
            <a:pPr marL="3657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23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2">
                    <a:lumMod val="75000"/>
                  </a:schemeClr>
                </a:solidFill>
              </a:rPr>
              <a:t>Цікаві об’єкти і факти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6680146" cy="504056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	Зоря Тихо Браге. У 1572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данський</a:t>
            </a:r>
            <a:r>
              <a:rPr lang="ru-RU" dirty="0"/>
              <a:t> астроном Тихо Браге </a:t>
            </a:r>
            <a:r>
              <a:rPr lang="ru-RU" dirty="0" err="1"/>
              <a:t>спостеріг</a:t>
            </a:r>
            <a:r>
              <a:rPr lang="ru-RU" dirty="0"/>
              <a:t> </a:t>
            </a:r>
            <a:r>
              <a:rPr lang="ru-RU" dirty="0" err="1"/>
              <a:t>раптову</a:t>
            </a:r>
            <a:r>
              <a:rPr lang="ru-RU" dirty="0"/>
              <a:t>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яскравої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в </a:t>
            </a:r>
            <a:r>
              <a:rPr lang="ru-RU" dirty="0" err="1"/>
              <a:t>сузір'ї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, </a:t>
            </a:r>
            <a:r>
              <a:rPr lang="ru-RU" dirty="0" err="1"/>
              <a:t>неподалік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el-GR" dirty="0"/>
              <a:t>κ </a:t>
            </a:r>
            <a:r>
              <a:rPr lang="en-US" dirty="0" err="1"/>
              <a:t>Cas</a:t>
            </a:r>
            <a:r>
              <a:rPr lang="en-US" dirty="0"/>
              <a:t>. </a:t>
            </a:r>
            <a:r>
              <a:rPr lang="ru-RU" dirty="0"/>
              <a:t>Нова </a:t>
            </a:r>
            <a:r>
              <a:rPr lang="ru-RU" dirty="0" err="1"/>
              <a:t>зірка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слабшала</a:t>
            </a:r>
            <a:r>
              <a:rPr lang="ru-RU" dirty="0"/>
              <a:t> і перестала бути видимою через </a:t>
            </a:r>
            <a:r>
              <a:rPr lang="ru-RU" dirty="0" err="1"/>
              <a:t>шістнадцять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 </a:t>
            </a:r>
            <a:r>
              <a:rPr lang="ru-RU" dirty="0" err="1"/>
              <a:t>Сьогодні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наднова</a:t>
            </a:r>
            <a:r>
              <a:rPr lang="ru-RU" dirty="0"/>
              <a:t> — один з </a:t>
            </a:r>
            <a:r>
              <a:rPr lang="ru-RU" dirty="0" err="1"/>
              <a:t>останніх</a:t>
            </a:r>
            <a:r>
              <a:rPr lang="ru-RU" dirty="0"/>
              <a:t> </a:t>
            </a:r>
            <a:r>
              <a:rPr lang="ru-RU" dirty="0" err="1"/>
              <a:t>вибухів</a:t>
            </a:r>
            <a:r>
              <a:rPr lang="ru-RU" dirty="0"/>
              <a:t> </a:t>
            </a:r>
            <a:r>
              <a:rPr lang="ru-RU" dirty="0" err="1"/>
              <a:t>зірок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спостерігалися</a:t>
            </a:r>
            <a:r>
              <a:rPr lang="ru-RU" dirty="0"/>
              <a:t> в </a:t>
            </a:r>
            <a:r>
              <a:rPr lang="ru-RU" dirty="0" err="1"/>
              <a:t>галактиці</a:t>
            </a:r>
            <a:r>
              <a:rPr lang="ru-RU" dirty="0"/>
              <a:t> </a:t>
            </a:r>
            <a:r>
              <a:rPr lang="ru-RU" dirty="0" err="1"/>
              <a:t>Чумацький</a:t>
            </a:r>
            <a:r>
              <a:rPr lang="ru-RU" dirty="0"/>
              <a:t> Шлях. </a:t>
            </a:r>
            <a:r>
              <a:rPr lang="ru-RU" dirty="0" err="1"/>
              <a:t>Залишок</a:t>
            </a:r>
            <a:r>
              <a:rPr lang="ru-RU" dirty="0"/>
              <a:t> </a:t>
            </a:r>
            <a:r>
              <a:rPr lang="ru-RU" dirty="0" err="1"/>
              <a:t>наднової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на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7500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діаметр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20 </a:t>
            </a:r>
            <a:r>
              <a:rPr lang="ru-RU" dirty="0" err="1"/>
              <a:t>світлових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</a:t>
            </a:r>
          </a:p>
          <a:p>
            <a:r>
              <a:rPr lang="ru-RU" dirty="0"/>
              <a:t>	У </a:t>
            </a:r>
            <a:r>
              <a:rPr lang="ru-RU" dirty="0" err="1"/>
              <a:t>сузір'ї</a:t>
            </a:r>
            <a:r>
              <a:rPr lang="ru-RU" dirty="0"/>
              <a:t> </a:t>
            </a:r>
            <a:r>
              <a:rPr lang="ru-RU" dirty="0" err="1"/>
              <a:t>розташоване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найпотужніших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галактичного</a:t>
            </a:r>
            <a:r>
              <a:rPr lang="ru-RU" dirty="0"/>
              <a:t> </a:t>
            </a:r>
            <a:r>
              <a:rPr lang="ru-RU" dirty="0" err="1"/>
              <a:t>радіовипромінювання</a:t>
            </a:r>
            <a:r>
              <a:rPr lang="ru-RU" dirty="0"/>
              <a:t> — </a:t>
            </a:r>
            <a:r>
              <a:rPr lang="ru-RU" dirty="0" err="1"/>
              <a:t>Кассіопея</a:t>
            </a:r>
            <a:r>
              <a:rPr lang="ru-RU" dirty="0"/>
              <a:t> </a:t>
            </a:r>
            <a:r>
              <a:rPr lang="en-US" dirty="0"/>
              <a:t>A. </a:t>
            </a:r>
            <a:r>
              <a:rPr lang="ru-RU" dirty="0" err="1"/>
              <a:t>Потік</a:t>
            </a:r>
            <a:r>
              <a:rPr lang="ru-RU" dirty="0"/>
              <a:t> </a:t>
            </a:r>
            <a:r>
              <a:rPr lang="ru-RU" dirty="0" err="1"/>
              <a:t>радіохвиль</a:t>
            </a:r>
            <a:r>
              <a:rPr lang="ru-RU" dirty="0"/>
              <a:t> 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неба у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потужніший</a:t>
            </a:r>
            <a:r>
              <a:rPr lang="ru-RU" dirty="0"/>
              <a:t> </a:t>
            </a:r>
            <a:r>
              <a:rPr lang="ru-RU" dirty="0" err="1"/>
              <a:t>радіовипромінювання</a:t>
            </a:r>
            <a:r>
              <a:rPr lang="ru-RU" dirty="0"/>
              <a:t> </a:t>
            </a:r>
            <a:r>
              <a:rPr lang="ru-RU" dirty="0" err="1"/>
              <a:t>зірки</a:t>
            </a:r>
            <a:r>
              <a:rPr lang="ru-RU" dirty="0"/>
              <a:t> Тихо Браге. У 1951 </a:t>
            </a:r>
            <a:r>
              <a:rPr lang="ru-RU" dirty="0" err="1"/>
              <a:t>році</a:t>
            </a:r>
            <a:r>
              <a:rPr lang="ru-RU" dirty="0"/>
              <a:t> на </a:t>
            </a:r>
            <a:r>
              <a:rPr lang="ru-RU" dirty="0" err="1"/>
              <a:t>фотопластинах</a:t>
            </a:r>
            <a:r>
              <a:rPr lang="ru-RU" dirty="0"/>
              <a:t>, </a:t>
            </a:r>
            <a:r>
              <a:rPr lang="ru-RU" dirty="0" err="1"/>
              <a:t>чутливих</a:t>
            </a:r>
            <a:r>
              <a:rPr lang="ru-RU" dirty="0"/>
              <a:t> до </a:t>
            </a:r>
            <a:r>
              <a:rPr lang="ru-RU" dirty="0" err="1"/>
              <a:t>червоного</a:t>
            </a:r>
            <a:r>
              <a:rPr lang="ru-RU" dirty="0"/>
              <a:t> </a:t>
            </a:r>
            <a:r>
              <a:rPr lang="ru-RU" dirty="0" err="1"/>
              <a:t>світла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зафіксовані</a:t>
            </a:r>
            <a:r>
              <a:rPr lang="ru-RU" dirty="0"/>
              <a:t> </a:t>
            </a:r>
            <a:r>
              <a:rPr lang="ru-RU" dirty="0" err="1"/>
              <a:t>обривки</a:t>
            </a:r>
            <a:r>
              <a:rPr lang="ru-RU" dirty="0"/>
              <a:t> </a:t>
            </a:r>
            <a:r>
              <a:rPr lang="ru-RU" dirty="0" err="1"/>
              <a:t>невеликої</a:t>
            </a:r>
            <a:r>
              <a:rPr lang="ru-RU" dirty="0"/>
              <a:t> </a:t>
            </a:r>
            <a:r>
              <a:rPr lang="ru-RU" dirty="0" err="1"/>
              <a:t>радіотуманності</a:t>
            </a:r>
            <a:r>
              <a:rPr lang="ru-RU" dirty="0"/>
              <a:t>, </a:t>
            </a:r>
            <a:r>
              <a:rPr lang="ru-RU" dirty="0" err="1"/>
              <a:t>пов'язаної</a:t>
            </a:r>
            <a:r>
              <a:rPr lang="ru-RU" dirty="0"/>
              <a:t> з </a:t>
            </a:r>
            <a:r>
              <a:rPr lang="ru-RU" dirty="0" err="1"/>
              <a:t>Касіопея</a:t>
            </a:r>
            <a:r>
              <a:rPr lang="ru-RU" dirty="0"/>
              <a:t> А. За </a:t>
            </a:r>
            <a:r>
              <a:rPr lang="ru-RU" dirty="0" err="1"/>
              <a:t>швидкістю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туманності</a:t>
            </a:r>
            <a:r>
              <a:rPr lang="ru-RU" dirty="0"/>
              <a:t> </a:t>
            </a:r>
            <a:r>
              <a:rPr lang="ru-RU" dirty="0" err="1"/>
              <a:t>визначили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спричинив</a:t>
            </a:r>
            <a:r>
              <a:rPr lang="ru-RU" dirty="0"/>
              <a:t> </a:t>
            </a:r>
            <a:r>
              <a:rPr lang="ru-RU" dirty="0" err="1"/>
              <a:t>вибух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стався</a:t>
            </a:r>
            <a:r>
              <a:rPr lang="ru-RU" dirty="0"/>
              <a:t> </a:t>
            </a:r>
            <a:r>
              <a:rPr lang="ru-RU" dirty="0" err="1"/>
              <a:t>імовірно</a:t>
            </a:r>
            <a:r>
              <a:rPr lang="ru-RU" dirty="0"/>
              <a:t> в 1667 </a:t>
            </a:r>
            <a:r>
              <a:rPr lang="ru-RU" dirty="0" err="1"/>
              <a:t>році</a:t>
            </a:r>
            <a:r>
              <a:rPr lang="ru-RU" dirty="0"/>
              <a:t>. </a:t>
            </a:r>
          </a:p>
          <a:p>
            <a:pPr marL="36576" indent="0">
              <a:buNone/>
            </a:pPr>
            <a:endParaRPr lang="uk-UA" dirty="0" smtClean="0"/>
          </a:p>
        </p:txBody>
      </p:sp>
      <p:pic>
        <p:nvPicPr>
          <p:cNvPr id="5123" name="Picture 3" descr="C:\Users\Лина\Desktop\созвездия\images.jpgгнлжєж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146" y="620688"/>
            <a:ext cx="2356349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620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6408712" cy="572149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	У </a:t>
            </a:r>
            <a:r>
              <a:rPr lang="ru-RU" dirty="0" err="1"/>
              <a:t>романі</a:t>
            </a:r>
            <a:r>
              <a:rPr lang="ru-RU" dirty="0"/>
              <a:t> </a:t>
            </a:r>
            <a:r>
              <a:rPr lang="ru-RU" dirty="0" err="1"/>
              <a:t>Стівена</a:t>
            </a:r>
            <a:r>
              <a:rPr lang="ru-RU" dirty="0"/>
              <a:t> </a:t>
            </a:r>
            <a:r>
              <a:rPr lang="ru-RU" dirty="0" err="1"/>
              <a:t>Кінга</a:t>
            </a:r>
            <a:r>
              <a:rPr lang="ru-RU" dirty="0"/>
              <a:t> «Зелена миля» </a:t>
            </a:r>
            <a:r>
              <a:rPr lang="ru-RU" dirty="0" err="1"/>
              <a:t>згадується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: герой роману, Джон </a:t>
            </a:r>
            <a:r>
              <a:rPr lang="ru-RU" dirty="0" err="1"/>
              <a:t>Коффі</a:t>
            </a:r>
            <a:r>
              <a:rPr lang="ru-RU" dirty="0"/>
              <a:t>, </a:t>
            </a:r>
            <a:r>
              <a:rPr lang="ru-RU" dirty="0" err="1"/>
              <a:t>називає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«</a:t>
            </a:r>
            <a:r>
              <a:rPr lang="ru-RU" dirty="0" err="1"/>
              <a:t>Кассі</a:t>
            </a:r>
            <a:r>
              <a:rPr lang="ru-RU" dirty="0"/>
              <a:t> — </a:t>
            </a:r>
            <a:r>
              <a:rPr lang="ru-RU" dirty="0" err="1"/>
              <a:t>леді</a:t>
            </a:r>
            <a:r>
              <a:rPr lang="ru-RU" dirty="0"/>
              <a:t> в </a:t>
            </a:r>
            <a:r>
              <a:rPr lang="ru-RU" dirty="0" err="1"/>
              <a:t>кріслі-качалці</a:t>
            </a:r>
            <a:r>
              <a:rPr lang="ru-RU" dirty="0"/>
              <a:t>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американське</a:t>
            </a:r>
            <a:r>
              <a:rPr lang="ru-RU" dirty="0"/>
              <a:t> </a:t>
            </a:r>
            <a:r>
              <a:rPr lang="ru-RU" dirty="0" err="1"/>
              <a:t>фольклорне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давнього</a:t>
            </a:r>
            <a:r>
              <a:rPr lang="ru-RU" dirty="0"/>
              <a:t> </a:t>
            </a:r>
            <a:r>
              <a:rPr lang="ru-RU" dirty="0" err="1"/>
              <a:t>міфу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	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 </a:t>
            </a:r>
            <a:r>
              <a:rPr lang="ru-RU" dirty="0" err="1"/>
              <a:t>згадується</a:t>
            </a:r>
            <a:r>
              <a:rPr lang="ru-RU" dirty="0"/>
              <a:t> у </a:t>
            </a:r>
            <a:r>
              <a:rPr lang="ru-RU" dirty="0" err="1"/>
              <a:t>фільмі</a:t>
            </a:r>
            <a:r>
              <a:rPr lang="ru-RU" dirty="0"/>
              <a:t> «</a:t>
            </a:r>
            <a:r>
              <a:rPr lang="ru-RU" dirty="0" err="1"/>
              <a:t>Інтуїція</a:t>
            </a:r>
            <a:r>
              <a:rPr lang="ru-RU" dirty="0"/>
              <a:t>» (2001), де </a:t>
            </a:r>
            <a:r>
              <a:rPr lang="ru-RU" dirty="0" err="1"/>
              <a:t>головний</a:t>
            </a:r>
            <a:r>
              <a:rPr lang="ru-RU" dirty="0"/>
              <a:t> герой Джонатан (Джон </a:t>
            </a:r>
            <a:r>
              <a:rPr lang="ru-RU" dirty="0" err="1"/>
              <a:t>К'юсак</a:t>
            </a:r>
            <a:r>
              <a:rPr lang="ru-RU" dirty="0"/>
              <a:t>) </a:t>
            </a:r>
            <a:r>
              <a:rPr lang="ru-RU" dirty="0" err="1"/>
              <a:t>розповідає</a:t>
            </a:r>
            <a:r>
              <a:rPr lang="ru-RU" dirty="0"/>
              <a:t> </a:t>
            </a:r>
            <a:r>
              <a:rPr lang="ru-RU" dirty="0" err="1"/>
              <a:t>міф</a:t>
            </a:r>
            <a:r>
              <a:rPr lang="ru-RU" dirty="0"/>
              <a:t> про 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дівчині</a:t>
            </a:r>
            <a:r>
              <a:rPr lang="ru-RU" dirty="0"/>
              <a:t> на </a:t>
            </a:r>
            <a:r>
              <a:rPr lang="ru-RU" dirty="0" err="1"/>
              <a:t>ім'я</a:t>
            </a:r>
            <a:r>
              <a:rPr lang="ru-RU" dirty="0"/>
              <a:t> Сара (</a:t>
            </a:r>
            <a:r>
              <a:rPr lang="ru-RU" dirty="0" err="1"/>
              <a:t>Кейт</a:t>
            </a:r>
            <a:r>
              <a:rPr lang="ru-RU" dirty="0"/>
              <a:t> </a:t>
            </a:r>
            <a:r>
              <a:rPr lang="ru-RU" dirty="0" err="1"/>
              <a:t>Бекінсейл</a:t>
            </a:r>
            <a:r>
              <a:rPr lang="ru-RU" dirty="0"/>
              <a:t>).</a:t>
            </a:r>
          </a:p>
          <a:p>
            <a:r>
              <a:rPr lang="ru-RU" dirty="0"/>
              <a:t>	</a:t>
            </a:r>
            <a:r>
              <a:rPr lang="ru-RU" dirty="0" err="1"/>
              <a:t>Сузір'я</a:t>
            </a:r>
            <a:r>
              <a:rPr lang="ru-RU" dirty="0"/>
              <a:t> </a:t>
            </a:r>
            <a:r>
              <a:rPr lang="ru-RU" dirty="0" err="1"/>
              <a:t>Кассіопеї</a:t>
            </a:r>
            <a:r>
              <a:rPr lang="ru-RU" dirty="0"/>
              <a:t> </a:t>
            </a:r>
            <a:r>
              <a:rPr lang="ru-RU" dirty="0" err="1"/>
              <a:t>згадується</a:t>
            </a:r>
            <a:r>
              <a:rPr lang="ru-RU" dirty="0"/>
              <a:t> у </a:t>
            </a:r>
            <a:r>
              <a:rPr lang="ru-RU" dirty="0" err="1"/>
              <a:t>радянському</a:t>
            </a:r>
            <a:r>
              <a:rPr lang="ru-RU" dirty="0"/>
              <a:t> </a:t>
            </a:r>
            <a:r>
              <a:rPr lang="ru-RU" dirty="0" err="1"/>
              <a:t>науково</a:t>
            </a:r>
            <a:r>
              <a:rPr lang="ru-RU" dirty="0"/>
              <a:t>-фантастичному </a:t>
            </a:r>
            <a:r>
              <a:rPr lang="ru-RU" dirty="0" err="1"/>
              <a:t>фільмі</a:t>
            </a:r>
            <a:r>
              <a:rPr lang="ru-RU" dirty="0"/>
              <a:t> </a:t>
            </a:r>
            <a:r>
              <a:rPr lang="ru-RU" dirty="0" err="1"/>
              <a:t>дилогії</a:t>
            </a:r>
            <a:r>
              <a:rPr lang="ru-RU" dirty="0"/>
              <a:t> Москва— </a:t>
            </a:r>
            <a:r>
              <a:rPr lang="ru-RU" dirty="0" err="1"/>
              <a:t>Кассіопея</a:t>
            </a:r>
            <a:r>
              <a:rPr lang="ru-RU" dirty="0"/>
              <a:t>, </a:t>
            </a:r>
            <a:r>
              <a:rPr lang="ru-RU" dirty="0" err="1"/>
              <a:t>випущеного</a:t>
            </a:r>
            <a:r>
              <a:rPr lang="ru-RU" dirty="0"/>
              <a:t> </a:t>
            </a:r>
            <a:r>
              <a:rPr lang="ru-RU" dirty="0" err="1"/>
              <a:t>кіностудією</a:t>
            </a:r>
            <a:r>
              <a:rPr lang="ru-RU" dirty="0"/>
              <a:t> </a:t>
            </a:r>
            <a:r>
              <a:rPr lang="ru-RU" dirty="0" err="1"/>
              <a:t>ім</a:t>
            </a:r>
            <a:r>
              <a:rPr lang="ru-RU" dirty="0"/>
              <a:t>. Горького.</a:t>
            </a:r>
          </a:p>
          <a:p>
            <a:pPr marL="36576" indent="0">
              <a:buNone/>
            </a:pPr>
            <a:endParaRPr lang="ru-RU" dirty="0"/>
          </a:p>
        </p:txBody>
      </p:sp>
      <p:pic>
        <p:nvPicPr>
          <p:cNvPr id="4098" name="Picture 2" descr="C:\Users\Лина\Desktop\созвездия\images.jpgлджю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36712"/>
            <a:ext cx="2359149" cy="238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4573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1301</Words>
  <Application>Microsoft Office PowerPoint</Application>
  <PresentationFormat>Экран (4:3)</PresentationFormat>
  <Paragraphs>82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СУЗІР’Я </vt:lpstr>
      <vt:lpstr>              ПЛАН</vt:lpstr>
      <vt:lpstr>        Сузір’я</vt:lpstr>
      <vt:lpstr>Презентация PowerPoint</vt:lpstr>
      <vt:lpstr>Історія сузір’я</vt:lpstr>
      <vt:lpstr>Сузір’я Кассіопея</vt:lpstr>
      <vt:lpstr>Зірки Кассіопеї</vt:lpstr>
      <vt:lpstr>Цікаві об’єкти і факти</vt:lpstr>
      <vt:lpstr>Презентация PowerPoint</vt:lpstr>
      <vt:lpstr>Походження назви. Пошук на небі</vt:lpstr>
      <vt:lpstr>  Сузір’я Волосся Вероніки</vt:lpstr>
      <vt:lpstr>  Історія виникнення назви</vt:lpstr>
      <vt:lpstr>    Цікаві об’єкти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СУЗІР’Я </dc:title>
  <dc:creator>Лина</dc:creator>
  <cp:lastModifiedBy>Лина</cp:lastModifiedBy>
  <cp:revision>23</cp:revision>
  <dcterms:created xsi:type="dcterms:W3CDTF">2013-02-19T18:01:38Z</dcterms:created>
  <dcterms:modified xsi:type="dcterms:W3CDTF">2013-05-31T12:02:53Z</dcterms:modified>
</cp:coreProperties>
</file>