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uk.wikipedia.org/wiki/%D0%A4%D0%B0%D0%B9%D0%BB:Kepler1.P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uk.wikipedia.org/wiki/%D0%A4%D0%B0%D0%B9%D0%BB:Kepler2.P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СОНЯЧНИЙ</a:t>
            </a:r>
            <a:r>
              <a:rPr lang="uk-UA" dirty="0" smtClean="0"/>
              <a:t> ЧАС.ЙОГАННЕС КЕПЛЕР.ЗАКОНИ КЕПЛЕРА.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9760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СОНЯЧНИЙ ЧАС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268760"/>
            <a:ext cx="7978080" cy="5328592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/>
              <a:t>Сонячний</a:t>
            </a:r>
            <a:r>
              <a:rPr lang="ru-RU" dirty="0"/>
              <a:t> час — система </a:t>
            </a:r>
            <a:r>
              <a:rPr lang="ru-RU" dirty="0" err="1"/>
              <a:t>відліку</a:t>
            </a:r>
            <a:r>
              <a:rPr lang="ru-RU" dirty="0"/>
              <a:t> часу, в </a:t>
            </a:r>
            <a:r>
              <a:rPr lang="ru-RU" dirty="0" err="1"/>
              <a:t>якій</a:t>
            </a:r>
            <a:r>
              <a:rPr lang="ru-RU" dirty="0"/>
              <a:t> як </a:t>
            </a:r>
            <a:r>
              <a:rPr lang="ru-RU" dirty="0" err="1"/>
              <a:t>основна</a:t>
            </a:r>
            <a:r>
              <a:rPr lang="ru-RU" dirty="0"/>
              <a:t> </a:t>
            </a:r>
            <a:r>
              <a:rPr lang="ru-RU" dirty="0" err="1"/>
              <a:t>одиниця</a:t>
            </a:r>
            <a:r>
              <a:rPr lang="ru-RU" dirty="0"/>
              <a:t> </a:t>
            </a:r>
            <a:r>
              <a:rPr lang="ru-RU" dirty="0" err="1"/>
              <a:t>прийнятий</a:t>
            </a:r>
            <a:r>
              <a:rPr lang="ru-RU" dirty="0"/>
              <a:t> </a:t>
            </a:r>
            <a:r>
              <a:rPr lang="ru-RU" dirty="0" err="1"/>
              <a:t>інтервал</a:t>
            </a:r>
            <a:r>
              <a:rPr lang="ru-RU" dirty="0"/>
              <a:t> (</a:t>
            </a:r>
            <a:r>
              <a:rPr lang="ru-RU" dirty="0" err="1"/>
              <a:t>сонячна</a:t>
            </a:r>
            <a:r>
              <a:rPr lang="ru-RU" dirty="0"/>
              <a:t> </a:t>
            </a:r>
            <a:r>
              <a:rPr lang="ru-RU" dirty="0" err="1"/>
              <a:t>доба</a:t>
            </a:r>
            <a:r>
              <a:rPr lang="ru-RU" dirty="0"/>
              <a:t>)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двома</a:t>
            </a:r>
            <a:r>
              <a:rPr lang="ru-RU" dirty="0"/>
              <a:t> </a:t>
            </a:r>
            <a:r>
              <a:rPr lang="ru-RU" dirty="0" err="1"/>
              <a:t>послідовними</a:t>
            </a:r>
            <a:r>
              <a:rPr lang="ru-RU" dirty="0"/>
              <a:t> </a:t>
            </a:r>
            <a:r>
              <a:rPr lang="ru-RU" dirty="0" err="1"/>
              <a:t>верхніми</a:t>
            </a:r>
            <a:r>
              <a:rPr lang="ru-RU" dirty="0"/>
              <a:t> (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нижніми</a:t>
            </a:r>
            <a:r>
              <a:rPr lang="ru-RU" dirty="0"/>
              <a:t>) </a:t>
            </a:r>
            <a:r>
              <a:rPr lang="ru-RU" dirty="0" err="1"/>
              <a:t>кульмінаціями</a:t>
            </a:r>
            <a:r>
              <a:rPr lang="ru-RU" dirty="0"/>
              <a:t> </a:t>
            </a:r>
            <a:r>
              <a:rPr lang="ru-RU" dirty="0" err="1"/>
              <a:t>Сонця</a:t>
            </a:r>
            <a:r>
              <a:rPr lang="ru-RU" dirty="0"/>
              <a:t>.</a:t>
            </a:r>
          </a:p>
          <a:p>
            <a:r>
              <a:rPr lang="ru-RU" dirty="0" err="1"/>
              <a:t>Істинний</a:t>
            </a:r>
            <a:r>
              <a:rPr lang="ru-RU" dirty="0"/>
              <a:t> </a:t>
            </a:r>
            <a:r>
              <a:rPr lang="ru-RU" dirty="0" err="1"/>
              <a:t>сонячний</a:t>
            </a:r>
            <a:r>
              <a:rPr lang="ru-RU" dirty="0"/>
              <a:t> час </a:t>
            </a:r>
            <a:r>
              <a:rPr lang="ru-RU" dirty="0" err="1"/>
              <a:t>вимірюється</a:t>
            </a:r>
            <a:r>
              <a:rPr lang="ru-RU" dirty="0"/>
              <a:t> </a:t>
            </a:r>
            <a:r>
              <a:rPr lang="ru-RU" dirty="0" err="1"/>
              <a:t>часовим</a:t>
            </a:r>
            <a:r>
              <a:rPr lang="ru-RU" dirty="0"/>
              <a:t> кутом центра </a:t>
            </a:r>
            <a:r>
              <a:rPr lang="ru-RU" dirty="0" err="1"/>
              <a:t>Сонця</a:t>
            </a:r>
            <a:r>
              <a:rPr lang="ru-RU" dirty="0"/>
              <a:t>.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нерівномірності</a:t>
            </a:r>
            <a:r>
              <a:rPr lang="ru-RU" dirty="0"/>
              <a:t> видимого </a:t>
            </a:r>
            <a:r>
              <a:rPr lang="ru-RU" dirty="0" err="1"/>
              <a:t>річного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 </a:t>
            </a:r>
            <a:r>
              <a:rPr lang="ru-RU" dirty="0" err="1"/>
              <a:t>Сонця</a:t>
            </a:r>
            <a:r>
              <a:rPr lang="ru-RU" dirty="0"/>
              <a:t> по </a:t>
            </a:r>
            <a:r>
              <a:rPr lang="ru-RU" dirty="0" err="1"/>
              <a:t>екліптиці</a:t>
            </a:r>
            <a:r>
              <a:rPr lang="ru-RU" dirty="0"/>
              <a:t> і </a:t>
            </a:r>
            <a:r>
              <a:rPr lang="ru-RU" dirty="0" err="1"/>
              <a:t>нахилу</a:t>
            </a:r>
            <a:r>
              <a:rPr lang="ru-RU" dirty="0"/>
              <a:t> </a:t>
            </a:r>
            <a:r>
              <a:rPr lang="ru-RU" dirty="0" err="1"/>
              <a:t>екліптики</a:t>
            </a:r>
            <a:r>
              <a:rPr lang="ru-RU" dirty="0"/>
              <a:t> до </a:t>
            </a:r>
            <a:r>
              <a:rPr lang="ru-RU" dirty="0" err="1"/>
              <a:t>екватора</a:t>
            </a:r>
            <a:r>
              <a:rPr lang="ru-RU" dirty="0"/>
              <a:t> </a:t>
            </a:r>
            <a:r>
              <a:rPr lang="ru-RU" dirty="0" err="1"/>
              <a:t>істинний</a:t>
            </a:r>
            <a:r>
              <a:rPr lang="ru-RU" dirty="0"/>
              <a:t> </a:t>
            </a:r>
            <a:r>
              <a:rPr lang="ru-RU" dirty="0" err="1"/>
              <a:t>сонячний</a:t>
            </a:r>
            <a:r>
              <a:rPr lang="ru-RU" dirty="0"/>
              <a:t> час </a:t>
            </a:r>
            <a:r>
              <a:rPr lang="ru-RU" dirty="0" err="1"/>
              <a:t>вимірюється</a:t>
            </a:r>
            <a:r>
              <a:rPr lang="ru-RU" dirty="0"/>
              <a:t> не </a:t>
            </a:r>
            <a:r>
              <a:rPr lang="ru-RU" dirty="0" err="1"/>
              <a:t>рівномірно</a:t>
            </a:r>
            <a:r>
              <a:rPr lang="ru-RU" dirty="0"/>
              <a:t>,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чого</a:t>
            </a:r>
            <a:r>
              <a:rPr lang="ru-RU" dirty="0"/>
              <a:t> не </a:t>
            </a:r>
            <a:r>
              <a:rPr lang="ru-RU" dirty="0" err="1"/>
              <a:t>зручний</a:t>
            </a:r>
            <a:r>
              <a:rPr lang="ru-RU" dirty="0"/>
              <a:t> для практичного </a:t>
            </a:r>
            <a:r>
              <a:rPr lang="ru-RU" dirty="0" err="1"/>
              <a:t>життя</a:t>
            </a:r>
            <a:r>
              <a:rPr lang="ru-RU" dirty="0"/>
              <a:t>. Для </a:t>
            </a:r>
            <a:r>
              <a:rPr lang="ru-RU" dirty="0" err="1"/>
              <a:t>усунення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недоліку</a:t>
            </a:r>
            <a:r>
              <a:rPr lang="ru-RU" dirty="0"/>
              <a:t> вводиться так </a:t>
            </a:r>
            <a:r>
              <a:rPr lang="ru-RU" dirty="0" err="1"/>
              <a:t>зване</a:t>
            </a:r>
            <a:r>
              <a:rPr lang="ru-RU" dirty="0"/>
              <a:t> </a:t>
            </a:r>
            <a:r>
              <a:rPr lang="ru-RU" dirty="0" err="1"/>
              <a:t>середнє</a:t>
            </a:r>
            <a:r>
              <a:rPr lang="ru-RU" dirty="0"/>
              <a:t> </a:t>
            </a:r>
            <a:r>
              <a:rPr lang="ru-RU" dirty="0" err="1"/>
              <a:t>Сонце</a:t>
            </a:r>
            <a:r>
              <a:rPr lang="ru-RU" dirty="0"/>
              <a:t> — </a:t>
            </a:r>
            <a:r>
              <a:rPr lang="ru-RU" dirty="0" err="1"/>
              <a:t>фіктивна</a:t>
            </a:r>
            <a:r>
              <a:rPr lang="ru-RU" dirty="0"/>
              <a:t> точка,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року </a:t>
            </a:r>
            <a:r>
              <a:rPr lang="ru-RU" dirty="0" err="1"/>
              <a:t>рухається</a:t>
            </a:r>
            <a:r>
              <a:rPr lang="ru-RU" dirty="0"/>
              <a:t> </a:t>
            </a:r>
            <a:r>
              <a:rPr lang="ru-RU" dirty="0" err="1"/>
              <a:t>рівномірно</a:t>
            </a:r>
            <a:r>
              <a:rPr lang="ru-RU" dirty="0"/>
              <a:t> по </a:t>
            </a:r>
            <a:r>
              <a:rPr lang="ru-RU" dirty="0" err="1"/>
              <a:t>екватору</a:t>
            </a:r>
            <a:r>
              <a:rPr lang="ru-RU" dirty="0"/>
              <a:t> і </a:t>
            </a:r>
            <a:r>
              <a:rPr lang="ru-RU" dirty="0" err="1"/>
              <a:t>здійснююча</a:t>
            </a:r>
            <a:r>
              <a:rPr lang="ru-RU" dirty="0"/>
              <a:t> </a:t>
            </a:r>
            <a:r>
              <a:rPr lang="ru-RU" dirty="0" err="1"/>
              <a:t>відносно</a:t>
            </a:r>
            <a:r>
              <a:rPr lang="ru-RU" dirty="0"/>
              <a:t> точки </a:t>
            </a:r>
            <a:r>
              <a:rPr lang="ru-RU" dirty="0" err="1"/>
              <a:t>весняного</a:t>
            </a:r>
            <a:r>
              <a:rPr lang="ru-RU" dirty="0"/>
              <a:t> </a:t>
            </a:r>
            <a:r>
              <a:rPr lang="ru-RU" dirty="0" err="1"/>
              <a:t>сонцестояння</a:t>
            </a:r>
            <a:r>
              <a:rPr lang="ru-RU" dirty="0"/>
              <a:t> </a:t>
            </a:r>
            <a:r>
              <a:rPr lang="ru-RU" dirty="0" err="1"/>
              <a:t>одне</a:t>
            </a:r>
            <a:r>
              <a:rPr lang="ru-RU" dirty="0"/>
              <a:t> </a:t>
            </a:r>
            <a:r>
              <a:rPr lang="ru-RU" dirty="0" err="1"/>
              <a:t>обернення</a:t>
            </a:r>
            <a:r>
              <a:rPr lang="ru-RU" dirty="0"/>
              <a:t> за той же час, </a:t>
            </a:r>
            <a:r>
              <a:rPr lang="ru-RU" dirty="0" err="1"/>
              <a:t>що</a:t>
            </a:r>
            <a:r>
              <a:rPr lang="ru-RU" dirty="0"/>
              <a:t> і </a:t>
            </a:r>
            <a:r>
              <a:rPr lang="ru-RU" dirty="0" err="1"/>
              <a:t>істинне</a:t>
            </a:r>
            <a:r>
              <a:rPr lang="ru-RU" dirty="0"/>
              <a:t> </a:t>
            </a:r>
            <a:r>
              <a:rPr lang="ru-RU" dirty="0" err="1"/>
              <a:t>Сонце</a:t>
            </a:r>
            <a:r>
              <a:rPr lang="ru-RU" dirty="0"/>
              <a:t>, яке </a:t>
            </a:r>
            <a:r>
              <a:rPr lang="ru-RU" dirty="0" err="1"/>
              <a:t>рухається</a:t>
            </a:r>
            <a:r>
              <a:rPr lang="ru-RU" dirty="0"/>
              <a:t> </a:t>
            </a:r>
            <a:r>
              <a:rPr lang="ru-RU" dirty="0" err="1"/>
              <a:t>нерівномірно</a:t>
            </a:r>
            <a:r>
              <a:rPr lang="ru-RU" dirty="0"/>
              <a:t> по </a:t>
            </a:r>
            <a:r>
              <a:rPr lang="ru-RU" dirty="0" err="1"/>
              <a:t>екліптиці</a:t>
            </a:r>
            <a:r>
              <a:rPr lang="ru-RU" dirty="0"/>
              <a:t>.</a:t>
            </a:r>
          </a:p>
          <a:p>
            <a:r>
              <a:rPr lang="ru-RU" dirty="0"/>
              <a:t>Система </a:t>
            </a:r>
            <a:r>
              <a:rPr lang="ru-RU" dirty="0" err="1"/>
              <a:t>відліку</a:t>
            </a:r>
            <a:r>
              <a:rPr lang="ru-RU" dirty="0"/>
              <a:t> часу, основана на </a:t>
            </a:r>
            <a:r>
              <a:rPr lang="ru-RU" dirty="0" err="1"/>
              <a:t>середньому</a:t>
            </a:r>
            <a:r>
              <a:rPr lang="ru-RU" dirty="0"/>
              <a:t> </a:t>
            </a:r>
            <a:r>
              <a:rPr lang="ru-RU" dirty="0" err="1"/>
              <a:t>Сонці</a:t>
            </a:r>
            <a:r>
              <a:rPr lang="ru-RU" dirty="0"/>
              <a:t> </a:t>
            </a:r>
            <a:r>
              <a:rPr lang="ru-RU" dirty="0" err="1"/>
              <a:t>називається</a:t>
            </a:r>
            <a:r>
              <a:rPr lang="ru-RU" dirty="0"/>
              <a:t> </a:t>
            </a:r>
            <a:r>
              <a:rPr lang="ru-RU" dirty="0" err="1"/>
              <a:t>середнім</a:t>
            </a:r>
            <a:r>
              <a:rPr lang="ru-RU" dirty="0"/>
              <a:t> </a:t>
            </a:r>
            <a:r>
              <a:rPr lang="ru-RU" dirty="0" err="1"/>
              <a:t>сонячним</a:t>
            </a:r>
            <a:r>
              <a:rPr lang="ru-RU" dirty="0"/>
              <a:t> часом, а </a:t>
            </a:r>
            <a:r>
              <a:rPr lang="ru-RU" dirty="0" err="1"/>
              <a:t>інтервал</a:t>
            </a:r>
            <a:r>
              <a:rPr lang="ru-RU" dirty="0"/>
              <a:t> часу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двома</a:t>
            </a:r>
            <a:r>
              <a:rPr lang="ru-RU" dirty="0"/>
              <a:t> </a:t>
            </a:r>
            <a:r>
              <a:rPr lang="ru-RU" dirty="0" err="1"/>
              <a:t>послідовними</a:t>
            </a:r>
            <a:r>
              <a:rPr lang="ru-RU" dirty="0"/>
              <a:t> </a:t>
            </a:r>
            <a:r>
              <a:rPr lang="ru-RU" dirty="0" err="1"/>
              <a:t>одноіменними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кульмінаціями</a:t>
            </a:r>
            <a:r>
              <a:rPr lang="ru-RU" dirty="0"/>
              <a:t> — </a:t>
            </a:r>
            <a:r>
              <a:rPr lang="ru-RU" dirty="0" err="1"/>
              <a:t>середньою</a:t>
            </a:r>
            <a:r>
              <a:rPr lang="ru-RU" dirty="0"/>
              <a:t> </a:t>
            </a:r>
            <a:r>
              <a:rPr lang="ru-RU" dirty="0" err="1"/>
              <a:t>сонячною</a:t>
            </a:r>
            <a:r>
              <a:rPr lang="ru-RU" dirty="0"/>
              <a:t> </a:t>
            </a:r>
            <a:r>
              <a:rPr lang="ru-RU" dirty="0" err="1"/>
              <a:t>добою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поділяються</a:t>
            </a:r>
            <a:r>
              <a:rPr lang="ru-RU" dirty="0"/>
              <a:t> на </a:t>
            </a:r>
            <a:r>
              <a:rPr lang="ru-RU" dirty="0" err="1"/>
              <a:t>середні</a:t>
            </a:r>
            <a:r>
              <a:rPr lang="ru-RU" dirty="0"/>
              <a:t> </a:t>
            </a:r>
            <a:r>
              <a:rPr lang="ru-RU" dirty="0" err="1"/>
              <a:t>сонячні</a:t>
            </a:r>
            <a:r>
              <a:rPr lang="ru-RU" dirty="0"/>
              <a:t> </a:t>
            </a:r>
            <a:r>
              <a:rPr lang="ru-RU" dirty="0" err="1"/>
              <a:t>години</a:t>
            </a:r>
            <a:r>
              <a:rPr lang="ru-RU" dirty="0"/>
              <a:t>, </a:t>
            </a:r>
            <a:r>
              <a:rPr lang="ru-RU" dirty="0" err="1"/>
              <a:t>хвилини</a:t>
            </a:r>
            <a:r>
              <a:rPr lang="ru-RU" dirty="0"/>
              <a:t> і </a:t>
            </a:r>
            <a:r>
              <a:rPr lang="ru-RU" dirty="0" err="1"/>
              <a:t>секунди</a:t>
            </a:r>
            <a:r>
              <a:rPr lang="ru-RU" dirty="0"/>
              <a:t>.</a:t>
            </a:r>
          </a:p>
          <a:p>
            <a:r>
              <a:rPr lang="ru-RU" dirty="0" err="1"/>
              <a:t>Середній</a:t>
            </a:r>
            <a:r>
              <a:rPr lang="ru-RU" dirty="0"/>
              <a:t> </a:t>
            </a:r>
            <a:r>
              <a:rPr lang="ru-RU" dirty="0" err="1"/>
              <a:t>сонячний</a:t>
            </a:r>
            <a:r>
              <a:rPr lang="ru-RU" dirty="0"/>
              <a:t> час </a:t>
            </a:r>
            <a:r>
              <a:rPr lang="ru-RU" dirty="0" err="1"/>
              <a:t>вимірюється</a:t>
            </a:r>
            <a:r>
              <a:rPr lang="ru-RU" dirty="0"/>
              <a:t> </a:t>
            </a:r>
            <a:r>
              <a:rPr lang="ru-RU" dirty="0" err="1"/>
              <a:t>часовим</a:t>
            </a:r>
            <a:r>
              <a:rPr lang="ru-RU" dirty="0"/>
              <a:t> кутом </a:t>
            </a:r>
            <a:r>
              <a:rPr lang="ru-RU" dirty="0" err="1"/>
              <a:t>середнього</a:t>
            </a:r>
            <a:r>
              <a:rPr lang="ru-RU" dirty="0"/>
              <a:t> </a:t>
            </a:r>
            <a:r>
              <a:rPr lang="ru-RU" dirty="0" err="1"/>
              <a:t>Сонця</a:t>
            </a:r>
            <a:r>
              <a:rPr lang="ru-RU" dirty="0"/>
              <a:t>. </a:t>
            </a:r>
            <a:r>
              <a:rPr lang="ru-RU" dirty="0" err="1"/>
              <a:t>Різниця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середнім</a:t>
            </a:r>
            <a:r>
              <a:rPr lang="ru-RU" dirty="0"/>
              <a:t> і </a:t>
            </a:r>
            <a:r>
              <a:rPr lang="ru-RU" dirty="0" err="1"/>
              <a:t>істинним</a:t>
            </a:r>
            <a:r>
              <a:rPr lang="ru-RU" dirty="0"/>
              <a:t> </a:t>
            </a:r>
            <a:r>
              <a:rPr lang="ru-RU" dirty="0" err="1"/>
              <a:t>сонячним</a:t>
            </a:r>
            <a:r>
              <a:rPr lang="ru-RU" dirty="0"/>
              <a:t> часом </a:t>
            </a:r>
            <a:r>
              <a:rPr lang="ru-RU" dirty="0" err="1"/>
              <a:t>називається</a:t>
            </a:r>
            <a:r>
              <a:rPr lang="ru-RU" dirty="0"/>
              <a:t> </a:t>
            </a:r>
            <a:r>
              <a:rPr lang="ru-RU" dirty="0" err="1"/>
              <a:t>рівнянням</a:t>
            </a:r>
            <a:r>
              <a:rPr lang="ru-RU" dirty="0"/>
              <a:t> часу.</a:t>
            </a:r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4397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ЙОГАННЕС КЕПЛЕР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12776"/>
            <a:ext cx="6120680" cy="5040560"/>
          </a:xfrm>
        </p:spPr>
        <p:txBody>
          <a:bodyPr>
            <a:normAutofit fontScale="62500" lnSpcReduction="20000"/>
          </a:bodyPr>
          <a:lstStyle/>
          <a:p>
            <a:pPr marL="68580" indent="0">
              <a:buNone/>
            </a:pPr>
            <a:r>
              <a:rPr lang="vi-VN" dirty="0"/>
              <a:t>Йога́ннес Ке́плер </a:t>
            </a:r>
            <a:r>
              <a:rPr lang="vi-VN" dirty="0" smtClean="0"/>
              <a:t>(нім. </a:t>
            </a:r>
            <a:r>
              <a:rPr lang="en-US" dirty="0" smtClean="0"/>
              <a:t>Johannes </a:t>
            </a:r>
            <a:r>
              <a:rPr lang="en-US" dirty="0" err="1" smtClean="0"/>
              <a:t>Kepler</a:t>
            </a:r>
            <a:r>
              <a:rPr lang="en-US" dirty="0" smtClean="0"/>
              <a:t>; 27 </a:t>
            </a:r>
            <a:r>
              <a:rPr lang="vi-VN" dirty="0"/>
              <a:t>грудня 1571, Вайль-дер-Штадт — 15 листопада 1630, Реґенсбурґ) — німецький філософ, математик, астроном, астролог і оптик, відомий насамперед відкриттям законів руху планет, названих законами Кеплера на його честь. В обчислювальній математиці на його честь названо метод наближеного обчислення інтегралів. Він поширював логарифмічне числення у Німеччині, заснував оптику як науку, вдосконалив телескоп-рефрактор та допоміг довести відкриття, зроблені з допомогою телескопа його сучасником Ґалілео Ґалілеєм</a:t>
            </a:r>
            <a:r>
              <a:rPr lang="vi-VN" dirty="0" smtClean="0"/>
              <a:t>.</a:t>
            </a:r>
            <a:r>
              <a:rPr lang="ru-RU" dirty="0"/>
              <a:t> Кеплер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викладачем</a:t>
            </a:r>
            <a:r>
              <a:rPr lang="ru-RU" dirty="0"/>
              <a:t> математики </a:t>
            </a:r>
            <a:r>
              <a:rPr lang="ru-RU" dirty="0" err="1"/>
              <a:t>семінарії</a:t>
            </a:r>
            <a:r>
              <a:rPr lang="ru-RU" dirty="0"/>
              <a:t> в </a:t>
            </a:r>
            <a:r>
              <a:rPr lang="ru-RU" dirty="0" err="1"/>
              <a:t>місті</a:t>
            </a:r>
            <a:r>
              <a:rPr lang="ru-RU" dirty="0"/>
              <a:t> </a:t>
            </a:r>
            <a:r>
              <a:rPr lang="ru-RU" dirty="0" err="1"/>
              <a:t>Ґрац</a:t>
            </a:r>
            <a:r>
              <a:rPr lang="ru-RU" dirty="0"/>
              <a:t> (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Грацький</a:t>
            </a:r>
            <a:r>
              <a:rPr lang="ru-RU" dirty="0"/>
              <a:t> </a:t>
            </a:r>
            <a:r>
              <a:rPr lang="ru-RU" dirty="0" err="1"/>
              <a:t>університет</a:t>
            </a:r>
            <a:r>
              <a:rPr lang="ru-RU" dirty="0"/>
              <a:t>), </a:t>
            </a:r>
            <a:r>
              <a:rPr lang="ru-RU" dirty="0" err="1"/>
              <a:t>асистентом</a:t>
            </a:r>
            <a:r>
              <a:rPr lang="ru-RU" dirty="0"/>
              <a:t> астронома Тихо Браге, </a:t>
            </a:r>
            <a:r>
              <a:rPr lang="ru-RU" dirty="0" err="1"/>
              <a:t>придворним</a:t>
            </a:r>
            <a:r>
              <a:rPr lang="ru-RU" dirty="0"/>
              <a:t> математиком кайзера Рудольфа II, </a:t>
            </a:r>
            <a:r>
              <a:rPr lang="ru-RU" dirty="0" err="1"/>
              <a:t>викладачем</a:t>
            </a:r>
            <a:r>
              <a:rPr lang="ru-RU" dirty="0"/>
              <a:t> математики у </a:t>
            </a:r>
            <a:r>
              <a:rPr lang="ru-RU" dirty="0" err="1"/>
              <a:t>Лінці</a:t>
            </a:r>
            <a:r>
              <a:rPr lang="ru-RU" dirty="0"/>
              <a:t> та </a:t>
            </a:r>
            <a:r>
              <a:rPr lang="ru-RU" dirty="0" err="1"/>
              <a:t>придворним</a:t>
            </a:r>
            <a:r>
              <a:rPr lang="ru-RU" dirty="0"/>
              <a:t> астрологом генерала </a:t>
            </a:r>
            <a:r>
              <a:rPr lang="ru-RU" dirty="0" err="1"/>
              <a:t>Валленштайна</a:t>
            </a:r>
            <a:r>
              <a:rPr lang="ru-RU" dirty="0"/>
              <a:t>.</a:t>
            </a:r>
          </a:p>
        </p:txBody>
      </p:sp>
      <p:pic>
        <p:nvPicPr>
          <p:cNvPr id="4" name="Рисунок 3" descr="C:\Users\Лина\Desktop\Johannes_Kepler_161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32656"/>
            <a:ext cx="2021582" cy="30963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2827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4809728" cy="914400"/>
          </a:xfrm>
        </p:spPr>
        <p:txBody>
          <a:bodyPr/>
          <a:lstStyle/>
          <a:p>
            <a:r>
              <a:rPr lang="uk-UA" dirty="0" smtClean="0"/>
              <a:t> ЗАКОНИ КЕПЛЕРА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6948" y="1477942"/>
            <a:ext cx="5601816" cy="5119410"/>
          </a:xfrm>
        </p:spPr>
        <p:txBody>
          <a:bodyPr>
            <a:normAutofit fontScale="62500" lnSpcReduction="20000"/>
          </a:bodyPr>
          <a:lstStyle/>
          <a:p>
            <a:pPr marL="68580" indent="0">
              <a:buNone/>
            </a:pPr>
            <a:r>
              <a:rPr lang="ru-RU" dirty="0" smtClean="0"/>
              <a:t>Перший закон Кеплера</a:t>
            </a:r>
          </a:p>
          <a:p>
            <a:pPr marL="68580" indent="0">
              <a:buNone/>
            </a:pP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планети</a:t>
            </a:r>
            <a:r>
              <a:rPr lang="ru-RU" dirty="0"/>
              <a:t> </a:t>
            </a:r>
            <a:r>
              <a:rPr lang="ru-RU" dirty="0" err="1"/>
              <a:t>обертаються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Сонця</a:t>
            </a:r>
            <a:r>
              <a:rPr lang="ru-RU" dirty="0"/>
              <a:t> </a:t>
            </a:r>
            <a:r>
              <a:rPr lang="ru-RU" dirty="0" err="1"/>
              <a:t>еліптичними</a:t>
            </a:r>
            <a:r>
              <a:rPr lang="ru-RU" dirty="0"/>
              <a:t> </a:t>
            </a:r>
            <a:r>
              <a:rPr lang="ru-RU" dirty="0" err="1"/>
              <a:t>орбітами</a:t>
            </a:r>
            <a:r>
              <a:rPr lang="ru-RU" dirty="0"/>
              <a:t>, в одному з </a:t>
            </a:r>
            <a:r>
              <a:rPr lang="ru-RU" dirty="0" err="1"/>
              <a:t>фокусів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перебуває</a:t>
            </a:r>
            <a:r>
              <a:rPr lang="ru-RU" dirty="0"/>
              <a:t> </a:t>
            </a:r>
            <a:r>
              <a:rPr lang="ru-RU" dirty="0" err="1"/>
              <a:t>Сонце</a:t>
            </a:r>
            <a:r>
              <a:rPr lang="ru-RU" dirty="0"/>
              <a:t> (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орбіти</a:t>
            </a:r>
            <a:r>
              <a:rPr lang="ru-RU" dirty="0"/>
              <a:t> планет і </a:t>
            </a:r>
            <a:r>
              <a:rPr lang="ru-RU" dirty="0" err="1"/>
              <a:t>тіл</a:t>
            </a:r>
            <a:r>
              <a:rPr lang="ru-RU" dirty="0"/>
              <a:t> </a:t>
            </a:r>
            <a:r>
              <a:rPr lang="ru-RU" dirty="0" err="1"/>
              <a:t>Сонячної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один </a:t>
            </a:r>
            <a:r>
              <a:rPr lang="ru-RU" dirty="0" err="1"/>
              <a:t>спільний</a:t>
            </a:r>
            <a:r>
              <a:rPr lang="ru-RU" dirty="0"/>
              <a:t> фокус, в </a:t>
            </a:r>
            <a:r>
              <a:rPr lang="ru-RU" dirty="0" err="1"/>
              <a:t>якому</a:t>
            </a:r>
            <a:r>
              <a:rPr lang="ru-RU" dirty="0"/>
              <a:t>, </a:t>
            </a:r>
            <a:r>
              <a:rPr lang="ru-RU" dirty="0" err="1"/>
              <a:t>власне</a:t>
            </a:r>
            <a:r>
              <a:rPr lang="ru-RU" dirty="0"/>
              <a:t>, і </a:t>
            </a:r>
            <a:r>
              <a:rPr lang="ru-RU" dirty="0" err="1"/>
              <a:t>розташовано</a:t>
            </a:r>
            <a:r>
              <a:rPr lang="ru-RU" dirty="0"/>
              <a:t> </a:t>
            </a:r>
            <a:r>
              <a:rPr lang="ru-RU" dirty="0" err="1"/>
              <a:t>Сонце</a:t>
            </a:r>
            <a:r>
              <a:rPr lang="ru-RU" dirty="0"/>
              <a:t>).</a:t>
            </a:r>
          </a:p>
          <a:p>
            <a:pPr marL="68580" indent="0">
              <a:buNone/>
            </a:pPr>
            <a:r>
              <a:rPr lang="ru-RU" dirty="0" err="1"/>
              <a:t>Найближча</a:t>
            </a:r>
            <a:r>
              <a:rPr lang="ru-RU" dirty="0"/>
              <a:t> до </a:t>
            </a:r>
            <a:r>
              <a:rPr lang="ru-RU" dirty="0" err="1"/>
              <a:t>Сонця</a:t>
            </a:r>
            <a:r>
              <a:rPr lang="ru-RU" dirty="0"/>
              <a:t> точка </a:t>
            </a:r>
            <a:r>
              <a:rPr lang="ru-RU" dirty="0" err="1"/>
              <a:t>орбіти</a:t>
            </a:r>
            <a:r>
              <a:rPr lang="ru-RU" dirty="0"/>
              <a:t> </a:t>
            </a:r>
            <a:r>
              <a:rPr lang="ru-RU" dirty="0" err="1"/>
              <a:t>називається</a:t>
            </a:r>
            <a:r>
              <a:rPr lang="ru-RU" dirty="0"/>
              <a:t> </a:t>
            </a:r>
            <a:r>
              <a:rPr lang="ru-RU" dirty="0" err="1"/>
              <a:t>перигелієм</a:t>
            </a:r>
            <a:r>
              <a:rPr lang="ru-RU" dirty="0"/>
              <a:t>, а </a:t>
            </a:r>
            <a:r>
              <a:rPr lang="ru-RU" dirty="0" err="1"/>
              <a:t>найдальша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нього</a:t>
            </a:r>
            <a:r>
              <a:rPr lang="ru-RU" dirty="0"/>
              <a:t> точка — </a:t>
            </a:r>
            <a:r>
              <a:rPr lang="ru-RU" dirty="0" err="1"/>
              <a:t>афелієм</a:t>
            </a:r>
            <a:r>
              <a:rPr lang="ru-RU" dirty="0"/>
              <a:t>.</a:t>
            </a:r>
          </a:p>
          <a:p>
            <a:pPr marL="68580" indent="0">
              <a:buNone/>
            </a:pPr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витягнутості</a:t>
            </a:r>
            <a:r>
              <a:rPr lang="ru-RU" dirty="0"/>
              <a:t> </a:t>
            </a:r>
            <a:r>
              <a:rPr lang="ru-RU" dirty="0" err="1"/>
              <a:t>еліпса</a:t>
            </a:r>
            <a:r>
              <a:rPr lang="ru-RU" dirty="0"/>
              <a:t>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ексцентриситетом</a:t>
            </a:r>
            <a:r>
              <a:rPr lang="ru-RU" dirty="0"/>
              <a:t>. </a:t>
            </a:r>
            <a:r>
              <a:rPr lang="ru-RU" dirty="0" err="1"/>
              <a:t>Ексцентриситет</a:t>
            </a:r>
            <a:r>
              <a:rPr lang="ru-RU" dirty="0"/>
              <a:t> </a:t>
            </a:r>
            <a:r>
              <a:rPr lang="ru-RU" dirty="0" err="1"/>
              <a:t>дорівнює</a:t>
            </a:r>
            <a:r>
              <a:rPr lang="ru-RU" dirty="0"/>
              <a:t> </a:t>
            </a:r>
            <a:r>
              <a:rPr lang="ru-RU" dirty="0" err="1"/>
              <a:t>відношенню</a:t>
            </a:r>
            <a:r>
              <a:rPr lang="ru-RU" dirty="0"/>
              <a:t> </a:t>
            </a:r>
            <a:r>
              <a:rPr lang="ru-RU" dirty="0" err="1"/>
              <a:t>відстані</a:t>
            </a:r>
            <a:r>
              <a:rPr lang="ru-RU" dirty="0"/>
              <a:t> фокуса </a:t>
            </a:r>
            <a:r>
              <a:rPr lang="ru-RU" dirty="0" err="1"/>
              <a:t>від</a:t>
            </a:r>
            <a:r>
              <a:rPr lang="ru-RU" dirty="0"/>
              <a:t> центра до </a:t>
            </a:r>
            <a:r>
              <a:rPr lang="ru-RU" dirty="0" err="1"/>
              <a:t>довжини</a:t>
            </a:r>
            <a:r>
              <a:rPr lang="ru-RU" dirty="0"/>
              <a:t> 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err="1"/>
              <a:t>півосі</a:t>
            </a:r>
            <a:r>
              <a:rPr lang="ru-RU" dirty="0"/>
              <a:t> (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відстані</a:t>
            </a:r>
            <a:r>
              <a:rPr lang="ru-RU" dirty="0"/>
              <a:t> </a:t>
            </a:r>
            <a:r>
              <a:rPr lang="ru-RU" dirty="0" err="1"/>
              <a:t>планети</a:t>
            </a:r>
            <a:r>
              <a:rPr lang="ru-RU" dirty="0"/>
              <a:t> до </a:t>
            </a:r>
            <a:r>
              <a:rPr lang="ru-RU" dirty="0" err="1"/>
              <a:t>Сонця</a:t>
            </a:r>
            <a:r>
              <a:rPr lang="ru-RU" dirty="0"/>
              <a:t>). Коли </a:t>
            </a:r>
            <a:r>
              <a:rPr lang="ru-RU" dirty="0" err="1"/>
              <a:t>фокуси</a:t>
            </a:r>
            <a:r>
              <a:rPr lang="ru-RU" dirty="0"/>
              <a:t> й центр </a:t>
            </a:r>
            <a:r>
              <a:rPr lang="ru-RU" dirty="0" err="1"/>
              <a:t>збігаються</a:t>
            </a:r>
            <a:r>
              <a:rPr lang="ru-RU" dirty="0"/>
              <a:t>, </a:t>
            </a:r>
            <a:r>
              <a:rPr lang="ru-RU" dirty="0" err="1"/>
              <a:t>еліпс</a:t>
            </a:r>
            <a:r>
              <a:rPr lang="ru-RU" dirty="0"/>
              <a:t> </a:t>
            </a:r>
            <a:r>
              <a:rPr lang="ru-RU" dirty="0" err="1"/>
              <a:t>перетворюється</a:t>
            </a:r>
            <a:r>
              <a:rPr lang="ru-RU" dirty="0"/>
              <a:t> на коло. </a:t>
            </a:r>
            <a:r>
              <a:rPr lang="ru-RU" dirty="0" err="1"/>
              <a:t>Орбіти</a:t>
            </a:r>
            <a:r>
              <a:rPr lang="ru-RU" dirty="0"/>
              <a:t> планет — </a:t>
            </a:r>
            <a:r>
              <a:rPr lang="ru-RU" dirty="0" err="1"/>
              <a:t>еліпси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мало </a:t>
            </a:r>
            <a:r>
              <a:rPr lang="ru-RU" dirty="0" err="1"/>
              <a:t>відрізняються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кіл</a:t>
            </a:r>
            <a:r>
              <a:rPr lang="ru-RU" dirty="0"/>
              <a:t>;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ексцентриситети</a:t>
            </a:r>
            <a:r>
              <a:rPr lang="ru-RU" dirty="0"/>
              <a:t> </a:t>
            </a:r>
            <a:r>
              <a:rPr lang="ru-RU" dirty="0" err="1"/>
              <a:t>малі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ексцентриситет</a:t>
            </a:r>
            <a:r>
              <a:rPr lang="ru-RU" dirty="0"/>
              <a:t> </a:t>
            </a:r>
            <a:r>
              <a:rPr lang="ru-RU" dirty="0" err="1"/>
              <a:t>орбіти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 е = 0,017.</a:t>
            </a:r>
          </a:p>
          <a:p>
            <a:pPr marL="68580" indent="0">
              <a:buNone/>
            </a:pPr>
            <a:endParaRPr lang="ru-RU" dirty="0" smtClean="0"/>
          </a:p>
          <a:p>
            <a:pPr marL="68580" indent="0">
              <a:buNone/>
            </a:pPr>
            <a:endParaRPr lang="ru-RU" dirty="0"/>
          </a:p>
        </p:txBody>
      </p:sp>
      <p:pic>
        <p:nvPicPr>
          <p:cNvPr id="4" name="Рисунок 3" descr="Kepler1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60648"/>
            <a:ext cx="2808312" cy="26642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73537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51521"/>
            <a:ext cx="6120680" cy="914400"/>
          </a:xfrm>
        </p:spPr>
        <p:txBody>
          <a:bodyPr/>
          <a:lstStyle/>
          <a:p>
            <a:r>
              <a:rPr lang="uk-UA" dirty="0" smtClean="0"/>
              <a:t> ДРУГИЙ ЗАКОН КЕПЛЕРА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556792"/>
            <a:ext cx="5544616" cy="4788024"/>
          </a:xfrm>
        </p:spPr>
        <p:txBody>
          <a:bodyPr>
            <a:normAutofit fontScale="62500" lnSpcReduction="20000"/>
          </a:bodyPr>
          <a:lstStyle/>
          <a:p>
            <a:pPr marL="68580" indent="0">
              <a:buNone/>
            </a:pPr>
            <a:r>
              <a:rPr lang="ru-RU" dirty="0" err="1"/>
              <a:t>Радіус</a:t>
            </a:r>
            <a:r>
              <a:rPr lang="ru-RU" dirty="0"/>
              <a:t>-вектор </a:t>
            </a:r>
            <a:r>
              <a:rPr lang="ru-RU" dirty="0" err="1"/>
              <a:t>планети</a:t>
            </a:r>
            <a:r>
              <a:rPr lang="ru-RU" dirty="0"/>
              <a:t> (</a:t>
            </a:r>
            <a:r>
              <a:rPr lang="ru-RU" dirty="0" err="1"/>
              <a:t>тіла</a:t>
            </a:r>
            <a:r>
              <a:rPr lang="ru-RU" dirty="0"/>
              <a:t> </a:t>
            </a:r>
            <a:r>
              <a:rPr lang="ru-RU" dirty="0" err="1"/>
              <a:t>Сонячної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) за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проміжки</a:t>
            </a:r>
            <a:r>
              <a:rPr lang="ru-RU" dirty="0"/>
              <a:t> часу </a:t>
            </a:r>
            <a:r>
              <a:rPr lang="ru-RU" dirty="0" err="1"/>
              <a:t>описує</a:t>
            </a:r>
            <a:r>
              <a:rPr lang="ru-RU" dirty="0"/>
              <a:t> </a:t>
            </a:r>
            <a:r>
              <a:rPr lang="ru-RU" dirty="0" err="1"/>
              <a:t>рівновеликі</a:t>
            </a:r>
            <a:r>
              <a:rPr lang="ru-RU" dirty="0"/>
              <a:t> </a:t>
            </a:r>
            <a:r>
              <a:rPr lang="ru-RU" dirty="0" err="1"/>
              <a:t>площі</a:t>
            </a:r>
            <a:r>
              <a:rPr lang="ru-RU" dirty="0"/>
              <a:t>.</a:t>
            </a:r>
          </a:p>
          <a:p>
            <a:pPr marL="68580" indent="0">
              <a:buNone/>
            </a:pPr>
            <a:r>
              <a:rPr lang="ru-RU" dirty="0" err="1"/>
              <a:t>Лінійна</a:t>
            </a:r>
            <a:r>
              <a:rPr lang="ru-RU" dirty="0"/>
              <a:t> </a:t>
            </a:r>
            <a:r>
              <a:rPr lang="ru-RU" dirty="0" err="1"/>
              <a:t>швидкість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 </a:t>
            </a:r>
            <a:r>
              <a:rPr lang="ru-RU" dirty="0" err="1"/>
              <a:t>планети</a:t>
            </a:r>
            <a:r>
              <a:rPr lang="ru-RU" dirty="0"/>
              <a:t> </a:t>
            </a:r>
            <a:r>
              <a:rPr lang="ru-RU" dirty="0" err="1"/>
              <a:t>неоднакова</a:t>
            </a:r>
            <a:r>
              <a:rPr lang="ru-RU" dirty="0"/>
              <a:t> в </a:t>
            </a:r>
            <a:r>
              <a:rPr lang="ru-RU" dirty="0" err="1"/>
              <a:t>різних</a:t>
            </a:r>
            <a:r>
              <a:rPr lang="ru-RU" dirty="0"/>
              <a:t> точках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орбіти</a:t>
            </a:r>
            <a:r>
              <a:rPr lang="ru-RU" dirty="0"/>
              <a:t>: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ближча</a:t>
            </a:r>
            <a:r>
              <a:rPr lang="ru-RU" dirty="0"/>
              <a:t> планета до </a:t>
            </a:r>
            <a:r>
              <a:rPr lang="ru-RU" dirty="0" err="1"/>
              <a:t>Сонця</a:t>
            </a:r>
            <a:r>
              <a:rPr lang="ru-RU" dirty="0"/>
              <a:t>, то </a:t>
            </a:r>
            <a:r>
              <a:rPr lang="ru-RU" dirty="0" err="1"/>
              <a:t>більша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швидкість</a:t>
            </a:r>
            <a:r>
              <a:rPr lang="ru-RU" dirty="0"/>
              <a:t>. </a:t>
            </a:r>
            <a:r>
              <a:rPr lang="ru-RU" dirty="0" err="1"/>
              <a:t>Швид¬кість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 </a:t>
            </a:r>
            <a:r>
              <a:rPr lang="ru-RU" dirty="0" err="1"/>
              <a:t>планети</a:t>
            </a:r>
            <a:r>
              <a:rPr lang="ru-RU" dirty="0"/>
              <a:t> у </a:t>
            </a:r>
            <a:r>
              <a:rPr lang="ru-RU" dirty="0" err="1"/>
              <a:t>перигелії</a:t>
            </a:r>
            <a:r>
              <a:rPr lang="ru-RU" dirty="0"/>
              <a:t> </a:t>
            </a:r>
            <a:r>
              <a:rPr lang="ru-RU" dirty="0" err="1"/>
              <a:t>найбільша</a:t>
            </a:r>
            <a:r>
              <a:rPr lang="ru-RU" dirty="0"/>
              <a:t>, а в </a:t>
            </a:r>
            <a:r>
              <a:rPr lang="ru-RU" dirty="0" err="1"/>
              <a:t>афелії</a:t>
            </a:r>
            <a:r>
              <a:rPr lang="ru-RU" dirty="0"/>
              <a:t> — </a:t>
            </a:r>
            <a:r>
              <a:rPr lang="ru-RU" dirty="0" err="1"/>
              <a:t>найменша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площа</a:t>
            </a:r>
            <a:r>
              <a:rPr lang="ru-RU" dirty="0"/>
              <a:t>, яку "</a:t>
            </a:r>
            <a:r>
              <a:rPr lang="ru-RU" dirty="0" err="1"/>
              <a:t>замітає</a:t>
            </a:r>
            <a:r>
              <a:rPr lang="ru-RU" dirty="0"/>
              <a:t>" </a:t>
            </a:r>
            <a:r>
              <a:rPr lang="ru-RU" dirty="0" err="1"/>
              <a:t>радіус</a:t>
            </a:r>
            <a:r>
              <a:rPr lang="ru-RU" dirty="0"/>
              <a:t>-вектор за </a:t>
            </a:r>
            <a:r>
              <a:rPr lang="ru-RU" dirty="0" err="1"/>
              <a:t>певний</a:t>
            </a:r>
            <a:r>
              <a:rPr lang="ru-RU" dirty="0"/>
              <a:t> </a:t>
            </a:r>
            <a:r>
              <a:rPr lang="ru-RU" dirty="0" err="1"/>
              <a:t>проміжок</a:t>
            </a:r>
            <a:r>
              <a:rPr lang="ru-RU" dirty="0"/>
              <a:t> часу, не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того, в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частині</a:t>
            </a:r>
            <a:r>
              <a:rPr lang="ru-RU" dirty="0"/>
              <a:t> </a:t>
            </a:r>
            <a:r>
              <a:rPr lang="ru-RU" dirty="0" err="1"/>
              <a:t>орбіти</a:t>
            </a:r>
            <a:r>
              <a:rPr lang="ru-RU" dirty="0"/>
              <a:t> </a:t>
            </a:r>
            <a:r>
              <a:rPr lang="ru-RU" dirty="0" err="1"/>
              <a:t>перебуває</a:t>
            </a:r>
            <a:r>
              <a:rPr lang="ru-RU" dirty="0"/>
              <a:t> планета. </a:t>
            </a:r>
            <a:r>
              <a:rPr lang="ru-RU" dirty="0" err="1"/>
              <a:t>Площа</a:t>
            </a:r>
            <a:r>
              <a:rPr lang="ru-RU" dirty="0"/>
              <a:t>, яку "</a:t>
            </a:r>
            <a:r>
              <a:rPr lang="ru-RU" dirty="0" err="1"/>
              <a:t>замітає</a:t>
            </a:r>
            <a:r>
              <a:rPr lang="ru-RU" dirty="0"/>
              <a:t>" </a:t>
            </a:r>
            <a:r>
              <a:rPr lang="ru-RU" dirty="0" err="1"/>
              <a:t>радіус</a:t>
            </a:r>
            <a:r>
              <a:rPr lang="ru-RU" dirty="0"/>
              <a:t> вектор за </a:t>
            </a:r>
            <a:r>
              <a:rPr lang="ru-RU" dirty="0" err="1"/>
              <a:t>одиницю</a:t>
            </a:r>
            <a:r>
              <a:rPr lang="ru-RU" dirty="0"/>
              <a:t> часу </a:t>
            </a:r>
            <a:r>
              <a:rPr lang="ru-RU" dirty="0" err="1"/>
              <a:t>називається</a:t>
            </a:r>
            <a:r>
              <a:rPr lang="ru-RU" dirty="0"/>
              <a:t> секторною (сегментною) </a:t>
            </a:r>
            <a:r>
              <a:rPr lang="ru-RU" dirty="0" err="1"/>
              <a:t>швидкістю</a:t>
            </a:r>
            <a:r>
              <a:rPr lang="ru-RU" dirty="0"/>
              <a:t>.</a:t>
            </a:r>
          </a:p>
          <a:p>
            <a:pPr marL="68580" indent="0">
              <a:buNone/>
            </a:pPr>
            <a:r>
              <a:rPr lang="ru-RU" dirty="0"/>
              <a:t>Таким чином, </a:t>
            </a:r>
            <a:r>
              <a:rPr lang="ru-RU" dirty="0" err="1"/>
              <a:t>другий</a:t>
            </a:r>
            <a:r>
              <a:rPr lang="ru-RU" dirty="0"/>
              <a:t> закон Кеплера </a:t>
            </a:r>
            <a:r>
              <a:rPr lang="ru-RU" dirty="0" err="1"/>
              <a:t>кількісно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зміну</a:t>
            </a:r>
            <a:r>
              <a:rPr lang="ru-RU" dirty="0"/>
              <a:t> </a:t>
            </a:r>
            <a:r>
              <a:rPr lang="ru-RU" dirty="0" err="1"/>
              <a:t>швидкості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 </a:t>
            </a:r>
            <a:r>
              <a:rPr lang="ru-RU" dirty="0" err="1"/>
              <a:t>планети</a:t>
            </a:r>
            <a:r>
              <a:rPr lang="ru-RU" dirty="0"/>
              <a:t> </a:t>
            </a:r>
            <a:r>
              <a:rPr lang="ru-RU" dirty="0" err="1"/>
              <a:t>орбітою</a:t>
            </a:r>
            <a:r>
              <a:rPr lang="ru-RU" dirty="0"/>
              <a:t>.</a:t>
            </a:r>
          </a:p>
          <a:p>
            <a:pPr marL="68580" indent="0">
              <a:buNone/>
            </a:pPr>
            <a:r>
              <a:rPr lang="ru-RU" dirty="0"/>
              <a:t>З </a:t>
            </a:r>
            <a:r>
              <a:rPr lang="ru-RU" dirty="0" err="1"/>
              <a:t>погляду</a:t>
            </a:r>
            <a:r>
              <a:rPr lang="ru-RU" dirty="0"/>
              <a:t> </a:t>
            </a:r>
            <a:r>
              <a:rPr lang="ru-RU" dirty="0" err="1"/>
              <a:t>класичної</a:t>
            </a:r>
            <a:r>
              <a:rPr lang="ru-RU" dirty="0"/>
              <a:t> </a:t>
            </a:r>
            <a:r>
              <a:rPr lang="ru-RU" dirty="0" err="1"/>
              <a:t>механіки</a:t>
            </a:r>
            <a:r>
              <a:rPr lang="ru-RU" dirty="0"/>
              <a:t>, </a:t>
            </a:r>
            <a:r>
              <a:rPr lang="ru-RU" dirty="0" err="1"/>
              <a:t>другий</a:t>
            </a:r>
            <a:r>
              <a:rPr lang="ru-RU" dirty="0"/>
              <a:t> закон Кеплера є </a:t>
            </a:r>
            <a:r>
              <a:rPr lang="ru-RU" dirty="0" err="1"/>
              <a:t>проявом</a:t>
            </a:r>
            <a:r>
              <a:rPr lang="ru-RU" dirty="0"/>
              <a:t> закону </a:t>
            </a:r>
            <a:r>
              <a:rPr lang="ru-RU" dirty="0" err="1"/>
              <a:t>збереження</a:t>
            </a:r>
            <a:r>
              <a:rPr lang="ru-RU" dirty="0"/>
              <a:t> моменту </a:t>
            </a:r>
            <a:r>
              <a:rPr lang="ru-RU" dirty="0" err="1"/>
              <a:t>імпульсу</a:t>
            </a:r>
            <a:r>
              <a:rPr lang="ru-RU" dirty="0"/>
              <a:t>.</a:t>
            </a:r>
          </a:p>
          <a:p>
            <a:pPr marL="68580" indent="0">
              <a:buNone/>
            </a:pPr>
            <a:endParaRPr lang="ru-RU" dirty="0"/>
          </a:p>
        </p:txBody>
      </p:sp>
      <p:pic>
        <p:nvPicPr>
          <p:cNvPr id="4" name="Рисунок 3" descr="Kepler2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049" y="1268760"/>
            <a:ext cx="2592288" cy="23042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4833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ТРЕТІЙ ЗАКОН КЕПЛЕРА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412776"/>
            <a:ext cx="7978080" cy="5040560"/>
          </a:xfrm>
        </p:spPr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ru-RU" dirty="0" err="1"/>
              <a:t>Квадрати</a:t>
            </a:r>
            <a:r>
              <a:rPr lang="ru-RU" dirty="0"/>
              <a:t> </a:t>
            </a:r>
            <a:r>
              <a:rPr lang="ru-RU" dirty="0" err="1"/>
              <a:t>зоряних</a:t>
            </a:r>
            <a:r>
              <a:rPr lang="ru-RU" dirty="0"/>
              <a:t> </a:t>
            </a:r>
            <a:r>
              <a:rPr lang="ru-RU" dirty="0" err="1"/>
              <a:t>періодів</a:t>
            </a:r>
            <a:r>
              <a:rPr lang="ru-RU" dirty="0"/>
              <a:t> </a:t>
            </a:r>
            <a:r>
              <a:rPr lang="ru-RU" dirty="0" err="1"/>
              <a:t>обертання</a:t>
            </a:r>
            <a:r>
              <a:rPr lang="ru-RU" dirty="0"/>
              <a:t> планет </a:t>
            </a:r>
            <a:r>
              <a:rPr lang="ru-RU" dirty="0" err="1"/>
              <a:t>відносяться</a:t>
            </a:r>
            <a:r>
              <a:rPr lang="ru-RU" dirty="0"/>
              <a:t>, як </a:t>
            </a:r>
            <a:r>
              <a:rPr lang="ru-RU" dirty="0" err="1"/>
              <a:t>куби</a:t>
            </a:r>
            <a:r>
              <a:rPr lang="ru-RU" dirty="0"/>
              <a:t> великих </a:t>
            </a:r>
            <a:r>
              <a:rPr lang="ru-RU" dirty="0" err="1"/>
              <a:t>півосей</a:t>
            </a:r>
            <a:r>
              <a:rPr lang="ru-RU" dirty="0"/>
              <a:t> </a:t>
            </a:r>
            <a:r>
              <a:rPr lang="ru-RU" dirty="0" err="1"/>
              <a:t>їхніх</a:t>
            </a:r>
            <a:r>
              <a:rPr lang="ru-RU" dirty="0"/>
              <a:t> </a:t>
            </a:r>
            <a:r>
              <a:rPr lang="ru-RU" dirty="0" err="1"/>
              <a:t>орбіт</a:t>
            </a:r>
            <a:r>
              <a:rPr lang="ru-RU" dirty="0"/>
              <a:t>.</a:t>
            </a:r>
          </a:p>
          <a:p>
            <a:pPr marL="68580" indent="0">
              <a:buNone/>
            </a:pPr>
            <a:r>
              <a:rPr lang="ru-RU" dirty="0"/>
              <a:t>На </a:t>
            </a:r>
            <a:r>
              <a:rPr lang="ru-RU" dirty="0" err="1"/>
              <a:t>відміну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перших </a:t>
            </a:r>
            <a:r>
              <a:rPr lang="ru-RU" dirty="0" err="1"/>
              <a:t>законів</a:t>
            </a:r>
            <a:r>
              <a:rPr lang="ru-RU" dirty="0"/>
              <a:t> Кеплера,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стосуються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 </a:t>
            </a:r>
            <a:r>
              <a:rPr lang="ru-RU" dirty="0" err="1"/>
              <a:t>орбіти</a:t>
            </a:r>
            <a:r>
              <a:rPr lang="ru-RU" dirty="0"/>
              <a:t> </a:t>
            </a:r>
            <a:r>
              <a:rPr lang="ru-RU" dirty="0" err="1"/>
              <a:t>кожної</a:t>
            </a:r>
            <a:r>
              <a:rPr lang="ru-RU" dirty="0"/>
              <a:t> </a:t>
            </a:r>
            <a:r>
              <a:rPr lang="ru-RU" dirty="0" err="1"/>
              <a:t>окремо</a:t>
            </a:r>
            <a:r>
              <a:rPr lang="ru-RU" dirty="0"/>
              <a:t> </a:t>
            </a:r>
            <a:r>
              <a:rPr lang="ru-RU" dirty="0" err="1"/>
              <a:t>взятої</a:t>
            </a:r>
            <a:r>
              <a:rPr lang="ru-RU" dirty="0"/>
              <a:t> </a:t>
            </a:r>
            <a:r>
              <a:rPr lang="ru-RU" dirty="0" err="1"/>
              <a:t>планети</a:t>
            </a:r>
            <a:r>
              <a:rPr lang="ru-RU" dirty="0"/>
              <a:t>, </a:t>
            </a:r>
            <a:r>
              <a:rPr lang="ru-RU" dirty="0" err="1"/>
              <a:t>третій</a:t>
            </a:r>
            <a:r>
              <a:rPr lang="ru-RU" dirty="0"/>
              <a:t> закон </a:t>
            </a:r>
            <a:r>
              <a:rPr lang="ru-RU" dirty="0" err="1"/>
              <a:t>пов'язує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err="1"/>
              <a:t>орбіт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планет </a:t>
            </a:r>
            <a:r>
              <a:rPr lang="ru-RU" dirty="0" err="1"/>
              <a:t>між</a:t>
            </a:r>
            <a:r>
              <a:rPr lang="ru-RU" dirty="0"/>
              <a:t> собою.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періоди</a:t>
            </a:r>
            <a:r>
              <a:rPr lang="ru-RU" dirty="0"/>
              <a:t> </a:t>
            </a:r>
            <a:r>
              <a:rPr lang="ru-RU" dirty="0" err="1"/>
              <a:t>обертання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планет  та  , а </a:t>
            </a:r>
            <a:r>
              <a:rPr lang="ru-RU" dirty="0" err="1"/>
              <a:t>довжини</a:t>
            </a:r>
            <a:r>
              <a:rPr lang="ru-RU" dirty="0"/>
              <a:t> великих </a:t>
            </a:r>
            <a:r>
              <a:rPr lang="ru-RU" dirty="0" err="1"/>
              <a:t>півосей</a:t>
            </a:r>
            <a:r>
              <a:rPr lang="ru-RU" dirty="0"/>
              <a:t> </a:t>
            </a:r>
            <a:r>
              <a:rPr lang="ru-RU" dirty="0" err="1"/>
              <a:t>їхніх</a:t>
            </a:r>
            <a:r>
              <a:rPr lang="ru-RU" dirty="0"/>
              <a:t> </a:t>
            </a:r>
            <a:r>
              <a:rPr lang="ru-RU" dirty="0" err="1"/>
              <a:t>орбіт</a:t>
            </a:r>
            <a:r>
              <a:rPr lang="ru-RU" dirty="0"/>
              <a:t>, </a:t>
            </a:r>
            <a:r>
              <a:rPr lang="ru-RU" dirty="0" err="1"/>
              <a:t>відповідно</a:t>
            </a:r>
            <a:r>
              <a:rPr lang="ru-RU" dirty="0"/>
              <a:t>,  та  , то </a:t>
            </a:r>
            <a:r>
              <a:rPr lang="ru-RU" dirty="0" err="1"/>
              <a:t>виконується</a:t>
            </a:r>
            <a:r>
              <a:rPr lang="ru-RU" dirty="0"/>
              <a:t> </a:t>
            </a:r>
            <a:r>
              <a:rPr lang="ru-RU" dirty="0" err="1"/>
              <a:t>співвідношення</a:t>
            </a:r>
            <a:r>
              <a:rPr lang="ru-RU" dirty="0" smtClean="0"/>
              <a:t>:</a:t>
            </a:r>
          </a:p>
          <a:p>
            <a:pPr marL="68580" indent="0">
              <a:buNone/>
            </a:pPr>
            <a:endParaRPr lang="ru-RU" dirty="0"/>
          </a:p>
          <a:p>
            <a:pPr marL="68580" indent="0">
              <a:buNone/>
            </a:pPr>
            <a:r>
              <a:rPr lang="ru-RU" dirty="0"/>
              <a:t> </a:t>
            </a:r>
            <a:endParaRPr lang="ru-RU" dirty="0" smtClean="0"/>
          </a:p>
          <a:p>
            <a:pPr marL="68580" indent="0">
              <a:buNone/>
            </a:pPr>
            <a:endParaRPr lang="ru-RU" dirty="0"/>
          </a:p>
          <a:p>
            <a:pPr marL="68580" indent="0">
              <a:buNone/>
            </a:pPr>
            <a:r>
              <a:rPr lang="ru-RU" dirty="0" err="1"/>
              <a:t>Цей</a:t>
            </a:r>
            <a:r>
              <a:rPr lang="ru-RU" dirty="0"/>
              <a:t> закон Кеплера </a:t>
            </a:r>
            <a:r>
              <a:rPr lang="ru-RU" dirty="0" err="1"/>
              <a:t>пов'язує</a:t>
            </a:r>
            <a:r>
              <a:rPr lang="ru-RU" dirty="0"/>
              <a:t> </a:t>
            </a:r>
            <a:r>
              <a:rPr lang="ru-RU" dirty="0" err="1"/>
              <a:t>середні</a:t>
            </a:r>
            <a:r>
              <a:rPr lang="ru-RU" dirty="0"/>
              <a:t> </a:t>
            </a:r>
            <a:r>
              <a:rPr lang="ru-RU" dirty="0" err="1"/>
              <a:t>відстані</a:t>
            </a:r>
            <a:r>
              <a:rPr lang="ru-RU" dirty="0"/>
              <a:t> планет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Сонця</a:t>
            </a:r>
            <a:r>
              <a:rPr lang="ru-RU" dirty="0"/>
              <a:t> з </a:t>
            </a:r>
            <a:r>
              <a:rPr lang="ru-RU" dirty="0" err="1"/>
              <a:t>їхніми</a:t>
            </a:r>
            <a:r>
              <a:rPr lang="ru-RU" dirty="0"/>
              <a:t> </a:t>
            </a:r>
            <a:r>
              <a:rPr lang="ru-RU" dirty="0" err="1"/>
              <a:t>зоряними</a:t>
            </a:r>
            <a:r>
              <a:rPr lang="ru-RU" dirty="0"/>
              <a:t> </a:t>
            </a:r>
            <a:r>
              <a:rPr lang="ru-RU" dirty="0" err="1"/>
              <a:t>періодами</a:t>
            </a:r>
            <a:r>
              <a:rPr lang="ru-RU" dirty="0"/>
              <a:t> </a:t>
            </a:r>
            <a:r>
              <a:rPr lang="ru-RU" dirty="0" err="1"/>
              <a:t>обертання</a:t>
            </a:r>
            <a:r>
              <a:rPr lang="ru-RU" dirty="0"/>
              <a:t> і </a:t>
            </a:r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встановити</a:t>
            </a:r>
            <a:r>
              <a:rPr lang="ru-RU" dirty="0"/>
              <a:t> </a:t>
            </a:r>
            <a:r>
              <a:rPr lang="ru-RU" dirty="0" err="1"/>
              <a:t>відносні</a:t>
            </a:r>
            <a:r>
              <a:rPr lang="ru-RU" dirty="0"/>
              <a:t> </a:t>
            </a:r>
            <a:r>
              <a:rPr lang="ru-RU" dirty="0" err="1"/>
              <a:t>відстані</a:t>
            </a:r>
            <a:r>
              <a:rPr lang="ru-RU" dirty="0"/>
              <a:t> планет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Сонця</a:t>
            </a:r>
            <a:r>
              <a:rPr lang="ru-RU" dirty="0"/>
              <a:t>, </a:t>
            </a:r>
            <a:r>
              <a:rPr lang="ru-RU" dirty="0" err="1"/>
              <a:t>інакше</a:t>
            </a:r>
            <a:r>
              <a:rPr lang="ru-RU" dirty="0"/>
              <a:t> </a:t>
            </a:r>
            <a:r>
              <a:rPr lang="ru-RU" dirty="0" err="1"/>
              <a:t>кажучи</a:t>
            </a:r>
            <a:r>
              <a:rPr lang="ru-RU" dirty="0"/>
              <a:t>,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подати </a:t>
            </a:r>
            <a:r>
              <a:rPr lang="ru-RU" dirty="0" err="1"/>
              <a:t>великі</a:t>
            </a:r>
            <a:r>
              <a:rPr lang="ru-RU" dirty="0"/>
              <a:t> </a:t>
            </a:r>
            <a:r>
              <a:rPr lang="ru-RU" dirty="0" err="1"/>
              <a:t>півосі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планетних</a:t>
            </a:r>
            <a:r>
              <a:rPr lang="ru-RU" dirty="0"/>
              <a:t> </a:t>
            </a:r>
            <a:r>
              <a:rPr lang="ru-RU" dirty="0" err="1"/>
              <a:t>орбіт</a:t>
            </a:r>
            <a:r>
              <a:rPr lang="ru-RU" dirty="0"/>
              <a:t> в </a:t>
            </a:r>
            <a:r>
              <a:rPr lang="ru-RU" dirty="0" err="1"/>
              <a:t>одиницях</a:t>
            </a:r>
            <a:r>
              <a:rPr lang="ru-RU" dirty="0"/>
              <a:t> 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err="1"/>
              <a:t>півосі</a:t>
            </a:r>
            <a:r>
              <a:rPr lang="ru-RU" dirty="0"/>
              <a:t> </a:t>
            </a:r>
            <a:r>
              <a:rPr lang="ru-RU" dirty="0" err="1"/>
              <a:t>земної</a:t>
            </a:r>
            <a:r>
              <a:rPr lang="ru-RU" dirty="0"/>
              <a:t> </a:t>
            </a:r>
            <a:r>
              <a:rPr lang="ru-RU" dirty="0" err="1"/>
              <a:t>орбіти</a:t>
            </a:r>
            <a:r>
              <a:rPr lang="ru-RU" dirty="0"/>
              <a:t>.</a:t>
            </a:r>
          </a:p>
          <a:p>
            <a:pPr marL="68580" indent="0">
              <a:buNone/>
            </a:pP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967245"/>
            <a:ext cx="2095903" cy="901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0032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548680"/>
            <a:ext cx="7772400" cy="5806880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ru-RU" dirty="0" err="1"/>
              <a:t>Велику</a:t>
            </a:r>
            <a:r>
              <a:rPr lang="ru-RU" dirty="0"/>
              <a:t> </a:t>
            </a:r>
            <a:r>
              <a:rPr lang="ru-RU" dirty="0" err="1"/>
              <a:t>піввісь</a:t>
            </a:r>
            <a:r>
              <a:rPr lang="ru-RU" dirty="0"/>
              <a:t> </a:t>
            </a:r>
            <a:r>
              <a:rPr lang="ru-RU" dirty="0" err="1"/>
              <a:t>земної</a:t>
            </a:r>
            <a:r>
              <a:rPr lang="ru-RU" dirty="0"/>
              <a:t> </a:t>
            </a:r>
            <a:r>
              <a:rPr lang="ru-RU" dirty="0" err="1"/>
              <a:t>орбіти</a:t>
            </a:r>
            <a:r>
              <a:rPr lang="ru-RU" dirty="0"/>
              <a:t> взято за </a:t>
            </a:r>
            <a:r>
              <a:rPr lang="ru-RU" dirty="0" err="1"/>
              <a:t>астрономічну</a:t>
            </a:r>
            <a:r>
              <a:rPr lang="ru-RU" dirty="0"/>
              <a:t> </a:t>
            </a:r>
            <a:r>
              <a:rPr lang="ru-RU" dirty="0" err="1"/>
              <a:t>одиницю</a:t>
            </a:r>
            <a:r>
              <a:rPr lang="ru-RU" dirty="0"/>
              <a:t> </a:t>
            </a:r>
            <a:r>
              <a:rPr lang="ru-RU" dirty="0" err="1"/>
              <a:t>відстаней</a:t>
            </a:r>
            <a:r>
              <a:rPr lang="ru-RU" dirty="0"/>
              <a:t>, але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абсолютне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визначено</a:t>
            </a:r>
            <a:r>
              <a:rPr lang="ru-RU" dirty="0"/>
              <a:t> </a:t>
            </a:r>
            <a:r>
              <a:rPr lang="ru-RU" dirty="0" err="1"/>
              <a:t>пізніше</a:t>
            </a:r>
            <a:r>
              <a:rPr lang="ru-RU" dirty="0"/>
              <a:t>, </a:t>
            </a:r>
            <a:r>
              <a:rPr lang="ru-RU" dirty="0" err="1"/>
              <a:t>лише</a:t>
            </a:r>
            <a:r>
              <a:rPr lang="ru-RU" dirty="0"/>
              <a:t> у </a:t>
            </a:r>
            <a:r>
              <a:rPr lang="en-US" dirty="0"/>
              <a:t>XVIII </a:t>
            </a:r>
            <a:r>
              <a:rPr lang="ru-RU" dirty="0" err="1"/>
              <a:t>столітті</a:t>
            </a:r>
            <a:r>
              <a:rPr lang="ru-RU" dirty="0"/>
              <a:t>.</a:t>
            </a:r>
          </a:p>
          <a:p>
            <a:pPr marL="68580" indent="0">
              <a:buNone/>
            </a:pPr>
            <a:r>
              <a:rPr lang="ru-RU" dirty="0" err="1"/>
              <a:t>Відношення</a:t>
            </a:r>
            <a:r>
              <a:rPr lang="ru-RU" dirty="0"/>
              <a:t> кубу </a:t>
            </a:r>
            <a:r>
              <a:rPr lang="ru-RU" dirty="0" err="1"/>
              <a:t>півосі</a:t>
            </a:r>
            <a:r>
              <a:rPr lang="ru-RU" dirty="0"/>
              <a:t> до квадрата </a:t>
            </a:r>
            <a:r>
              <a:rPr lang="ru-RU" dirty="0" err="1"/>
              <a:t>періоду</a:t>
            </a:r>
            <a:r>
              <a:rPr lang="ru-RU" dirty="0"/>
              <a:t> </a:t>
            </a:r>
            <a:r>
              <a:rPr lang="ru-RU" dirty="0" err="1"/>
              <a:t>обертання</a:t>
            </a:r>
            <a:r>
              <a:rPr lang="ru-RU" dirty="0"/>
              <a:t> є </a:t>
            </a:r>
            <a:r>
              <a:rPr lang="ru-RU" dirty="0" err="1"/>
              <a:t>сталою</a:t>
            </a:r>
            <a:r>
              <a:rPr lang="ru-RU" dirty="0"/>
              <a:t> для </a:t>
            </a:r>
            <a:r>
              <a:rPr lang="ru-RU" dirty="0" err="1"/>
              <a:t>всіх</a:t>
            </a:r>
            <a:r>
              <a:rPr lang="ru-RU" dirty="0"/>
              <a:t> планет </a:t>
            </a:r>
            <a:r>
              <a:rPr lang="ru-RU" dirty="0" err="1"/>
              <a:t>Сонячної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і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маси</a:t>
            </a:r>
            <a:r>
              <a:rPr lang="ru-RU" dirty="0"/>
              <a:t> </a:t>
            </a:r>
            <a:r>
              <a:rPr lang="ru-RU" dirty="0" err="1"/>
              <a:t>Сонця</a:t>
            </a:r>
            <a:r>
              <a:rPr lang="ru-RU" dirty="0"/>
              <a:t> і </a:t>
            </a:r>
            <a:r>
              <a:rPr lang="ru-RU" dirty="0" err="1"/>
              <a:t>гравітаційної</a:t>
            </a:r>
            <a:r>
              <a:rPr lang="ru-RU" dirty="0"/>
              <a:t> </a:t>
            </a:r>
            <a:r>
              <a:rPr lang="ru-RU" dirty="0" err="1"/>
              <a:t>сталої</a:t>
            </a:r>
            <a:r>
              <a:rPr lang="ru-RU" dirty="0"/>
              <a:t>, як </a:t>
            </a:r>
            <a:r>
              <a:rPr lang="ru-RU" dirty="0" err="1"/>
              <a:t>довів</a:t>
            </a:r>
            <a:r>
              <a:rPr lang="ru-RU" dirty="0"/>
              <a:t> </a:t>
            </a:r>
            <a:r>
              <a:rPr lang="ru-RU" dirty="0" err="1"/>
              <a:t>пізніше</a:t>
            </a:r>
            <a:r>
              <a:rPr lang="ru-RU" dirty="0"/>
              <a:t> Ньютон</a:t>
            </a:r>
            <a:r>
              <a:rPr lang="ru-RU" dirty="0" smtClean="0"/>
              <a:t>:</a:t>
            </a:r>
          </a:p>
          <a:p>
            <a:pPr marL="68580" indent="0">
              <a:buNone/>
            </a:pPr>
            <a:endParaRPr lang="ru-RU" dirty="0"/>
          </a:p>
          <a:p>
            <a:pPr marL="68580" indent="0">
              <a:buNone/>
            </a:pPr>
            <a:endParaRPr lang="uk-UA" dirty="0" smtClean="0"/>
          </a:p>
          <a:p>
            <a:pPr marL="68580" indent="0">
              <a:buNone/>
            </a:pPr>
            <a:r>
              <a:rPr lang="ru-RU" dirty="0"/>
              <a:t>Таким чином,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співвідношення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«</a:t>
            </a:r>
            <a:r>
              <a:rPr lang="ru-RU" dirty="0" err="1"/>
              <a:t>зважити</a:t>
            </a:r>
            <a:r>
              <a:rPr lang="ru-RU" dirty="0"/>
              <a:t>» </a:t>
            </a:r>
            <a:r>
              <a:rPr lang="ru-RU" dirty="0" err="1"/>
              <a:t>Сонце</a:t>
            </a:r>
            <a:r>
              <a:rPr lang="ru-RU" dirty="0"/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437112"/>
            <a:ext cx="1872208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6528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980728"/>
            <a:ext cx="7772400" cy="4572000"/>
          </a:xfrm>
        </p:spPr>
        <p:txBody>
          <a:bodyPr/>
          <a:lstStyle/>
          <a:p>
            <a:pPr marL="68580" indent="0">
              <a:buNone/>
            </a:pPr>
            <a:r>
              <a:rPr lang="uk-UA" dirty="0" smtClean="0"/>
              <a:t>      </a:t>
            </a:r>
          </a:p>
          <a:p>
            <a:pPr marL="6858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</a:t>
            </a:r>
          </a:p>
          <a:p>
            <a:pPr marL="6858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РОБОТУ ВИКОНАЛА</a:t>
            </a:r>
          </a:p>
          <a:p>
            <a:pPr marL="6858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СТУДЕНТКА  103  ГРУПИ</a:t>
            </a:r>
          </a:p>
          <a:p>
            <a:pPr marL="6858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МБМК</a:t>
            </a:r>
          </a:p>
          <a:p>
            <a:pPr marL="6858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КЛАДЬКО АНГЕЛІНА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9303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0</TotalTime>
  <Words>732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Метро</vt:lpstr>
      <vt:lpstr>СОНЯЧНИЙ ЧАС.ЙОГАННЕС КЕПЛЕР.ЗАКОНИ КЕПЛЕРА.</vt:lpstr>
      <vt:lpstr>        СОНЯЧНИЙ ЧАС</vt:lpstr>
      <vt:lpstr>     ЙОГАННЕС КЕПЛЕР</vt:lpstr>
      <vt:lpstr> ЗАКОНИ КЕПЛЕРА</vt:lpstr>
      <vt:lpstr> ДРУГИЙ ЗАКОН КЕПЛЕРА</vt:lpstr>
      <vt:lpstr> ТРЕТІЙ ЗАКОН КЕПЛЕРА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СОНЯЧНИЙ ЧАС.ЙОГАННЕС КЕПЛЕР.ЗАКОНИ КЕПЛЕРА.</dc:title>
  <dc:creator>Лина</dc:creator>
  <cp:lastModifiedBy>Лина</cp:lastModifiedBy>
  <cp:revision>4</cp:revision>
  <dcterms:created xsi:type="dcterms:W3CDTF">2013-02-27T20:22:50Z</dcterms:created>
  <dcterms:modified xsi:type="dcterms:W3CDTF">2013-02-27T21:00:18Z</dcterms:modified>
</cp:coreProperties>
</file>