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k.wikipedia.org/wiki/%D0%A4%D0%B0%D0%B9%D0%BB:Kepler1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uk.wikipedia.org/wiki/%D0%A4%D0%B0%D0%B9%D0%BB:Kepler2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СОНЯЧНИЙ</a:t>
            </a:r>
            <a:r>
              <a:rPr lang="uk-UA" dirty="0" smtClean="0"/>
              <a:t> ЧАС.ЙОГАННЕС КЕПЛЕР.ЗАКОНИ КЕПЛЕРА.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9760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СОНЯЧНИЙ ЧАС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268760"/>
            <a:ext cx="7978080" cy="5328592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Сонячний</a:t>
            </a:r>
            <a:r>
              <a:rPr lang="ru-RU" dirty="0"/>
              <a:t> час — система </a:t>
            </a:r>
            <a:r>
              <a:rPr lang="ru-RU" dirty="0" err="1"/>
              <a:t>відліку</a:t>
            </a:r>
            <a:r>
              <a:rPr lang="ru-RU" dirty="0"/>
              <a:t> часу, в </a:t>
            </a:r>
            <a:r>
              <a:rPr lang="ru-RU" dirty="0" err="1"/>
              <a:t>якій</a:t>
            </a:r>
            <a:r>
              <a:rPr lang="ru-RU" dirty="0"/>
              <a:t> як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одиниця</a:t>
            </a:r>
            <a:r>
              <a:rPr lang="ru-RU" dirty="0"/>
              <a:t> </a:t>
            </a:r>
            <a:r>
              <a:rPr lang="ru-RU" dirty="0" err="1"/>
              <a:t>прийнятий</a:t>
            </a:r>
            <a:r>
              <a:rPr lang="ru-RU" dirty="0"/>
              <a:t> </a:t>
            </a:r>
            <a:r>
              <a:rPr lang="ru-RU" dirty="0" err="1"/>
              <a:t>інтервал</a:t>
            </a:r>
            <a:r>
              <a:rPr lang="ru-RU" dirty="0"/>
              <a:t> (</a:t>
            </a:r>
            <a:r>
              <a:rPr lang="ru-RU" dirty="0" err="1"/>
              <a:t>сонячна</a:t>
            </a:r>
            <a:r>
              <a:rPr lang="ru-RU" dirty="0"/>
              <a:t> </a:t>
            </a:r>
            <a:r>
              <a:rPr lang="ru-RU" dirty="0" err="1"/>
              <a:t>доба</a:t>
            </a:r>
            <a:r>
              <a:rPr lang="ru-RU" dirty="0"/>
              <a:t>)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послідовними</a:t>
            </a:r>
            <a:r>
              <a:rPr lang="ru-RU" dirty="0"/>
              <a:t> </a:t>
            </a:r>
            <a:r>
              <a:rPr lang="ru-RU" dirty="0" err="1"/>
              <a:t>верхніми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нижніми</a:t>
            </a:r>
            <a:r>
              <a:rPr lang="ru-RU" dirty="0"/>
              <a:t>) </a:t>
            </a:r>
            <a:r>
              <a:rPr lang="ru-RU" dirty="0" err="1"/>
              <a:t>кульмінаціями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.</a:t>
            </a:r>
          </a:p>
          <a:p>
            <a:r>
              <a:rPr lang="ru-RU" dirty="0" err="1"/>
              <a:t>Істинний</a:t>
            </a:r>
            <a:r>
              <a:rPr lang="ru-RU" dirty="0"/>
              <a:t> </a:t>
            </a:r>
            <a:r>
              <a:rPr lang="ru-RU" dirty="0" err="1"/>
              <a:t>сонячний</a:t>
            </a:r>
            <a:r>
              <a:rPr lang="ru-RU" dirty="0"/>
              <a:t> час </a:t>
            </a:r>
            <a:r>
              <a:rPr lang="ru-RU" dirty="0" err="1"/>
              <a:t>вимірюється</a:t>
            </a:r>
            <a:r>
              <a:rPr lang="ru-RU" dirty="0"/>
              <a:t> </a:t>
            </a:r>
            <a:r>
              <a:rPr lang="ru-RU" dirty="0" err="1"/>
              <a:t>часовим</a:t>
            </a:r>
            <a:r>
              <a:rPr lang="ru-RU" dirty="0"/>
              <a:t> кутом центра </a:t>
            </a:r>
            <a:r>
              <a:rPr lang="ru-RU" dirty="0" err="1"/>
              <a:t>Сонця</a:t>
            </a:r>
            <a:r>
              <a:rPr lang="ru-RU" dirty="0"/>
              <a:t>.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нерівномірності</a:t>
            </a:r>
            <a:r>
              <a:rPr lang="ru-RU" dirty="0"/>
              <a:t> видимого </a:t>
            </a:r>
            <a:r>
              <a:rPr lang="ru-RU" dirty="0" err="1"/>
              <a:t>річного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 по </a:t>
            </a:r>
            <a:r>
              <a:rPr lang="ru-RU" dirty="0" err="1"/>
              <a:t>екліптиці</a:t>
            </a:r>
            <a:r>
              <a:rPr lang="ru-RU" dirty="0"/>
              <a:t> і </a:t>
            </a:r>
            <a:r>
              <a:rPr lang="ru-RU" dirty="0" err="1"/>
              <a:t>нахилу</a:t>
            </a:r>
            <a:r>
              <a:rPr lang="ru-RU" dirty="0"/>
              <a:t> </a:t>
            </a:r>
            <a:r>
              <a:rPr lang="ru-RU" dirty="0" err="1"/>
              <a:t>екліптики</a:t>
            </a:r>
            <a:r>
              <a:rPr lang="ru-RU" dirty="0"/>
              <a:t> до </a:t>
            </a:r>
            <a:r>
              <a:rPr lang="ru-RU" dirty="0" err="1"/>
              <a:t>екватора</a:t>
            </a:r>
            <a:r>
              <a:rPr lang="ru-RU" dirty="0"/>
              <a:t> </a:t>
            </a:r>
            <a:r>
              <a:rPr lang="ru-RU" dirty="0" err="1"/>
              <a:t>істинний</a:t>
            </a:r>
            <a:r>
              <a:rPr lang="ru-RU" dirty="0"/>
              <a:t> </a:t>
            </a:r>
            <a:r>
              <a:rPr lang="ru-RU" dirty="0" err="1"/>
              <a:t>сонячний</a:t>
            </a:r>
            <a:r>
              <a:rPr lang="ru-RU" dirty="0"/>
              <a:t> час </a:t>
            </a:r>
            <a:r>
              <a:rPr lang="ru-RU" dirty="0" err="1"/>
              <a:t>вимірюється</a:t>
            </a:r>
            <a:r>
              <a:rPr lang="ru-RU" dirty="0"/>
              <a:t> не </a:t>
            </a:r>
            <a:r>
              <a:rPr lang="ru-RU" dirty="0" err="1"/>
              <a:t>рівномірно</a:t>
            </a:r>
            <a:r>
              <a:rPr lang="ru-RU" dirty="0"/>
              <a:t>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не </a:t>
            </a:r>
            <a:r>
              <a:rPr lang="ru-RU" dirty="0" err="1"/>
              <a:t>зручний</a:t>
            </a:r>
            <a:r>
              <a:rPr lang="ru-RU" dirty="0"/>
              <a:t> для практичного </a:t>
            </a:r>
            <a:r>
              <a:rPr lang="ru-RU" dirty="0" err="1"/>
              <a:t>життя</a:t>
            </a:r>
            <a:r>
              <a:rPr lang="ru-RU" dirty="0"/>
              <a:t>. Для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недоліку</a:t>
            </a:r>
            <a:r>
              <a:rPr lang="ru-RU" dirty="0"/>
              <a:t> вводиться так </a:t>
            </a:r>
            <a:r>
              <a:rPr lang="ru-RU" dirty="0" err="1"/>
              <a:t>зване</a:t>
            </a:r>
            <a:r>
              <a:rPr lang="ru-RU" dirty="0"/>
              <a:t> </a:t>
            </a:r>
            <a:r>
              <a:rPr lang="ru-RU" dirty="0" err="1"/>
              <a:t>середнє</a:t>
            </a:r>
            <a:r>
              <a:rPr lang="ru-RU" dirty="0"/>
              <a:t> </a:t>
            </a:r>
            <a:r>
              <a:rPr lang="ru-RU" dirty="0" err="1"/>
              <a:t>Сонце</a:t>
            </a:r>
            <a:r>
              <a:rPr lang="ru-RU" dirty="0"/>
              <a:t> — </a:t>
            </a:r>
            <a:r>
              <a:rPr lang="ru-RU" dirty="0" err="1"/>
              <a:t>фіктивна</a:t>
            </a:r>
            <a:r>
              <a:rPr lang="ru-RU" dirty="0"/>
              <a:t> точка,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року </a:t>
            </a:r>
            <a:r>
              <a:rPr lang="ru-RU" dirty="0" err="1"/>
              <a:t>рухається</a:t>
            </a:r>
            <a:r>
              <a:rPr lang="ru-RU" dirty="0"/>
              <a:t> </a:t>
            </a:r>
            <a:r>
              <a:rPr lang="ru-RU" dirty="0" err="1"/>
              <a:t>рівномірно</a:t>
            </a:r>
            <a:r>
              <a:rPr lang="ru-RU" dirty="0"/>
              <a:t> по </a:t>
            </a:r>
            <a:r>
              <a:rPr lang="ru-RU" dirty="0" err="1"/>
              <a:t>екватору</a:t>
            </a:r>
            <a:r>
              <a:rPr lang="ru-RU" dirty="0"/>
              <a:t> і </a:t>
            </a:r>
            <a:r>
              <a:rPr lang="ru-RU" dirty="0" err="1"/>
              <a:t>здійснююча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точки </a:t>
            </a:r>
            <a:r>
              <a:rPr lang="ru-RU" dirty="0" err="1"/>
              <a:t>весняного</a:t>
            </a:r>
            <a:r>
              <a:rPr lang="ru-RU" dirty="0"/>
              <a:t> </a:t>
            </a:r>
            <a:r>
              <a:rPr lang="ru-RU" dirty="0" err="1"/>
              <a:t>сонцестояння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обернення</a:t>
            </a:r>
            <a:r>
              <a:rPr lang="ru-RU" dirty="0"/>
              <a:t> за той же час, </a:t>
            </a:r>
            <a:r>
              <a:rPr lang="ru-RU" dirty="0" err="1"/>
              <a:t>що</a:t>
            </a:r>
            <a:r>
              <a:rPr lang="ru-RU" dirty="0"/>
              <a:t> і </a:t>
            </a:r>
            <a:r>
              <a:rPr lang="ru-RU" dirty="0" err="1"/>
              <a:t>істинне</a:t>
            </a:r>
            <a:r>
              <a:rPr lang="ru-RU" dirty="0"/>
              <a:t> </a:t>
            </a:r>
            <a:r>
              <a:rPr lang="ru-RU" dirty="0" err="1"/>
              <a:t>Сонце</a:t>
            </a:r>
            <a:r>
              <a:rPr lang="ru-RU" dirty="0"/>
              <a:t>, яке </a:t>
            </a:r>
            <a:r>
              <a:rPr lang="ru-RU" dirty="0" err="1"/>
              <a:t>рухається</a:t>
            </a:r>
            <a:r>
              <a:rPr lang="ru-RU" dirty="0"/>
              <a:t> </a:t>
            </a:r>
            <a:r>
              <a:rPr lang="ru-RU" dirty="0" err="1"/>
              <a:t>нерівномірно</a:t>
            </a:r>
            <a:r>
              <a:rPr lang="ru-RU" dirty="0"/>
              <a:t> по </a:t>
            </a:r>
            <a:r>
              <a:rPr lang="ru-RU" dirty="0" err="1"/>
              <a:t>екліптиці</a:t>
            </a:r>
            <a:r>
              <a:rPr lang="ru-RU" dirty="0"/>
              <a:t>.</a:t>
            </a:r>
          </a:p>
          <a:p>
            <a:r>
              <a:rPr lang="ru-RU" dirty="0"/>
              <a:t>Система </a:t>
            </a:r>
            <a:r>
              <a:rPr lang="ru-RU" dirty="0" err="1"/>
              <a:t>відліку</a:t>
            </a:r>
            <a:r>
              <a:rPr lang="ru-RU" dirty="0"/>
              <a:t> часу, основана на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Сонці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середнім</a:t>
            </a:r>
            <a:r>
              <a:rPr lang="ru-RU" dirty="0"/>
              <a:t> </a:t>
            </a:r>
            <a:r>
              <a:rPr lang="ru-RU" dirty="0" err="1"/>
              <a:t>сонячним</a:t>
            </a:r>
            <a:r>
              <a:rPr lang="ru-RU" dirty="0"/>
              <a:t> часом, а </a:t>
            </a:r>
            <a:r>
              <a:rPr lang="ru-RU" dirty="0" err="1"/>
              <a:t>інтервал</a:t>
            </a:r>
            <a:r>
              <a:rPr lang="ru-RU" dirty="0"/>
              <a:t> часу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послідовними</a:t>
            </a:r>
            <a:r>
              <a:rPr lang="ru-RU" dirty="0"/>
              <a:t> </a:t>
            </a:r>
            <a:r>
              <a:rPr lang="ru-RU" dirty="0" err="1"/>
              <a:t>одноіменними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кульмінаціями</a:t>
            </a:r>
            <a:r>
              <a:rPr lang="ru-RU" dirty="0"/>
              <a:t> — </a:t>
            </a:r>
            <a:r>
              <a:rPr lang="ru-RU" dirty="0" err="1"/>
              <a:t>середньою</a:t>
            </a:r>
            <a:r>
              <a:rPr lang="ru-RU" dirty="0"/>
              <a:t> </a:t>
            </a:r>
            <a:r>
              <a:rPr lang="ru-RU" dirty="0" err="1"/>
              <a:t>сонячною</a:t>
            </a:r>
            <a:r>
              <a:rPr lang="ru-RU" dirty="0"/>
              <a:t> </a:t>
            </a:r>
            <a:r>
              <a:rPr lang="ru-RU" dirty="0" err="1"/>
              <a:t>добою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середні</a:t>
            </a:r>
            <a:r>
              <a:rPr lang="ru-RU" dirty="0"/>
              <a:t>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години</a:t>
            </a:r>
            <a:r>
              <a:rPr lang="ru-RU" dirty="0"/>
              <a:t>, </a:t>
            </a:r>
            <a:r>
              <a:rPr lang="ru-RU" dirty="0" err="1"/>
              <a:t>хвилини</a:t>
            </a:r>
            <a:r>
              <a:rPr lang="ru-RU" dirty="0"/>
              <a:t> і </a:t>
            </a:r>
            <a:r>
              <a:rPr lang="ru-RU" dirty="0" err="1"/>
              <a:t>секунди</a:t>
            </a:r>
            <a:r>
              <a:rPr lang="ru-RU" dirty="0"/>
              <a:t>.</a:t>
            </a:r>
          </a:p>
          <a:p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сонячний</a:t>
            </a:r>
            <a:r>
              <a:rPr lang="ru-RU" dirty="0"/>
              <a:t> час </a:t>
            </a:r>
            <a:r>
              <a:rPr lang="ru-RU" dirty="0" err="1"/>
              <a:t>вимірюється</a:t>
            </a:r>
            <a:r>
              <a:rPr lang="ru-RU" dirty="0"/>
              <a:t> </a:t>
            </a:r>
            <a:r>
              <a:rPr lang="ru-RU" dirty="0" err="1"/>
              <a:t>часовим</a:t>
            </a:r>
            <a:r>
              <a:rPr lang="ru-RU" dirty="0"/>
              <a:t> кутом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. </a:t>
            </a:r>
            <a:r>
              <a:rPr lang="ru-RU" dirty="0" err="1"/>
              <a:t>Різниця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середнім</a:t>
            </a:r>
            <a:r>
              <a:rPr lang="ru-RU" dirty="0"/>
              <a:t> і </a:t>
            </a:r>
            <a:r>
              <a:rPr lang="ru-RU" dirty="0" err="1"/>
              <a:t>істинним</a:t>
            </a:r>
            <a:r>
              <a:rPr lang="ru-RU" dirty="0"/>
              <a:t> </a:t>
            </a:r>
            <a:r>
              <a:rPr lang="ru-RU" dirty="0" err="1"/>
              <a:t>сонячним</a:t>
            </a:r>
            <a:r>
              <a:rPr lang="ru-RU" dirty="0"/>
              <a:t> часом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рівнянням</a:t>
            </a:r>
            <a:r>
              <a:rPr lang="ru-RU" dirty="0"/>
              <a:t> часу.</a:t>
            </a:r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397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ЙОГАННЕС КЕПЛЕР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2776"/>
            <a:ext cx="6120680" cy="5040560"/>
          </a:xfr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vi-VN" dirty="0"/>
              <a:t>Йога́ннес Ке́плер </a:t>
            </a:r>
            <a:r>
              <a:rPr lang="vi-VN" dirty="0" smtClean="0"/>
              <a:t>(нім. </a:t>
            </a:r>
            <a:r>
              <a:rPr lang="en-US" dirty="0" smtClean="0"/>
              <a:t>Johannes </a:t>
            </a:r>
            <a:r>
              <a:rPr lang="en-US" dirty="0" err="1" smtClean="0"/>
              <a:t>Kepler</a:t>
            </a:r>
            <a:r>
              <a:rPr lang="en-US" dirty="0" smtClean="0"/>
              <a:t>; 27 </a:t>
            </a:r>
            <a:r>
              <a:rPr lang="vi-VN" dirty="0"/>
              <a:t>грудня 1571, Вайль-дер-Штадт — 15 листопада 1630, Реґенсбурґ) — німецький філософ, математик, астроном, астролог і оптик, відомий насамперед відкриттям законів руху планет, названих законами Кеплера на його честь. В обчислювальній математиці на його честь названо метод наближеного обчислення інтегралів. Він поширював логарифмічне числення у Німеччині, заснував оптику як науку, вдосконалив телескоп-рефрактор та допоміг довести відкриття, зроблені з допомогою телескопа його сучасником Ґалілео Ґалілеєм</a:t>
            </a:r>
            <a:r>
              <a:rPr lang="vi-VN" dirty="0" smtClean="0"/>
              <a:t>.</a:t>
            </a:r>
            <a:r>
              <a:rPr lang="ru-RU" dirty="0"/>
              <a:t> Кеплер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викладачем</a:t>
            </a:r>
            <a:r>
              <a:rPr lang="ru-RU" dirty="0"/>
              <a:t> математики </a:t>
            </a:r>
            <a:r>
              <a:rPr lang="ru-RU" dirty="0" err="1"/>
              <a:t>семінарії</a:t>
            </a:r>
            <a:r>
              <a:rPr lang="ru-RU" dirty="0"/>
              <a:t> в </a:t>
            </a:r>
            <a:r>
              <a:rPr lang="ru-RU" dirty="0" err="1"/>
              <a:t>місті</a:t>
            </a:r>
            <a:r>
              <a:rPr lang="ru-RU" dirty="0"/>
              <a:t> </a:t>
            </a:r>
            <a:r>
              <a:rPr lang="ru-RU" dirty="0" err="1"/>
              <a:t>Ґрац</a:t>
            </a:r>
            <a:r>
              <a:rPr lang="ru-RU" dirty="0"/>
              <a:t> (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Грацький</a:t>
            </a:r>
            <a:r>
              <a:rPr lang="ru-RU" dirty="0"/>
              <a:t> </a:t>
            </a:r>
            <a:r>
              <a:rPr lang="ru-RU" dirty="0" err="1"/>
              <a:t>університет</a:t>
            </a:r>
            <a:r>
              <a:rPr lang="ru-RU" dirty="0"/>
              <a:t>), </a:t>
            </a:r>
            <a:r>
              <a:rPr lang="ru-RU" dirty="0" err="1"/>
              <a:t>асистентом</a:t>
            </a:r>
            <a:r>
              <a:rPr lang="ru-RU" dirty="0"/>
              <a:t> астронома Тихо Браге, </a:t>
            </a:r>
            <a:r>
              <a:rPr lang="ru-RU" dirty="0" err="1"/>
              <a:t>придворним</a:t>
            </a:r>
            <a:r>
              <a:rPr lang="ru-RU" dirty="0"/>
              <a:t> математиком кайзера Рудольфа II, </a:t>
            </a:r>
            <a:r>
              <a:rPr lang="ru-RU" dirty="0" err="1"/>
              <a:t>викладачем</a:t>
            </a:r>
            <a:r>
              <a:rPr lang="ru-RU" dirty="0"/>
              <a:t> математики у </a:t>
            </a:r>
            <a:r>
              <a:rPr lang="ru-RU" dirty="0" err="1"/>
              <a:t>Лінці</a:t>
            </a:r>
            <a:r>
              <a:rPr lang="ru-RU" dirty="0"/>
              <a:t> та </a:t>
            </a:r>
            <a:r>
              <a:rPr lang="ru-RU" dirty="0" err="1"/>
              <a:t>придворним</a:t>
            </a:r>
            <a:r>
              <a:rPr lang="ru-RU" dirty="0"/>
              <a:t> астрологом генерала </a:t>
            </a:r>
            <a:r>
              <a:rPr lang="ru-RU" dirty="0" err="1"/>
              <a:t>Валленштайна</a:t>
            </a:r>
            <a:r>
              <a:rPr lang="ru-RU" dirty="0"/>
              <a:t>.</a:t>
            </a:r>
          </a:p>
        </p:txBody>
      </p:sp>
      <p:pic>
        <p:nvPicPr>
          <p:cNvPr id="4" name="Рисунок 3" descr="C:\Users\Лина\Desktop\Johannes_Kepler_161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32656"/>
            <a:ext cx="2021582" cy="30963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2827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4809728" cy="914400"/>
          </a:xfrm>
        </p:spPr>
        <p:txBody>
          <a:bodyPr/>
          <a:lstStyle/>
          <a:p>
            <a:r>
              <a:rPr lang="uk-UA" dirty="0" smtClean="0"/>
              <a:t> ЗАКОНИ КЕПЛЕРА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6948" y="1477942"/>
            <a:ext cx="5601816" cy="5119410"/>
          </a:xfr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ru-RU" dirty="0" smtClean="0"/>
              <a:t>Перший закон Кеплера</a:t>
            </a:r>
          </a:p>
          <a:p>
            <a:pPr marL="68580" indent="0">
              <a:buNone/>
            </a:pP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 </a:t>
            </a:r>
            <a:r>
              <a:rPr lang="ru-RU" dirty="0" err="1"/>
              <a:t>обертаються</a:t>
            </a:r>
            <a:r>
              <a:rPr lang="ru-RU" dirty="0"/>
              <a:t>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 </a:t>
            </a:r>
            <a:r>
              <a:rPr lang="ru-RU" dirty="0" err="1"/>
              <a:t>еліптичними</a:t>
            </a:r>
            <a:r>
              <a:rPr lang="ru-RU" dirty="0"/>
              <a:t> </a:t>
            </a:r>
            <a:r>
              <a:rPr lang="ru-RU" dirty="0" err="1"/>
              <a:t>орбітами</a:t>
            </a:r>
            <a:r>
              <a:rPr lang="ru-RU" dirty="0"/>
              <a:t>, в одному з </a:t>
            </a:r>
            <a:r>
              <a:rPr lang="ru-RU" dirty="0" err="1"/>
              <a:t>фокусів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/>
              <a:t>Сонце</a:t>
            </a:r>
            <a:r>
              <a:rPr lang="ru-RU" dirty="0"/>
              <a:t> (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орбіти</a:t>
            </a:r>
            <a:r>
              <a:rPr lang="ru-RU" dirty="0"/>
              <a:t> планет і </a:t>
            </a:r>
            <a:r>
              <a:rPr lang="ru-RU" dirty="0" err="1"/>
              <a:t>тіл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один </a:t>
            </a:r>
            <a:r>
              <a:rPr lang="ru-RU" dirty="0" err="1"/>
              <a:t>спільний</a:t>
            </a:r>
            <a:r>
              <a:rPr lang="ru-RU" dirty="0"/>
              <a:t> фокус, в </a:t>
            </a:r>
            <a:r>
              <a:rPr lang="ru-RU" dirty="0" err="1"/>
              <a:t>якому</a:t>
            </a:r>
            <a:r>
              <a:rPr lang="ru-RU" dirty="0"/>
              <a:t>, </a:t>
            </a:r>
            <a:r>
              <a:rPr lang="ru-RU" dirty="0" err="1"/>
              <a:t>власне</a:t>
            </a:r>
            <a:r>
              <a:rPr lang="ru-RU" dirty="0"/>
              <a:t>, і </a:t>
            </a:r>
            <a:r>
              <a:rPr lang="ru-RU" dirty="0" err="1"/>
              <a:t>розташовано</a:t>
            </a:r>
            <a:r>
              <a:rPr lang="ru-RU" dirty="0"/>
              <a:t> </a:t>
            </a:r>
            <a:r>
              <a:rPr lang="ru-RU" dirty="0" err="1"/>
              <a:t>Сонце</a:t>
            </a:r>
            <a:r>
              <a:rPr lang="ru-RU" dirty="0"/>
              <a:t>).</a:t>
            </a:r>
          </a:p>
          <a:p>
            <a:pPr marL="68580" indent="0">
              <a:buNone/>
            </a:pPr>
            <a:r>
              <a:rPr lang="ru-RU" dirty="0" err="1"/>
              <a:t>Найближча</a:t>
            </a:r>
            <a:r>
              <a:rPr lang="ru-RU" dirty="0"/>
              <a:t> до </a:t>
            </a:r>
            <a:r>
              <a:rPr lang="ru-RU" dirty="0" err="1"/>
              <a:t>Сонця</a:t>
            </a:r>
            <a:r>
              <a:rPr lang="ru-RU" dirty="0"/>
              <a:t> точка </a:t>
            </a:r>
            <a:r>
              <a:rPr lang="ru-RU" dirty="0" err="1"/>
              <a:t>орбіти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перигелієм</a:t>
            </a:r>
            <a:r>
              <a:rPr lang="ru-RU" dirty="0"/>
              <a:t>, а </a:t>
            </a:r>
            <a:r>
              <a:rPr lang="ru-RU" dirty="0" err="1"/>
              <a:t>найдальша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точка — </a:t>
            </a:r>
            <a:r>
              <a:rPr lang="ru-RU" dirty="0" err="1"/>
              <a:t>афелієм</a:t>
            </a:r>
            <a:r>
              <a:rPr lang="ru-RU" dirty="0"/>
              <a:t>.</a:t>
            </a:r>
          </a:p>
          <a:p>
            <a:pPr marL="68580" indent="0">
              <a:buNone/>
            </a:pP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витягнутості</a:t>
            </a:r>
            <a:r>
              <a:rPr lang="ru-RU" dirty="0"/>
              <a:t> </a:t>
            </a:r>
            <a:r>
              <a:rPr lang="ru-RU" dirty="0" err="1"/>
              <a:t>еліпса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ексцентриситетом</a:t>
            </a:r>
            <a:r>
              <a:rPr lang="ru-RU" dirty="0"/>
              <a:t>. </a:t>
            </a:r>
            <a:r>
              <a:rPr lang="ru-RU" dirty="0" err="1"/>
              <a:t>Ексцентриситет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/>
              <a:t>відношенню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 фокуса </a:t>
            </a:r>
            <a:r>
              <a:rPr lang="ru-RU" dirty="0" err="1"/>
              <a:t>від</a:t>
            </a:r>
            <a:r>
              <a:rPr lang="ru-RU" dirty="0"/>
              <a:t> центра до </a:t>
            </a:r>
            <a:r>
              <a:rPr lang="ru-RU" dirty="0" err="1"/>
              <a:t>довжини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півосі</a:t>
            </a:r>
            <a:r>
              <a:rPr lang="ru-RU" dirty="0"/>
              <a:t> (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 до </a:t>
            </a:r>
            <a:r>
              <a:rPr lang="ru-RU" dirty="0" err="1"/>
              <a:t>Сонця</a:t>
            </a:r>
            <a:r>
              <a:rPr lang="ru-RU" dirty="0"/>
              <a:t>). Коли </a:t>
            </a:r>
            <a:r>
              <a:rPr lang="ru-RU" dirty="0" err="1"/>
              <a:t>фокуси</a:t>
            </a:r>
            <a:r>
              <a:rPr lang="ru-RU" dirty="0"/>
              <a:t> й центр </a:t>
            </a:r>
            <a:r>
              <a:rPr lang="ru-RU" dirty="0" err="1"/>
              <a:t>збігаються</a:t>
            </a:r>
            <a:r>
              <a:rPr lang="ru-RU" dirty="0"/>
              <a:t>, </a:t>
            </a:r>
            <a:r>
              <a:rPr lang="ru-RU" dirty="0" err="1"/>
              <a:t>еліпс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коло. </a:t>
            </a:r>
            <a:r>
              <a:rPr lang="ru-RU" dirty="0" err="1"/>
              <a:t>Орбіти</a:t>
            </a:r>
            <a:r>
              <a:rPr lang="ru-RU" dirty="0"/>
              <a:t> планет — </a:t>
            </a:r>
            <a:r>
              <a:rPr lang="ru-RU" dirty="0" err="1"/>
              <a:t>еліпси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мало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</a:t>
            </a:r>
            <a:r>
              <a:rPr lang="ru-RU" dirty="0"/>
              <a:t>;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ексцентриситети</a:t>
            </a:r>
            <a:r>
              <a:rPr lang="ru-RU" dirty="0"/>
              <a:t> </a:t>
            </a:r>
            <a:r>
              <a:rPr lang="ru-RU" dirty="0" err="1"/>
              <a:t>малі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ексцентриситет</a:t>
            </a:r>
            <a:r>
              <a:rPr lang="ru-RU" dirty="0"/>
              <a:t> </a:t>
            </a:r>
            <a:r>
              <a:rPr lang="ru-RU" dirty="0" err="1"/>
              <a:t>орбіти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е = 0,017.</a:t>
            </a:r>
          </a:p>
          <a:p>
            <a:pPr marL="68580" indent="0">
              <a:buNone/>
            </a:pPr>
            <a:endParaRPr lang="ru-RU" dirty="0" smtClean="0"/>
          </a:p>
          <a:p>
            <a:pPr marL="68580" indent="0">
              <a:buNone/>
            </a:pPr>
            <a:endParaRPr lang="ru-RU" dirty="0"/>
          </a:p>
        </p:txBody>
      </p:sp>
      <p:pic>
        <p:nvPicPr>
          <p:cNvPr id="4" name="Рисунок 3" descr="Kepler1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60648"/>
            <a:ext cx="2808312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3537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51521"/>
            <a:ext cx="6120680" cy="914400"/>
          </a:xfrm>
        </p:spPr>
        <p:txBody>
          <a:bodyPr/>
          <a:lstStyle/>
          <a:p>
            <a:r>
              <a:rPr lang="uk-UA" dirty="0" smtClean="0"/>
              <a:t> ДРУГИЙ ЗАКОН КЕПЛЕРА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556792"/>
            <a:ext cx="5544616" cy="4788024"/>
          </a:xfr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ru-RU" dirty="0" err="1"/>
              <a:t>Радіус</a:t>
            </a:r>
            <a:r>
              <a:rPr lang="ru-RU" dirty="0"/>
              <a:t>-вектор </a:t>
            </a:r>
            <a:r>
              <a:rPr lang="ru-RU" dirty="0" err="1"/>
              <a:t>планети</a:t>
            </a:r>
            <a:r>
              <a:rPr lang="ru-RU" dirty="0"/>
              <a:t> (</a:t>
            </a:r>
            <a:r>
              <a:rPr lang="ru-RU" dirty="0" err="1"/>
              <a:t>тіла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) за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проміжки</a:t>
            </a:r>
            <a:r>
              <a:rPr lang="ru-RU" dirty="0"/>
              <a:t> часу </a:t>
            </a:r>
            <a:r>
              <a:rPr lang="ru-RU" dirty="0" err="1"/>
              <a:t>описує</a:t>
            </a:r>
            <a:r>
              <a:rPr lang="ru-RU" dirty="0"/>
              <a:t> </a:t>
            </a:r>
            <a:r>
              <a:rPr lang="ru-RU" dirty="0" err="1"/>
              <a:t>рівновеликі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.</a:t>
            </a:r>
          </a:p>
          <a:p>
            <a:pPr marL="68580" indent="0">
              <a:buNone/>
            </a:pPr>
            <a:r>
              <a:rPr lang="ru-RU" dirty="0" err="1"/>
              <a:t>Лінійна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 </a:t>
            </a:r>
            <a:r>
              <a:rPr lang="ru-RU" dirty="0" err="1"/>
              <a:t>неоднакова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точках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орбіти</a:t>
            </a:r>
            <a:r>
              <a:rPr lang="ru-RU" dirty="0"/>
              <a:t>: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ближча</a:t>
            </a:r>
            <a:r>
              <a:rPr lang="ru-RU" dirty="0"/>
              <a:t> планета до </a:t>
            </a:r>
            <a:r>
              <a:rPr lang="ru-RU" dirty="0" err="1"/>
              <a:t>Сонця</a:t>
            </a:r>
            <a:r>
              <a:rPr lang="ru-RU" dirty="0"/>
              <a:t>, то </a:t>
            </a:r>
            <a:r>
              <a:rPr lang="ru-RU" dirty="0" err="1"/>
              <a:t>більша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. </a:t>
            </a:r>
            <a:r>
              <a:rPr lang="ru-RU" dirty="0" err="1"/>
              <a:t>Швид¬кість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 у </a:t>
            </a:r>
            <a:r>
              <a:rPr lang="ru-RU" dirty="0" err="1"/>
              <a:t>перигелії</a:t>
            </a:r>
            <a:r>
              <a:rPr lang="ru-RU" dirty="0"/>
              <a:t> </a:t>
            </a:r>
            <a:r>
              <a:rPr lang="ru-RU" dirty="0" err="1"/>
              <a:t>найбільша</a:t>
            </a:r>
            <a:r>
              <a:rPr lang="ru-RU" dirty="0"/>
              <a:t>, а в </a:t>
            </a:r>
            <a:r>
              <a:rPr lang="ru-RU" dirty="0" err="1"/>
              <a:t>афелії</a:t>
            </a:r>
            <a:r>
              <a:rPr lang="ru-RU" dirty="0"/>
              <a:t> — </a:t>
            </a:r>
            <a:r>
              <a:rPr lang="ru-RU" dirty="0" err="1"/>
              <a:t>найменша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площа</a:t>
            </a:r>
            <a:r>
              <a:rPr lang="ru-RU" dirty="0"/>
              <a:t>, яку "</a:t>
            </a:r>
            <a:r>
              <a:rPr lang="ru-RU" dirty="0" err="1"/>
              <a:t>замітає</a:t>
            </a:r>
            <a:r>
              <a:rPr lang="ru-RU" dirty="0"/>
              <a:t>" </a:t>
            </a:r>
            <a:r>
              <a:rPr lang="ru-RU" dirty="0" err="1"/>
              <a:t>радіус</a:t>
            </a:r>
            <a:r>
              <a:rPr lang="ru-RU" dirty="0"/>
              <a:t>-вектор за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проміжок</a:t>
            </a:r>
            <a:r>
              <a:rPr lang="ru-RU" dirty="0"/>
              <a:t> часу, не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орбіти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планета. </a:t>
            </a:r>
            <a:r>
              <a:rPr lang="ru-RU" dirty="0" err="1"/>
              <a:t>Площа</a:t>
            </a:r>
            <a:r>
              <a:rPr lang="ru-RU" dirty="0"/>
              <a:t>, яку "</a:t>
            </a:r>
            <a:r>
              <a:rPr lang="ru-RU" dirty="0" err="1"/>
              <a:t>замітає</a:t>
            </a:r>
            <a:r>
              <a:rPr lang="ru-RU" dirty="0"/>
              <a:t>" </a:t>
            </a:r>
            <a:r>
              <a:rPr lang="ru-RU" dirty="0" err="1"/>
              <a:t>радіус</a:t>
            </a:r>
            <a:r>
              <a:rPr lang="ru-RU" dirty="0"/>
              <a:t> вектор за </a:t>
            </a:r>
            <a:r>
              <a:rPr lang="ru-RU" dirty="0" err="1"/>
              <a:t>одиницю</a:t>
            </a:r>
            <a:r>
              <a:rPr lang="ru-RU" dirty="0"/>
              <a:t> часу </a:t>
            </a:r>
            <a:r>
              <a:rPr lang="ru-RU" dirty="0" err="1"/>
              <a:t>називається</a:t>
            </a:r>
            <a:r>
              <a:rPr lang="ru-RU" dirty="0"/>
              <a:t> секторною (сегментною) </a:t>
            </a:r>
            <a:r>
              <a:rPr lang="ru-RU" dirty="0" err="1"/>
              <a:t>швидкістю</a:t>
            </a:r>
            <a:r>
              <a:rPr lang="ru-RU" dirty="0"/>
              <a:t>.</a:t>
            </a:r>
          </a:p>
          <a:p>
            <a:pPr marL="68580" indent="0">
              <a:buNone/>
            </a:pPr>
            <a:r>
              <a:rPr lang="ru-RU" dirty="0"/>
              <a:t>Таким чином, </a:t>
            </a:r>
            <a:r>
              <a:rPr lang="ru-RU" dirty="0" err="1"/>
              <a:t>другий</a:t>
            </a:r>
            <a:r>
              <a:rPr lang="ru-RU" dirty="0"/>
              <a:t> закон Кеплера </a:t>
            </a:r>
            <a:r>
              <a:rPr lang="ru-RU" dirty="0" err="1"/>
              <a:t>кількісно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 </a:t>
            </a:r>
            <a:r>
              <a:rPr lang="ru-RU" dirty="0" err="1"/>
              <a:t>орбітою</a:t>
            </a:r>
            <a:r>
              <a:rPr lang="ru-RU" dirty="0"/>
              <a:t>.</a:t>
            </a:r>
          </a:p>
          <a:p>
            <a:pPr marL="68580" indent="0">
              <a:buNone/>
            </a:pPr>
            <a:r>
              <a:rPr lang="ru-RU" dirty="0"/>
              <a:t>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класичної</a:t>
            </a:r>
            <a:r>
              <a:rPr lang="ru-RU" dirty="0"/>
              <a:t> </a:t>
            </a:r>
            <a:r>
              <a:rPr lang="ru-RU" dirty="0" err="1"/>
              <a:t>механіки</a:t>
            </a:r>
            <a:r>
              <a:rPr lang="ru-RU" dirty="0"/>
              <a:t>, </a:t>
            </a:r>
            <a:r>
              <a:rPr lang="ru-RU" dirty="0" err="1"/>
              <a:t>другий</a:t>
            </a:r>
            <a:r>
              <a:rPr lang="ru-RU" dirty="0"/>
              <a:t> закон Кеплера є </a:t>
            </a:r>
            <a:r>
              <a:rPr lang="ru-RU" dirty="0" err="1"/>
              <a:t>проявом</a:t>
            </a:r>
            <a:r>
              <a:rPr lang="ru-RU" dirty="0"/>
              <a:t> закону </a:t>
            </a:r>
            <a:r>
              <a:rPr lang="ru-RU" dirty="0" err="1"/>
              <a:t>збереження</a:t>
            </a:r>
            <a:r>
              <a:rPr lang="ru-RU" dirty="0"/>
              <a:t> моменту </a:t>
            </a:r>
            <a:r>
              <a:rPr lang="ru-RU" dirty="0" err="1"/>
              <a:t>імпульсу</a:t>
            </a:r>
            <a:r>
              <a:rPr lang="ru-RU" dirty="0"/>
              <a:t>.</a:t>
            </a:r>
          </a:p>
          <a:p>
            <a:pPr marL="68580" indent="0">
              <a:buNone/>
            </a:pPr>
            <a:endParaRPr lang="ru-RU" dirty="0"/>
          </a:p>
        </p:txBody>
      </p:sp>
      <p:pic>
        <p:nvPicPr>
          <p:cNvPr id="4" name="Рисунок 3" descr="Kepler2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049" y="1268760"/>
            <a:ext cx="2592288" cy="2304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4833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ТРЕТІЙ ЗАКОН КЕПЛЕРА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412776"/>
            <a:ext cx="7978080" cy="5040560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ru-RU" dirty="0" err="1"/>
              <a:t>Квадрати</a:t>
            </a:r>
            <a:r>
              <a:rPr lang="ru-RU" dirty="0"/>
              <a:t> </a:t>
            </a:r>
            <a:r>
              <a:rPr lang="ru-RU" dirty="0" err="1"/>
              <a:t>зоряних</a:t>
            </a:r>
            <a:r>
              <a:rPr lang="ru-RU" dirty="0"/>
              <a:t> </a:t>
            </a:r>
            <a:r>
              <a:rPr lang="ru-RU" dirty="0" err="1"/>
              <a:t>періодів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 планет </a:t>
            </a:r>
            <a:r>
              <a:rPr lang="ru-RU" dirty="0" err="1"/>
              <a:t>відносяться</a:t>
            </a:r>
            <a:r>
              <a:rPr lang="ru-RU" dirty="0"/>
              <a:t>, як </a:t>
            </a:r>
            <a:r>
              <a:rPr lang="ru-RU" dirty="0" err="1"/>
              <a:t>куби</a:t>
            </a:r>
            <a:r>
              <a:rPr lang="ru-RU" dirty="0"/>
              <a:t> великих </a:t>
            </a:r>
            <a:r>
              <a:rPr lang="ru-RU" dirty="0" err="1"/>
              <a:t>півосей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орбіт</a:t>
            </a:r>
            <a:r>
              <a:rPr lang="ru-RU" dirty="0"/>
              <a:t>.</a:t>
            </a:r>
          </a:p>
          <a:p>
            <a:pPr marL="68580" indent="0">
              <a:buNone/>
            </a:pPr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перших </a:t>
            </a:r>
            <a:r>
              <a:rPr lang="ru-RU" dirty="0" err="1"/>
              <a:t>законів</a:t>
            </a:r>
            <a:r>
              <a:rPr lang="ru-RU" dirty="0"/>
              <a:t> Кеплера,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орбіти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взятої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, </a:t>
            </a:r>
            <a:r>
              <a:rPr lang="ru-RU" dirty="0" err="1"/>
              <a:t>третій</a:t>
            </a:r>
            <a:r>
              <a:rPr lang="ru-RU" dirty="0"/>
              <a:t> закон </a:t>
            </a:r>
            <a:r>
              <a:rPr lang="ru-RU" dirty="0" err="1"/>
              <a:t>пов'язує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орбіт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планет </a:t>
            </a:r>
            <a:r>
              <a:rPr lang="ru-RU" dirty="0" err="1"/>
              <a:t>між</a:t>
            </a:r>
            <a:r>
              <a:rPr lang="ru-RU" dirty="0"/>
              <a:t> собою.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планет  та  , а </a:t>
            </a:r>
            <a:r>
              <a:rPr lang="ru-RU" dirty="0" err="1"/>
              <a:t>довжини</a:t>
            </a:r>
            <a:r>
              <a:rPr lang="ru-RU" dirty="0"/>
              <a:t> великих </a:t>
            </a:r>
            <a:r>
              <a:rPr lang="ru-RU" dirty="0" err="1"/>
              <a:t>півосей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орбіт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,  та  , то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 smtClean="0"/>
              <a:t>:</a:t>
            </a:r>
          </a:p>
          <a:p>
            <a:pPr marL="68580" indent="0">
              <a:buNone/>
            </a:pPr>
            <a:endParaRPr lang="ru-RU" dirty="0"/>
          </a:p>
          <a:p>
            <a:pPr marL="68580" indent="0">
              <a:buNone/>
            </a:pPr>
            <a:r>
              <a:rPr lang="ru-RU" dirty="0"/>
              <a:t> </a:t>
            </a:r>
            <a:endParaRPr lang="ru-RU" dirty="0" smtClean="0"/>
          </a:p>
          <a:p>
            <a:pPr marL="68580" indent="0">
              <a:buNone/>
            </a:pPr>
            <a:endParaRPr lang="ru-RU" dirty="0"/>
          </a:p>
          <a:p>
            <a:pPr marL="68580" indent="0">
              <a:buNone/>
            </a:pPr>
            <a:r>
              <a:rPr lang="ru-RU" dirty="0" err="1"/>
              <a:t>Цей</a:t>
            </a:r>
            <a:r>
              <a:rPr lang="ru-RU" dirty="0"/>
              <a:t> закон Кеплера </a:t>
            </a:r>
            <a:r>
              <a:rPr lang="ru-RU" dirty="0" err="1"/>
              <a:t>пов'язує</a:t>
            </a:r>
            <a:r>
              <a:rPr lang="ru-RU" dirty="0"/>
              <a:t> </a:t>
            </a:r>
            <a:r>
              <a:rPr lang="ru-RU" dirty="0" err="1"/>
              <a:t>середні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 планет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 з </a:t>
            </a:r>
            <a:r>
              <a:rPr lang="ru-RU" dirty="0" err="1"/>
              <a:t>їхніми</a:t>
            </a:r>
            <a:r>
              <a:rPr lang="ru-RU" dirty="0"/>
              <a:t> </a:t>
            </a:r>
            <a:r>
              <a:rPr lang="ru-RU" dirty="0" err="1"/>
              <a:t>зоряними</a:t>
            </a:r>
            <a:r>
              <a:rPr lang="ru-RU" dirty="0"/>
              <a:t> </a:t>
            </a:r>
            <a:r>
              <a:rPr lang="ru-RU" dirty="0" err="1"/>
              <a:t>періодами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 і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відносні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 планет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, </a:t>
            </a: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кажучи</a:t>
            </a:r>
            <a:r>
              <a:rPr lang="ru-RU" dirty="0"/>
              <a:t>,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подати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півосі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планетних</a:t>
            </a:r>
            <a:r>
              <a:rPr lang="ru-RU" dirty="0"/>
              <a:t> </a:t>
            </a:r>
            <a:r>
              <a:rPr lang="ru-RU" dirty="0" err="1"/>
              <a:t>орбіт</a:t>
            </a:r>
            <a:r>
              <a:rPr lang="ru-RU" dirty="0"/>
              <a:t> в </a:t>
            </a:r>
            <a:r>
              <a:rPr lang="ru-RU" dirty="0" err="1"/>
              <a:t>одиницях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півосі</a:t>
            </a:r>
            <a:r>
              <a:rPr lang="ru-RU" dirty="0"/>
              <a:t> </a:t>
            </a:r>
            <a:r>
              <a:rPr lang="ru-RU" dirty="0" err="1"/>
              <a:t>земної</a:t>
            </a:r>
            <a:r>
              <a:rPr lang="ru-RU" dirty="0"/>
              <a:t> </a:t>
            </a:r>
            <a:r>
              <a:rPr lang="ru-RU" dirty="0" err="1"/>
              <a:t>орбіти</a:t>
            </a:r>
            <a:r>
              <a:rPr lang="ru-RU" dirty="0"/>
              <a:t>.</a:t>
            </a:r>
          </a:p>
          <a:p>
            <a:pPr marL="68580" indent="0">
              <a:buNone/>
            </a:pP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967245"/>
            <a:ext cx="2095903" cy="901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0032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548680"/>
            <a:ext cx="7772400" cy="5806880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піввісь</a:t>
            </a:r>
            <a:r>
              <a:rPr lang="ru-RU" dirty="0"/>
              <a:t> </a:t>
            </a:r>
            <a:r>
              <a:rPr lang="ru-RU" dirty="0" err="1"/>
              <a:t>земної</a:t>
            </a:r>
            <a:r>
              <a:rPr lang="ru-RU" dirty="0"/>
              <a:t> </a:t>
            </a:r>
            <a:r>
              <a:rPr lang="ru-RU" dirty="0" err="1"/>
              <a:t>орбіти</a:t>
            </a:r>
            <a:r>
              <a:rPr lang="ru-RU" dirty="0"/>
              <a:t> взято за </a:t>
            </a:r>
            <a:r>
              <a:rPr lang="ru-RU" dirty="0" err="1"/>
              <a:t>астрономічну</a:t>
            </a:r>
            <a:r>
              <a:rPr lang="ru-RU" dirty="0"/>
              <a:t>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відстаней</a:t>
            </a:r>
            <a:r>
              <a:rPr lang="ru-RU" dirty="0"/>
              <a:t>, але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абсолютне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пізніше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en-US" dirty="0"/>
              <a:t>XVIII </a:t>
            </a:r>
            <a:r>
              <a:rPr lang="ru-RU" dirty="0" err="1"/>
              <a:t>столітті</a:t>
            </a:r>
            <a:r>
              <a:rPr lang="ru-RU" dirty="0"/>
              <a:t>.</a:t>
            </a:r>
          </a:p>
          <a:p>
            <a:pPr marL="68580" indent="0">
              <a:buNone/>
            </a:pPr>
            <a:r>
              <a:rPr lang="ru-RU" dirty="0" err="1"/>
              <a:t>Відношення</a:t>
            </a:r>
            <a:r>
              <a:rPr lang="ru-RU" dirty="0"/>
              <a:t> кубу </a:t>
            </a:r>
            <a:r>
              <a:rPr lang="ru-RU" dirty="0" err="1"/>
              <a:t>півосі</a:t>
            </a:r>
            <a:r>
              <a:rPr lang="ru-RU" dirty="0"/>
              <a:t> до квадрата </a:t>
            </a:r>
            <a:r>
              <a:rPr lang="ru-RU" dirty="0" err="1"/>
              <a:t>періоду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 є </a:t>
            </a:r>
            <a:r>
              <a:rPr lang="ru-RU" dirty="0" err="1"/>
              <a:t>сталою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планет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 і </a:t>
            </a:r>
            <a:r>
              <a:rPr lang="ru-RU" dirty="0" err="1"/>
              <a:t>гравітаційної</a:t>
            </a:r>
            <a:r>
              <a:rPr lang="ru-RU" dirty="0"/>
              <a:t> </a:t>
            </a:r>
            <a:r>
              <a:rPr lang="ru-RU" dirty="0" err="1"/>
              <a:t>сталої</a:t>
            </a:r>
            <a:r>
              <a:rPr lang="ru-RU" dirty="0"/>
              <a:t>, як </a:t>
            </a:r>
            <a:r>
              <a:rPr lang="ru-RU" dirty="0" err="1"/>
              <a:t>довів</a:t>
            </a:r>
            <a:r>
              <a:rPr lang="ru-RU" dirty="0"/>
              <a:t> </a:t>
            </a:r>
            <a:r>
              <a:rPr lang="ru-RU" dirty="0" err="1"/>
              <a:t>пізніше</a:t>
            </a:r>
            <a:r>
              <a:rPr lang="ru-RU" dirty="0"/>
              <a:t> Ньютон</a:t>
            </a:r>
            <a:r>
              <a:rPr lang="ru-RU" dirty="0" smtClean="0"/>
              <a:t>:</a:t>
            </a:r>
          </a:p>
          <a:p>
            <a:pPr marL="68580" indent="0">
              <a:buNone/>
            </a:pPr>
            <a:endParaRPr lang="ru-RU" dirty="0"/>
          </a:p>
          <a:p>
            <a:pPr marL="68580" indent="0">
              <a:buNone/>
            </a:pPr>
            <a:endParaRPr lang="uk-UA" dirty="0" smtClean="0"/>
          </a:p>
          <a:p>
            <a:pPr marL="68580" indent="0">
              <a:buNone/>
            </a:pPr>
            <a:r>
              <a:rPr lang="ru-RU" dirty="0"/>
              <a:t>Таким чином,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«</a:t>
            </a:r>
            <a:r>
              <a:rPr lang="ru-RU" dirty="0" err="1"/>
              <a:t>зважити</a:t>
            </a:r>
            <a:r>
              <a:rPr lang="ru-RU" dirty="0"/>
              <a:t>» </a:t>
            </a:r>
            <a:r>
              <a:rPr lang="ru-RU" dirty="0" err="1"/>
              <a:t>Сонце</a:t>
            </a:r>
            <a:r>
              <a:rPr lang="ru-RU" dirty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37112"/>
            <a:ext cx="1872208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6528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772400" cy="4572000"/>
          </a:xfrm>
        </p:spPr>
        <p:txBody>
          <a:bodyPr/>
          <a:lstStyle/>
          <a:p>
            <a:pPr marL="68580" indent="0">
              <a:buNone/>
            </a:pPr>
            <a:r>
              <a:rPr lang="uk-UA" dirty="0" smtClean="0"/>
              <a:t>      </a:t>
            </a:r>
          </a:p>
          <a:p>
            <a:pPr marL="6858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   </a:t>
            </a:r>
          </a:p>
          <a:p>
            <a:pPr marL="6858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   РОБОТУ ВИКОНАЛА</a:t>
            </a:r>
          </a:p>
          <a:p>
            <a:pPr marL="6858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   СТУДЕНТКА  103  ГРУПИ</a:t>
            </a:r>
          </a:p>
          <a:p>
            <a:pPr marL="6858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   МБМК</a:t>
            </a:r>
          </a:p>
          <a:p>
            <a:pPr marL="6858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    КЛАДЬКО АНГЕЛІНА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9303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732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Метро</vt:lpstr>
      <vt:lpstr>СОНЯЧНИЙ ЧАС.ЙОГАННЕС КЕПЛЕР.ЗАКОНИ КЕПЛЕРА.</vt:lpstr>
      <vt:lpstr>        СОНЯЧНИЙ ЧАС</vt:lpstr>
      <vt:lpstr>     ЙОГАННЕС КЕПЛЕР</vt:lpstr>
      <vt:lpstr> ЗАКОНИ КЕПЛЕРА</vt:lpstr>
      <vt:lpstr> ДРУГИЙ ЗАКОН КЕПЛЕРА</vt:lpstr>
      <vt:lpstr> ТРЕТІЙ ЗАКОН КЕПЛЕРА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СОНЯЧНИЙ ЧАС.ЙОГАННЕС КЕПЛЕР.ЗАКОНИ КЕПЛЕРА.</dc:title>
  <dc:creator>Лина</dc:creator>
  <cp:lastModifiedBy>Лина</cp:lastModifiedBy>
  <cp:revision>4</cp:revision>
  <dcterms:created xsi:type="dcterms:W3CDTF">2013-02-27T20:22:50Z</dcterms:created>
  <dcterms:modified xsi:type="dcterms:W3CDTF">2013-02-27T21:00:18Z</dcterms:modified>
</cp:coreProperties>
</file>