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4652-F3A2-4A97-98B9-35B26FF59075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6E69-84BF-4C84-8891-B626984D5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nastol.com.ua/pic/201208/1440x900/nastol.com.ua-30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DokChampa" pitchFamily="34" charset="-34"/>
              </a:rPr>
              <a:t>Методи та засоби астрономічних досліджень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cs typeface="DokChampa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572008"/>
            <a:ext cx="3057524" cy="1752600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Учениця 11 класу </a:t>
            </a:r>
          </a:p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Бондарчук Мар’яна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972072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Одним з методів дослідження далеких зір являється модель абсолютно чорного тіла.</a:t>
            </a:r>
          </a:p>
          <a:p>
            <a:r>
              <a:rPr lang="uk-UA" dirty="0" smtClean="0"/>
              <a:t>Зорі випромінюють електромагнітні хвилі різної довжини, але в залежності від температури поверхні найбільше енергії припадає на певну частину спектра. Цим пояснюються різноманітні кольори зір – від червоного до синього.</a:t>
            </a:r>
          </a:p>
          <a:p>
            <a:r>
              <a:rPr lang="uk-UA" dirty="0" smtClean="0"/>
              <a:t>Використовуючи закони випромінювання абсолютно чорного тіла, які відкрили фізики на Землі, астрономи розраховують температуру далеких космічних світил.</a:t>
            </a:r>
          </a:p>
          <a:p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Блакитна зоря </a:t>
            </a:r>
            <a:r>
              <a:rPr lang="uk-UA" dirty="0" smtClean="0"/>
              <a:t>(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 ≈ 250 </a:t>
            </a:r>
            <a:r>
              <a:rPr lang="uk-UA" dirty="0" err="1" smtClean="0"/>
              <a:t>нм</a:t>
            </a:r>
            <a:r>
              <a:rPr lang="uk-UA" dirty="0" smtClean="0"/>
              <a:t>) Т = 1200 К.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Жовта зоря </a:t>
            </a:r>
            <a:r>
              <a:rPr lang="uk-UA" dirty="0" smtClean="0"/>
              <a:t>(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 ≈ 500 </a:t>
            </a:r>
            <a:r>
              <a:rPr lang="uk-UA" dirty="0" err="1" smtClean="0"/>
              <a:t>нм</a:t>
            </a:r>
            <a:r>
              <a:rPr lang="uk-UA" dirty="0" smtClean="0"/>
              <a:t>) Т = 5800 К.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Червона зоря </a:t>
            </a:r>
            <a:r>
              <a:rPr lang="uk-UA" dirty="0" smtClean="0"/>
              <a:t>(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 ≈ 1000 </a:t>
            </a:r>
            <a:r>
              <a:rPr lang="uk-UA" dirty="0" err="1" smtClean="0"/>
              <a:t>нм</a:t>
            </a:r>
            <a:r>
              <a:rPr lang="uk-UA" dirty="0" smtClean="0"/>
              <a:t>) Т = 3000 К.</a:t>
            </a: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ru-RU" sz="3100" b="1" i="1" dirty="0" err="1" smtClean="0"/>
              <a:t>Методи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астрономічних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досліджень</a:t>
            </a:r>
            <a:r>
              <a:rPr lang="ru-RU" sz="3100" b="1" i="1" dirty="0" smtClean="0"/>
              <a:t>. Абсолютно </a:t>
            </a:r>
            <a:r>
              <a:rPr lang="ru-RU" sz="3100" b="1" i="1" dirty="0" err="1" smtClean="0"/>
              <a:t>чорне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тіло</a:t>
            </a:r>
            <a:r>
              <a:rPr lang="ru-RU" sz="3100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www.stihi.ru/pics/2009/07/03/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00108"/>
            <a:ext cx="3286148" cy="2464611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5/5a/HD_70642_(Celestia).jpg/250px-HD_70642_(Celestia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71744"/>
            <a:ext cx="2381250" cy="2305050"/>
          </a:xfrm>
          <a:prstGeom prst="rect">
            <a:avLst/>
          </a:prstGeom>
          <a:noFill/>
        </p:spPr>
      </p:pic>
      <p:pic>
        <p:nvPicPr>
          <p:cNvPr id="22534" name="Picture 6" descr="http://www.solstation.com/stars2/gl8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429132"/>
            <a:ext cx="2571768" cy="2204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oformi.net/uploads/gallery/main/250/sp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pic>
        <p:nvPicPr>
          <p:cNvPr id="63510" name="Picture 22" descr="Зеркальный телескоп 1742 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2414964" cy="272890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 fontScale="55000" lnSpcReduction="20000"/>
          </a:bodyPr>
          <a:lstStyle/>
          <a:p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Упродовж тисячоліть спостереження астрономів зводилися до вимірювання кутових відстаней між світилами та визначення їхніх координат. Ця робота триває і в наш час.</a:t>
            </a:r>
          </a:p>
          <a:p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Та після винаходу Галілео Галілеєм у 1609 р першого телескопа почалася ера телескопічних досліджень. Поглянувши у телескоп Галілей побачив, що поверхня Місяця схожа на поверхню Землі, у Венери є фази, навколо Юпітера обертаються чотири супутника, а у Сатурна є кільця, на сонці є плями, а сяйво Молочного Шляху – це міріади крихітних зір.</a:t>
            </a:r>
          </a:p>
          <a:p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Все це змушувало замислитись над питанням про складність Всесвіту, його матеріальність, про можність населених світів. Зараз астрофізика отримала відповіді на</a:t>
            </a:r>
          </a:p>
          <a:p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багато питань, поставлених людським розумом. Отримало їх завдяки новим потужним телескопам, що працюють як в наземних астрономічних обсерваторіях, так і на космічних орбітальних  та міжпланетних станціях, а також застосуванню законів та ідей сучасної фізики при осмисленні отриманих результатів.</a:t>
            </a:r>
          </a:p>
          <a:p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492" name="AutoShape 4" descr="data:image/jpeg;base64,/9j/4AAQSkZJRgABAQAAAQABAAD/2wCEAAkGBxQTEhUTExQVFhUXGRsZFxgYGBsYGhscGRkZHBoYGxwYHCgiHB4mGxgYIjIhJiosLi4uGCAzODMsNygtLisBCgoKBQUFDgUFDisZExkrKysrKysrKysrKysrKysrKysrKysrKysrKysrKysrKysrKysrKysrKysrKysrKysrK//AABEIAPcAyAMBIgACEQEDEQH/xAAcAAABBQEBAQAAAAAAAAAAAAAAAwQFBgcCAQj/xAA7EAABAwMCBAQEBAYCAQUBAAABAhEhAAMxEkEEBVFhBiIycROBkaEHFELwI2KxwdHhUvEVJHKCkvJD/8QAFAEBAAAAAAAAAAAAAAAAAAAAAP/EABQRAQAAAAAAAAAAAAAAAAAAAAD/2gAMAwEAAhEDEQA/ANuooooCiiigKKKKAooooCiiigKKz/xr4zuWbvwbC0JIYl2kTq8yoSzbBXdoBzTmfj/mF50HiFItgeu2ltWrDqTI3xQfRdFYHyjxrxNlCF2eIVc/T8C6CvUY/wD6FcRuBvh60Hk34ncPdKU3ULtXDChCgFdmlQJeQNpoL3RTfguNt3UJXbUFJV6SN/anFAUUUUBRRRQFFFFAUUUUBRRRQFFFFAUUUUBRRRQFFFFAVUfH/i+zwdldsrPx1JIQhAJW5BbHpwWfpFTvPOc2uFtG7eWEgAs5knYD5sPnWFHmNu8uQlVy/c1XFXU+cXFeVJSEmEgEAMTG7zQN7IVd+KniVp4fh0EOUkupQYhIOSrQG9JZjGaieZ86caLd27oSAkBUek+XT5QUzP0q3p8NXboJWCVOpASoBOlQ0q8qWl/ON4SKi+deB7qPzN1YUCFPbcAhaSAx1CIxigpfBXwk6jlizO4wPu5pU80Wq4F/qACXfAD9fn+xVyteHNFsK+EpAWdIcJCwQP5jIJAmCCkxMPOW+BLtxPxTaJSQCEuGJLgiIUPLv270Fb5Xz+7aJIOhWU6RpOoJ0AuJxt/t9Q8I/iSCkJ4oyASteWA9ROmIg/8AyqB4jwOHVKkLlygAAncEAkAlwNIJecRURxnLrlgi3dTbRbURqXbR5SS4aFE7kMQPU07B9BJLhxg17WScn8e3OHuJtXRcVaQEo9OohOyyrdXbdoetYsXkrSFoUFJUHBBcEHBBoO6KKKAooooCiiigKKKKAooooCiiigKKKKApO/eCElSiwAc0pVY/EPiVo4R0XDbUVp8wkhILqIByWBoM58ZXVcRx1pCXUVlTNpUV+ZQShJUPIlkF1MwYwXrQfBfgizwSQo+e8fVc6Z8qXkJD4qq/hHwqr967xS1LWlAFu2bjKVrVN0k5HlTbGevStWoGfFcstXPUgZBiC4wQ2DTkWQzM4HWu6KBoeWWnf4aTL+xZn+lOSgHM11RQRPMeXBRB6bu3yYA9M1Ac44QKtrR8JK/KosWyAGUYL5wetXRQqC5ogEEwod5ZnEdJPQ70GM+KOFuWF6wdJKXTbIHpVIIUX1EEDo0Vf/wk8TqvoXw9wlSrbKQsy6S7glg6gQ77vTDxLaHwEou6kkoADs3UsSAJBSGU+2WY0r8P+LVY5hZTbBA1aCCZIUoJLmAQIPdutB9E0UUUBRRRQFFFFAUUUUBRRRQFFFFAUUUUBVK/FLif/SqQD5mcDckkBLffvV1qg/iOyT8QpfyaCdgJJO3m8oAmZ6OAf/hfYKOAspLuxKnZwXLvA/fWrfVT/Dwq/K2NRD/DBYbPLVbKAoooegKCaKGoGfMLykoUQ2Dk4/z/AKqvWb5uWwtTOZ3I2IZvlE9Nql+epJSwYiXBeewY++1VW0XSEqVDgp/5H2LTLiBuJ2INvG3ENYKFDyadOpJlIAgEzLFnA771lH502eIt3EOvRcSQFK1gKQoNgbxO9aLzz+K5IVu60rCQohwdVs9ztlz7VmnHWDbgFyXYAtpyCAJyTt360H0zyfmAv2krGdx++1Pazz8JbqvhlIf4cypJBKnwCVSAIMDYVodAUUUUBRRRQFFFFAUUUUBRRRQFFFFAVnn4k8ZbNm5qAVAYSwIfSo93JIxjfa+cbxQtp1HqAPc4/wB9hWP+JOMBsKvAavieYO4A1PoQAf5UKfsO7UEr4e47jDas2eFTbTos2viXF+lAZR+7H27byFscwCv4fHJuJABK120i0+SBpGP5iqmQRdPJXtH4awhL3HCdg5cdAY9qgvw98L3UXby7/wAUKFspBdbkxpKCkbMZJ3AbNBo3B8z45Kxbv2bSgQWu2iSlwzApMh6kbnE3Up1FJJwwSfqfN1/Yqs8Ki9btqCnF1I1C2hSSFT6yjSfhlg7BTEv1qT8ecbdt2UptM6yQQ7GADEjvNBUOK5/zPiXKbtnhbRXpQWJWsHdIDktDt/SaW4Hw7cuK0q5zdK3cgLAMAQBqfecbU65t4Z4i9ww+BcSm4u2JkaQRKEkT5satp96qfB/hwpPDK+LaKbpZjjSAFSVaiATqZnbyhxQXLj7d/hrRFy9+ZsgAKKmK0gP5mDFQ7v8A6jOFWpMKUXLsQRJ1MBpl4LsTI+dQ3JTxescMbhWQQApLhRALF3zBOentUieBu2lBK0kKlgCGIAYAP7P9MUHXiTiLimtBRSlWDocJDA3CDqbVIMgHv1zu5whN/SpSEpX5VA7ADUzA7h2YzM71f+fkqQkIJgK8wcEaRAO+D6cuQHNZ3xPFFd9KlaVt6SwBUNgch8jtQan+G92zbWPhhQCvIkkpOpneEgAekN1f66gKzPwSq1e+Au2gWwkl0BWCWylvf/bRplAUUUUBRRRQFFFFAUUUUBRRRQFFBooIbxSVC0FJBVpU5SCxI6Ps+KxPxBcPwbVxSyQbdwkBgE3Cq2cDbSpPl6Ada3rmlwJtKKk6gzaepMAT7187+JuLKkXgoKRb1MhJwVOWDkOQA5DN6mwRQbh4IQlXL7KWcfDAVO5EmMU/5byK3ZfSVN0P7n51B/h7xJPDWwWPkT2YgSMe0f6e4UDPi+FSUaMAqD9y7z9PtUL4rKVLt2yASAVB23DH2j9nafXZJWlRMJBYNudz8v61T/F6k/Hc3UWmSPMpTFy4ASDDz/nsFi8Pp/ghJYlPuc+9O+M4ULDEge879/3NUzwnzcWr4squBabxZBLAhQBIgbEPufSJmr4pLxQQnAeHbdu4q4GJhmGC0kTD9mqveME6QohTGMlmcx9ZY9verHz7iE27bMpmLAEie5BxWZc7uylavRvv6ikMxyDMQ7erLAy5rcfBCSAHIZg5cOktn+nRqiOH8OrWvShWm2ptboYuDgJBcsVEanptx19aTcSlKVKIhWoHS5ZxuCHMNL1fvDfAFARYtKSVrAJKVPodME+Y6gA/uw2egtHgTkQ4dACT5AgABhC3JUQRPTrt0q3UlwvDi2hKE4SAB8hStAUUUUBRRRQFFFFAUUV4p9qD0GiiigT1T+96ATv/AIronrSdy4Bkn5SfoKCveNfEKeGtrDJKtJUnUpmP6SzT5h9j0rFeP/jXLWq4VEMAkJ9AT6lL2DkkvkgEy9ah4w8OcTxV4KtEFDD1kJKSNmAOpMv9etVNX4aXrAVcvXUKQpQ9KVapO57PljQW/wDD8aR8N5t5BiLnmEbl9QefvN6vHylixaD0Jway/h7o4daFJe4vWEkSSyA8xDFTxA1DL085l4q1lepR0ptqI0hwrURLD1AAFI6s8vAQ3iO9dtcSb3B3bzKGpbqGlWncDQWJBGXgh6o3Hp4njib6/NIT5la1EkEukMABGAIcZqaueKlXf4Niwr4UF0alAABQG0+p2/lFOF81+ChCLVtJtpIKtQGsMoEpLK6Ahz/YuFd5eu/ZXbuKJQLUoSEkAZ3V3fFbz4Z8U2eKSAlY+I0odjGYM1jiOdC5cCL1vSHUdXqS/wDDSAACwi2Zf9Z6U/u8ILdsXQT8S2FMUwWKnEJEnSxDHczFBo/ihbJCQT1kFo/pv9Prl3iVYXbDrIaVJ0uTIkgGM/t5kOL8Qru6T5ZA1M+R0nBI/bRCdFEagVpAcEeXo+4iPn2FBE8fccgOXA0vuwcHIkSfr2nYvwn4h7DOhRCU6iAygSMKeT6faPesh5lbBUVONjqEGXPRpH2H1vv4YcxtpWEKKtQDJAAGSXLgS0CTD96DX3oBpsbzSSOrYJHz969+OHYdB+/tQLiva4Sa7egKK5KhXVAUUUUBXL966rkJ/wCqDwnoaSWqMg52r25GKjuKXOWE9SC3tFB5xvFfDSPNLtBEd3PZzPTNKcl4xNwaf1JAcF3I6sZ2mofmbkatQKQPVl9TuYgsAIGQpQqL8JcX/wCt0yNSFhncMNMu8kk5adL7mg0ECozxJHC3jPlQpUfyh2qTFJ37YUkpOCCD7EN/egwW2hSCVo8ykMUoclB8vlZTT59u7RFRvPeJVcWLKEgiEg+YqIHlTCYnVqbqoU/50pdpa7TgBK9Krik6fIkEBIL++JctFTXhnlCAtKwxUrAV5fhhBKVAvvCh2b3oI7w1a4i0fh2gjyFnUCUjbV3P1ZzipjmvML+nSU2WUMoZL6RIcQQzP0cMS9XEcmthCRk6iS0AhsGZSQ8fRqiv/FFYZJCdZ8wZyMQCT5H0pHy7PQUDi+SqXJJOcuyVHd+zGegLYpyjl94PbYapLFJdYlTJLs5cx/WG0vl3KLaAWJ1ZUdI1M0AxsNqbc75AgoDEjSXSOkN5ezlJbtGTQZRw/CKASCdKdflkFhljgwDg9M15xPHC0hIBBSpgQCD1mRv16PVn8Q8EhSCyTqAdWlyrUrygBszqPvFU/mNhrflEtsJy0RIboSJ9qA4GyV3tS9JGZBIjqHAPmzjFWvlKUWyFJBQ5DkOGd5htu49J6xVOBu6FAgEynJ6OwBIZu3Wr14c5ApZSpZCegZgIkencEQDHzagtPIuGKw5WVEy/q95JOrI+tT6LRQUnUehDuDifcHfvSXLeG0ACff8Aufm/1NSKUpXqEtgghn+vc/WgOHWCJOO7UqFzkRUZbTpUXMjoR1EM7uzU+B+fU/KgWIdj+/8AftXSDSYuA9v811bQxdz7UCtFFFAV41e0gpDqhTRI/c0CXE4w/Tse9Rd59TeUHLqI1QJgtGP81IcUjPYb4/171FcQlnAUBnSCAPViHSaCM5rfKdYd1KtlREiUNoJCsO/f05qk2eNVwfEouOV6FArzL6gUgNsCRMkh+oq6XuXsuBqUsDzEFiynIA/+pyXCTVE8X2Am84LAiSxfThzPc7bpoNr5fzG3eQF2lhaTuOvQjY9jTgK7GsH/AAx8Q/D434AUU277JcBnIB0mXkyH3etu4rikWg6yerk0GO+P+DTb4pXwlajq+IUEagFaiQqNhI0kyxxFSvg/UGCUkqSSAQfMVKKiz4MhZJDM5zBph4oGvjLlx1BKlJUgM7skAwMZOcEnG/PJr/wyVIfyLBwZUlDEs8ggqdu+JoLWnjgm3b0kGEaGeRDlROAzBu9JLUoL+HpB1kFofOcsW6byxL1W7d5fwmStRLuFKOoAs5EN+lIz1dq5PHnRrSQ6XYLIChEuD1Cu+RmgvFhdxS9JKQw1KL9fLjdyS8bDD0/CHV5lyXZKcALBdSjvALFg05qiHxEJUJWoEJCXbzOozu5UPZt5pjd8RXFLWyXCkoDgFIUCCAR2+e+1BK855YCsrNxQYhOl2SoFTFSSnBCsicjG9L4zlZvra2CUpUzksTCYL9GIff5Cnp4+5dKiMEw+XAZiCPqTuKr1zxLxNtWlN3QzQEgMZ9Xfr1+VBo/h3wWEkEhIDCckvgOG6dJjpV84bhkISGDMPYfvvXz4vxdxkNxK8fQQT9jUhyvxxx1pRe78QKU+laQoKlmDYPpw+aDe/ighkqGW1fvtSqFMW36mHOP8QO9UvwN4us8Y6G+FfBcoJhQDSjYs8pyHGKsyuMQhSkAlS05V6gh5A79dO3WgVvM/bYiPnJYwd6cWLg6kdi32+m4qBtX0gkJJDENLYYe8YONqkeHUNAL5Zpj3BAY/SgfFnY/1z88U4sLhukU2tp9R8vdnH1yMNkV3YUAWEbAOJ3Lf6oHbz/aivQa8oOqSuoBj+szSijVc8ScetIIQs4wnM4cgHdo3eKB9zK8AJUMgyU/3bv0qs8151a4ZDrU0OhEpKmP/ALiCP5mb3rPuZ84v/ESUXGU/lWD1yoF2DxknE4Iqu8zBVc1rWVqI8xV5lfzbtkwYE0Fk5t+JSnItIYDBJ87h/N5GAZ5d9w9VTxD4rXxRH8P4Xl0nSolwXLYGmdpgtTLi+F/UEMFFgIIc9xBZm29qa3rQEgF3MBuo3Hf/ALmgsn4e8TYtcV+Yv3EoFkarKVmFLWdL7QkTs8Yq0888b2gZum8TunT1kPOlPYTArLm6494E7PsxFefAHyAZw3TO7ZH+qC3nn4urOUqUnOCCGxOWSO3qxUhxN4/DBTlkqOFKJSFABTEABtYaSXPzoSEwejdD9mxLVI8Jzu6lOhJwQQQ4YAkkd5Lv3PWguNzhTbMFypRMlm1atIDmXUVAF5Z8AUnzPgxpcSNUAEOcYG7AJZ3ycvUXd8SIdASgpYDUzEJYEAJiQz/WmqPEbqBUVA5UVF3Dk4YTt/igmro1HTLsNeAkfypO4AfGzHE0rw3DgoCgpmbMBLF0u7Ekh9ujNNVg8elijUrSwZyQkn+YDLN96RXzQwUqBYQCytJff/l9qCY5pxvwvT0HpYJLiEnr6VESC4J7Cr6gtRLaVO5DQGdxk9g3b6832IMqPQN9B/WaccNwguqBLJDHp+lg+zh/6UHF0ADqd23mX6AVwQcCQMtEkZl5IFO7lgpBQNRiI7kEezkOOw70jctE+Y5UHcEEl2PR/s00CVpOeoBIL9sxtB+tOeFvfDVLJL+qCzdfZ3bOa8sEuA74AMMMhnaB5jntXBtgJBcuz6WDjBz1+UzFBZeV+J71jSpCwsfqQtyO0P1JkNiN60Dwzz8cWlepACkBLpSp9WRqEB5QxDlvLOax/l6ipWlTOcxMbQehV96m+TcaLF61fYqY4diXcFgpwdw7bDrQb/wN10hIiJBJ++4Ybe2KWsgAqLwVdRJf2meszmoTlvMEKCFpU6TCGBAPUped2ww6VKE6ofeREzghQaR/1QS1po6/5/tRTXglvt7gwZ7HaPsaKBzxaXT86r3PkJDqU7MZwG6ajAfo896stwQajuP4cqQoBwWigxLnttPx13EkoYeUBI3ZIIJAByW+WBUBz1IUjUhyoEtBGWDsw/SB9av3i7kupXxAX05TCQQSCBkB4cl98TVJ5en17hOlUg5VJKgswAUJDDL0DS3wo+Ev4npUxSAQIClBJJwMQSJ2FIcdy9VsjWwKgSNJIHk6PL+YBu5PR5rjZQpQcMElSmY7gCRLnVu2MbsOZMm3a6p30uBqSxfu6Ome+Qir9lMtDTJgMRDdYx3psLTghOrSctIJ2JxDt/mnykhRALJcHd/+gOme5evbltIDZS7sSN8DSJMgBwT13FA0XacKE7ASNzn/ADG9I/lzsdn2+5wNqlLi4A1AksX3MEF9Kg/6c4c9aLfD6m3zg9C2Z3BkBvsSDD4MkguN3IaT1BA3MjFemy/qf09CCPq7QzPUwuwlLgKLnEhhHyGNoxGCKTTZ8wYDtuxeCMvAB7OW3FBCp4RTs0mPfuxGAxmucAMRLu0CD+/vU+myFsHcHzAHztiCQzl1f8RhtqYX+EAcpIIA3yxDOWgfbO4L0EXcL5DGOz/Iw0feleEuG2sDH/ux3CmyDFO1cACYOf5kgfX5H2cfNpxHBlDjB7wR6mgnEf0oHSipR1rJcnSGHtADYdq8t8SXDMHDP2kCc/8A5qR+ISEp1FQSxSBMlvfJ0x/Sma7HyAPuTIZwCwb+poE7lxKjrV5gT5gwDSTs3Q/WuUN5pfDuGliILGQJ0wTPSkzYOffbYD9j5GuriA22l/t9J3oPEKIVqwzO7TpOCxiBtn71J8HxKFb6UiWOPKGUS0y+Xfymorh1Z3ceWDk9Gp5yq6QoDIZ+3z6Od496C8+CeYlF5Fkl0LcEEkgEYMGGw4fL1rXL7QU8yIIfD7SB9xvWC8NcVZWFIlSdJCdJkvA0qD7mHDyBiNu8McUm8kLQSAkspJ2fBHYsfvMUFgtt6QG+2a8pW3aEbth6KDu4WBOYxSDRl+hb946U5IpqbLYMj9zQVbxCkEyTLgs0lg5SCkk+z1lPiIoKgtK0BUi4oFwwAKcqJggtIZvatV51wTrKyWfrpAYYEljv+3BzPm/AG2vQ7FUpCQzlOGGyQ5Gpm82zGggvEt5X8JIUwKCFpENo8rMZ3OQHfeov/wAi4ZeCRq6kh2g9B23FS17l+q5ZB1KtrLhyYDgkQYBG0+kh4qP5xeSQjQNKC7Y3h37hKT8x8wR5cgAOokEbkxGZIyXGMNu4pxcWSliQCYjLy28fMgN1DERnD30hStgRnoBiB16P9ZFSZWgGT5QxZ3BJl4Aju/WZoPeGtuUgkKIlnwGIyMYBYBxEM9SLgFwQUkekBgGG5BU0Hd4PTEdZStTFKS7ghyR7SSw9OenRqeW7bAgqQSHEhJLNLhUsTkYjsaBW3aA0jUloHqciDAkuS8JnbIDDk2CPKR+knC8HdRJxALt79QsLTpcFTDzFyEgEOfUQxcnAf5waRFrHlcuXZLAt5SUs8ADaZoFUWdbEMpzGshCXOoy8pMzL9RANeHgQUsCdJ3A1bQUwJBUT1BI7t2eGdBUSoSNwpIh4ILP5jDk+xr23w6hCkgqggAFmhwzPMSC0Ymg5CQknSXAd/KVbZYGMN6sgbU3/APGhRKWUMMJLEO6QWlmYM76iadospSFEhwHkMQJ3KXYO4kjIpHhlBLgKBALHqxDbHZi4D5TiKDzliUh/iKhIAAJAT5Sym1btoy/q70x4y0k3VaPQMO5DhMs52n7PtTjj5Ww8uG7qABy2YY52+bi3w7pB8q0OIbJLQD5tLTtvAOaCL/KsCXwBJc5eIYlwJaTszUirhksfq877AbmesYk1IqU+lmJWSw7REgkZkkvM0XLQKduzOAQGBDnCf5u42agibNplGcdpJdi3+SGy9OOWxcDvuTBPQj2k/c9aL/pSCWx0PuWnY+l/pXFlKdai85gHLn3fANBP374i8WCCU+XKlAZkmWd3AcljvOh+EuINtWsCFgJKWJcEhsey/wC0FhlvG3EoAEqiHDEu5f5h57960fkaQEJQzlICQQ5csNRChEkDT88iaDUeD4pNxIWguDRTLkNvRaDl9+rA4Y7jd6KCUpDiB1/7FL0nfthSSD9s/Kgi+MRbuOgkEjY71m/iPlQSSmSH8ss0acqcPLCA8dq0Lj+CUzoUygIPVtlOJDgPVY5rxqbo/iIUlaM6dJI7hKpVvDFgT2oM7tpVaU7iAI3DaQmYGrzn742qHMLyVBCUgsl3IwX0hh0IA6b9p0LmPCgrcQVJLMScS6TqeNRdSiGbpilXOEZV5JxrMBgwLqE9wcdqBtwvLwx1HzbM5kmXiABux67U94XhgdJ1MWl92M9Dlx9RTdNv4bBbByQzgEuQCzemAztuejVarHAgqcOEhIc4KdmU8W43IYknI8oBonhBbZ04CgWLAmDpOoP8mCiwnBp7+TT5nDbJMpYpH6dUu5IYkmNqlPy4DkYkTpCQWcSpIALbMHfNcWgNRSlKxguELJIV9WTB/wAnFAytcAzB1uUrCTOmP+Rbz5MJb01yrlqXEanZ3IIIlotjVgPCoGasH5VBaRuAzE+b/kxYtHpbvSN9YTCzqV5WQXJLPDBlZ7bb0ERfAQyVlykKYENBLAiNQDdFHaRTcaSX0lgo6jkHZpIkhoK3gZqU/wDGO5U/mJyyGDl0gKHqY4d+oNe3eCCCCUsZAbUA/wCqbkqLq9Hc0ERxCUuEK1yIKm8uwYBJY/P/ADTVXLA5IIC9hIklI6uACP1avUIFTVzhbYZioAsMFy8Q3YhmBEQ9eqSgISSNgfMWlIfoUtqUP0vDUFL424QouqAlTOGJkhJA3LPsN8UtcUs2/iAKKSC6gkkYBP8A8X0uWyS5qyc24C3eRpT5WIS4EMXABd9OAzk5NOdKRw4t/DV8UpCGlgwIzOo+YwxMloyFLXc1an2EPCg0gJ6n07HOBXd8pUpwrS0dT0cf2xvmpdXLAlLEB2AVnIB9QBYdMMHL0kngyFOEw5ZW7EZPRwB02w9A0QAMQHB2B2LhxGPed8U243gwk6gCdRASGMv0GZJIDzHerDZ5alWxDlQKmIAfJL4JjPQw9LWOVFTEgeoOQDBVqBMnqDlxEOaBpd5Go20rSX0st04zJT/9XHZCj0rRvDwCmfCmPlAyQ7FnEQWDeqX2R4PlY+EAAkl3nLt6FAEdgU76Fd6sPhfkujT0ATpKv+MlMDdtJL4I6UFi4OxphiAAA31/uT9qKc2kMGr2g6ooooE7iAxf9/7qneKeWhSSUKkO5JLv9Ml2diW+tXNfXbemV7hErCn3hxv+/u/0DKuIQCkFnEHSHdoMh1EdxDx2ao82tKt30EOn4oOpTKIBBDq8pJUQkvBMktBY6hzbk6UulLlsOCfcAMQGcZG496qPFcte45wUkJLJIByrzMEgkJAd4CRQVvieVptLE6gCGdh7pMZAS4Z2bdxUtyfiUqSB3MaVPsXDFkFwG1Ah3YsGpK/wBF5JIWpL6R5TGkY9PqYgkdQ/Qh/b4P1EEKCj6CwH6jqbIBBEjL9aCSsWxCtTFkkSTAdilinftvLV1+WCYcj1GGSTAc+YZdWSfpXVpTPb8wI3HlLqMagUnT2fS4xh6ccBwydQKSC4cNqVBZnOxcH6yDmgRTw6VQ6i5EhycsN2ALPLwMZNc27aX0wHcYLyCQNLjUOjN9aecRZ1S5KZEsweQDqLCA7O4JwcV3ftpSCUgj/jLBySZVpb5AJHagbX1DIf+YEpJT5Z1BgRmSXEgaaQ4i+HDpILHTqTo8vlLs+ojAdmcgMaf30pALEEh8yBADJJO46Emm/F8sEu8khmK1d3SQx8odlJJ7xIQnF20OoatOzEt7unYB0x2yGpsEPhLCCAfKBjJURpyM95qxHghBEDchiMAMllByx2J9hFOUcEgMqSHYTp3ckkADIwAn3oKr+UUUn4QlgQAkgAsSh9TAS8JBfSI3qw2im9b1MQ76g2kg4WD5XYOQxdm9QeuV8KEkrU756OJmBiDJ1A6qfck4dwsFRYecAs4H65PlEl3VqDKhqBpf4RIdgoxqUnpkuNOoJ9TAnV2IakPyAdxqzsxCgSgqAIcGcs5kwKf/mULGvyK0+bPl8oYkaj1ORpxinX5eQkP3dQClAMWcAJILuQUkkb0ERwXLWgagdMpSDrAkNpL/q1YDwMVJfkkaXSITOHgEQE4GHZRJiYqTscMEgpz7sPM7tMEyzJBHanyeVBikggEaR1DuBtGdxLQ00DrgOEAJfDsHl8gQZeHD51F3qbtpwd9/pNcfDOsGGmGLud3eP383IoCigGvKD2iiig8Ul64Shv70pRQRvHctC1AkAgSPfH9CR+5i7nIUFQLSkn2fCT9SfpVlUl81z8Ie/v+/2woKRxvh7WAgJEaWK8sghUdJ0B4HaoHieTLBUpnAOoJfyuXALv5umQSAMVqq7QOwPv2xTS/wACFARjHb2/zQZtwXCfDDFQShLOFJg5caSoaTOdQPY1MWEpI8yVwII1CIIZMKUPfUKsS+VpHmAJJb3DOwgOBJ2JnaubXJhqcOHy5z9IwcEH5UFZv8PaJfzOYBBKdmAJSwLsThIpNVgABvKHKgdTpLJcEkBIZzjUfarWeTt3ZmYSPnj6g1xa5fltKZ2Z+2pn6PAFBVrlk60lyR5SCfUQ2zhOqSMBRiueHtE+VRZi30Mw39NLPgvVrRy0SpgFEbR8jpLnOCo0meWAxpBZn8rP7JBDY9u1BXOLSBEsRt6ttJJO7t5QBtG9K8LZB9CWAMM+f5Scz0J3qzK5XbghwZLuI1dDHTP2rq1wCASyWcQNznrBD9vnQVu1wxJ8ocFy6WBklncsDH8uTENTrhOAOoagBqtqhLkEPbfEdJcDqCwqx8Naw4ZhiPockfWl/wAoCQegaZG3+KCl8xIOhNoOvUGITqCUgDUCzCUslm3ECpvguEY6tzBIEAgiG2+fR9qmLfLkBt2kbT8o+1OggdBQNOF4YAqPXt9Z7xHanQtAYruigKKKKAooooCiiigKKKKAooooCiiigKKKKAIrlSAc0UUAu2DkVyiwBAj7f0oooPTaEDAHSP6V6LYGIoooBKGrqiigKKKKAo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4" name="AutoShape 6" descr="data:image/jpeg;base64,/9j/4AAQSkZJRgABAQAAAQABAAD/2wCEAAkGBxQTEhUTExQVFhUXGRsZFxgYGBsYGhscGRkZHBoYGxwYHCgiHB4mGxgYIjIhJiosLi4uGCAzODMsNygtLisBCgoKBQUFDgUFDisZExkrKysrKysrKysrKysrKysrKysrKysrKysrKysrKysrKysrKysrKysrKysrKysrKysrK//AABEIAPcAyAMBIgACEQEDEQH/xAAcAAABBQEBAQAAAAAAAAAAAAAAAwQFBgcCAQj/xAA7EAABAwMCBAQEBAYCAQUBAAABAhEhAAMxEkEEBVFhBiIycROBkaEHFELwI2KxwdHhUvEVJHKCkvJD/8QAFAEBAAAAAAAAAAAAAAAAAAAAAP/EABQRAQAAAAAAAAAAAAAAAAAAAAD/2gAMAwEAAhEDEQA/ANuooooCiiigKKKKAooooCiiigKKz/xr4zuWbvwbC0JIYl2kTq8yoSzbBXdoBzTmfj/mF50HiFItgeu2ltWrDqTI3xQfRdFYHyjxrxNlCF2eIVc/T8C6CvUY/wD6FcRuBvh60Hk34ncPdKU3ULtXDChCgFdmlQJeQNpoL3RTfguNt3UJXbUFJV6SN/anFAUUUUBRRRQFFFFAUUUUBRRRQFFFFAUUUUBRRRQFFFFAVUfH/i+zwdldsrPx1JIQhAJW5BbHpwWfpFTvPOc2uFtG7eWEgAs5knYD5sPnWFHmNu8uQlVy/c1XFXU+cXFeVJSEmEgEAMTG7zQN7IVd+KniVp4fh0EOUkupQYhIOSrQG9JZjGaieZ86caLd27oSAkBUek+XT5QUzP0q3p8NXboJWCVOpASoBOlQ0q8qWl/ON4SKi+deB7qPzN1YUCFPbcAhaSAx1CIxigpfBXwk6jlizO4wPu5pU80Wq4F/qACXfAD9fn+xVyteHNFsK+EpAWdIcJCwQP5jIJAmCCkxMPOW+BLtxPxTaJSQCEuGJLgiIUPLv270Fb5Xz+7aJIOhWU6RpOoJ0AuJxt/t9Q8I/iSCkJ4oyASteWA9ROmIg/8AyqB4jwOHVKkLlygAAncEAkAlwNIJecRURxnLrlgi3dTbRbURqXbR5SS4aFE7kMQPU07B9BJLhxg17WScn8e3OHuJtXRcVaQEo9OohOyyrdXbdoetYsXkrSFoUFJUHBBcEHBBoO6KKKAooooCiiigKKKKAooooCiiigKKKKApO/eCElSiwAc0pVY/EPiVo4R0XDbUVp8wkhILqIByWBoM58ZXVcRx1pCXUVlTNpUV+ZQShJUPIlkF1MwYwXrQfBfgizwSQo+e8fVc6Z8qXkJD4qq/hHwqr967xS1LWlAFu2bjKVrVN0k5HlTbGevStWoGfFcstXPUgZBiC4wQ2DTkWQzM4HWu6KBoeWWnf4aTL+xZn+lOSgHM11RQRPMeXBRB6bu3yYA9M1Ac44QKtrR8JK/KosWyAGUYL5wetXRQqC5ogEEwod5ZnEdJPQ70GM+KOFuWF6wdJKXTbIHpVIIUX1EEDo0Vf/wk8TqvoXw9wlSrbKQsy6S7glg6gQ77vTDxLaHwEou6kkoADs3UsSAJBSGU+2WY0r8P+LVY5hZTbBA1aCCZIUoJLmAQIPdutB9E0UUUBRRRQFFFFAUUUUBRRRQFFFFAUUUUBVK/FLif/SqQD5mcDckkBLffvV1qg/iOyT8QpfyaCdgJJO3m8oAmZ6OAf/hfYKOAspLuxKnZwXLvA/fWrfVT/Dwq/K2NRD/DBYbPLVbKAoooegKCaKGoGfMLykoUQ2Dk4/z/AKqvWb5uWwtTOZ3I2IZvlE9Nql+epJSwYiXBeewY++1VW0XSEqVDgp/5H2LTLiBuJ2INvG3ENYKFDyadOpJlIAgEzLFnA771lH502eIt3EOvRcSQFK1gKQoNgbxO9aLzz+K5IVu60rCQohwdVs9ztlz7VmnHWDbgFyXYAtpyCAJyTt360H0zyfmAv2krGdx++1Pazz8JbqvhlIf4cypJBKnwCVSAIMDYVodAUUUUBRRRQFFFFAUUUUBRRRQFFFFAVnn4k8ZbNm5qAVAYSwIfSo93JIxjfa+cbxQtp1HqAPc4/wB9hWP+JOMBsKvAavieYO4A1PoQAf5UKfsO7UEr4e47jDas2eFTbTos2viXF+lAZR+7H27byFscwCv4fHJuJABK120i0+SBpGP5iqmQRdPJXtH4awhL3HCdg5cdAY9qgvw98L3UXby7/wAUKFspBdbkxpKCkbMZJ3AbNBo3B8z45Kxbv2bSgQWu2iSlwzApMh6kbnE3Up1FJJwwSfqfN1/Yqs8Ki9btqCnF1I1C2hSSFT6yjSfhlg7BTEv1qT8ecbdt2UptM6yQQ7GADEjvNBUOK5/zPiXKbtnhbRXpQWJWsHdIDktDt/SaW4Hw7cuK0q5zdK3cgLAMAQBqfecbU65t4Z4i9ww+BcSm4u2JkaQRKEkT5satp96qfB/hwpPDK+LaKbpZjjSAFSVaiATqZnbyhxQXLj7d/hrRFy9+ZsgAKKmK0gP5mDFQ7v8A6jOFWpMKUXLsQRJ1MBpl4LsTI+dQ3JTxescMbhWQQApLhRALF3zBOentUieBu2lBK0kKlgCGIAYAP7P9MUHXiTiLimtBRSlWDocJDA3CDqbVIMgHv1zu5whN/SpSEpX5VA7ADUzA7h2YzM71f+fkqQkIJgK8wcEaRAO+D6cuQHNZ3xPFFd9KlaVt6SwBUNgch8jtQan+G92zbWPhhQCvIkkpOpneEgAekN1f66gKzPwSq1e+Au2gWwkl0BWCWylvf/bRplAUUUUBRRRQFFFFAUUUUBRRRQFFBooIbxSVC0FJBVpU5SCxI6Ps+KxPxBcPwbVxSyQbdwkBgE3Cq2cDbSpPl6Ada3rmlwJtKKk6gzaepMAT7187+JuLKkXgoKRb1MhJwVOWDkOQA5DN6mwRQbh4IQlXL7KWcfDAVO5EmMU/5byK3ZfSVN0P7n51B/h7xJPDWwWPkT2YgSMe0f6e4UDPi+FSUaMAqD9y7z9PtUL4rKVLt2yASAVB23DH2j9nafXZJWlRMJBYNudz8v61T/F6k/Hc3UWmSPMpTFy4ASDDz/nsFi8Pp/ghJYlPuc+9O+M4ULDEge879/3NUzwnzcWr4squBabxZBLAhQBIgbEPufSJmr4pLxQQnAeHbdu4q4GJhmGC0kTD9mqveME6QohTGMlmcx9ZY9verHz7iE27bMpmLAEie5BxWZc7uylavRvv6ikMxyDMQ7erLAy5rcfBCSAHIZg5cOktn+nRqiOH8OrWvShWm2ptboYuDgJBcsVEanptx19aTcSlKVKIhWoHS5ZxuCHMNL1fvDfAFARYtKSVrAJKVPodME+Y6gA/uw2egtHgTkQ4dACT5AgABhC3JUQRPTrt0q3UlwvDi2hKE4SAB8hStAUUUUBRRRQFFFFAUUV4p9qD0GiiigT1T+96ATv/AIronrSdy4Bkn5SfoKCveNfEKeGtrDJKtJUnUpmP6SzT5h9j0rFeP/jXLWq4VEMAkJ9AT6lL2DkkvkgEy9ah4w8OcTxV4KtEFDD1kJKSNmAOpMv9etVNX4aXrAVcvXUKQpQ9KVapO57PljQW/wDD8aR8N5t5BiLnmEbl9QefvN6vHylixaD0Jway/h7o4daFJe4vWEkSSyA8xDFTxA1DL085l4q1lepR0ptqI0hwrURLD1AAFI6s8vAQ3iO9dtcSb3B3bzKGpbqGlWncDQWJBGXgh6o3Hp4njib6/NIT5la1EkEukMABGAIcZqaueKlXf4Niwr4UF0alAABQG0+p2/lFOF81+ChCLVtJtpIKtQGsMoEpLK6Ahz/YuFd5eu/ZXbuKJQLUoSEkAZ3V3fFbz4Z8U2eKSAlY+I0odjGYM1jiOdC5cCL1vSHUdXqS/wDDSAACwi2Zf9Z6U/u8ILdsXQT8S2FMUwWKnEJEnSxDHczFBo/ihbJCQT1kFo/pv9Prl3iVYXbDrIaVJ0uTIkgGM/t5kOL8Qru6T5ZA1M+R0nBI/bRCdFEagVpAcEeXo+4iPn2FBE8fccgOXA0vuwcHIkSfr2nYvwn4h7DOhRCU6iAygSMKeT6faPesh5lbBUVONjqEGXPRpH2H1vv4YcxtpWEKKtQDJAAGSXLgS0CTD96DX3oBpsbzSSOrYJHz969+OHYdB+/tQLiva4Sa7egKK5KhXVAUUUUBXL966rkJ/wCqDwnoaSWqMg52r25GKjuKXOWE9SC3tFB5xvFfDSPNLtBEd3PZzPTNKcl4xNwaf1JAcF3I6sZ2mofmbkatQKQPVl9TuYgsAIGQpQqL8JcX/wCt0yNSFhncMNMu8kk5adL7mg0ECozxJHC3jPlQpUfyh2qTFJ37YUkpOCCD7EN/egwW2hSCVo8ykMUoclB8vlZTT59u7RFRvPeJVcWLKEgiEg+YqIHlTCYnVqbqoU/50pdpa7TgBK9Krik6fIkEBIL++JctFTXhnlCAtKwxUrAV5fhhBKVAvvCh2b3oI7w1a4i0fh2gjyFnUCUjbV3P1ZzipjmvML+nSU2WUMoZL6RIcQQzP0cMS9XEcmthCRk6iS0AhsGZSQ8fRqiv/FFYZJCdZ8wZyMQCT5H0pHy7PQUDi+SqXJJOcuyVHd+zGegLYpyjl94PbYapLFJdYlTJLs5cx/WG0vl3KLaAWJ1ZUdI1M0AxsNqbc75AgoDEjSXSOkN5ezlJbtGTQZRw/CKASCdKdflkFhljgwDg9M15xPHC0hIBBSpgQCD1mRv16PVn8Q8EhSCyTqAdWlyrUrygBszqPvFU/mNhrflEtsJy0RIboSJ9qA4GyV3tS9JGZBIjqHAPmzjFWvlKUWyFJBQ5DkOGd5htu49J6xVOBu6FAgEynJ6OwBIZu3Wr14c5ApZSpZCegZgIkencEQDHzagtPIuGKw5WVEy/q95JOrI+tT6LRQUnUehDuDifcHfvSXLeG0ACff8Aufm/1NSKUpXqEtgghn+vc/WgOHWCJOO7UqFzkRUZbTpUXMjoR1EM7uzU+B+fU/KgWIdj+/8AftXSDSYuA9v811bQxdz7UCtFFFAV41e0gpDqhTRI/c0CXE4w/Tse9Rd59TeUHLqI1QJgtGP81IcUjPYb4/171FcQlnAUBnSCAPViHSaCM5rfKdYd1KtlREiUNoJCsO/f05qk2eNVwfEouOV6FArzL6gUgNsCRMkh+oq6XuXsuBqUsDzEFiynIA/+pyXCTVE8X2Am84LAiSxfThzPc7bpoNr5fzG3eQF2lhaTuOvQjY9jTgK7GsH/AAx8Q/D434AUU277JcBnIB0mXkyH3etu4rikWg6yerk0GO+P+DTb4pXwlajq+IUEagFaiQqNhI0kyxxFSvg/UGCUkqSSAQfMVKKiz4MhZJDM5zBph4oGvjLlx1BKlJUgM7skAwMZOcEnG/PJr/wyVIfyLBwZUlDEs8ggqdu+JoLWnjgm3b0kGEaGeRDlROAzBu9JLUoL+HpB1kFofOcsW6byxL1W7d5fwmStRLuFKOoAs5EN+lIz1dq5PHnRrSQ6XYLIChEuD1Cu+RmgvFhdxS9JKQw1KL9fLjdyS8bDD0/CHV5lyXZKcALBdSjvALFg05qiHxEJUJWoEJCXbzOozu5UPZt5pjd8RXFLWyXCkoDgFIUCCAR2+e+1BK855YCsrNxQYhOl2SoFTFSSnBCsicjG9L4zlZvra2CUpUzksTCYL9GIff5Cnp4+5dKiMEw+XAZiCPqTuKr1zxLxNtWlN3QzQEgMZ9Xfr1+VBo/h3wWEkEhIDCckvgOG6dJjpV84bhkISGDMPYfvvXz4vxdxkNxK8fQQT9jUhyvxxx1pRe78QKU+laQoKlmDYPpw+aDe/ighkqGW1fvtSqFMW36mHOP8QO9UvwN4us8Y6G+FfBcoJhQDSjYs8pyHGKsyuMQhSkAlS05V6gh5A79dO3WgVvM/bYiPnJYwd6cWLg6kdi32+m4qBtX0gkJJDENLYYe8YONqkeHUNAL5Zpj3BAY/SgfFnY/1z88U4sLhukU2tp9R8vdnH1yMNkV3YUAWEbAOJ3Lf6oHbz/aivQa8oOqSuoBj+szSijVc8ScetIIQs4wnM4cgHdo3eKB9zK8AJUMgyU/3bv0qs8151a4ZDrU0OhEpKmP/ALiCP5mb3rPuZ84v/ESUXGU/lWD1yoF2DxknE4Iqu8zBVc1rWVqI8xV5lfzbtkwYE0Fk5t+JSnItIYDBJ87h/N5GAZ5d9w9VTxD4rXxRH8P4Xl0nSolwXLYGmdpgtTLi+F/UEMFFgIIc9xBZm29qa3rQEgF3MBuo3Hf/ALmgsn4e8TYtcV+Yv3EoFkarKVmFLWdL7QkTs8Yq0888b2gZum8TunT1kPOlPYTArLm6494E7PsxFefAHyAZw3TO7ZH+qC3nn4urOUqUnOCCGxOWSO3qxUhxN4/DBTlkqOFKJSFABTEABtYaSXPzoSEwejdD9mxLVI8Jzu6lOhJwQQQ4YAkkd5Lv3PWguNzhTbMFypRMlm1atIDmXUVAF5Z8AUnzPgxpcSNUAEOcYG7AJZ3ycvUXd8SIdASgpYDUzEJYEAJiQz/WmqPEbqBUVA5UVF3Dk4YTt/igmro1HTLsNeAkfypO4AfGzHE0rw3DgoCgpmbMBLF0u7Ekh9ujNNVg8elijUrSwZyQkn+YDLN96RXzQwUqBYQCytJff/l9qCY5pxvwvT0HpYJLiEnr6VESC4J7Cr6gtRLaVO5DQGdxk9g3b6832IMqPQN9B/WaccNwguqBLJDHp+lg+zh/6UHF0ADqd23mX6AVwQcCQMtEkZl5IFO7lgpBQNRiI7kEezkOOw70jctE+Y5UHcEEl2PR/s00CVpOeoBIL9sxtB+tOeFvfDVLJL+qCzdfZ3bOa8sEuA74AMMMhnaB5jntXBtgJBcuz6WDjBz1+UzFBZeV+J71jSpCwsfqQtyO0P1JkNiN60Dwzz8cWlepACkBLpSp9WRqEB5QxDlvLOax/l6ipWlTOcxMbQehV96m+TcaLF61fYqY4diXcFgpwdw7bDrQb/wN10hIiJBJ++4Ybe2KWsgAqLwVdRJf2meszmoTlvMEKCFpU6TCGBAPUped2ww6VKE6ofeREzghQaR/1QS1po6/5/tRTXglvt7gwZ7HaPsaKBzxaXT86r3PkJDqU7MZwG6ajAfo896stwQajuP4cqQoBwWigxLnttPx13EkoYeUBI3ZIIJAByW+WBUBz1IUjUhyoEtBGWDsw/SB9av3i7kupXxAX05TCQQSCBkB4cl98TVJ5en17hOlUg5VJKgswAUJDDL0DS3wo+Ev4npUxSAQIClBJJwMQSJ2FIcdy9VsjWwKgSNJIHk6PL+YBu5PR5rjZQpQcMElSmY7gCRLnVu2MbsOZMm3a6p30uBqSxfu6Ome+Qir9lMtDTJgMRDdYx3psLTghOrSctIJ2JxDt/mnykhRALJcHd/+gOme5evbltIDZS7sSN8DSJMgBwT13FA0XacKE7ASNzn/ADG9I/lzsdn2+5wNqlLi4A1AksX3MEF9Kg/6c4c9aLfD6m3zg9C2Z3BkBvsSDD4MkguN3IaT1BA3MjFemy/qf09CCPq7QzPUwuwlLgKLnEhhHyGNoxGCKTTZ8wYDtuxeCMvAB7OW3FBCp4RTs0mPfuxGAxmucAMRLu0CD+/vU+myFsHcHzAHztiCQzl1f8RhtqYX+EAcpIIA3yxDOWgfbO4L0EXcL5DGOz/Iw0feleEuG2sDH/ux3CmyDFO1cACYOf5kgfX5H2cfNpxHBlDjB7wR6mgnEf0oHSipR1rJcnSGHtADYdq8t8SXDMHDP2kCc/8A5qR+ISEp1FQSxSBMlvfJ0x/Sma7HyAPuTIZwCwb+poE7lxKjrV5gT5gwDSTs3Q/WuUN5pfDuGliILGQJ0wTPSkzYOffbYD9j5GuriA22l/t9J3oPEKIVqwzO7TpOCxiBtn71J8HxKFb6UiWOPKGUS0y+Xfymorh1Z3ceWDk9Gp5yq6QoDIZ+3z6Od496C8+CeYlF5Fkl0LcEEkgEYMGGw4fL1rXL7QU8yIIfD7SB9xvWC8NcVZWFIlSdJCdJkvA0qD7mHDyBiNu8McUm8kLQSAkspJ2fBHYsfvMUFgtt6QG+2a8pW3aEbth6KDu4WBOYxSDRl+hb946U5IpqbLYMj9zQVbxCkEyTLgs0lg5SCkk+z1lPiIoKgtK0BUi4oFwwAKcqJggtIZvatV51wTrKyWfrpAYYEljv+3BzPm/AG2vQ7FUpCQzlOGGyQ5Gpm82zGggvEt5X8JIUwKCFpENo8rMZ3OQHfeov/wAi4ZeCRq6kh2g9B23FS17l+q5ZB1KtrLhyYDgkQYBG0+kh4qP5xeSQjQNKC7Y3h37hKT8x8wR5cgAOokEbkxGZIyXGMNu4pxcWSliQCYjLy28fMgN1DERnD30hStgRnoBiB16P9ZFSZWgGT5QxZ3BJl4Aju/WZoPeGtuUgkKIlnwGIyMYBYBxEM9SLgFwQUkekBgGG5BU0Hd4PTEdZStTFKS7ghyR7SSw9OenRqeW7bAgqQSHEhJLNLhUsTkYjsaBW3aA0jUloHqciDAkuS8JnbIDDk2CPKR+knC8HdRJxALt79QsLTpcFTDzFyEgEOfUQxcnAf5waRFrHlcuXZLAt5SUs8ADaZoFUWdbEMpzGshCXOoy8pMzL9RANeHgQUsCdJ3A1bQUwJBUT1BI7t2eGdBUSoSNwpIh4ILP5jDk+xr23w6hCkgqggAFmhwzPMSC0Ymg5CQknSXAd/KVbZYGMN6sgbU3/APGhRKWUMMJLEO6QWlmYM76iadospSFEhwHkMQJ3KXYO4kjIpHhlBLgKBALHqxDbHZi4D5TiKDzliUh/iKhIAAJAT5Sym1btoy/q70x4y0k3VaPQMO5DhMs52n7PtTjj5Ww8uG7qABy2YY52+bi3w7pB8q0OIbJLQD5tLTtvAOaCL/KsCXwBJc5eIYlwJaTszUirhksfq877AbmesYk1IqU+lmJWSw7REgkZkkvM0XLQKduzOAQGBDnCf5u42agibNplGcdpJdi3+SGy9OOWxcDvuTBPQj2k/c9aL/pSCWx0PuWnY+l/pXFlKdai85gHLn3fANBP374i8WCCU+XKlAZkmWd3AcljvOh+EuINtWsCFgJKWJcEhsey/wC0FhlvG3EoAEqiHDEu5f5h57960fkaQEJQzlICQQ5csNRChEkDT88iaDUeD4pNxIWguDRTLkNvRaDl9+rA4Y7jd6KCUpDiB1/7FL0nfthSSD9s/Kgi+MRbuOgkEjY71m/iPlQSSmSH8ss0acqcPLCA8dq0Lj+CUzoUygIPVtlOJDgPVY5rxqbo/iIUlaM6dJI7hKpVvDFgT2oM7tpVaU7iAI3DaQmYGrzn742qHMLyVBCUgsl3IwX0hh0IA6b9p0LmPCgrcQVJLMScS6TqeNRdSiGbpilXOEZV5JxrMBgwLqE9wcdqBtwvLwx1HzbM5kmXiABux67U94XhgdJ1MWl92M9Dlx9RTdNv4bBbByQzgEuQCzemAztuejVarHAgqcOEhIc4KdmU8W43IYknI8oBonhBbZ04CgWLAmDpOoP8mCiwnBp7+TT5nDbJMpYpH6dUu5IYkmNqlPy4DkYkTpCQWcSpIALbMHfNcWgNRSlKxguELJIV9WTB/wAnFAytcAzB1uUrCTOmP+Rbz5MJb01yrlqXEanZ3IIIlotjVgPCoGasH5VBaRuAzE+b/kxYtHpbvSN9YTCzqV5WQXJLPDBlZ7bb0ERfAQyVlykKYENBLAiNQDdFHaRTcaSX0lgo6jkHZpIkhoK3gZqU/wDGO5U/mJyyGDl0gKHqY4d+oNe3eCCCCUsZAbUA/wCqbkqLq9Hc0ERxCUuEK1yIKm8uwYBJY/P/ADTVXLA5IIC9hIklI6uACP1avUIFTVzhbYZioAsMFy8Q3YhmBEQ9eqSgISSNgfMWlIfoUtqUP0vDUFL424QouqAlTOGJkhJA3LPsN8UtcUs2/iAKKSC6gkkYBP8A8X0uWyS5qyc24C3eRpT5WIS4EMXABd9OAzk5NOdKRw4t/DV8UpCGlgwIzOo+YwxMloyFLXc1an2EPCg0gJ6n07HOBXd8pUpwrS0dT0cf2xvmpdXLAlLEB2AVnIB9QBYdMMHL0kngyFOEw5ZW7EZPRwB02w9A0QAMQHB2B2LhxGPed8U243gwk6gCdRASGMv0GZJIDzHerDZ5alWxDlQKmIAfJL4JjPQw9LWOVFTEgeoOQDBVqBMnqDlxEOaBpd5Go20rSX0st04zJT/9XHZCj0rRvDwCmfCmPlAyQ7FnEQWDeqX2R4PlY+EAAkl3nLt6FAEdgU76Fd6sPhfkujT0ATpKv+MlMDdtJL4I6UFi4OxphiAAA31/uT9qKc2kMGr2g6ooooE7iAxf9/7qneKeWhSSUKkO5JLv9Ml2diW+tXNfXbemV7hErCn3hxv+/u/0DKuIQCkFnEHSHdoMh1EdxDx2ao82tKt30EOn4oOpTKIBBDq8pJUQkvBMktBY6hzbk6UulLlsOCfcAMQGcZG496qPFcte45wUkJLJIByrzMEgkJAd4CRQVvieVptLE6gCGdh7pMZAS4Z2bdxUtyfiUqSB3MaVPsXDFkFwG1Ah3YsGpK/wBF5JIWpL6R5TGkY9PqYgkdQ/Qh/b4P1EEKCj6CwH6jqbIBBEjL9aCSsWxCtTFkkSTAdilinftvLV1+WCYcj1GGSTAc+YZdWSfpXVpTPb8wI3HlLqMagUnT2fS4xh6ccBwydQKSC4cNqVBZnOxcH6yDmgRTw6VQ6i5EhycsN2ALPLwMZNc27aX0wHcYLyCQNLjUOjN9aecRZ1S5KZEsweQDqLCA7O4JwcV3ftpSCUgj/jLBySZVpb5AJHagbX1DIf+YEpJT5Z1BgRmSXEgaaQ4i+HDpILHTqTo8vlLs+ojAdmcgMaf30pALEEh8yBADJJO46Emm/F8sEu8khmK1d3SQx8odlJJ7xIQnF20OoatOzEt7unYB0x2yGpsEPhLCCAfKBjJURpyM95qxHghBEDchiMAMllByx2J9hFOUcEgMqSHYTp3ckkADIwAn3oKr+UUUn4QlgQAkgAsSh9TAS8JBfSI3qw2im9b1MQ76g2kg4WD5XYOQxdm9QeuV8KEkrU756OJmBiDJ1A6qfck4dwsFRYecAs4H65PlEl3VqDKhqBpf4RIdgoxqUnpkuNOoJ9TAnV2IakPyAdxqzsxCgSgqAIcGcs5kwKf/mULGvyK0+bPl8oYkaj1ORpxinX5eQkP3dQClAMWcAJILuQUkkb0ERwXLWgagdMpSDrAkNpL/q1YDwMVJfkkaXSITOHgEQE4GHZRJiYqTscMEgpz7sPM7tMEyzJBHanyeVBikggEaR1DuBtGdxLQ00DrgOEAJfDsHl8gQZeHD51F3qbtpwd9/pNcfDOsGGmGLud3eP383IoCigGvKD2iiig8Ul64Shv70pRQRvHctC1AkAgSPfH9CR+5i7nIUFQLSkn2fCT9SfpVlUl81z8Ie/v+/2woKRxvh7WAgJEaWK8sghUdJ0B4HaoHieTLBUpnAOoJfyuXALv5umQSAMVqq7QOwPv2xTS/wACFARjHb2/zQZtwXCfDDFQShLOFJg5caSoaTOdQPY1MWEpI8yVwII1CIIZMKUPfUKsS+VpHmAJJb3DOwgOBJ2JnaubXJhqcOHy5z9IwcEH5UFZv8PaJfzOYBBKdmAJSwLsThIpNVgABvKHKgdTpLJcEkBIZzjUfarWeTt3ZmYSPnj6g1xa5fltKZ2Z+2pn6PAFBVrlk60lyR5SCfUQ2zhOqSMBRiueHtE+VRZi30Mw39NLPgvVrRy0SpgFEbR8jpLnOCo0meWAxpBZn8rP7JBDY9u1BXOLSBEsRt6ttJJO7t5QBtG9K8LZB9CWAMM+f5Scz0J3qzK5XbghwZLuI1dDHTP2rq1wCASyWcQNznrBD9vnQVu1wxJ8ocFy6WBklncsDH8uTENTrhOAOoagBqtqhLkEPbfEdJcDqCwqx8Naw4ZhiPockfWl/wAoCQegaZG3+KCl8xIOhNoOvUGITqCUgDUCzCUslm3ECpvguEY6tzBIEAgiG2+fR9qmLfLkBt2kbT8o+1OggdBQNOF4YAqPXt9Z7xHanQtAYruigKKKKAooooCiiigKKKKAooooCiiigKKKKAIrlSAc0UUAu2DkVyiwBAj7f0oooPTaEDAHSP6V6LYGIoooBKGrqiigKKKKAo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6" name="AutoShape 8" descr="data:image/jpeg;base64,/9j/4AAQSkZJRgABAQAAAQABAAD/2wCEAAkGBxQTEhUTExQVFhUXGRsZFxgYGBsYGhscGRkZHBoYGxwYHCgiHB4mGxgYIjIhJiosLi4uGCAzODMsNygtLisBCgoKBQUFDgUFDisZExkrKysrKysrKysrKysrKysrKysrKysrKysrKysrKysrKysrKysrKysrKysrKysrKysrK//AABEIAPcAyAMBIgACEQEDEQH/xAAcAAABBQEBAQAAAAAAAAAAAAAAAwQFBgcCAQj/xAA7EAABAwMCBAQEBAYCAQUBAAABAhEhAAMxEkEEBVFhBiIycROBkaEHFELwI2KxwdHhUvEVJHKCkvJD/8QAFAEBAAAAAAAAAAAAAAAAAAAAAP/EABQRAQAAAAAAAAAAAAAAAAAAAAD/2gAMAwEAAhEDEQA/ANuooooCiiigKKKKAooooCiiigKKz/xr4zuWbvwbC0JIYl2kTq8yoSzbBXdoBzTmfj/mF50HiFItgeu2ltWrDqTI3xQfRdFYHyjxrxNlCF2eIVc/T8C6CvUY/wD6FcRuBvh60Hk34ncPdKU3ULtXDChCgFdmlQJeQNpoL3RTfguNt3UJXbUFJV6SN/anFAUUUUBRRRQFFFFAUUUUBRRRQFFFFAUUUUBRRRQFFFFAVUfH/i+zwdldsrPx1JIQhAJW5BbHpwWfpFTvPOc2uFtG7eWEgAs5knYD5sPnWFHmNu8uQlVy/c1XFXU+cXFeVJSEmEgEAMTG7zQN7IVd+KniVp4fh0EOUkupQYhIOSrQG9JZjGaieZ86caLd27oSAkBUek+XT5QUzP0q3p8NXboJWCVOpASoBOlQ0q8qWl/ON4SKi+deB7qPzN1YUCFPbcAhaSAx1CIxigpfBXwk6jlizO4wPu5pU80Wq4F/qACXfAD9fn+xVyteHNFsK+EpAWdIcJCwQP5jIJAmCCkxMPOW+BLtxPxTaJSQCEuGJLgiIUPLv270Fb5Xz+7aJIOhWU6RpOoJ0AuJxt/t9Q8I/iSCkJ4oyASteWA9ROmIg/8AyqB4jwOHVKkLlygAAncEAkAlwNIJecRURxnLrlgi3dTbRbURqXbR5SS4aFE7kMQPU07B9BJLhxg17WScn8e3OHuJtXRcVaQEo9OohOyyrdXbdoetYsXkrSFoUFJUHBBcEHBBoO6KKKAooooCiiigKKKKAooooCiiigKKKKApO/eCElSiwAc0pVY/EPiVo4R0XDbUVp8wkhILqIByWBoM58ZXVcRx1pCXUVlTNpUV+ZQShJUPIlkF1MwYwXrQfBfgizwSQo+e8fVc6Z8qXkJD4qq/hHwqr967xS1LWlAFu2bjKVrVN0k5HlTbGevStWoGfFcstXPUgZBiC4wQ2DTkWQzM4HWu6KBoeWWnf4aTL+xZn+lOSgHM11RQRPMeXBRB6bu3yYA9M1Ac44QKtrR8JK/KosWyAGUYL5wetXRQqC5ogEEwod5ZnEdJPQ70GM+KOFuWF6wdJKXTbIHpVIIUX1EEDo0Vf/wk8TqvoXw9wlSrbKQsy6S7glg6gQ77vTDxLaHwEou6kkoADs3UsSAJBSGU+2WY0r8P+LVY5hZTbBA1aCCZIUoJLmAQIPdutB9E0UUUBRRRQFFFFAUUUUBRRRQFFFFAUUUUBVK/FLif/SqQD5mcDckkBLffvV1qg/iOyT8QpfyaCdgJJO3m8oAmZ6OAf/hfYKOAspLuxKnZwXLvA/fWrfVT/Dwq/K2NRD/DBYbPLVbKAoooegKCaKGoGfMLykoUQ2Dk4/z/AKqvWb5uWwtTOZ3I2IZvlE9Nql+epJSwYiXBeewY++1VW0XSEqVDgp/5H2LTLiBuJ2INvG3ENYKFDyadOpJlIAgEzLFnA771lH502eIt3EOvRcSQFK1gKQoNgbxO9aLzz+K5IVu60rCQohwdVs9ztlz7VmnHWDbgFyXYAtpyCAJyTt360H0zyfmAv2krGdx++1Pazz8JbqvhlIf4cypJBKnwCVSAIMDYVodAUUUUBRRRQFFFFAUUUUBRRRQFFFFAVnn4k8ZbNm5qAVAYSwIfSo93JIxjfa+cbxQtp1HqAPc4/wB9hWP+JOMBsKvAavieYO4A1PoQAf5UKfsO7UEr4e47jDas2eFTbTos2viXF+lAZR+7H27byFscwCv4fHJuJABK120i0+SBpGP5iqmQRdPJXtH4awhL3HCdg5cdAY9qgvw98L3UXby7/wAUKFspBdbkxpKCkbMZJ3AbNBo3B8z45Kxbv2bSgQWu2iSlwzApMh6kbnE3Up1FJJwwSfqfN1/Yqs8Ki9btqCnF1I1C2hSSFT6yjSfhlg7BTEv1qT8ecbdt2UptM6yQQ7GADEjvNBUOK5/zPiXKbtnhbRXpQWJWsHdIDktDt/SaW4Hw7cuK0q5zdK3cgLAMAQBqfecbU65t4Z4i9ww+BcSm4u2JkaQRKEkT5satp96qfB/hwpPDK+LaKbpZjjSAFSVaiATqZnbyhxQXLj7d/hrRFy9+ZsgAKKmK0gP5mDFQ7v8A6jOFWpMKUXLsQRJ1MBpl4LsTI+dQ3JTxescMbhWQQApLhRALF3zBOentUieBu2lBK0kKlgCGIAYAP7P9MUHXiTiLimtBRSlWDocJDA3CDqbVIMgHv1zu5whN/SpSEpX5VA7ADUzA7h2YzM71f+fkqQkIJgK8wcEaRAO+D6cuQHNZ3xPFFd9KlaVt6SwBUNgch8jtQan+G92zbWPhhQCvIkkpOpneEgAekN1f66gKzPwSq1e+Au2gWwkl0BWCWylvf/bRplAUUUUBRRRQFFFFAUUUUBRRRQFFBooIbxSVC0FJBVpU5SCxI6Ps+KxPxBcPwbVxSyQbdwkBgE3Cq2cDbSpPl6Ada3rmlwJtKKk6gzaepMAT7187+JuLKkXgoKRb1MhJwVOWDkOQA5DN6mwRQbh4IQlXL7KWcfDAVO5EmMU/5byK3ZfSVN0P7n51B/h7xJPDWwWPkT2YgSMe0f6e4UDPi+FSUaMAqD9y7z9PtUL4rKVLt2yASAVB23DH2j9nafXZJWlRMJBYNudz8v61T/F6k/Hc3UWmSPMpTFy4ASDDz/nsFi8Pp/ghJYlPuc+9O+M4ULDEge879/3NUzwnzcWr4squBabxZBLAhQBIgbEPufSJmr4pLxQQnAeHbdu4q4GJhmGC0kTD9mqveME6QohTGMlmcx9ZY9verHz7iE27bMpmLAEie5BxWZc7uylavRvv6ikMxyDMQ7erLAy5rcfBCSAHIZg5cOktn+nRqiOH8OrWvShWm2ptboYuDgJBcsVEanptx19aTcSlKVKIhWoHS5ZxuCHMNL1fvDfAFARYtKSVrAJKVPodME+Y6gA/uw2egtHgTkQ4dACT5AgABhC3JUQRPTrt0q3UlwvDi2hKE4SAB8hStAUUUUBRRRQFFFFAUUV4p9qD0GiiigT1T+96ATv/AIronrSdy4Bkn5SfoKCveNfEKeGtrDJKtJUnUpmP6SzT5h9j0rFeP/jXLWq4VEMAkJ9AT6lL2DkkvkgEy9ah4w8OcTxV4KtEFDD1kJKSNmAOpMv9etVNX4aXrAVcvXUKQpQ9KVapO57PljQW/wDD8aR8N5t5BiLnmEbl9QefvN6vHylixaD0Jway/h7o4daFJe4vWEkSSyA8xDFTxA1DL085l4q1lepR0ptqI0hwrURLD1AAFI6s8vAQ3iO9dtcSb3B3bzKGpbqGlWncDQWJBGXgh6o3Hp4njib6/NIT5la1EkEukMABGAIcZqaueKlXf4Niwr4UF0alAABQG0+p2/lFOF81+ChCLVtJtpIKtQGsMoEpLK6Ahz/YuFd5eu/ZXbuKJQLUoSEkAZ3V3fFbz4Z8U2eKSAlY+I0odjGYM1jiOdC5cCL1vSHUdXqS/wDDSAACwi2Zf9Z6U/u8ILdsXQT8S2FMUwWKnEJEnSxDHczFBo/ihbJCQT1kFo/pv9Prl3iVYXbDrIaVJ0uTIkgGM/t5kOL8Qru6T5ZA1M+R0nBI/bRCdFEagVpAcEeXo+4iPn2FBE8fccgOXA0vuwcHIkSfr2nYvwn4h7DOhRCU6iAygSMKeT6faPesh5lbBUVONjqEGXPRpH2H1vv4YcxtpWEKKtQDJAAGSXLgS0CTD96DX3oBpsbzSSOrYJHz969+OHYdB+/tQLiva4Sa7egKK5KhXVAUUUUBXL966rkJ/wCqDwnoaSWqMg52r25GKjuKXOWE9SC3tFB5xvFfDSPNLtBEd3PZzPTNKcl4xNwaf1JAcF3I6sZ2mofmbkatQKQPVl9TuYgsAIGQpQqL8JcX/wCt0yNSFhncMNMu8kk5adL7mg0ECozxJHC3jPlQpUfyh2qTFJ37YUkpOCCD7EN/egwW2hSCVo8ykMUoclB8vlZTT59u7RFRvPeJVcWLKEgiEg+YqIHlTCYnVqbqoU/50pdpa7TgBK9Krik6fIkEBIL++JctFTXhnlCAtKwxUrAV5fhhBKVAvvCh2b3oI7w1a4i0fh2gjyFnUCUjbV3P1ZzipjmvML+nSU2WUMoZL6RIcQQzP0cMS9XEcmthCRk6iS0AhsGZSQ8fRqiv/FFYZJCdZ8wZyMQCT5H0pHy7PQUDi+SqXJJOcuyVHd+zGegLYpyjl94PbYapLFJdYlTJLs5cx/WG0vl3KLaAWJ1ZUdI1M0AxsNqbc75AgoDEjSXSOkN5ezlJbtGTQZRw/CKASCdKdflkFhljgwDg9M15xPHC0hIBBSpgQCD1mRv16PVn8Q8EhSCyTqAdWlyrUrygBszqPvFU/mNhrflEtsJy0RIboSJ9qA4GyV3tS9JGZBIjqHAPmzjFWvlKUWyFJBQ5DkOGd5htu49J6xVOBu6FAgEynJ6OwBIZu3Wr14c5ApZSpZCegZgIkencEQDHzagtPIuGKw5WVEy/q95JOrI+tT6LRQUnUehDuDifcHfvSXLeG0ACff8Aufm/1NSKUpXqEtgghn+vc/WgOHWCJOO7UqFzkRUZbTpUXMjoR1EM7uzU+B+fU/KgWIdj+/8AftXSDSYuA9v811bQxdz7UCtFFFAV41e0gpDqhTRI/c0CXE4w/Tse9Rd59TeUHLqI1QJgtGP81IcUjPYb4/171FcQlnAUBnSCAPViHSaCM5rfKdYd1KtlREiUNoJCsO/f05qk2eNVwfEouOV6FArzL6gUgNsCRMkh+oq6XuXsuBqUsDzEFiynIA/+pyXCTVE8X2Am84LAiSxfThzPc7bpoNr5fzG3eQF2lhaTuOvQjY9jTgK7GsH/AAx8Q/D434AUU277JcBnIB0mXkyH3etu4rikWg6yerk0GO+P+DTb4pXwlajq+IUEagFaiQqNhI0kyxxFSvg/UGCUkqSSAQfMVKKiz4MhZJDM5zBph4oGvjLlx1BKlJUgM7skAwMZOcEnG/PJr/wyVIfyLBwZUlDEs8ggqdu+JoLWnjgm3b0kGEaGeRDlROAzBu9JLUoL+HpB1kFofOcsW6byxL1W7d5fwmStRLuFKOoAs5EN+lIz1dq5PHnRrSQ6XYLIChEuD1Cu+RmgvFhdxS9JKQw1KL9fLjdyS8bDD0/CHV5lyXZKcALBdSjvALFg05qiHxEJUJWoEJCXbzOozu5UPZt5pjd8RXFLWyXCkoDgFIUCCAR2+e+1BK855YCsrNxQYhOl2SoFTFSSnBCsicjG9L4zlZvra2CUpUzksTCYL9GIff5Cnp4+5dKiMEw+XAZiCPqTuKr1zxLxNtWlN3QzQEgMZ9Xfr1+VBo/h3wWEkEhIDCckvgOG6dJjpV84bhkISGDMPYfvvXz4vxdxkNxK8fQQT9jUhyvxxx1pRe78QKU+laQoKlmDYPpw+aDe/ighkqGW1fvtSqFMW36mHOP8QO9UvwN4us8Y6G+FfBcoJhQDSjYs8pyHGKsyuMQhSkAlS05V6gh5A79dO3WgVvM/bYiPnJYwd6cWLg6kdi32+m4qBtX0gkJJDENLYYe8YONqkeHUNAL5Zpj3BAY/SgfFnY/1z88U4sLhukU2tp9R8vdnH1yMNkV3YUAWEbAOJ3Lf6oHbz/aivQa8oOqSuoBj+szSijVc8ScetIIQs4wnM4cgHdo3eKB9zK8AJUMgyU/3bv0qs8151a4ZDrU0OhEpKmP/ALiCP5mb3rPuZ84v/ESUXGU/lWD1yoF2DxknE4Iqu8zBVc1rWVqI8xV5lfzbtkwYE0Fk5t+JSnItIYDBJ87h/N5GAZ5d9w9VTxD4rXxRH8P4Xl0nSolwXLYGmdpgtTLi+F/UEMFFgIIc9xBZm29qa3rQEgF3MBuo3Hf/ALmgsn4e8TYtcV+Yv3EoFkarKVmFLWdL7QkTs8Yq0888b2gZum8TunT1kPOlPYTArLm6494E7PsxFefAHyAZw3TO7ZH+qC3nn4urOUqUnOCCGxOWSO3qxUhxN4/DBTlkqOFKJSFABTEABtYaSXPzoSEwejdD9mxLVI8Jzu6lOhJwQQQ4YAkkd5Lv3PWguNzhTbMFypRMlm1atIDmXUVAF5Z8AUnzPgxpcSNUAEOcYG7AJZ3ycvUXd8SIdASgpYDUzEJYEAJiQz/WmqPEbqBUVA5UVF3Dk4YTt/igmro1HTLsNeAkfypO4AfGzHE0rw3DgoCgpmbMBLF0u7Ekh9ujNNVg8elijUrSwZyQkn+YDLN96RXzQwUqBYQCytJff/l9qCY5pxvwvT0HpYJLiEnr6VESC4J7Cr6gtRLaVO5DQGdxk9g3b6832IMqPQN9B/WaccNwguqBLJDHp+lg+zh/6UHF0ADqd23mX6AVwQcCQMtEkZl5IFO7lgpBQNRiI7kEezkOOw70jctE+Y5UHcEEl2PR/s00CVpOeoBIL9sxtB+tOeFvfDVLJL+qCzdfZ3bOa8sEuA74AMMMhnaB5jntXBtgJBcuz6WDjBz1+UzFBZeV+J71jSpCwsfqQtyO0P1JkNiN60Dwzz8cWlepACkBLpSp9WRqEB5QxDlvLOax/l6ipWlTOcxMbQehV96m+TcaLF61fYqY4diXcFgpwdw7bDrQb/wN10hIiJBJ++4Ybe2KWsgAqLwVdRJf2meszmoTlvMEKCFpU6TCGBAPUped2ww6VKE6ofeREzghQaR/1QS1po6/5/tRTXglvt7gwZ7HaPsaKBzxaXT86r3PkJDqU7MZwG6ajAfo896stwQajuP4cqQoBwWigxLnttPx13EkoYeUBI3ZIIJAByW+WBUBz1IUjUhyoEtBGWDsw/SB9av3i7kupXxAX05TCQQSCBkB4cl98TVJ5en17hOlUg5VJKgswAUJDDL0DS3wo+Ev4npUxSAQIClBJJwMQSJ2FIcdy9VsjWwKgSNJIHk6PL+YBu5PR5rjZQpQcMElSmY7gCRLnVu2MbsOZMm3a6p30uBqSxfu6Ome+Qir9lMtDTJgMRDdYx3psLTghOrSctIJ2JxDt/mnykhRALJcHd/+gOme5evbltIDZS7sSN8DSJMgBwT13FA0XacKE7ASNzn/ADG9I/lzsdn2+5wNqlLi4A1AksX3MEF9Kg/6c4c9aLfD6m3zg9C2Z3BkBvsSDD4MkguN3IaT1BA3MjFemy/qf09CCPq7QzPUwuwlLgKLnEhhHyGNoxGCKTTZ8wYDtuxeCMvAB7OW3FBCp4RTs0mPfuxGAxmucAMRLu0CD+/vU+myFsHcHzAHztiCQzl1f8RhtqYX+EAcpIIA3yxDOWgfbO4L0EXcL5DGOz/Iw0feleEuG2sDH/ux3CmyDFO1cACYOf5kgfX5H2cfNpxHBlDjB7wR6mgnEf0oHSipR1rJcnSGHtADYdq8t8SXDMHDP2kCc/8A5qR+ISEp1FQSxSBMlvfJ0x/Sma7HyAPuTIZwCwb+poE7lxKjrV5gT5gwDSTs3Q/WuUN5pfDuGliILGQJ0wTPSkzYOffbYD9j5GuriA22l/t9J3oPEKIVqwzO7TpOCxiBtn71J8HxKFb6UiWOPKGUS0y+Xfymorh1Z3ceWDk9Gp5yq6QoDIZ+3z6Od496C8+CeYlF5Fkl0LcEEkgEYMGGw4fL1rXL7QU8yIIfD7SB9xvWC8NcVZWFIlSdJCdJkvA0qD7mHDyBiNu8McUm8kLQSAkspJ2fBHYsfvMUFgtt6QG+2a8pW3aEbth6KDu4WBOYxSDRl+hb946U5IpqbLYMj9zQVbxCkEyTLgs0lg5SCkk+z1lPiIoKgtK0BUi4oFwwAKcqJggtIZvatV51wTrKyWfrpAYYEljv+3BzPm/AG2vQ7FUpCQzlOGGyQ5Gpm82zGggvEt5X8JIUwKCFpENo8rMZ3OQHfeov/wAi4ZeCRq6kh2g9B23FS17l+q5ZB1KtrLhyYDgkQYBG0+kh4qP5xeSQjQNKC7Y3h37hKT8x8wR5cgAOokEbkxGZIyXGMNu4pxcWSliQCYjLy28fMgN1DERnD30hStgRnoBiB16P9ZFSZWgGT5QxZ3BJl4Aju/WZoPeGtuUgkKIlnwGIyMYBYBxEM9SLgFwQUkekBgGG5BU0Hd4PTEdZStTFKS7ghyR7SSw9OenRqeW7bAgqQSHEhJLNLhUsTkYjsaBW3aA0jUloHqciDAkuS8JnbIDDk2CPKR+knC8HdRJxALt79QsLTpcFTDzFyEgEOfUQxcnAf5waRFrHlcuXZLAt5SUs8ADaZoFUWdbEMpzGshCXOoy8pMzL9RANeHgQUsCdJ3A1bQUwJBUT1BI7t2eGdBUSoSNwpIh4ILP5jDk+xr23w6hCkgqggAFmhwzPMSC0Ymg5CQknSXAd/KVbZYGMN6sgbU3/APGhRKWUMMJLEO6QWlmYM76iadospSFEhwHkMQJ3KXYO4kjIpHhlBLgKBALHqxDbHZi4D5TiKDzliUh/iKhIAAJAT5Sym1btoy/q70x4y0k3VaPQMO5DhMs52n7PtTjj5Ww8uG7qABy2YY52+bi3w7pB8q0OIbJLQD5tLTtvAOaCL/KsCXwBJc5eIYlwJaTszUirhksfq877AbmesYk1IqU+lmJWSw7REgkZkkvM0XLQKduzOAQGBDnCf5u42agibNplGcdpJdi3+SGy9OOWxcDvuTBPQj2k/c9aL/pSCWx0PuWnY+l/pXFlKdai85gHLn3fANBP374i8WCCU+XKlAZkmWd3AcljvOh+EuINtWsCFgJKWJcEhsey/wC0FhlvG3EoAEqiHDEu5f5h57960fkaQEJQzlICQQ5csNRChEkDT88iaDUeD4pNxIWguDRTLkNvRaDl9+rA4Y7jd6KCUpDiB1/7FL0nfthSSD9s/Kgi+MRbuOgkEjY71m/iPlQSSmSH8ss0acqcPLCA8dq0Lj+CUzoUygIPVtlOJDgPVY5rxqbo/iIUlaM6dJI7hKpVvDFgT2oM7tpVaU7iAI3DaQmYGrzn742qHMLyVBCUgsl3IwX0hh0IA6b9p0LmPCgrcQVJLMScS6TqeNRdSiGbpilXOEZV5JxrMBgwLqE9wcdqBtwvLwx1HzbM5kmXiABux67U94XhgdJ1MWl92M9Dlx9RTdNv4bBbByQzgEuQCzemAztuejVarHAgqcOEhIc4KdmU8W43IYknI8oBonhBbZ04CgWLAmDpOoP8mCiwnBp7+TT5nDbJMpYpH6dUu5IYkmNqlPy4DkYkTpCQWcSpIALbMHfNcWgNRSlKxguELJIV9WTB/wAnFAytcAzB1uUrCTOmP+Rbz5MJb01yrlqXEanZ3IIIlotjVgPCoGasH5VBaRuAzE+b/kxYtHpbvSN9YTCzqV5WQXJLPDBlZ7bb0ERfAQyVlykKYENBLAiNQDdFHaRTcaSX0lgo6jkHZpIkhoK3gZqU/wDGO5U/mJyyGDl0gKHqY4d+oNe3eCCCCUsZAbUA/wCqbkqLq9Hc0ERxCUuEK1yIKm8uwYBJY/P/ADTVXLA5IIC9hIklI6uACP1avUIFTVzhbYZioAsMFy8Q3YhmBEQ9eqSgISSNgfMWlIfoUtqUP0vDUFL424QouqAlTOGJkhJA3LPsN8UtcUs2/iAKKSC6gkkYBP8A8X0uWyS5qyc24C3eRpT5WIS4EMXABd9OAzk5NOdKRw4t/DV8UpCGlgwIzOo+YwxMloyFLXc1an2EPCg0gJ6n07HOBXd8pUpwrS0dT0cf2xvmpdXLAlLEB2AVnIB9QBYdMMHL0kngyFOEw5ZW7EZPRwB02w9A0QAMQHB2B2LhxGPed8U243gwk6gCdRASGMv0GZJIDzHerDZ5alWxDlQKmIAfJL4JjPQw9LWOVFTEgeoOQDBVqBMnqDlxEOaBpd5Go20rSX0st04zJT/9XHZCj0rRvDwCmfCmPlAyQ7FnEQWDeqX2R4PlY+EAAkl3nLt6FAEdgU76Fd6sPhfkujT0ATpKv+MlMDdtJL4I6UFi4OxphiAAA31/uT9qKc2kMGr2g6ooooE7iAxf9/7qneKeWhSSUKkO5JLv9Ml2diW+tXNfXbemV7hErCn3hxv+/u/0DKuIQCkFnEHSHdoMh1EdxDx2ao82tKt30EOn4oOpTKIBBDq8pJUQkvBMktBY6hzbk6UulLlsOCfcAMQGcZG496qPFcte45wUkJLJIByrzMEgkJAd4CRQVvieVptLE6gCGdh7pMZAS4Z2bdxUtyfiUqSB3MaVPsXDFkFwG1Ah3YsGpK/wBF5JIWpL6R5TGkY9PqYgkdQ/Qh/b4P1EEKCj6CwH6jqbIBBEjL9aCSsWxCtTFkkSTAdilinftvLV1+WCYcj1GGSTAc+YZdWSfpXVpTPb8wI3HlLqMagUnT2fS4xh6ccBwydQKSC4cNqVBZnOxcH6yDmgRTw6VQ6i5EhycsN2ALPLwMZNc27aX0wHcYLyCQNLjUOjN9aecRZ1S5KZEsweQDqLCA7O4JwcV3ftpSCUgj/jLBySZVpb5AJHagbX1DIf+YEpJT5Z1BgRmSXEgaaQ4i+HDpILHTqTo8vlLs+ojAdmcgMaf30pALEEh8yBADJJO46Emm/F8sEu8khmK1d3SQx8odlJJ7xIQnF20OoatOzEt7unYB0x2yGpsEPhLCCAfKBjJURpyM95qxHghBEDchiMAMllByx2J9hFOUcEgMqSHYTp3ckkADIwAn3oKr+UUUn4QlgQAkgAsSh9TAS8JBfSI3qw2im9b1MQ76g2kg4WD5XYOQxdm9QeuV8KEkrU756OJmBiDJ1A6qfck4dwsFRYecAs4H65PlEl3VqDKhqBpf4RIdgoxqUnpkuNOoJ9TAnV2IakPyAdxqzsxCgSgqAIcGcs5kwKf/mULGvyK0+bPl8oYkaj1ORpxinX5eQkP3dQClAMWcAJILuQUkkb0ERwXLWgagdMpSDrAkNpL/q1YDwMVJfkkaXSITOHgEQE4GHZRJiYqTscMEgpz7sPM7tMEyzJBHanyeVBikggEaR1DuBtGdxLQ00DrgOEAJfDsHl8gQZeHD51F3qbtpwd9/pNcfDOsGGmGLud3eP383IoCigGvKD2iiig8Ul64Shv70pRQRvHctC1AkAgSPfH9CR+5i7nIUFQLSkn2fCT9SfpVlUl81z8Ie/v+/2woKRxvh7WAgJEaWK8sghUdJ0B4HaoHieTLBUpnAOoJfyuXALv5umQSAMVqq7QOwPv2xTS/wACFARjHb2/zQZtwXCfDDFQShLOFJg5caSoaTOdQPY1MWEpI8yVwII1CIIZMKUPfUKsS+VpHmAJJb3DOwgOBJ2JnaubXJhqcOHy5z9IwcEH5UFZv8PaJfzOYBBKdmAJSwLsThIpNVgABvKHKgdTpLJcEkBIZzjUfarWeTt3ZmYSPnj6g1xa5fltKZ2Z+2pn6PAFBVrlk60lyR5SCfUQ2zhOqSMBRiueHtE+VRZi30Mw39NLPgvVrRy0SpgFEbR8jpLnOCo0meWAxpBZn8rP7JBDY9u1BXOLSBEsRt6ttJJO7t5QBtG9K8LZB9CWAMM+f5Scz0J3qzK5XbghwZLuI1dDHTP2rq1wCASyWcQNznrBD9vnQVu1wxJ8ocFy6WBklncsDH8uTENTrhOAOoagBqtqhLkEPbfEdJcDqCwqx8Naw4ZhiPockfWl/wAoCQegaZG3+KCl8xIOhNoOvUGITqCUgDUCzCUslm3ECpvguEY6tzBIEAgiG2+fR9qmLfLkBt2kbT8o+1OggdBQNOF4YAqPXt9Z7xHanQtAYruigKKKKAooooCiiigKKKKAooooCiiigKKKKAIrlSAc0UUAu2DkVyiwBAj7f0oooPTaEDAHSP6V6LYGIoooBKGrqiigKKKKAo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8" name="AutoShape 10" descr="data:image/jpeg;base64,/9j/4AAQSkZJRgABAQAAAQABAAD/2wCEAAkGBxQTEhUTExQVFhUXGRsZFxgYGBsYGhscGRkZHBoYGxwYHCgiHB4mGxgYIjIhJiosLi4uGCAzODMsNygtLisBCgoKBQUFDgUFDisZExkrKysrKysrKysrKysrKysrKysrKysrKysrKysrKysrKysrKysrKysrKysrKysrKysrK//AABEIAPcAyAMBIgACEQEDEQH/xAAcAAABBQEBAQAAAAAAAAAAAAAAAwQFBgcCAQj/xAA7EAABAwMCBAQEBAYCAQUBAAABAhEhAAMxEkEEBVFhBiIycROBkaEHFELwI2KxwdHhUvEVJHKCkvJD/8QAFAEBAAAAAAAAAAAAAAAAAAAAAP/EABQRAQAAAAAAAAAAAAAAAAAAAAD/2gAMAwEAAhEDEQA/ANuooooCiiigKKKKAooooCiiigKKz/xr4zuWbvwbC0JIYl2kTq8yoSzbBXdoBzTmfj/mF50HiFItgeu2ltWrDqTI3xQfRdFYHyjxrxNlCF2eIVc/T8C6CvUY/wD6FcRuBvh60Hk34ncPdKU3ULtXDChCgFdmlQJeQNpoL3RTfguNt3UJXbUFJV6SN/anFAUUUUBRRRQFFFFAUUUUBRRRQFFFFAUUUUBRRRQFFFFAVUfH/i+zwdldsrPx1JIQhAJW5BbHpwWfpFTvPOc2uFtG7eWEgAs5knYD5sPnWFHmNu8uQlVy/c1XFXU+cXFeVJSEmEgEAMTG7zQN7IVd+KniVp4fh0EOUkupQYhIOSrQG9JZjGaieZ86caLd27oSAkBUek+XT5QUzP0q3p8NXboJWCVOpASoBOlQ0q8qWl/ON4SKi+deB7qPzN1YUCFPbcAhaSAx1CIxigpfBXwk6jlizO4wPu5pU80Wq4F/qACXfAD9fn+xVyteHNFsK+EpAWdIcJCwQP5jIJAmCCkxMPOW+BLtxPxTaJSQCEuGJLgiIUPLv270Fb5Xz+7aJIOhWU6RpOoJ0AuJxt/t9Q8I/iSCkJ4oyASteWA9ROmIg/8AyqB4jwOHVKkLlygAAncEAkAlwNIJecRURxnLrlgi3dTbRbURqXbR5SS4aFE7kMQPU07B9BJLhxg17WScn8e3OHuJtXRcVaQEo9OohOyyrdXbdoetYsXkrSFoUFJUHBBcEHBBoO6KKKAooooCiiigKKKKAooooCiiigKKKKApO/eCElSiwAc0pVY/EPiVo4R0XDbUVp8wkhILqIByWBoM58ZXVcRx1pCXUVlTNpUV+ZQShJUPIlkF1MwYwXrQfBfgizwSQo+e8fVc6Z8qXkJD4qq/hHwqr967xS1LWlAFu2bjKVrVN0k5HlTbGevStWoGfFcstXPUgZBiC4wQ2DTkWQzM4HWu6KBoeWWnf4aTL+xZn+lOSgHM11RQRPMeXBRB6bu3yYA9M1Ac44QKtrR8JK/KosWyAGUYL5wetXRQqC5ogEEwod5ZnEdJPQ70GM+KOFuWF6wdJKXTbIHpVIIUX1EEDo0Vf/wk8TqvoXw9wlSrbKQsy6S7glg6gQ77vTDxLaHwEou6kkoADs3UsSAJBSGU+2WY0r8P+LVY5hZTbBA1aCCZIUoJLmAQIPdutB9E0UUUBRRRQFFFFAUUUUBRRRQFFFFAUUUUBVK/FLif/SqQD5mcDckkBLffvV1qg/iOyT8QpfyaCdgJJO3m8oAmZ6OAf/hfYKOAspLuxKnZwXLvA/fWrfVT/Dwq/K2NRD/DBYbPLVbKAoooegKCaKGoGfMLykoUQ2Dk4/z/AKqvWb5uWwtTOZ3I2IZvlE9Nql+epJSwYiXBeewY++1VW0XSEqVDgp/5H2LTLiBuJ2INvG3ENYKFDyadOpJlIAgEzLFnA771lH502eIt3EOvRcSQFK1gKQoNgbxO9aLzz+K5IVu60rCQohwdVs9ztlz7VmnHWDbgFyXYAtpyCAJyTt360H0zyfmAv2krGdx++1Pazz8JbqvhlIf4cypJBKnwCVSAIMDYVodAUUUUBRRRQFFFFAUUUUBRRRQFFFFAVnn4k8ZbNm5qAVAYSwIfSo93JIxjfa+cbxQtp1HqAPc4/wB9hWP+JOMBsKvAavieYO4A1PoQAf5UKfsO7UEr4e47jDas2eFTbTos2viXF+lAZR+7H27byFscwCv4fHJuJABK120i0+SBpGP5iqmQRdPJXtH4awhL3HCdg5cdAY9qgvw98L3UXby7/wAUKFspBdbkxpKCkbMZJ3AbNBo3B8z45Kxbv2bSgQWu2iSlwzApMh6kbnE3Up1FJJwwSfqfN1/Yqs8Ki9btqCnF1I1C2hSSFT6yjSfhlg7BTEv1qT8ecbdt2UptM6yQQ7GADEjvNBUOK5/zPiXKbtnhbRXpQWJWsHdIDktDt/SaW4Hw7cuK0q5zdK3cgLAMAQBqfecbU65t4Z4i9ww+BcSm4u2JkaQRKEkT5satp96qfB/hwpPDK+LaKbpZjjSAFSVaiATqZnbyhxQXLj7d/hrRFy9+ZsgAKKmK0gP5mDFQ7v8A6jOFWpMKUXLsQRJ1MBpl4LsTI+dQ3JTxescMbhWQQApLhRALF3zBOentUieBu2lBK0kKlgCGIAYAP7P9MUHXiTiLimtBRSlWDocJDA3CDqbVIMgHv1zu5whN/SpSEpX5VA7ADUzA7h2YzM71f+fkqQkIJgK8wcEaRAO+D6cuQHNZ3xPFFd9KlaVt6SwBUNgch8jtQan+G92zbWPhhQCvIkkpOpneEgAekN1f66gKzPwSq1e+Au2gWwkl0BWCWylvf/bRplAUUUUBRRRQFFFFAUUUUBRRRQFFBooIbxSVC0FJBVpU5SCxI6Ps+KxPxBcPwbVxSyQbdwkBgE3Cq2cDbSpPl6Ada3rmlwJtKKk6gzaepMAT7187+JuLKkXgoKRb1MhJwVOWDkOQA5DN6mwRQbh4IQlXL7KWcfDAVO5EmMU/5byK3ZfSVN0P7n51B/h7xJPDWwWPkT2YgSMe0f6e4UDPi+FSUaMAqD9y7z9PtUL4rKVLt2yASAVB23DH2j9nafXZJWlRMJBYNudz8v61T/F6k/Hc3UWmSPMpTFy4ASDDz/nsFi8Pp/ghJYlPuc+9O+M4ULDEge879/3NUzwnzcWr4squBabxZBLAhQBIgbEPufSJmr4pLxQQnAeHbdu4q4GJhmGC0kTD9mqveME6QohTGMlmcx9ZY9verHz7iE27bMpmLAEie5BxWZc7uylavRvv6ikMxyDMQ7erLAy5rcfBCSAHIZg5cOktn+nRqiOH8OrWvShWm2ptboYuDgJBcsVEanptx19aTcSlKVKIhWoHS5ZxuCHMNL1fvDfAFARYtKSVrAJKVPodME+Y6gA/uw2egtHgTkQ4dACT5AgABhC3JUQRPTrt0q3UlwvDi2hKE4SAB8hStAUUUUBRRRQFFFFAUUV4p9qD0GiiigT1T+96ATv/AIronrSdy4Bkn5SfoKCveNfEKeGtrDJKtJUnUpmP6SzT5h9j0rFeP/jXLWq4VEMAkJ9AT6lL2DkkvkgEy9ah4w8OcTxV4KtEFDD1kJKSNmAOpMv9etVNX4aXrAVcvXUKQpQ9KVapO57PljQW/wDD8aR8N5t5BiLnmEbl9QefvN6vHylixaD0Jway/h7o4daFJe4vWEkSSyA8xDFTxA1DL085l4q1lepR0ptqI0hwrURLD1AAFI6s8vAQ3iO9dtcSb3B3bzKGpbqGlWncDQWJBGXgh6o3Hp4njib6/NIT5la1EkEukMABGAIcZqaueKlXf4Niwr4UF0alAABQG0+p2/lFOF81+ChCLVtJtpIKtQGsMoEpLK6Ahz/YuFd5eu/ZXbuKJQLUoSEkAZ3V3fFbz4Z8U2eKSAlY+I0odjGYM1jiOdC5cCL1vSHUdXqS/wDDSAACwi2Zf9Z6U/u8ILdsXQT8S2FMUwWKnEJEnSxDHczFBo/ihbJCQT1kFo/pv9Prl3iVYXbDrIaVJ0uTIkgGM/t5kOL8Qru6T5ZA1M+R0nBI/bRCdFEagVpAcEeXo+4iPn2FBE8fccgOXA0vuwcHIkSfr2nYvwn4h7DOhRCU6iAygSMKeT6faPesh5lbBUVONjqEGXPRpH2H1vv4YcxtpWEKKtQDJAAGSXLgS0CTD96DX3oBpsbzSSOrYJHz969+OHYdB+/tQLiva4Sa7egKK5KhXVAUUUUBXL966rkJ/wCqDwnoaSWqMg52r25GKjuKXOWE9SC3tFB5xvFfDSPNLtBEd3PZzPTNKcl4xNwaf1JAcF3I6sZ2mofmbkatQKQPVl9TuYgsAIGQpQqL8JcX/wCt0yNSFhncMNMu8kk5adL7mg0ECozxJHC3jPlQpUfyh2qTFJ37YUkpOCCD7EN/egwW2hSCVo8ykMUoclB8vlZTT59u7RFRvPeJVcWLKEgiEg+YqIHlTCYnVqbqoU/50pdpa7TgBK9Krik6fIkEBIL++JctFTXhnlCAtKwxUrAV5fhhBKVAvvCh2b3oI7w1a4i0fh2gjyFnUCUjbV3P1ZzipjmvML+nSU2WUMoZL6RIcQQzP0cMS9XEcmthCRk6iS0AhsGZSQ8fRqiv/FFYZJCdZ8wZyMQCT5H0pHy7PQUDi+SqXJJOcuyVHd+zGegLYpyjl94PbYapLFJdYlTJLs5cx/WG0vl3KLaAWJ1ZUdI1M0AxsNqbc75AgoDEjSXSOkN5ezlJbtGTQZRw/CKASCdKdflkFhljgwDg9M15xPHC0hIBBSpgQCD1mRv16PVn8Q8EhSCyTqAdWlyrUrygBszqPvFU/mNhrflEtsJy0RIboSJ9qA4GyV3tS9JGZBIjqHAPmzjFWvlKUWyFJBQ5DkOGd5htu49J6xVOBu6FAgEynJ6OwBIZu3Wr14c5ApZSpZCegZgIkencEQDHzagtPIuGKw5WVEy/q95JOrI+tT6LRQUnUehDuDifcHfvSXLeG0ACff8Aufm/1NSKUpXqEtgghn+vc/WgOHWCJOO7UqFzkRUZbTpUXMjoR1EM7uzU+B+fU/KgWIdj+/8AftXSDSYuA9v811bQxdz7UCtFFFAV41e0gpDqhTRI/c0CXE4w/Tse9Rd59TeUHLqI1QJgtGP81IcUjPYb4/171FcQlnAUBnSCAPViHSaCM5rfKdYd1KtlREiUNoJCsO/f05qk2eNVwfEouOV6FArzL6gUgNsCRMkh+oq6XuXsuBqUsDzEFiynIA/+pyXCTVE8X2Am84LAiSxfThzPc7bpoNr5fzG3eQF2lhaTuOvQjY9jTgK7GsH/AAx8Q/D434AUU277JcBnIB0mXkyH3etu4rikWg6yerk0GO+P+DTb4pXwlajq+IUEagFaiQqNhI0kyxxFSvg/UGCUkqSSAQfMVKKiz4MhZJDM5zBph4oGvjLlx1BKlJUgM7skAwMZOcEnG/PJr/wyVIfyLBwZUlDEs8ggqdu+JoLWnjgm3b0kGEaGeRDlROAzBu9JLUoL+HpB1kFofOcsW6byxL1W7d5fwmStRLuFKOoAs5EN+lIz1dq5PHnRrSQ6XYLIChEuD1Cu+RmgvFhdxS9JKQw1KL9fLjdyS8bDD0/CHV5lyXZKcALBdSjvALFg05qiHxEJUJWoEJCXbzOozu5UPZt5pjd8RXFLWyXCkoDgFIUCCAR2+e+1BK855YCsrNxQYhOl2SoFTFSSnBCsicjG9L4zlZvra2CUpUzksTCYL9GIff5Cnp4+5dKiMEw+XAZiCPqTuKr1zxLxNtWlN3QzQEgMZ9Xfr1+VBo/h3wWEkEhIDCckvgOG6dJjpV84bhkISGDMPYfvvXz4vxdxkNxK8fQQT9jUhyvxxx1pRe78QKU+laQoKlmDYPpw+aDe/ighkqGW1fvtSqFMW36mHOP8QO9UvwN4us8Y6G+FfBcoJhQDSjYs8pyHGKsyuMQhSkAlS05V6gh5A79dO3WgVvM/bYiPnJYwd6cWLg6kdi32+m4qBtX0gkJJDENLYYe8YONqkeHUNAL5Zpj3BAY/SgfFnY/1z88U4sLhukU2tp9R8vdnH1yMNkV3YUAWEbAOJ3Lf6oHbz/aivQa8oOqSuoBj+szSijVc8ScetIIQs4wnM4cgHdo3eKB9zK8AJUMgyU/3bv0qs8151a4ZDrU0OhEpKmP/ALiCP5mb3rPuZ84v/ESUXGU/lWD1yoF2DxknE4Iqu8zBVc1rWVqI8xV5lfzbtkwYE0Fk5t+JSnItIYDBJ87h/N5GAZ5d9w9VTxD4rXxRH8P4Xl0nSolwXLYGmdpgtTLi+F/UEMFFgIIc9xBZm29qa3rQEgF3MBuo3Hf/ALmgsn4e8TYtcV+Yv3EoFkarKVmFLWdL7QkTs8Yq0888b2gZum8TunT1kPOlPYTArLm6494E7PsxFefAHyAZw3TO7ZH+qC3nn4urOUqUnOCCGxOWSO3qxUhxN4/DBTlkqOFKJSFABTEABtYaSXPzoSEwejdD9mxLVI8Jzu6lOhJwQQQ4YAkkd5Lv3PWguNzhTbMFypRMlm1atIDmXUVAF5Z8AUnzPgxpcSNUAEOcYG7AJZ3ycvUXd8SIdASgpYDUzEJYEAJiQz/WmqPEbqBUVA5UVF3Dk4YTt/igmro1HTLsNeAkfypO4AfGzHE0rw3DgoCgpmbMBLF0u7Ekh9ujNNVg8elijUrSwZyQkn+YDLN96RXzQwUqBYQCytJff/l9qCY5pxvwvT0HpYJLiEnr6VESC4J7Cr6gtRLaVO5DQGdxk9g3b6832IMqPQN9B/WaccNwguqBLJDHp+lg+zh/6UHF0ADqd23mX6AVwQcCQMtEkZl5IFO7lgpBQNRiI7kEezkOOw70jctE+Y5UHcEEl2PR/s00CVpOeoBIL9sxtB+tOeFvfDVLJL+qCzdfZ3bOa8sEuA74AMMMhnaB5jntXBtgJBcuz6WDjBz1+UzFBZeV+J71jSpCwsfqQtyO0P1JkNiN60Dwzz8cWlepACkBLpSp9WRqEB5QxDlvLOax/l6ipWlTOcxMbQehV96m+TcaLF61fYqY4diXcFgpwdw7bDrQb/wN10hIiJBJ++4Ybe2KWsgAqLwVdRJf2meszmoTlvMEKCFpU6TCGBAPUped2ww6VKE6ofeREzghQaR/1QS1po6/5/tRTXglvt7gwZ7HaPsaKBzxaXT86r3PkJDqU7MZwG6ajAfo896stwQajuP4cqQoBwWigxLnttPx13EkoYeUBI3ZIIJAByW+WBUBz1IUjUhyoEtBGWDsw/SB9av3i7kupXxAX05TCQQSCBkB4cl98TVJ5en17hOlUg5VJKgswAUJDDL0DS3wo+Ev4npUxSAQIClBJJwMQSJ2FIcdy9VsjWwKgSNJIHk6PL+YBu5PR5rjZQpQcMElSmY7gCRLnVu2MbsOZMm3a6p30uBqSxfu6Ome+Qir9lMtDTJgMRDdYx3psLTghOrSctIJ2JxDt/mnykhRALJcHd/+gOme5evbltIDZS7sSN8DSJMgBwT13FA0XacKE7ASNzn/ADG9I/lzsdn2+5wNqlLi4A1AksX3MEF9Kg/6c4c9aLfD6m3zg9C2Z3BkBvsSDD4MkguN3IaT1BA3MjFemy/qf09CCPq7QzPUwuwlLgKLnEhhHyGNoxGCKTTZ8wYDtuxeCMvAB7OW3FBCp4RTs0mPfuxGAxmucAMRLu0CD+/vU+myFsHcHzAHztiCQzl1f8RhtqYX+EAcpIIA3yxDOWgfbO4L0EXcL5DGOz/Iw0feleEuG2sDH/ux3CmyDFO1cACYOf5kgfX5H2cfNpxHBlDjB7wR6mgnEf0oHSipR1rJcnSGHtADYdq8t8SXDMHDP2kCc/8A5qR+ISEp1FQSxSBMlvfJ0x/Sma7HyAPuTIZwCwb+poE7lxKjrV5gT5gwDSTs3Q/WuUN5pfDuGliILGQJ0wTPSkzYOffbYD9j5GuriA22l/t9J3oPEKIVqwzO7TpOCxiBtn71J8HxKFb6UiWOPKGUS0y+Xfymorh1Z3ceWDk9Gp5yq6QoDIZ+3z6Od496C8+CeYlF5Fkl0LcEEkgEYMGGw4fL1rXL7QU8yIIfD7SB9xvWC8NcVZWFIlSdJCdJkvA0qD7mHDyBiNu8McUm8kLQSAkspJ2fBHYsfvMUFgtt6QG+2a8pW3aEbth6KDu4WBOYxSDRl+hb946U5IpqbLYMj9zQVbxCkEyTLgs0lg5SCkk+z1lPiIoKgtK0BUi4oFwwAKcqJggtIZvatV51wTrKyWfrpAYYEljv+3BzPm/AG2vQ7FUpCQzlOGGyQ5Gpm82zGggvEt5X8JIUwKCFpENo8rMZ3OQHfeov/wAi4ZeCRq6kh2g9B23FS17l+q5ZB1KtrLhyYDgkQYBG0+kh4qP5xeSQjQNKC7Y3h37hKT8x8wR5cgAOokEbkxGZIyXGMNu4pxcWSliQCYjLy28fMgN1DERnD30hStgRnoBiB16P9ZFSZWgGT5QxZ3BJl4Aju/WZoPeGtuUgkKIlnwGIyMYBYBxEM9SLgFwQUkekBgGG5BU0Hd4PTEdZStTFKS7ghyR7SSw9OenRqeW7bAgqQSHEhJLNLhUsTkYjsaBW3aA0jUloHqciDAkuS8JnbIDDk2CPKR+knC8HdRJxALt79QsLTpcFTDzFyEgEOfUQxcnAf5waRFrHlcuXZLAt5SUs8ADaZoFUWdbEMpzGshCXOoy8pMzL9RANeHgQUsCdJ3A1bQUwJBUT1BI7t2eGdBUSoSNwpIh4ILP5jDk+xr23w6hCkgqggAFmhwzPMSC0Ymg5CQknSXAd/KVbZYGMN6sgbU3/APGhRKWUMMJLEO6QWlmYM76iadospSFEhwHkMQJ3KXYO4kjIpHhlBLgKBALHqxDbHZi4D5TiKDzliUh/iKhIAAJAT5Sym1btoy/q70x4y0k3VaPQMO5DhMs52n7PtTjj5Ww8uG7qABy2YY52+bi3w7pB8q0OIbJLQD5tLTtvAOaCL/KsCXwBJc5eIYlwJaTszUirhksfq877AbmesYk1IqU+lmJWSw7REgkZkkvM0XLQKduzOAQGBDnCf5u42agibNplGcdpJdi3+SGy9OOWxcDvuTBPQj2k/c9aL/pSCWx0PuWnY+l/pXFlKdai85gHLn3fANBP374i8WCCU+XKlAZkmWd3AcljvOh+EuINtWsCFgJKWJcEhsey/wC0FhlvG3EoAEqiHDEu5f5h57960fkaQEJQzlICQQ5csNRChEkDT88iaDUeD4pNxIWguDRTLkNvRaDl9+rA4Y7jd6KCUpDiB1/7FL0nfthSSD9s/Kgi+MRbuOgkEjY71m/iPlQSSmSH8ss0acqcPLCA8dq0Lj+CUzoUygIPVtlOJDgPVY5rxqbo/iIUlaM6dJI7hKpVvDFgT2oM7tpVaU7iAI3DaQmYGrzn742qHMLyVBCUgsl3IwX0hh0IA6b9p0LmPCgrcQVJLMScS6TqeNRdSiGbpilXOEZV5JxrMBgwLqE9wcdqBtwvLwx1HzbM5kmXiABux67U94XhgdJ1MWl92M9Dlx9RTdNv4bBbByQzgEuQCzemAztuejVarHAgqcOEhIc4KdmU8W43IYknI8oBonhBbZ04CgWLAmDpOoP8mCiwnBp7+TT5nDbJMpYpH6dUu5IYkmNqlPy4DkYkTpCQWcSpIALbMHfNcWgNRSlKxguELJIV9WTB/wAnFAytcAzB1uUrCTOmP+Rbz5MJb01yrlqXEanZ3IIIlotjVgPCoGasH5VBaRuAzE+b/kxYtHpbvSN9YTCzqV5WQXJLPDBlZ7bb0ERfAQyVlykKYENBLAiNQDdFHaRTcaSX0lgo6jkHZpIkhoK3gZqU/wDGO5U/mJyyGDl0gKHqY4d+oNe3eCCCCUsZAbUA/wCqbkqLq9Hc0ERxCUuEK1yIKm8uwYBJY/P/ADTVXLA5IIC9hIklI6uACP1avUIFTVzhbYZioAsMFy8Q3YhmBEQ9eqSgISSNgfMWlIfoUtqUP0vDUFL424QouqAlTOGJkhJA3LPsN8UtcUs2/iAKKSC6gkkYBP8A8X0uWyS5qyc24C3eRpT5WIS4EMXABd9OAzk5NOdKRw4t/DV8UpCGlgwIzOo+YwxMloyFLXc1an2EPCg0gJ6n07HOBXd8pUpwrS0dT0cf2xvmpdXLAlLEB2AVnIB9QBYdMMHL0kngyFOEw5ZW7EZPRwB02w9A0QAMQHB2B2LhxGPed8U243gwk6gCdRASGMv0GZJIDzHerDZ5alWxDlQKmIAfJL4JjPQw9LWOVFTEgeoOQDBVqBMnqDlxEOaBpd5Go20rSX0st04zJT/9XHZCj0rRvDwCmfCmPlAyQ7FnEQWDeqX2R4PlY+EAAkl3nLt6FAEdgU76Fd6sPhfkujT0ATpKv+MlMDdtJL4I6UFi4OxphiAAA31/uT9qKc2kMGr2g6ooooE7iAxf9/7qneKeWhSSUKkO5JLv9Ml2diW+tXNfXbemV7hErCn3hxv+/u/0DKuIQCkFnEHSHdoMh1EdxDx2ao82tKt30EOn4oOpTKIBBDq8pJUQkvBMktBY6hzbk6UulLlsOCfcAMQGcZG496qPFcte45wUkJLJIByrzMEgkJAd4CRQVvieVptLE6gCGdh7pMZAS4Z2bdxUtyfiUqSB3MaVPsXDFkFwG1Ah3YsGpK/wBF5JIWpL6R5TGkY9PqYgkdQ/Qh/b4P1EEKCj6CwH6jqbIBBEjL9aCSsWxCtTFkkSTAdilinftvLV1+WCYcj1GGSTAc+YZdWSfpXVpTPb8wI3HlLqMagUnT2fS4xh6ccBwydQKSC4cNqVBZnOxcH6yDmgRTw6VQ6i5EhycsN2ALPLwMZNc27aX0wHcYLyCQNLjUOjN9aecRZ1S5KZEsweQDqLCA7O4JwcV3ftpSCUgj/jLBySZVpb5AJHagbX1DIf+YEpJT5Z1BgRmSXEgaaQ4i+HDpILHTqTo8vlLs+ojAdmcgMaf30pALEEh8yBADJJO46Emm/F8sEu8khmK1d3SQx8odlJJ7xIQnF20OoatOzEt7unYB0x2yGpsEPhLCCAfKBjJURpyM95qxHghBEDchiMAMllByx2J9hFOUcEgMqSHYTp3ckkADIwAn3oKr+UUUn4QlgQAkgAsSh9TAS8JBfSI3qw2im9b1MQ76g2kg4WD5XYOQxdm9QeuV8KEkrU756OJmBiDJ1A6qfck4dwsFRYecAs4H65PlEl3VqDKhqBpf4RIdgoxqUnpkuNOoJ9TAnV2IakPyAdxqzsxCgSgqAIcGcs5kwKf/mULGvyK0+bPl8oYkaj1ORpxinX5eQkP3dQClAMWcAJILuQUkkb0ERwXLWgagdMpSDrAkNpL/q1YDwMVJfkkaXSITOHgEQE4GHZRJiYqTscMEgpz7sPM7tMEyzJBHanyeVBikggEaR1DuBtGdxLQ00DrgOEAJfDsHl8gQZeHD51F3qbtpwd9/pNcfDOsGGmGLud3eP383IoCigGvKD2iiig8Ul64Shv70pRQRvHctC1AkAgSPfH9CR+5i7nIUFQLSkn2fCT9SfpVlUl81z8Ie/v+/2woKRxvh7WAgJEaWK8sghUdJ0B4HaoHieTLBUpnAOoJfyuXALv5umQSAMVqq7QOwPv2xTS/wACFARjHb2/zQZtwXCfDDFQShLOFJg5caSoaTOdQPY1MWEpI8yVwII1CIIZMKUPfUKsS+VpHmAJJb3DOwgOBJ2JnaubXJhqcOHy5z9IwcEH5UFZv8PaJfzOYBBKdmAJSwLsThIpNVgABvKHKgdTpLJcEkBIZzjUfarWeTt3ZmYSPnj6g1xa5fltKZ2Z+2pn6PAFBVrlk60lyR5SCfUQ2zhOqSMBRiueHtE+VRZi30Mw39NLPgvVrRy0SpgFEbR8jpLnOCo0meWAxpBZn8rP7JBDY9u1BXOLSBEsRt6ttJJO7t5QBtG9K8LZB9CWAMM+f5Scz0J3qzK5XbghwZLuI1dDHTP2rq1wCASyWcQNznrBD9vnQVu1wxJ8ocFy6WBklncsDH8uTENTrhOAOoagBqtqhLkEPbfEdJcDqCwqx8Naw4ZhiPockfWl/wAoCQegaZG3+KCl8xIOhNoOvUGITqCUgDUCzCUslm3ECpvguEY6tzBIEAgiG2+fR9qmLfLkBt2kbT8o+1OggdBQNOF4YAqPXt9Z7xHanQtAYruigKKKKAooooCiiigKKKKAooooCiiigKKKKAIrlSAc0UUAu2DkVyiwBAj7f0oooPTaEDAHSP6V6LYGIoooBKGrqiigKKKKAo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500" name="AutoShape 12" descr="data:image/jpeg;base64,/9j/4AAQSkZJRgABAQAAAQABAAD/2wCEAAkGBxQTEhQTExQWFhQXFxgYFxgYGBQXGhgYFBoXGBcXGBwYHCggGBolHBUUITEhJSkrLi4uFx8zODMsNygtLisBCgoKDg0OGhAQGiwcHCQsLCwsLCwsLCwsLCwsLCwsLCwsLCwsLCwsLCwsLCwsLCwsLCwsLCwsNywsLCwsNywsLP/AABEIAPYAzQMBIgACEQEDEQH/xAAbAAACAwEBAQAAAAAAAAAAAAACAwEEBQYAB//EADkQAAEDAgMFBwQBAgUFAAAAAAEAAhEDIQQxQQUSUWFxBiKBkaGx8BPB0eEyQvEUI1JiogczcoLS/8QAGQEAAwEBAQAAAAAAAAAAAAAAAAECAwQF/8QAIREBAQACAgICAwEAAAAAAAAAAAECEQMhEjFBUQQiYUL/2gAMAwEAAhEDEQA/APmpYQbDkvb69WJjymJ80r6Z4+/yVlW0GKn7+eakOOi8RqmU+aiqlBTB4InzwujaIsjhJW3tzLRFv5cFJyzv5heFGYvx0SoBVBaTGSZvnd56IX0b2yTXM4I0ZO9Of390Jb4p30uPz5Ku0NnkjKLc5AP6RvUHtmAEZZKS+LDPNaTsCQeWZ5eaXiMCQN5LcPxqtRZvHJG+jayii+CZyjooq4mQCEDpDWWU1MlH+IKhpLuqei2hp0QOTGtM6TzUPagbL63RBsBMbSIC84EokgtCGyhnp7ImgwgdPABNIw5e+olFt14N5pyh5tNRu3uMk7e46KHDXitqyhW5wXgEzcyzXqjQJU1UC0eKlExvzki3YsoNLQc5RzwP3zSd7KCiayb+t0qayxs/nJQKoENAzOZkC+qT9bdsLeEk255Lp+xvZv8AxNTff/228R/I/hRnlMZuqxlt1FPZuDdVe3cYIAzcBG8I5QQDfquowWxCGOBG845nQ3t638Au2pbLYG7oFhkBb2TW7P8ADoBkuDP8i29OrHHHFwGI2K4kjWM7mOSz8Ts95tuZa2j5zX0irsoXIGg0zHNZ9TZUTuyic/21mONfO6/Z7e0jy8lh47Zppm6+sDAQL/3XPbd2RMnMcfmS04/yN3VTnwTW4+dvt5pdHE7pk+y0NoYItJB0WPXbay7J3HFcfGtClULgSB6Imjis/D1I4+q1IESlRvYm07XKiq3hZBTdkmGOMJkhlAkShdR5ogYBv7qHPtCZEbmfFeDExqiEwiLIyELAje+IByW1ZI+mTE2QuIHDqjL+coHC/JRVQsnI8/gQPsmDNAGTnJsElDYyTb7haDcJMNGWZ5pFFukBaGGablwsM5EjP+JnTL+yjJWPtZ7O9njiK25EMEb5OcHQL7FsvZzaTWtaAABFlz3YfABlKYu65PX3XWMIyheX+Ry23TqmPjOlulQCkshCyqIyS3O6rDc0x1laCq0pBpgp1QyMlUcY6qW+E2p4loBhZe02SLGdYOoVzE1DJJmPmSy6suO9Ng0+cSDdaYOvx6cd2joNO84DIa5i4GnVcPiRANrfddbt3Ejf3QZtB+4XO43C3OhjK9/3mvS4fTg5530y6TtOP5WoywhZJbBsruEO8J5reueLBF7FWGv4+yVTp5J7mgKYdTIvCgNmELQLpzBax9lSSRRvxRhka+yOOcI/wM1UCjTPNedGV0TW+vzVCTmM1paiIpMJzKmoTePBMbbh80S3He4xqp2rSGb39QjgbyU7djSUocrwITRMRKWzNpWjLpdbtNgbhwSe899xyaJ+7fJYtM/tPrYhzKbZyIMcmg//AED5LHPda4PqfZh8UwAPg+eq26dQrnNn45tKm0wXSxthxhHQ7W0y4tf3SMwZ+cV5eeFuVsju1t0rHFNbVWZh9p03tlrgRkr9OqI8FlekZY/OhznJWfiQTMFPdUkG8TkVXrVWNEuIClfHNVn4sEwB+YWN2h2gKVEmbxHNa2J2jSM7rm5cvBcZ2tG9SBnWCOHwQt+LHdm22V/VzWDqb9VrjmT72Wpi2sxIeyYeyXMPFmoF/wCQJ+QshpgtcNMstMvuq+IqGZGWc6r0ZjXnZZTTIxlJwcdfyM1ZwrTCh8u/kZPzgn4OjYDTwW99OdYognkpz0UgaIzRFvnFTpRasNbIzulbt9E+jGoVRNAwe6aW8FNRluHqoYFSVIP9Qgay06z1SxEwAPVG8WHzVXSg+vVDEm1kqm698vZGMyoVExdPY7JV3OIPwqWDjYpG0KTwBnxz/aXtLEAkNEaA8NJA8beC8Hw3oOPQCUlmHmXnnHhFlFi59Pp/ZlwDA9991sC2UCUBjFOMMphgOcd53MAX8SqvZ8mpQeLSWACcrhZnZvs/UGM36xb9GWu3y8iw3pYxv+6YMgZAg6HguM3d3T0plMcNybdKezQHepvLSBlfyg5LWwRe6nJMHLlbmlYiifqNNJwNODIJIPVjoNo4q09op727cASdTZc2Vt99qjjdu7drUXfTgf7SDp+VjYmhjXEOqENn/WQCecTMLQoMGJxocwA98C+Q1JPkmdqsHinT9GnUI+oQ8g7j3iDBZLTu0290C14NryOjDU1OpS5M/v0jZ+wKhbctcZkwcuGsrntu0y1xa4m3G5tzXVO2B9LDU3fUc3ENBc47wiSSQHX4RryXObTf9Wk2qbP3gHDjMw4cBYq8L+yctZYbk0w6blUqOuRCt1mOY649iqjb1AB18l2YuDOaQwXgi3mr2GpNEbxy06qm5w3uWasgzqDJzy4qsvSMJunYkAAFsxMIGElS6jAJ0z91FJ4iUpV546r0GU1jT6KoHnMKx9a3OPhVxlTSSha+EhlXO6FyaVWnp6opM2KBj7JlKNYugPYfpF/maa7dygoWAD5MphNvgQHmjTy5KXtUsbZGXcR9+ihUN+l3QTkYt90VWNyAMhfz/Hug3549OisU2D6b9ZjwU5VeM7d32EoxhzNpsOUZLboMIdAZJH9WQ9fwsjs3V3aLY4e62G4snj+F5XLf2r1OPGyLcAd55E8BkPys3a9ctouObiCvDE/UeWNMwYJ5xJCHbpayiXPNoz+dQpnV7XjjquM7LVHNqBwm55Z8ffzX0umWOG9qYz05L5Rs3ab2vqGmB9NvHWNF9A2diW1aYqU/4nh/SRotOeXe0zGX5Bt+iyo1zQ17ieZhZOC2NDgajQGDIOFpvkOA4rpqeIvcKht2rvUyN7d5hRhnlOj8b6cH24aBUDWiBC5qkzddOY+StTblTeqZzoFTdSIZY5HWNSvR4pZjpwc9lrPIieaPDSJIzyUYgGbXk+XyVp4SnEaGBPkt8rphxzdU8S9wbHE+ySHFXMc4EnUAQqbRZQvK7pjBwUwUG8AvFaSscp2YbJu8OKrh5TGuBzAVbTpVdAVmmZ6KmHCYVyikKPduJOmqBzenz2RPIJAiE20Rz55c0UE06hyj5yUuEuAXq7wMsybcUNNwmZvEZhSuLrWZn5yCt4HvOa05F1/16qhvzYEFafZ8b9dpnutBz+cfZZ5Xppj7dXgXBsM+XuPZWtoYz6dMnlZVMXXjEzcCJPCZPHqAs7adYVKgZJiYMLz8sd2PV4c5Me3sA7EspCowbzS9ziP6u9F88rKh2k28+sG0iCAM22mea6baGKp0mspb0uIAgR3QRx4wuD2g5znEk94kwAIiDEK+Obu6zz5tzpNOq9oLR/E6CPMro+w+0DTLqRPccJ6OWXs3Y2+WCo8bp3iSCcg0aWyM+S09obE3Bv0zAF40ERJ6zNleVxs8anDK9bdU8kSZtxXP47FkzxBt8normA2pv0ZdZwseBzXPNxB33CMz8+cllx4d9tuXPqaYeLad++eaDEVYEdPD5CZtBzg+2eniqGIyC9DH08vkNDZuR6AKxUcAABqqzK+62Iv9kFOqS6SVUifKSdLD6duCTVYrDiISiL6oJXaOsCyJwspc6Dlqoc4QnE0EXXvNEoLlSazaNQhwn7LUov5+RCp7twrTXaRnoISgpjax0v1ISMXizO6Dc2y9uKdTqBp3iAYvBym0TBkidJXadh8YKlNweymKjDvTusYSxxMHuiJDvQhLkysgxm643D7GxNUS2jVPPdIHiTAWhhuw2KebhjOrx4fxngvoxxECYmfHVeZWJMl0AxEN/a5ry5NZjHF0f+ndaYNVotJgOd+Fp4TskcLL/qb8m9i2YBsBfWF2FAy7+VQk8LRFzqeKPbjP8reLXTcAuEyT7D7LK8uX2uafP9o1nF+8LmIA4SZ81mOx8Ok/yFyegP6utnHPDX3AMg5cbx9iuTqAl8CJPXXP3Wkk01mV9Rfc+pVe6oJLiZOfl4WChuCqiTEQei6jA4R1KiALnhnc8VXq7RrTG5TvN92bC0jyWXnlbrH07JjxzHve3O08RVYQXC0ER1/utbBbde2m1jrzvOdN97edP581WxFZ9SRA8vkJeFwD2kF1x+/7pz+ozxn+fTb21T+k0FpgGMuYkHyhY+FrB5MkAm3OSHR6wFf2u+aW4R/SyP8A13h7Fc5hyQ6xiOGhWmGPTDkz+FzHYWBvE6Tl5eCynVJN/stPHV5bzJE6wBNrZ5yslrfRdGLmzons7wmY05I90Wm4UPbnmZ9F7ej9aK2RjhEwvEGIkKsHuJzHkpdVcM4PRLxOZGgEC5SpUGpIyt5ouQQKmITd46BLJKYHwhNUqZlye52k/OSr4aJvqE0kDKeGgTgqfrQ5rCQZEHoeua6PszXDcVTzAqB9M5Cd4EN/57i47Fg7/kt3s3WDqtHRwrUrkxYvbcXE5FRl2rHp9NrUZ3QSZ1ym+itYfDjJoB4b14MC4iOSobNhzjL5vHgLfhdKcO0RcEg6eGd7eS4sr8NKs4KhoDfO0A36ZdFW24yG3uIPrz8Vq4UACRwt68llbfcQxzrndBsI4XN8rLL5GPt8uxdJ9XesSRExpJIg+q0th9ly1we8DjfQ6DK/FdFs3BsIAtE7zo6a+AWq+qCA4AAfxbHLOeUj0C1yz+I3ii6i0QSQI8csuiwsc0NFt3+JAtxkHyn0WnjqkecR0Nzz/AVCqwPM6EHOBZoJWOON27Mc5rtkYPD3cSOHGNF1uzNmteyS2CD+VQwGFcWCRcuMk/7Zn1cR4LewLP8ALg5nP9ZfClndpy5etRg9qtmNAEACAeN7j8nyXzjF0jTfB+cl9O7RuO6yX5Ez0jP1C+a7ZqbzyRYbx5arr/G3rtxctVsS6TIHul7txf5wSy63FAHXJyXVGFW3c1MgWzVSoTCDe5/PsqStOqDIBP2XgTWeGiRxMZBVcHSL3QF9L7K7HNNt2xvWJ1UZ56hzFUbsCkKbqQbZwu6O9Oh5HVfPqtNzHuYbFpLT4GF9lxDCImAAZMwPtdfL+1rA3E1HDJ5Dp/8AIX/5ArHiy3V5Tpk7yYHCNfVKnNCXroZ6DF0yLiAFIzQjMXR6AKtPv8MrnRe2biPp1GPOTXNcejXA2vyR4i5Ov6VAAyQ63JFmxH2TY+A3S4QQAbGBxz6QQV2bMMCBdo/1GbmI9V857F7dFahuuh1WiGtIImaYgNfzs0A8wuzGOc4BwESLCMz1jwXDnjZWu9x0NFsCPDr8ssLbjjukbucAa5TOXgrWFxL3NBAgTrYfLLO7Q49jabiagDhkGxprJ6LLV2J0ymYgUw4tI78XzOQEAcM0NfG7tIF0EgGc5gkzxj+keCq4TGB7N6MgBbOXGBInIX6QqtW9ItBHDm43IM8ANOi18e+2u2XtDbDi0OAiDbPPiZ5BvktHBYqW70XBfEyJgD8wuZ2k+JaRYRNtbz5XV3C4zcDHAza/KZHjJv5q8sejxy7dvs3Fghh4NeeHedeb9XK6cVDSB/INJnQRz8FzGzsbIa0HQzYWBFuMrUrvLaJIEk5nO2W7oufLFeyO01YQxuct7xmP5SPwuE2qxucftdRtDFSHAgk93puzNupAXH7SxFo8PddfD1NMeRnv3YkZoKY1/sqxrX5e6lrjoujTBYe5FQoF5hvwlX+z+xqmJqBrWkjUwbDUn9L6Ds7YFHCgOqNLn2HeaQBrYHWyzz5Jicx2zexvZiB9SrIGY58F12Jxe6JGmQsMsvuqWK2uP4gwB9rws3EYwOBg2Hr8lc/eV3Wuujq+N3ruPnqOGt7ei4PtbXbUcxwyEj1n7rQ2ltA1J/0zA0nyWDtF1midXH2/a2wx0zyUm5BNN4lKF03oFqmlms2c/TgquOxIBBkH9IDGqr4oSOi00iXtZGIOkCVSqu708fVHTfYWQ1jbJM57bXZrahw+JY+YYe5U50nwHA9IB6tC+xPrMwzSHlu602nPL2/K+Cm4vwz6rqu0Xar61R27ds92zhpE31Oay5OPysG9Ov2120hsUgRwj7riKu1XvfL3EyTHj6ALIxWMeRMkKvTJMEk8uSJxyHK73Yu0ABux1gxJP2umt2kHOeALCdBy4DiVyeAx5BII8fVNoViCfHXP1U5YfK5k26lYVHbrz3Q2Z1kQIKq0wAKYB1PibAE8gAqIxXeDswNE4vENIt+oU2HK19kYjdfxmBw/sOK3MftJoJaTPcJJiwjQXuZ9lyVLEkEA5ceiZtfFb0XOQvfIe4yUXDd2qZaMx20rEAZ39Lel/Fc/jsQSAcrQPz7JuKxAIt80+wWVicRk0ExzmPGVtjii20FR3P3UGo4anxKEP45oBVN5yWqTt6RLrq1h9qVgIbVqADQPdHlMKhTcSTwRsGaVmx6bWG25U1vOdzPjxWpR26543ZAnzvzXHtMZeCfSMJeMG7HRYqu0CCR0/Cy3YiSfZVC9DSrQbo8dF5bXS64T3O5hVDXanCqNCjRbZrjyQCMigquj+6XvKoJDKNgvVbg8ENN/NE4+3qmeuyw8iE6m9V2t7qaXgN5wgXQqr72Rl7tOqRSbLk4Oz4oH8WaeIuCeBEq1h3b1xpHzNZ7XWhHRqlsgDr9lFhRquf8APZLpSCQbjwVCpiZBS/8AEHOwS0bYD7WvoEmrid7LIWHHn6hZLMWYjUnipo1Tle/in4mv1oixVGq0fyN5t0+QhdUnI5X5pNd2QhOQQVQZ6+ShreCl7rR5+CGjVAkR4p6N6gO8eisF26FUDr2TKl9dECybepVZTyY6KtSZYJzawyyTKwTXmEL33m0IydEFZhzSI5olG0pDaQt5KSY1CEqjKuhupe5BTaZEcU4smyrSy2I2EePshY6LEeKJIV5gt48E2jlOfz0UUzzhSTaUJoaYvN58Eb3EFLpHWblMc4ckCvfU8FLSl1V58gaXSCKj4CWyoYmVFZqCLZJtNGtpiy9UdGSJsoCbyfCyCnt5p8YFkYueiHd1Xqbo0HmgxvbmkNzTXVBqCkiyIIMG4Tnj2SiZyBUvqJUkNfYBGxk/r7oKeZlSw3ITO0Tn3HkmzKrvbdPyCSahjrnoEbpSGE+aPe5oFiuGyZ5++qawQRf4FWNk4R8+dFVPQqmYKKJzySqgTNOKRWCYwC0oyY5hKYLxomlwjVCb7Awon/Pmiimwak2Q1TqEHrYXOsEDpJyUk/OqJrrcEK0CrOSAoy1S4COcoMLic1AcSn4jIQhDoyRstp3zBUZwbKKrlFMlA0c49EAYlg3ui3kCwzd4pBGiaHCIKUM0CJcMkwi4KHd52TWiyBsoukplTlmhDCeqdTbmgqAiAJ4IWMGqY4jUICRpPolQQ6dfgUt8NOqhx4H9ckO+VRjqPRUnaFA85I2ZBIfAhndGXSI0Q7slTUsAgqlxMWyCU8BNiQpLBzQFckIx0/SWc1ZpZTvBBlvcMoSxmpJuVNVslBmudAuhbEJROSYDbJLRAqX8FLbaJkAjT1QbwtZMbQ5w1CX0T3AQktpoEomjhmheIKk5qS34EGOmZ1XmO0HFBTdCdTbfkgqndvCMSOaDel0iE6nf55whFC8BIBiVYqZ9FXqG6VEJYJzC9uyvLypYQRCIc1K8g0sf1RudK8vJJRKazP2heXkCkVXXT6YtPkvLyDvpWee94pgXl5KipcLeK80aLy8gi4Erw+68vJqE4It3ReXkiqC1RN7aKF5M4IheNReXkiOotyKYM/FeXk017evKXFyoXkF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502" name="Picture 14" descr="http://www.arh.aif.ru/pictures/201302/ga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57166"/>
            <a:ext cx="1869548" cy="2928958"/>
          </a:xfrm>
          <a:prstGeom prst="rect">
            <a:avLst/>
          </a:prstGeom>
          <a:noFill/>
        </p:spPr>
      </p:pic>
      <p:sp>
        <p:nvSpPr>
          <p:cNvPr id="63504" name="AutoShape 16" descr="data:image/jpeg;base64,/9j/4AAQSkZJRgABAQAAAQABAAD/2wCEAAkGBhQPDxAPDxAQEBAPDw8PDxAQDw8PDw8QFBAVFBQQFBQXHCYeFxkkGRUUHy8gIycpLCwsFR4xNTAqNSYrLCkBCQoKDgwOFA8PFykcFBwsKSkpKSkpKSkpKSkpLCkpKSkpKSkpLCkpKSksKSkpKSkpKSkpKSkpKSksNSwpKSwpKf/AABEIAMIBBAMBIgACEQEDEQH/xAAcAAABBQEBAQAAAAAAAAAAAAADAAECBAUHBgj/xABGEAACAgECAwUFBQUFAw0AAAABAgADEQQSBSExBhNBUWEHInGBkRQVMlKhI0KCsdEzYpLB8HKz8RYkJTRDU3ODoqOywuH/xAAZAQEBAQEBAQAAAAAAAAAAAAABAAIEAwX/xAAgEQEBAQADAAICAwAAAAAAAAAAEQECEiExURNBAyJh/9oADAMBAAIRAxEAPwD3u2LbC4i2zooC2xbYXbFtjUDti2wpWLbFQHZIlYfbGKyEA2xisNsjFJIArIFJZ2SJSNSvskCkslZEpGpWKSGyWSkjtjQrFZArLJSQZI1K5WQKywVgysaFcrIMkslZAiNCqUkCsslZBkiFUpIFJZZYNlmqlcrIFYcrIMJMxXZYMrLDLBkSoVysgVlgrBkRQG2PJkRSojqWyNshtsW2cNdQOyNthtsW2VQO2MVhtsYrGoHEbENtjFZVBbZErDbYxEaASsiVhtsYrGoArIlJYKyBWSVysiVlgrIlYpWKyBWWSsgySqVisgUlkrIFJrNEVmSQZZZKwbJGhWZZArLBWQZZqhWKwbJLJWQZY0RVKQZWWmWDZY0KrLIFZYZYNliIrlZAjz/pDMJArIAERQmI0lHVdsWITbFtnBXUFtjbYUrGKxqC2xtsLtjbZUQLbFthdsYrGqAlY22G2yJWKBKxisKVkSskCRGxClZErFQIiRIhSJHEaAisgVhiJErGoArIMssEQbLIAMsGyywVkGWKVysGyywVkGWNEVmWDKSwVg2Waoiuwg2EsMsGyxoVmEGwlhlgmEaAGWCYSwwgmEaoCRFJkRSojq+2NthMRsThrpge2NiFxGxBQPbFiExG2xUDKyJWG2yDJnl8pB899t/adqX4kz6O+ymnSu9NKqRst2sQ9rr0bcRyBzgAdJ7LsZ7Zq9U9en1yCi9yqJamTRYxIABHWskn1HqJV7YewtW3W8McVnmTpbWJrP8A4dh5r48mz8ROT8S7OanS7vtOlvqVWKF7KnFe7yD42n5GVD6sKyJWcB7Je1zVaLbXeTq9OMDZY2Laxn9yzGTy8Gz0HMTsnZntrpeJLnTW/tAPfosGy5OQ/dPUc+oyJqls7ZErC7ZEiVQJSRKwxEgY1BESBEKZEiNECKyBEKRIESqgREgRCsJBhGqAkSDCGYQbRogLCCZYciDYRoAIgmEORBsI1QBlgmWWGgmE1RFdhBsIdhBMI0AkRSZEUqI6tiLEePOCulDbFtk4o0B4jEQhkI0mjSUYyoRIgdTp1tRq7UWytwVdHUOjKfAqeREMTImVUcq7X+w6q3dbw1hRYTk6exmOnbnz2tglD6cx8JyLinCdTw68JfXbp7kOa295Ccfv1uOTD1Bn1gRKXFOE06qs06mpLqz+7YobB8weqn1HONEcX7J+226kCviCHU1gY71Ao1I6/iBIWzw8jy6mde4Nx+jXV97pbkuTx2n3kPk6nmp9CJw/2odhNPwt0bT6jPfEkaV8tZWo6uHHVM4A3c/UzyWm1Oo0N+Ua7S31EAj3qrF6EKy+IPLkRggxor6rYQZE5X2U9toO2riSbTyA1NS5X42V9R8Vz8BOnaXiFVyJZValiWf2bIwIflnA8zjwkQ9foRchrL215KkPTY1VikHIwy/yPI+M5dqvadbodW9BLa7So7Vm22pdPqNyNtsCMvu2BTkZKrk/U9aJnhOJeyTSXX99m1A7O1tfeMysWOSUYnKHcSfEczykdxudnu1um4gm7T2AtgF6Xwt1foyZ/UZHrNZpyjjnsbekG7huosaxCWWpyEsx4BLVx73Xr185lcE9qWs0TmjXK2oVDtdbfc1NZ/2j+L+Ic+XONZdpMgZ53gPtB0muISu3u7T/ANjdityfJT0b5GbzPGmE0GYi0GXjVCaBYzkvFvafrkutRTQq122IAKw3JXK9STnpCcM9r9qsBqqa7E5ZakGuweZwSQ3h5S7YHUiYNjAaTXJdWltTB67FDKw8R/l5Y9JNmmqITGCYx2eCZ41QzGCYx2eCZ40QiYoMvGlRHXsR8SUacVdCMRjmMTKqIxsRyY2Y1QxkY+YxMqoYiQMmTIkyqiJnk+23GrtFo79R9q01LKjGlTQzvY+fdQFrMZPIH3T1nqzOWXaEcd4xqrGUWaLhtFukqDDKW6pgwJAIwcEk5/uIY5rO48v7OdGvFuJWavX6onU1st1dO1M2kdCu4EbU/KBy5GdW452J0mtDfaqmtcqqi1rbDagBJGw593mTnA58s5xOEaDhOp0F9l5Q16rhg0+palsMzVFgjn3c8sMuT5MZ9F6HXJqKq76juruRbEPmrDIjo4+uH9rPY9qNJut0hOrpGSQABqKxzPNP3/ivP0nh9LrHpsR1JDU3LaEbO0WoQRuXzyMT6sJnnO1HYqjW13nuKBqrKXrrvdOaMR7rEjxB8esqd4G7Idt6eKIxp3LZWqG6twoKlsjlg8x7uc+o8eU3mackr9kOq09Veo02qVdam4uiMyIfe90V24B/DjIYYJlrhXtUt0zjS8XosrsBVTaECNjdt7x05Bl5E7k5HngTQs+XTWaeX7Z9iKuJJk4r1CAiu8Dw/I4H4l/UeE3dHxGu+sWUWJajdHrYOp8xkePpKvFeOU6YKdRfVTuztFjhS2MZwOpxkfWWaY+fOO9nr9E/d6mooTna3Jq7PVHHI/Dr6T0/Y/2lW6YrVqi1+n5LuPO2keYPVx6Hn5eU6anEtHxBW04t02qDDLVb0ckD97b15cuY6TxPaf2Tfis4e2OpOnsPL4Vuenwb6yE+nv8Ah/FatVWLKLVsRuhU8/gV6g+hmH2946dJo3Kh+8uzTWy8hWzD8bNjlyzgeJnFNRRZp7Crq9NqHnkGt18Mg9fmJdbtJe+nfS22tZUzLYO8Yu6MpyNrHnz8jn5RqZl4xyzmBK+MmzZMi0GXUfZRrWbTX1HJFVoKegdSSv1XPzntzPGey3ShNHZZnJtuOR+UINoB9ep+k9e9mJrNazPDNBPAm992No2+ckzTSRaCaTY+sETKiGIikd0eSjrxsiFkHFOKujqIXjZkIo1RImRJikSJUQ+6RLxGQIlVCLxjZGIkSJUx5v2gdpzoNBbYn9vb+w0yjmxtcEAgeOBk/KS7Cdnxw7QU0EftWHfahupa5wC2T445L/DPOWf9Lce2/i0fBhk+K2axj+u0j/2z5z35mmMy7XPe0FCp2k0hdVaniWhu0dysOTAI+R/uxJ+zTVNpbNXwW5gX0VjWac9DZp7Dvzj4sG/8yA9repGmfhetzhtPrDnH4jUQrOB8lx/FJ+0Oo6S/Rcap6ad1p1WAff01hwCefhlh482XymmZN178tIF4Gu4Oquh3K6h1YdGVhkH6RGFekT3SjxXhNOqQ16mmu5fAOgYryIyp6qeZ5jHWWSYNjKqOb63sPdwlrNZwnUhUALXafUsorNYy2CxwDjw3YI/N1nPe2PGH1eqa6wqx2VqO7LGoYrGe7z0XOT852b2gsw4bqe7V2LKqEIpZtjOA5wPDbnPpOB2Pu+Hp0npmvLlk8CquKMGQlWU5VlJVlI8QRzE7J7OO2Nmtqsq1B3XacJiznmysjALHxbIOT45E403pOneyHhLKl+rYELZimvI/EFO5mHmM4HyMtHH5antE7JPrhTZp1U3oxRiWCbqjz5nxwf8A5Gcw4xwO3RWd3qE2kjcrA7kdfNW8fKd7YmeL9qGn3aNLD1qvQj13AqR/L6Qb3P25O3hGj29fhiRMnmvcK4pbpXFtFjIc8wCdrjydejDn4zqXZftcuuQqwCXoM2IPwsOQ3p47cnp4TkjHAxD8L4k+muS5PxIc4zgMvih9CJrF8O2tbBNZK+m4gttaWp+GxVYfAjMay8Dxi2I1ggmsg2sB5+Eg1mIhPdFBG2KNDswsjG2Ue/jG71nz67Oq93sbvpS7z1i731jV1Xe+jG6U++9Y3e+squq2bo3eyr33rGNw8x9Y1RZNs89277TDQcP1GoBIs293TjAPev7qkZ8slv4Zrd8PMfWc94o/3rxurTfi0nCv21/P3LNQ2Ni48cEKOfk4+OuLHLzP9XPZTwzU6Om+jV092WsXULZ+Jrt494u+TzGAMHB6/Ge4ayAa71g21HrLdpzjMjw3tP7KLZotXqhbe9iFb663szTUP2aWhFx0KjdjzmxrhZxLggGnKC3VaSr+05r7wAcE+B/Fz8CJpcYrF+nvpPMW02Vkf7SETy3sq4lv4VUmcml7qzzyR75cD6OJrN8Y6/2n2L7L+IMlN/DdQcajh9rIQSWzSxypUn90HIHpt857QuJzntdadBxDTcVQYrsxo9Z4Ao3NbDy8h4/92s9ZZrHPNdpBGR15jzjKuPnn02GcQZtEw7dXd+VfqZUfXXfkHyBxHOC3lHo2uE5Z7W+BVK1Wrr2JbYxrsQDBtwMi3A8RjBPjkfPZ452rbRputK7jnZXy3Mfh5es5fxHjVmqta25i7MCB+VR5KPARnVjlyzcZwpz19eU6t2K9oFdiVaS9FosSta63BApsCKBjw2NyPLpOYM4AA/e5AyvYfn5x+WM8+HdNN2x0l1hqr1FZfOACSoY/3ScBvkZU7b0C7QahfFVFoxzOa2DcvkD9ZxViDN7hPbC2lTVYTdSwKlXJLKp5Hax/kf0jnFvv9vP3fiPxjrzPyj6nAc4yRnlnqRnln1xiMnn5Zk8zMf8AP+caSxyJ+MjIa6f2MsB0FGfDvB9LWmwXE8N2I1rFbKR0UixfnyI+oz856cu3lN5jWavNYBAWODK/eN4gSPenyjFRmMUD3kUk6odRG7+ZH2/1i+3+s4Jr6DX72LvJk/bx5xvt/rHrqaxeIvMk8Q9ZE6/1l11eNffG3TH+8IjxD1j10eJ9p+OrotJdqTzKLitfzWtyRfr+gMzOwPAzpdGGt56jVMdRqGP4iz81U/AH6kzznHNV94cSo0mc6fR/841Hk1v7qH5YH8TT2B4l6zfXcyPPJvLd/WNUkSJaZR4lIniUOut3Grv9Z4T2fDuNTxPR9Fr1AsQDoFbcP5BJ6T7zniq9eKOP2Nk41dAGPDfsXH+7P+KazN9eXOZvHXt+OcMTVae3Tv0tQqCee1uqt8iAZh9g+KGzTNp7j+30TnT2gnmQpIRvoCP4ZqtxGeQ4rrfsXEa9YPdp1a9zqfIOB7rn6D/CY5mxctzNzXvCB5zn/bntfbVedNp7DWERTawHvl2GQobwwuOn5p6z7xnLO3P/AF61um8VuPX3Auf/AE/pNcc+2f5OXniXZ7g/3jcx1GqC4/EHsLaiwf3d3hz68/hN/tj2Lpp07ajThqzSiAoOYcb1BdifHBJ9cTn5TkCQcHOCRyOOuD4y9Rx+5KnpFrNVYpRq399QCP3c81+U1Hjm5JuKCnr5noZM88n0GfjB/wChJ0nr8oMh+kQjv6RvGOMpWCRY8hJgRgozzzNRGr8RGMkVweXnGtTEJFfGx2Q1hTVoAeVgZGHmNpYfqJ782TlOkQs6BCFYsoUk4AbIwczpIu5DPM4GT0yfOOY1x1aa2Qa2VjdIG2ajVWDbHlXvY0oq9L9pPmY/2kzKGoj9/wCsz1a/I1PtMcaj1mUdR6xxqPWXVfkav2iN9o9Zl/aPWP3/AKy6n8jT+0esqcX4t3FFtueaISoJ6seSj64lf7R6zD4pb9p1Nemz+zpxff5Ej8KH+nrLqzv8iz2H0rV1Pe7kvqHLOpXBBBPMkjOeZ5dOc9L9o9Zm9/G7/wBY9VnOZGkdRInUTO7/ANYu+j1Xdod/PIdr0ZNVpNTXt37hWNxO3duyoPpzM3jfMXtad2mLDrVYjj054z+sozy53Hpar2KqWG1io3DOcNjmM/GY3arQNqaVrRAz78qzPtWvA5sfPPT5yxRrN6K4PJlVh8xmTN0ot5VW7NcRL6ZVc/tKSabB4gocDPrjEw+3dGWpt8w1Z+P4h/8AaWbLPs+sD5/Z6vCt5Lao90/P/Myxx/T99p3XqVG9fPcvP+WR85Rns8YbGbT7Oops3j+6rjB+W4D6ykZt9l7QLyjYIsrZSGAIYgg4wfnN6/s/p3Oe72n+4xX9On6QzGXhhCBZr8U4XTUcVu7OCCVJVgo9SB1mVYcmEQZGJocCpSy7urBlbFYDwKsPeBU+B5GZ+YhYQQQSCOhBII+BgV3iem7m16gThcbScZIIBB/nKRab1vDDqaKrVbNoTa24/jAJ8fOZFnDbV61sP1H6TQoHeSTnMGRiSY8oJLTZDpgZO9SAOpORynvi884iV0Ui6rbYxIG9xkqenIfuyt/yktB/cYeqkcvkZrPA9SXkS08+O0p8UX/Gf6SF/aJmUhF2N+bIblG4noTaPMfWKeIsO4knmTzJPMmNDuXpTxB/Mx/vFvzTM74xjZN14tM8Sb80Q4k35pmb42+VLU+82/NHPEm/Nn6zK3xb5VRqPxhlBJbkBKug1LKGct79p3N5+glG9txVfD8TfDwELuhfT8NT7ybzMR4k35jMvvIt8aGn94t+YyP3k35jM7fFvlU0fvJ/zGC1WsZ0ZSxwykSnvi3SqWNBxJhWgDHCjb9JY+82/NMnTHG4eTfoYbMs3xasa3UtahUnyK+jDoZH75cp154IPx6YgC0o2WDJx4nPwmd1rMqAYqQwJBHQg4OfQzeXibEA5Ph4zz+ZZ012Bg+HSHHYeWVLVMQT5MWbPmScyoTLbageWfTEAzjPIY+ENObocjCEf0jETLTS4ZriqFM9DkfA/wD7LX28+cxa2K8x4+cKNV5j6T0zfHluLevt3oc9R/WZjf0h7Ls9PnAsJnfdb454taOzaj+Ibljz9ZTYc/69YUZxjPL+UiU9f5y1YHFJkesYCBNFJbYpJc3RboPMfdNvMTdFugzGBkhd0cv5wO6NZz5eHjLVE6fFj1b+XhCboLfH7weeZGCbogYFn8pAsfOFMWd8bvZW3Rt3/CVXXFg3Ru/gQ0iWlVMED4Ynzku99T+kEDFmDQhf1+pkf9dI2IxEkfPwj/OQizJHP+ucbERP+sxSRvrJBgOeMn15yEUkRbMaPiIyRsR84iizBH3RiSYxMbdFHizFGgkopHdFJLZkYoptjUh4fGSUfzjRS1E3SQH+UUUGg4XToDvyAcISMjODFFBArHiikUREIopI7f1jCKKSKSEUUkT+EiYopIo56RRSRo0UUEcx06xRRRRjFFJImRiigksRsRRQBCKPFIoxRRR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506" name="AutoShape 18" descr="data:image/jpeg;base64,/9j/4AAQSkZJRgABAQAAAQABAAD/2wCEAAkGBhQPDxAPDxAQEBAPDw8PDxAQDw8PDw8QFBAVFBQQFBQXHCYeFxkkGRUUHy8gIycpLCwsFR4xNTAqNSYrLCkBCQoKDgwOFA8PFykcFBwsKSkpKSkpKSkpKSkpLCkpKSkpKSkpLCkpKSksKSkpKSkpKSkpKSkpKSksNSwpKSwpKf/AABEIAMIBBAMBIgACEQEDEQH/xAAcAAABBQEBAQAAAAAAAAAAAAADAAECBAUHBgj/xABGEAACAgECAwUFBQUFAw0AAAABAgADEQQSBSExBhNBUWEHInGBkRQVMlKhI0KCsdEzYpLB8HKz8RYkJTRDU3ODoqOywuH/xAAZAQEBAQEBAQAAAAAAAAAAAAABAAIEAwX/xAAgEQEBAQADAAICAwAAAAAAAAAAEQECEiExURNBAyJh/9oADAMBAAIRAxEAPwD3u2LbC4i2zooC2xbYXbFtjUDti2wpWLbFQHZIlYfbGKyEA2xisNsjFJIArIFJZ2SJSNSvskCkslZEpGpWKSGyWSkjtjQrFZArLJSQZI1K5WQKywVgysaFcrIMkslZAiNCqUkCsslZBkiFUpIFJZZYNlmqlcrIFYcrIMJMxXZYMrLDLBkSoVysgVlgrBkRQG2PJkRSojqWyNshtsW2cNdQOyNthtsW2VQO2MVhtsYrGoHEbENtjFZVBbZErDbYxEaASsiVhtsYrGoArIlJYKyBWSVysiVlgrIlYpWKyBWWSsgySqVisgUlkrIFJrNEVmSQZZZKwbJGhWZZArLBWQZZqhWKwbJLJWQZY0RVKQZWWmWDZY0KrLIFZYZYNliIrlZAjz/pDMJArIAERQmI0lHVdsWITbFtnBXUFtjbYUrGKxqC2xtsLtjbZUQLbFthdsYrGqAlY22G2yJWKBKxisKVkSskCRGxClZErFQIiRIhSJHEaAisgVhiJErGoArIMssEQbLIAMsGyywVkGWKVysGyywVkGWNEVmWDKSwVg2Waoiuwg2EsMsGyxoVmEGwlhlgmEaAGWCYSwwgmEaoCRFJkRSojq+2NthMRsThrpge2NiFxGxBQPbFiExG2xUDKyJWG2yDJnl8pB899t/adqX4kz6O+ymnSu9NKqRst2sQ9rr0bcRyBzgAdJ7LsZ7Zq9U9en1yCi9yqJamTRYxIABHWskn1HqJV7YewtW3W8McVnmTpbWJrP8A4dh5r48mz8ROT8S7OanS7vtOlvqVWKF7KnFe7yD42n5GVD6sKyJWcB7Je1zVaLbXeTq9OMDZY2Laxn9yzGTy8Gz0HMTsnZntrpeJLnTW/tAPfosGy5OQ/dPUc+oyJqls7ZErC7ZEiVQJSRKwxEgY1BESBEKZEiNECKyBEKRIESqgREgRCsJBhGqAkSDCGYQbRogLCCZYciDYRoAIgmEORBsI1QBlgmWWGgmE1RFdhBsIdhBMI0AkRSZEUqI6tiLEePOCulDbFtk4o0B4jEQhkI0mjSUYyoRIgdTp1tRq7UWytwVdHUOjKfAqeREMTImVUcq7X+w6q3dbw1hRYTk6exmOnbnz2tglD6cx8JyLinCdTw68JfXbp7kOa295Ccfv1uOTD1Bn1gRKXFOE06qs06mpLqz+7YobB8weqn1HONEcX7J+226kCviCHU1gY71Ao1I6/iBIWzw8jy6mde4Nx+jXV97pbkuTx2n3kPk6nmp9CJw/2odhNPwt0bT6jPfEkaV8tZWo6uHHVM4A3c/UzyWm1Oo0N+Ua7S31EAj3qrF6EKy+IPLkRggxor6rYQZE5X2U9toO2riSbTyA1NS5X42V9R8Vz8BOnaXiFVyJZValiWf2bIwIflnA8zjwkQ9foRchrL215KkPTY1VikHIwy/yPI+M5dqvadbodW9BLa7So7Vm22pdPqNyNtsCMvu2BTkZKrk/U9aJnhOJeyTSXX99m1A7O1tfeMysWOSUYnKHcSfEczykdxudnu1um4gm7T2AtgF6Xwt1foyZ/UZHrNZpyjjnsbekG7huosaxCWWpyEsx4BLVx73Xr185lcE9qWs0TmjXK2oVDtdbfc1NZ/2j+L+Ic+XONZdpMgZ53gPtB0muISu3u7T/ANjdityfJT0b5GbzPGmE0GYi0GXjVCaBYzkvFvafrkutRTQq122IAKw3JXK9STnpCcM9r9qsBqqa7E5ZakGuweZwSQ3h5S7YHUiYNjAaTXJdWltTB67FDKw8R/l5Y9JNmmqITGCYx2eCZ41QzGCYx2eCZ40QiYoMvGlRHXsR8SUacVdCMRjmMTKqIxsRyY2Y1QxkY+YxMqoYiQMmTIkyqiJnk+23GrtFo79R9q01LKjGlTQzvY+fdQFrMZPIH3T1nqzOWXaEcd4xqrGUWaLhtFukqDDKW6pgwJAIwcEk5/uIY5rO48v7OdGvFuJWavX6onU1st1dO1M2kdCu4EbU/KBy5GdW452J0mtDfaqmtcqqi1rbDagBJGw593mTnA58s5xOEaDhOp0F9l5Q16rhg0+palsMzVFgjn3c8sMuT5MZ9F6HXJqKq76juruRbEPmrDIjo4+uH9rPY9qNJut0hOrpGSQABqKxzPNP3/ivP0nh9LrHpsR1JDU3LaEbO0WoQRuXzyMT6sJnnO1HYqjW13nuKBqrKXrrvdOaMR7rEjxB8esqd4G7Idt6eKIxp3LZWqG6twoKlsjlg8x7uc+o8eU3mackr9kOq09Veo02qVdam4uiMyIfe90V24B/DjIYYJlrhXtUt0zjS8XosrsBVTaECNjdt7x05Bl5E7k5HngTQs+XTWaeX7Z9iKuJJk4r1CAiu8Dw/I4H4l/UeE3dHxGu+sWUWJajdHrYOp8xkePpKvFeOU6YKdRfVTuztFjhS2MZwOpxkfWWaY+fOO9nr9E/d6mooTna3Jq7PVHHI/Dr6T0/Y/2lW6YrVqi1+n5LuPO2keYPVx6Hn5eU6anEtHxBW04t02qDDLVb0ckD97b15cuY6TxPaf2Tfis4e2OpOnsPL4Vuenwb6yE+nv8Ah/FatVWLKLVsRuhU8/gV6g+hmH2946dJo3Kh+8uzTWy8hWzD8bNjlyzgeJnFNRRZp7Crq9NqHnkGt18Mg9fmJdbtJe+nfS22tZUzLYO8Yu6MpyNrHnz8jn5RqZl4xyzmBK+MmzZMi0GXUfZRrWbTX1HJFVoKegdSSv1XPzntzPGey3ShNHZZnJtuOR+UINoB9ep+k9e9mJrNazPDNBPAm992No2+ckzTSRaCaTY+sETKiGIikd0eSjrxsiFkHFOKujqIXjZkIo1RImRJikSJUQ+6RLxGQIlVCLxjZGIkSJUx5v2gdpzoNBbYn9vb+w0yjmxtcEAgeOBk/KS7Cdnxw7QU0EftWHfahupa5wC2T445L/DPOWf9Lce2/i0fBhk+K2axj+u0j/2z5z35mmMy7XPe0FCp2k0hdVaniWhu0dysOTAI+R/uxJ+zTVNpbNXwW5gX0VjWac9DZp7Dvzj4sG/8yA9repGmfhetzhtPrDnH4jUQrOB8lx/FJ+0Oo6S/Rcap6ad1p1WAff01hwCefhlh482XymmZN178tIF4Gu4Oquh3K6h1YdGVhkH6RGFekT3SjxXhNOqQ16mmu5fAOgYryIyp6qeZ5jHWWSYNjKqOb63sPdwlrNZwnUhUALXafUsorNYy2CxwDjw3YI/N1nPe2PGH1eqa6wqx2VqO7LGoYrGe7z0XOT852b2gsw4bqe7V2LKqEIpZtjOA5wPDbnPpOB2Pu+Hp0npmvLlk8CquKMGQlWU5VlJVlI8QRzE7J7OO2Nmtqsq1B3XacJiznmysjALHxbIOT45E403pOneyHhLKl+rYELZimvI/EFO5mHmM4HyMtHH5antE7JPrhTZp1U3oxRiWCbqjz5nxwf8A5Gcw4xwO3RWd3qE2kjcrA7kdfNW8fKd7YmeL9qGn3aNLD1qvQj13AqR/L6Qb3P25O3hGj29fhiRMnmvcK4pbpXFtFjIc8wCdrjydejDn4zqXZftcuuQqwCXoM2IPwsOQ3p47cnp4TkjHAxD8L4k+muS5PxIc4zgMvih9CJrF8O2tbBNZK+m4gttaWp+GxVYfAjMay8Dxi2I1ggmsg2sB5+Eg1mIhPdFBG2KNDswsjG2Ue/jG71nz67Oq93sbvpS7z1i731jV1Xe+jG6U++9Y3e+squq2bo3eyr33rGNw8x9Y1RZNs89277TDQcP1GoBIs293TjAPev7qkZ8slv4Zrd8PMfWc94o/3rxurTfi0nCv21/P3LNQ2Ni48cEKOfk4+OuLHLzP9XPZTwzU6Om+jV092WsXULZ+Jrt494u+TzGAMHB6/Ge4ayAa71g21HrLdpzjMjw3tP7KLZotXqhbe9iFb663szTUP2aWhFx0KjdjzmxrhZxLggGnKC3VaSr+05r7wAcE+B/Fz8CJpcYrF+nvpPMW02Vkf7SETy3sq4lv4VUmcml7qzzyR75cD6OJrN8Y6/2n2L7L+IMlN/DdQcajh9rIQSWzSxypUn90HIHpt857QuJzntdadBxDTcVQYrsxo9Z4Ao3NbDy8h4/92s9ZZrHPNdpBGR15jzjKuPnn02GcQZtEw7dXd+VfqZUfXXfkHyBxHOC3lHo2uE5Z7W+BVK1Wrr2JbYxrsQDBtwMi3A8RjBPjkfPZ452rbRputK7jnZXy3Mfh5es5fxHjVmqta25i7MCB+VR5KPARnVjlyzcZwpz19eU6t2K9oFdiVaS9FosSta63BApsCKBjw2NyPLpOYM4AA/e5AyvYfn5x+WM8+HdNN2x0l1hqr1FZfOACSoY/3ScBvkZU7b0C7QahfFVFoxzOa2DcvkD9ZxViDN7hPbC2lTVYTdSwKlXJLKp5Hax/kf0jnFvv9vP3fiPxjrzPyj6nAc4yRnlnqRnln1xiMnn5Zk8zMf8AP+caSxyJ+MjIa6f2MsB0FGfDvB9LWmwXE8N2I1rFbKR0UixfnyI+oz856cu3lN5jWavNYBAWODK/eN4gSPenyjFRmMUD3kUk6odRG7+ZH2/1i+3+s4Jr6DX72LvJk/bx5xvt/rHrqaxeIvMk8Q9ZE6/1l11eNffG3TH+8IjxD1j10eJ9p+OrotJdqTzKLitfzWtyRfr+gMzOwPAzpdGGt56jVMdRqGP4iz81U/AH6kzznHNV94cSo0mc6fR/841Hk1v7qH5YH8TT2B4l6zfXcyPPJvLd/WNUkSJaZR4lIniUOut3Grv9Z4T2fDuNTxPR9Fr1AsQDoFbcP5BJ6T7zniq9eKOP2Nk41dAGPDfsXH+7P+KazN9eXOZvHXt+OcMTVae3Tv0tQqCee1uqt8iAZh9g+KGzTNp7j+30TnT2gnmQpIRvoCP4ZqtxGeQ4rrfsXEa9YPdp1a9zqfIOB7rn6D/CY5mxctzNzXvCB5zn/bntfbVedNp7DWERTawHvl2GQobwwuOn5p6z7xnLO3P/AF61um8VuPX3Auf/AE/pNcc+2f5OXniXZ7g/3jcx1GqC4/EHsLaiwf3d3hz68/hN/tj2Lpp07ajThqzSiAoOYcb1BdifHBJ9cTn5TkCQcHOCRyOOuD4y9Rx+5KnpFrNVYpRq399QCP3c81+U1Hjm5JuKCnr5noZM88n0GfjB/wChJ0nr8oMh+kQjv6RvGOMpWCRY8hJgRgozzzNRGr8RGMkVweXnGtTEJFfGx2Q1hTVoAeVgZGHmNpYfqJ782TlOkQs6BCFYsoUk4AbIwczpIu5DPM4GT0yfOOY1x1aa2Qa2VjdIG2ajVWDbHlXvY0oq9L9pPmY/2kzKGoj9/wCsz1a/I1PtMcaj1mUdR6xxqPWXVfkav2iN9o9Zl/aPWP3/AKy6n8jT+0esqcX4t3FFtueaISoJ6seSj64lf7R6zD4pb9p1Nemz+zpxff5Ej8KH+nrLqzv8iz2H0rV1Pe7kvqHLOpXBBBPMkjOeZ5dOc9L9o9Zm9/G7/wBY9VnOZGkdRInUTO7/ANYu+j1Xdod/PIdr0ZNVpNTXt37hWNxO3duyoPpzM3jfMXtad2mLDrVYjj054z+sozy53Hpar2KqWG1io3DOcNjmM/GY3arQNqaVrRAz78qzPtWvA5sfPPT5yxRrN6K4PJlVh8xmTN0ot5VW7NcRL6ZVc/tKSabB4gocDPrjEw+3dGWpt8w1Z+P4h/8AaWbLPs+sD5/Z6vCt5Lao90/P/Myxx/T99p3XqVG9fPcvP+WR85Rns8YbGbT7Oops3j+6rjB+W4D6ykZt9l7QLyjYIsrZSGAIYgg4wfnN6/s/p3Oe72n+4xX9On6QzGXhhCBZr8U4XTUcVu7OCCVJVgo9SB1mVYcmEQZGJocCpSy7urBlbFYDwKsPeBU+B5GZ+YhYQQQSCOhBII+BgV3iem7m16gThcbScZIIBB/nKRab1vDDqaKrVbNoTa24/jAJ8fOZFnDbV61sP1H6TQoHeSTnMGRiSY8oJLTZDpgZO9SAOpORynvi884iV0Ui6rbYxIG9xkqenIfuyt/yktB/cYeqkcvkZrPA9SXkS08+O0p8UX/Gf6SF/aJmUhF2N+bIblG4noTaPMfWKeIsO4knmTzJPMmNDuXpTxB/Mx/vFvzTM74xjZN14tM8Sb80Q4k35pmb42+VLU+82/NHPEm/Nn6zK3xb5VRqPxhlBJbkBKug1LKGct79p3N5+glG9txVfD8TfDwELuhfT8NT7ybzMR4k35jMvvIt8aGn94t+YyP3k35jM7fFvlU0fvJ/zGC1WsZ0ZSxwykSnvi3SqWNBxJhWgDHCjb9JY+82/NMnTHG4eTfoYbMs3xasa3UtahUnyK+jDoZH75cp154IPx6YgC0o2WDJx4nPwmd1rMqAYqQwJBHQg4OfQzeXibEA5Ph4zz+ZZ012Bg+HSHHYeWVLVMQT5MWbPmScyoTLbageWfTEAzjPIY+ENObocjCEf0jETLTS4ZriqFM9DkfA/wD7LX28+cxa2K8x4+cKNV5j6T0zfHluLevt3oc9R/WZjf0h7Ls9PnAsJnfdb454taOzaj+Ibljz9ZTYc/69YUZxjPL+UiU9f5y1YHFJkesYCBNFJbYpJc3RboPMfdNvMTdFugzGBkhd0cv5wO6NZz5eHjLVE6fFj1b+XhCboLfH7weeZGCbogYFn8pAsfOFMWd8bvZW3Rt3/CVXXFg3Ru/gQ0iWlVMED4Ynzku99T+kEDFmDQhf1+pkf9dI2IxEkfPwj/OQizJHP+ucbERP+sxSRvrJBgOeMn15yEUkRbMaPiIyRsR84iizBH3RiSYxMbdFHizFGgkopHdFJLZkYoptjUh4fGSUfzjRS1E3SQH+UUUGg4XToDvyAcISMjODFFBArHiikUREIopI7f1jCKKSKSEUUkT+EiYopIo56RRSRo0UUEcx06xRRRRjFFJImRiigksRsRRQBCKPFIoxRRR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508" name="Picture 20" descr="Галилей показывает дожу телеско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00438"/>
            <a:ext cx="3737356" cy="2286016"/>
          </a:xfrm>
          <a:prstGeom prst="rect">
            <a:avLst/>
          </a:prstGeom>
          <a:noFill/>
        </p:spPr>
      </p:pic>
      <p:pic>
        <p:nvPicPr>
          <p:cNvPr id="63512" name="Picture 24" descr="Зеркальный телескоп Ньюто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476750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freeoboi.ru/images/313977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3571899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Отже, методи і засоби астрономічних досліджень поділяють на:</a:t>
            </a:r>
            <a:endParaRPr lang="uk-UA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світлосприймальна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збираюча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і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аналізуюча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техніка;</a:t>
            </a:r>
          </a:p>
          <a:p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закони і методи теоретичної фізики;</a:t>
            </a:r>
          </a:p>
          <a:p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різноманітний математичний апарат.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2" name="Picture 12" descr="https://encrypted-tbn2.gstatic.com/images?q=tbn:ANd9GcRKbPC1yi_le12NtSFlcpURFk0l3sXiQTGjKdOogKVroFFzlU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57775"/>
            <a:ext cx="2533650" cy="1800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  </a:t>
            </a:r>
            <a:r>
              <a:rPr lang="uk-UA" sz="2700" b="1" dirty="0"/>
              <a:t>Астрономічні спостереження неозброєним оком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r>
              <a:rPr lang="uk-UA" dirty="0"/>
              <a:t>Астрономічні спостереження неозброєним оком – найперший і найдавнішій метод астрономічних спостережень. Ним користувалися до того, як Галілей винайшов свій перший телескоп у 1609 р. Але спостереження неозброєним оком обмежуються його оптичними характеристиками. оптичні характеристики ока визначаються роздільною здатністю і чутливістю.</a:t>
            </a:r>
          </a:p>
          <a:p>
            <a:r>
              <a:rPr lang="uk-UA" i="1" dirty="0"/>
              <a:t>Роздільна здатність ока, або гострота ока</a:t>
            </a:r>
            <a:r>
              <a:rPr lang="uk-UA" dirty="0"/>
              <a:t> – це спроможність розрізняти об’єкти певних кутових розмірів (у людини </a:t>
            </a:r>
            <a:r>
              <a:rPr lang="el-GR" dirty="0"/>
              <a:t>α ≥ 1″).</a:t>
            </a:r>
          </a:p>
          <a:p>
            <a:r>
              <a:rPr lang="el-GR" dirty="0"/>
              <a:t>α </a:t>
            </a:r>
            <a:r>
              <a:rPr lang="uk-UA" dirty="0"/>
              <a:t>для Сонця і Місяця 30′. З Плутона і Нептуна диск Сонця має вигляд яскравої зорі.</a:t>
            </a:r>
          </a:p>
          <a:p>
            <a:r>
              <a:rPr lang="uk-UA" i="1" dirty="0"/>
              <a:t>Чутливість ока</a:t>
            </a:r>
            <a:r>
              <a:rPr lang="uk-UA" dirty="0"/>
              <a:t> визначається порогом сприйняття квантів світла. Найбільша чутливість ока у </a:t>
            </a:r>
            <a:r>
              <a:rPr lang="uk-UA" dirty="0" err="1"/>
              <a:t>жовто–зеленій</a:t>
            </a:r>
            <a:r>
              <a:rPr lang="uk-UA" dirty="0"/>
              <a:t> частині спектра, і ми можемо реагувати на 7–10 квантів за 0,2 – 0,3 с.</a:t>
            </a:r>
          </a:p>
          <a:p>
            <a:endParaRPr lang="ru-RU" dirty="0"/>
          </a:p>
        </p:txBody>
      </p:sp>
      <p:pic>
        <p:nvPicPr>
          <p:cNvPr id="66562" name="Picture 2" descr="http://www.epochtimes.com.ua/upload/iblock/f93/f93a9cb506b750dc46449b97d35baf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1357299"/>
            <a:ext cx="2951208" cy="2571768"/>
          </a:xfrm>
          <a:prstGeom prst="rect">
            <a:avLst/>
          </a:prstGeom>
          <a:noFill/>
        </p:spPr>
      </p:pic>
      <p:pic>
        <p:nvPicPr>
          <p:cNvPr id="66564" name="Picture 4" descr="http://bionopoly.com/uploads/posts/2011-02/1297728126_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14752"/>
            <a:ext cx="3110861" cy="2071702"/>
          </a:xfrm>
          <a:prstGeom prst="rect">
            <a:avLst/>
          </a:prstGeom>
          <a:noFill/>
        </p:spPr>
      </p:pic>
      <p:sp>
        <p:nvSpPr>
          <p:cNvPr id="66566" name="AutoShape 6" descr="data:image/jpeg;base64,/9j/4AAQSkZJRgABAQAAAQABAAD/2wCEAAkGBxQSEhQUEhQWFBUWFRYYFBcWFBQUFhQUFxQXGBQUFRQYHCggGBolHBUUITEhJSktLi4uFx8zODMsNygtLisBCgoKDg0OGxAQGiwlICQsLCwtLSwsLCwsLCwsLCwsLCwsLCwsLCwsLCwsLCwsLCwsLCwsLCwvLCwsLCwsLCwsLP/AABEIALcBEwMBIgACEQEDEQH/xAAbAAACAwEBAQAAAAAAAAAAAAAAAwECBAUGB//EADUQAAEDAwMDAwIEBgIDAQAAAAEAAhEDITEEEkEFUWEicYGR8BMyocEGFEKx0fEj4RViclL/xAAZAQACAwEAAAAAAAAAAAAAAAAAAgEDBAX/xAAoEQACAgEEAQMDBQAAAAAAAAAAAQIRAwQSITFBEyJRFHGBQmGRofD/2gAMAwEAAhEDEQA/APjiEIWc64KVCsgkhWChWCCUiwCsAgKwCRs0RiEKQFYBWDUtl6gLDVdrVfarNalbLY4ioYp/DTmsT20ZVbnRqjp7Ri/DRsW1unJwCfYLQOkVc7CAoeVLtk/TnLDFP4a6jelu8Jn/AIh6V54/Iy05yDTVfw12X9JeOJ9rrM7SEcH6QhZk+mS9OjmFiqWLc+gRkJTqatUzPPTmJzUstWt7EpzFYpGLJhM5ao/DPZb9PpuStbmwAUPLQ2PQOauXBwi1VIXVqUgVirUYTxyJmXNpJQ58GdSEEITmWiQhAQoHBCEIAEIQgAQhCAJUqApCCUSFdoVAmNChlsEWaEwNUNCa0Kps2Y4ENCa1qGtTmMVbkbceKxYYnUKBJAC20NCXQBf2XpemdFFO7oLv7LLm1MYI0rGkcPp/RHvuRAzJ8rtafpdJhg3/APr+4C3aisPy4Ex4KQ91wIv4k2GT7rnyzZJ98FhLyGiGMjH2Utrrep1/vlavxZEiZwZIAHwLmyz/AIbcubM5iVWn8gMa5hjA7rNWrtBhrZv5/TumsZP5sR2sOBZOp0u4BiI8o4T5ARp9TeNt/vsnvfJjaD4ytIoid2Tg3/VQx7JgGO3YpHJPlIizl1NCxwu0tPaLfVcbW9HIBc0WBgheyjMicW/eEyk1vPsf9J4aqUAbPmdbTkZWbZde/wCsdGbVaTTs6Jjg+y8bqtI6mSHCCupp9THIv3Kp41LoyVH/AKK+lqj+o/H7qj2rO9q1JJozTnOLtD6g7XSXCVUEhNiWymqipy3mGrTSlreFlcFfF2czNDa+CAhCFJUCEIQAIQhAAhCEASFZVCsEEolqa0JbU5gSM040MaE5gS2BPYFTJnRwxLNat+h0pccKukoSvVaDR7NoteCffgLFnz7Eb4pRNeh0opNGCe/YpRqTN4HfKq5pc4y70jjFu6PxRtMCBF/fi65lc2+WMU0wmHGI7ETnhLrGJAJ3HzHNwluMVLzxAbAF+fomuLAZiC6YOAra8gYvwqjZg25+Vu0tadweJcJ5jHJj4W7RUj+b8wtnn4K4vVdIWmWmHH3sO0ojJZHtYd8HQbJBM33CcekG5T69NrWtIfIIN4J+onyubpdSHNDYE33zMk+IXQGjuLnaMAx2tb3STW18kCmVHYMmDaMG3bj5TWbZtnMzgnPhRTpPBkxAaTk4ntyYTgGu8JJNeCSKVUi7uDEAXgJwqQJgxExmPKzta4yCbjngjm/wrUiJg34PFkskiDbTqMNxBjmfosfUdE2sDYbuPHylAhszZpgCeb5C0iqM3BvNviZS7XB3EiqPEdQ6W6nO4Ll1GL6B1Gi6qza6Lc8j3XkuraNtONpJPK6+m1G/iXYs4qSOQ1l/qmMuyIwSZ7/cIDCVo/ly0XycDstrkZFCnZzqjVjctmqcMBYyFfDo5mpq+CqFKhOZQQhCABCEIAEIQgCQrhUCu1AyLNT2BJYtFMKuRswIcxq00ad0qk2V0tJRlZckqOvijSO10LRyZOAu/Vpf8Z2m8TdZOj0bR9+V1nUTjjHhcHPkuZY5cnKdUaWjc0twDgyf8JR05P5fEe/uunUogmwkHJ7RZFfRbGl4dG3AnhRHIvAbkjgairtIDs82uR/lMrPBaIAA8naQFr1AFaIEEhK1Wh/49gEkRNgPgR75WhTjxfDGsSzqwbDZMxYG1zxbwt9OsHtduEuifsrzWo04BE9+9wfIOF06G5j233yIF02TFGriNRDdHL9zDtcPkE827YTRrC0ltRoPkWNloL3P3FrcfDveRnCYdOalPJJ5BaBJGbcpHNfqIFafWA2ebf03vdS/VBztswZyeYxf5XL1mnNLA3Md/wCp9JSDvgNktPEm8ZAE+ysWKL5TCj0bqgkENJtePGbd0svEEYJuMTfF/dc/pld7vTNo8zPMn6p9bTlpkiWxZ1iABwVU8ai6ZBrc4EgZgc3iMyPdQ4AixE+8e/7rJWdtEsdYmSf8LK4PEbQTObc87kRx35Jo6VXU7AAfknn7lYNT04VfXgczgJf4m7n+9vK0CoQNpMg2kWvxP1CdRcOY9kM42qFOjjPfn4HHuVxdXqS77v8AVa+omXErm1V1cMeLfZmzt0ZXhJcnVEly2xOLl7KqFKhMZwQhCABCEIAEIQgCQmNVArtUMZF2LTTWZi00lVM34DXQF16LpdKXBcLR5XtP4d04PqhczWZNsTrR4idn/wAeWNa8WB+hj/apqdU4gODfy59XBM/K9Xr9O06ZgbcAQ49j9heIrakglojaL+/C5s8TjJLvhMo0+X1k3XTNNDUW3YF/Tk2yVXWuloccO/tOP7rNTILwSZ8RICrrXvBAIIbMj5wEih7uDTXJ0aWmApkA3HqBzfwqUKkSYht8m5Mf5CTptW197BgEETBEeFWpUAG50kTYDBS07pkbfk53UdKyq7aTtcSCSBMW/VI6ZTIJpmSeCeCFu19H8ruMro9P0Ej8VsSBeTkc/GVp9Ssdf6xpSUVbOj0npRLZABgyRyewuuhS6E6S/Z6QDYy7jlczp+rD3ekw7HYCMXK6Gp6/WpkUi8ycOF5nsVVj2frT/Bz8vrudQa/PweX6n0p1OoQXDbLS5uQAeUs6cOeQ4S3DHZaLWOL3XT173PJcZ3R6nEZASqLm1CGshsi5mJdF4kwp9Rvo2Rctq3fk5NLT7HOZt9YfIIO0ETiFpq1zua0H0kQ5gixM9/AuvV9M/h0FriSCeD5XE6/0sNDo/O0k9pMeEzvhyXD8iQ1GOc9qfJxv5UtJbEiLeqQe0KKHpBcTETY494H3ZZKWpIz3xJwDYf3utuqYXfktGcYOVa01wzSVoM3OMjP9QtnjzzdT/JuMwLYB5lPGoa0BpEi14jH/AGtLn3G0jOPfFlU5yTFZ47rGmLHEHK4dUL3f8RUxUlxFzM/svDVmldXSZN8SjLzExVEhyfUSHLpROJm7KqFKExQQhCEEAhCEACEIQBYK7VQJgUMZF2LRTWdi0U1VI6GA6Gjdde66KfRPH/S8DpjcL3PRzFP5/ZcjXr2nVjzE9NpurljHAXB/Zeeq0t3qBIJJwO/7KNxyPYj3z/ZNYQIPBkRzbJWBWl2EMcYNteRgbAbg/PPldato21WCXC4t2BmwXCc4OubCJte/n6FSNcQPSSAB5gnmyXY2E4uVUxur0DGuLQYi5GR5wsVSuTDALCc2OFepqSIe43dY+DIyFgAd+I5xIhx9M4IJ4PCvhB+SxJ+Tp03DGW7QL39SpW6i+m0wdo3QO5MLNQqQ7sL/AK/lIKZrKW8bSbZHe3clRtSlz0FJ9mPp/UnUy+SCHHnzgx9Vvo9ZZuYTPp5xYG0Lha6gPRtkcGf0stDNFtaXPuBifK0Sx437vkHFM7Wt6+Nzi5vpm1w6xtlZaLvykGxNjj6rj6phs8iS7iO3jstGlcQ0gQSRIGC10/lvxASvDFL2gopKkev6Z1oUyLnbbc29/crf/EnWGvZLRDSP1nvyvMa3UsZSaaYh1t2DMi4jwuc/UlzA0n0+Zsdsx4VUYScaT4so+mhKayVyjPUb6zex/wA9vhdOkCGAOza/vcSfhY6daGtEeoHPcREp+kfD4bMYLTwReQFbO2vsaGaWQ6CYgASP/aTKsILvTHjxbCoxgNpyQQcQQLXWl7YbzPP0ztCobFbM+qba9zx/ZeU6wBiLr1eqcGsLvp4Xjuo6nfPvb2ha9Gm3ZXPo4lRIcn1Ehy7cTh5uyihSoTmYEIQggEIQgAQhCALBMCWExqhjxGU1oppDAtNMKmR0tOjRRFwvYdCeS2B9915CmF6Po9XiYwfof+1z9XG4nUiuD034YGfc25WTUGQSDjji/wC9k+nqNsyNwIgE+cX7ysr6siIiTmJm1h+q5UIuyUUq1doEjJ7wQO3YoDDabiInxyT8FS124SRIiDFsWgfBlKZqdu6mYifS42lvaVbT8EjawaWkkT3HMkQuZUqCGzItAm+1wHZOq6v+p05uIkWOQfos1ZjwHG0OIi4El3N1bjjXYxdteWkhwk5BtIA7rRUcNjbmDeMkLn0dFsG51zMQPUBP+kxkSRHqNoGJzMccqyUV4A2OqbRAaBEQMm+Z7FTV1BcNvfiQRb7wkw4tABLgCZiceCmsqCm7cD/TJaY3TEC/6qul+SDPVdtIcyxtIm4nMDlMdRaXXAgyQD6SCBx4SqlKznGNpJdY4kRafKq95YwbrxaJkeCY4urKvoYltGd0G4iIBgTk/GFcOEFpuZH0wbeylpLxui/JHptPHfgpjCWibwLTm+QfAhQ2RZOnoRfMAjxEkj9Iuq6a/qxOTM3NvdXdUdtk3D7z4baO3KmjprOjLcC0E8pG+7INlF0S1wxAAniYt5snl0fmjx7cYWbTVC8A/wBQmb3ki/7rU6nDfi/fF1mnwxWc7rDpbA9j8fZXjtYLler6oCQIxmPdeV1uV0tHwiufRzagWZy1VVmcurA4udci1ClQrDGCEIQAIQhAAhCEAWCY1LCu1Qxojqa10ljprXSVMzq6ZnWoUsLt9K043BcTTVQV3enVLgrl6jdTOojqVaJAIIkSYiJHN/HhUjcBeIB+FsdUF3k2LQB/9BY6z5tHIJ5mfC50W2CFioMR9b+ojKU7ROc2XXBu3u34XZ0emYSN2DB9rLTuptqEC4ERPB5R61dCudOkeSraZ7BYEtIz48rFRcWuGSRyfVANogWXqqtcFxDRg37FYHaYGS2ACCexBPHstGPPx7kOmc06Ym+4bXCS64MDCvoxuMtuW/lNpJuZI5C26mm0ti8C0EXxayy0YDyKYgxAO6ADPY5Nk6nuTJHPfB34eCJaLAgj1W4XLrMcZc65JNosBxdbNRTIc5zv6pi17EA3+CtNLp9QtLgbmDEAgg4t8KVJQ5I6MOic1zW0z45He4viytVrw+AcWH9ucrRU0Tt27ZfmBH2EzX6EECZBEyY/q4uEb439ybKaXT7jJMZBdmTFvZW6h6AIuDAiZO4ZJWno9KWlpM7frabz8quoYXua1swDnO3uqt/vp9Ii+RNKk1rYuASYm8B2fotVOjuLWtILYyMi3PlbG/g2AH/JFzNiQhlE8Ei8m8HGFVLILuF6fTi9oebj9rpm8vdsGGmXHjwFesBO0fmIvHAjk9lSu9tKntHOTyT3VV39/Ar5OF1mtcwvL6ypK63Ua+Vwazl2tLjpCZXSMtQrO9OqFIculE4ud2yihSVCcyAhCEACEIQAIQhAEhMalhWChjIcxaKZWVhT2FVyRuwSOhp6kLq6fWRYLgsetFOtCyZMe46+PImj2ej1rdu115TqLXF4Js0fE9gvH0tUZmV6fo3UBAY42OD28ey52bA4JtFvi0dfuBM+2e0qjqW2S4gzxxMd+CtRpz+XOJWesTh3Hf3xZYIsRMyVWkN9HBm95Cl1OBOZ4H3Ce0gEkWPHFuPlZ6gcDItgmYgnGArk74GMVJzpuSDxfcPN+LKajdvpDbcuy7yR3T6tEEBoAM2JxBmfhLfgNOG4Ay6DiSrt1kmvpNIVSAeLQRb5C+gdF6PTZT3FocfeIjkBfPaOpcLgRP1Hlei0nWnNZsknhVxmoT3SVrwYtZiyZI1B0db+JKYdTH4cAX4mPleKqaW5BMknibgeF39Xri5sTY8DgrkvaC5u2xbkzBjsq5Zd03JcDaXG8cNrMp1BaD+G2BeRiSbRKq5oYySReBGTP3ytGtcCZDoI/XustNoc61wMxjvZNHlWakaqIvwT37ADtwipq91mNLjx29zCXS3EOttYXXJsXHIATGENhrY82x7JWldsgpR9G6TudlzsgeAuL1zXB1hYBW6x1LZLWmRye681qNVuW3T6dt72DpcsK9eVhqFXfUSHuXVhGjFnyJinpLkxxSitETkZHyQVCEJikEIQgAQhCABCEIAkKwVFZBKLtKY1yQCrApWi2E6NTXpjXLI1ycxyrcTZjymxj1r02pIK5rXJjXqmULOhjzUez6V10AbXH2P+V3i8EfH2bL5k2ovQ/wAPdUdIYTIvE8fK5mp0aXviXpqXR6KrcgR98oA559ptP/StQcLkEE4jkeYTC8C5zyf+lhuuBhNEXJEAGDPOIMj3SXUI/PfseJP6hajBIAwZ4umPAObgC8Yt3CN7TCzn13OgEk3kAcR7lN09UAwCJjM5sm1KMjblpwUj+TIs2xi3P909xapgPc9xz3+yor6kN9zkKP5eLk/U3+ipV07QYn/WcpVtsDFUrkiQDn9PZP05OdtyLgWstVHbeAPBsceVd1ZoEkiRm0J3PwkAkl7rkbRF5XM6l1FrGkMMk5d/hYuqdcLpDbDsDn3XCq1icrXg0rfMv4BtLsnU19xkrG96l7klzl1IRow5sxDnJTnIc5UJV6Rzsk7IJVCpKhOZWyEIQgUEIQgAQhCABCEIAFKhCABSCqoUi2NBTA5IBVw5K0XwmaA5XDlm3KwckcTTHKamuXU6ZqhTBJEnj/C4jXJoqqqePcqNeLPR1WdReHbgYMyt+l/iB4s71A9yvOh6u16plgg+0ao6iz1em6lTJuS08ZIHyt7daThwdJ78ey8SKiYNQe6zz0ifRcskWe4ZXdwbeeFZ1R8zuAHP+14YapwwT9Vf+ccRkqr6J/P9EqcT2Neq0f1geAfsrI/qDf6jI444Xln6k90o1lZHR/LIeSKPQajrP/5MAdlgq9WJBGZGSVyzUSnOWiGngvBTPUV0Oc9Lc5L3KpctCiZZZrJc5LcVDnKhKsSMc8hDiqEqSVUqxGWTBQhCBAQhCABCEIAEIQgAQhCABCEIAgoQhSIyJVgVCFJCZcOUhylCUti2WDlbchCWi6MmWDlZr1KErRdGbJD1P4iEJaLlNgHqRUQhFEqbAvVS9CEJESmypeoL1CE1FTkwLlBcoQpSEcmUcVUlCEyKJMqSoUITFTJQhCAQIQhQS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8" name="AutoShape 8" descr="data:image/jpeg;base64,/9j/4AAQSkZJRgABAQAAAQABAAD/2wCEAAkGBxQSEhQUEhQWFBUWFRYYFBcWFBQUFhQUFxQXGBQUFRQYHCggGBolHBUUITEhJSktLi4uFx8zODMsNygtLisBCgoKDg0OGxAQGiwlICQsLCwtLSwsLCwsLCwsLCwsLCwsLCwsLCwsLCwsLCwsLCwsLCwsLCwvLCwsLCwsLCwsLP/AABEIALcBEwMBIgACEQEDEQH/xAAbAAACAwEBAQAAAAAAAAAAAAAAAwECBAUGB//EADUQAAEDAwMDAwIEBgIDAQAAAAEAAhEDITEEEkEFUWEicYGR8BMyocEGFEKx0fEj4RViclL/xAAZAQACAwEAAAAAAAAAAAAAAAAAAgEDBAX/xAAoEQACAgEEAQMDBQAAAAAAAAAAAQIRAwQSITFBEyJRFHGBQmGRofD/2gAMAwEAAhEDEQA/APjiEIWc64KVCsgkhWChWCCUiwCsAgKwCRs0RiEKQFYBWDUtl6gLDVdrVfarNalbLY4ioYp/DTmsT20ZVbnRqjp7Ri/DRsW1unJwCfYLQOkVc7CAoeVLtk/TnLDFP4a6jelu8Jn/AIh6V54/Iy05yDTVfw12X9JeOJ9rrM7SEcH6QhZk+mS9OjmFiqWLc+gRkJTqatUzPPTmJzUstWt7EpzFYpGLJhM5ao/DPZb9PpuStbmwAUPLQ2PQOauXBwi1VIXVqUgVirUYTxyJmXNpJQ58GdSEEITmWiQhAQoHBCEIAEIQgAQhCAJUqApCCUSFdoVAmNChlsEWaEwNUNCa0Kps2Y4ENCa1qGtTmMVbkbceKxYYnUKBJAC20NCXQBf2XpemdFFO7oLv7LLm1MYI0rGkcPp/RHvuRAzJ8rtafpdJhg3/APr+4C3aisPy4Ex4KQ91wIv4k2GT7rnyzZJ98FhLyGiGMjH2Utrrep1/vlavxZEiZwZIAHwLmyz/AIbcubM5iVWn8gMa5hjA7rNWrtBhrZv5/TumsZP5sR2sOBZOp0u4BiI8o4T5ARp9TeNt/vsnvfJjaD4ytIoid2Tg3/VQx7JgGO3YpHJPlIizl1NCxwu0tPaLfVcbW9HIBc0WBgheyjMicW/eEyk1vPsf9J4aqUAbPmdbTkZWbZde/wCsdGbVaTTs6Jjg+y8bqtI6mSHCCupp9THIv3Kp41LoyVH/AKK+lqj+o/H7qj2rO9q1JJozTnOLtD6g7XSXCVUEhNiWymqipy3mGrTSlreFlcFfF2czNDa+CAhCFJUCEIQAIQhAAhCEASFZVCsEEolqa0JbU5gSM040MaE5gS2BPYFTJnRwxLNat+h0pccKukoSvVaDR7NoteCffgLFnz7Eb4pRNeh0opNGCe/YpRqTN4HfKq5pc4y70jjFu6PxRtMCBF/fi65lc2+WMU0wmHGI7ETnhLrGJAJ3HzHNwluMVLzxAbAF+fomuLAZiC6YOAra8gYvwqjZg25+Vu0tadweJcJ5jHJj4W7RUj+b8wtnn4K4vVdIWmWmHH3sO0ojJZHtYd8HQbJBM33CcekG5T69NrWtIfIIN4J+onyubpdSHNDYE33zMk+IXQGjuLnaMAx2tb3STW18kCmVHYMmDaMG3bj5TWbZtnMzgnPhRTpPBkxAaTk4ntyYTgGu8JJNeCSKVUi7uDEAXgJwqQJgxExmPKzta4yCbjngjm/wrUiJg34PFkskiDbTqMNxBjmfosfUdE2sDYbuPHylAhszZpgCeb5C0iqM3BvNviZS7XB3EiqPEdQ6W6nO4Ll1GL6B1Gi6qza6Lc8j3XkuraNtONpJPK6+m1G/iXYs4qSOQ1l/qmMuyIwSZ7/cIDCVo/ly0XycDstrkZFCnZzqjVjctmqcMBYyFfDo5mpq+CqFKhOZQQhCABCEIAEIQgCQrhUCu1AyLNT2BJYtFMKuRswIcxq00ad0qk2V0tJRlZckqOvijSO10LRyZOAu/Vpf8Z2m8TdZOj0bR9+V1nUTjjHhcHPkuZY5cnKdUaWjc0twDgyf8JR05P5fEe/uunUogmwkHJ7RZFfRbGl4dG3AnhRHIvAbkjgairtIDs82uR/lMrPBaIAA8naQFr1AFaIEEhK1Wh/49gEkRNgPgR75WhTjxfDGsSzqwbDZMxYG1zxbwt9OsHtduEuifsrzWo04BE9+9wfIOF06G5j233yIF02TFGriNRDdHL9zDtcPkE827YTRrC0ltRoPkWNloL3P3FrcfDveRnCYdOalPJJ5BaBJGbcpHNfqIFafWA2ebf03vdS/VBztswZyeYxf5XL1mnNLA3Md/wCp9JSDvgNktPEm8ZAE+ysWKL5TCj0bqgkENJtePGbd0svEEYJuMTfF/dc/pld7vTNo8zPMn6p9bTlpkiWxZ1iABwVU8ai6ZBrc4EgZgc3iMyPdQ4AixE+8e/7rJWdtEsdYmSf8LK4PEbQTObc87kRx35Jo6VXU7AAfknn7lYNT04VfXgczgJf4m7n+9vK0CoQNpMg2kWvxP1CdRcOY9kM42qFOjjPfn4HHuVxdXqS77v8AVa+omXErm1V1cMeLfZmzt0ZXhJcnVEly2xOLl7KqFKhMZwQhCABCEIAEIQgCQmNVArtUMZF2LTTWZi00lVM34DXQF16LpdKXBcLR5XtP4d04PqhczWZNsTrR4idn/wAeWNa8WB+hj/apqdU4gODfy59XBM/K9Xr9O06ZgbcAQ49j9heIrakglojaL+/C5s8TjJLvhMo0+X1k3XTNNDUW3YF/Tk2yVXWuloccO/tOP7rNTILwSZ8RICrrXvBAIIbMj5wEih7uDTXJ0aWmApkA3HqBzfwqUKkSYht8m5Mf5CTptW197BgEETBEeFWpUAG50kTYDBS07pkbfk53UdKyq7aTtcSCSBMW/VI6ZTIJpmSeCeCFu19H8ruMro9P0Ej8VsSBeTkc/GVp9Ssdf6xpSUVbOj0npRLZABgyRyewuuhS6E6S/Z6QDYy7jlczp+rD3ekw7HYCMXK6Gp6/WpkUi8ycOF5nsVVj2frT/Bz8vrudQa/PweX6n0p1OoQXDbLS5uQAeUs6cOeQ4S3DHZaLWOL3XT173PJcZ3R6nEZASqLm1CGshsi5mJdF4kwp9Rvo2Rctq3fk5NLT7HOZt9YfIIO0ETiFpq1zua0H0kQ5gixM9/AuvV9M/h0FriSCeD5XE6/0sNDo/O0k9pMeEzvhyXD8iQ1GOc9qfJxv5UtJbEiLeqQe0KKHpBcTETY494H3ZZKWpIz3xJwDYf3utuqYXfktGcYOVa01wzSVoM3OMjP9QtnjzzdT/JuMwLYB5lPGoa0BpEi14jH/AGtLn3G0jOPfFlU5yTFZ47rGmLHEHK4dUL3f8RUxUlxFzM/svDVmldXSZN8SjLzExVEhyfUSHLpROJm7KqFKExQQhCEEAhCEACEIQBYK7VQJgUMZF2LRTWdi0U1VI6GA6Gjdde66KfRPH/S8DpjcL3PRzFP5/ZcjXr2nVjzE9NpurljHAXB/Zeeq0t3qBIJJwO/7KNxyPYj3z/ZNYQIPBkRzbJWBWl2EMcYNteRgbAbg/PPldato21WCXC4t2BmwXCc4OubCJte/n6FSNcQPSSAB5gnmyXY2E4uVUxur0DGuLQYi5GR5wsVSuTDALCc2OFepqSIe43dY+DIyFgAd+I5xIhx9M4IJ4PCvhB+SxJ+Tp03DGW7QL39SpW6i+m0wdo3QO5MLNQqQ7sL/AK/lIKZrKW8bSbZHe3clRtSlz0FJ9mPp/UnUy+SCHHnzgx9Vvo9ZZuYTPp5xYG0Lha6gPRtkcGf0stDNFtaXPuBifK0Sx437vkHFM7Wt6+Nzi5vpm1w6xtlZaLvykGxNjj6rj6phs8iS7iO3jstGlcQ0gQSRIGC10/lvxASvDFL2gopKkev6Z1oUyLnbbc29/crf/EnWGvZLRDSP1nvyvMa3UsZSaaYh1t2DMi4jwuc/UlzA0n0+Zsdsx4VUYScaT4so+mhKayVyjPUb6zex/wA9vhdOkCGAOza/vcSfhY6daGtEeoHPcREp+kfD4bMYLTwReQFbO2vsaGaWQ6CYgASP/aTKsILvTHjxbCoxgNpyQQcQQLXWl7YbzPP0ztCobFbM+qba9zx/ZeU6wBiLr1eqcGsLvp4Xjuo6nfPvb2ha9Gm3ZXPo4lRIcn1Ehy7cTh5uyihSoTmYEIQggEIQgAQhCALBMCWExqhjxGU1oppDAtNMKmR0tOjRRFwvYdCeS2B9915CmF6Po9XiYwfof+1z9XG4nUiuD034YGfc25WTUGQSDjji/wC9k+nqNsyNwIgE+cX7ysr6siIiTmJm1h+q5UIuyUUq1doEjJ7wQO3YoDDabiInxyT8FS124SRIiDFsWgfBlKZqdu6mYifS42lvaVbT8EjawaWkkT3HMkQuZUqCGzItAm+1wHZOq6v+p05uIkWOQfos1ZjwHG0OIi4El3N1bjjXYxdteWkhwk5BtIA7rRUcNjbmDeMkLn0dFsG51zMQPUBP+kxkSRHqNoGJzMccqyUV4A2OqbRAaBEQMm+Z7FTV1BcNvfiQRb7wkw4tABLgCZiceCmsqCm7cD/TJaY3TEC/6qul+SDPVdtIcyxtIm4nMDlMdRaXXAgyQD6SCBx4SqlKznGNpJdY4kRafKq95YwbrxaJkeCY4urKvoYltGd0G4iIBgTk/GFcOEFpuZH0wbeylpLxui/JHptPHfgpjCWibwLTm+QfAhQ2RZOnoRfMAjxEkj9Iuq6a/qxOTM3NvdXdUdtk3D7z4baO3KmjprOjLcC0E8pG+7INlF0S1wxAAniYt5snl0fmjx7cYWbTVC8A/wBQmb3ki/7rU6nDfi/fF1mnwxWc7rDpbA9j8fZXjtYLler6oCQIxmPdeV1uV0tHwiufRzagWZy1VVmcurA4udci1ClQrDGCEIQAIQhAAhCEAWCY1LCu1Qxojqa10ljprXSVMzq6ZnWoUsLt9K043BcTTVQV3enVLgrl6jdTOojqVaJAIIkSYiJHN/HhUjcBeIB+FsdUF3k2LQB/9BY6z5tHIJ5mfC50W2CFioMR9b+ojKU7ROc2XXBu3u34XZ0emYSN2DB9rLTuptqEC4ERPB5R61dCudOkeSraZ7BYEtIz48rFRcWuGSRyfVANogWXqqtcFxDRg37FYHaYGS2ACCexBPHstGPPx7kOmc06Ym+4bXCS64MDCvoxuMtuW/lNpJuZI5C26mm0ti8C0EXxayy0YDyKYgxAO6ADPY5Nk6nuTJHPfB34eCJaLAgj1W4XLrMcZc65JNosBxdbNRTIc5zv6pi17EA3+CtNLp9QtLgbmDEAgg4t8KVJQ5I6MOic1zW0z45He4viytVrw+AcWH9ucrRU0Tt27ZfmBH2EzX6EECZBEyY/q4uEb439ybKaXT7jJMZBdmTFvZW6h6AIuDAiZO4ZJWno9KWlpM7frabz8quoYXua1swDnO3uqt/vp9Ii+RNKk1rYuASYm8B2fotVOjuLWtILYyMi3PlbG/g2AH/JFzNiQhlE8Ei8m8HGFVLILuF6fTi9oebj9rpm8vdsGGmXHjwFesBO0fmIvHAjk9lSu9tKntHOTyT3VV39/Ar5OF1mtcwvL6ypK63Ua+Vwazl2tLjpCZXSMtQrO9OqFIculE4ud2yihSVCcyAhCEACEIQAIQhAEhMalhWChjIcxaKZWVhT2FVyRuwSOhp6kLq6fWRYLgsetFOtCyZMe46+PImj2ej1rdu115TqLXF4Js0fE9gvH0tUZmV6fo3UBAY42OD28ey52bA4JtFvi0dfuBM+2e0qjqW2S4gzxxMd+CtRpz+XOJWesTh3Hf3xZYIsRMyVWkN9HBm95Cl1OBOZ4H3Ce0gEkWPHFuPlZ6gcDItgmYgnGArk74GMVJzpuSDxfcPN+LKajdvpDbcuy7yR3T6tEEBoAM2JxBmfhLfgNOG4Ay6DiSrt1kmvpNIVSAeLQRb5C+gdF6PTZT3FocfeIjkBfPaOpcLgRP1Hlei0nWnNZsknhVxmoT3SVrwYtZiyZI1B0db+JKYdTH4cAX4mPleKqaW5BMknibgeF39Xri5sTY8DgrkvaC5u2xbkzBjsq5Zd03JcDaXG8cNrMp1BaD+G2BeRiSbRKq5oYySReBGTP3ytGtcCZDoI/XustNoc61wMxjvZNHlWakaqIvwT37ADtwipq91mNLjx29zCXS3EOttYXXJsXHIATGENhrY82x7JWldsgpR9G6TudlzsgeAuL1zXB1hYBW6x1LZLWmRye681qNVuW3T6dt72DpcsK9eVhqFXfUSHuXVhGjFnyJinpLkxxSitETkZHyQVCEJikEIQgAQhCABCEIAkKwVFZBKLtKY1yQCrApWi2E6NTXpjXLI1ycxyrcTZjymxj1r02pIK5rXJjXqmULOhjzUez6V10AbXH2P+V3i8EfH2bL5k2ovQ/wAPdUdIYTIvE8fK5mp0aXviXpqXR6KrcgR98oA559ptP/StQcLkEE4jkeYTC8C5zyf+lhuuBhNEXJEAGDPOIMj3SXUI/PfseJP6hajBIAwZ4umPAObgC8Yt3CN7TCzn13OgEk3kAcR7lN09UAwCJjM5sm1KMjblpwUj+TIs2xi3P909xapgPc9xz3+yor6kN9zkKP5eLk/U3+ipV07QYn/WcpVtsDFUrkiQDn9PZP05OdtyLgWstVHbeAPBsceVd1ZoEkiRm0J3PwkAkl7rkbRF5XM6l1FrGkMMk5d/hYuqdcLpDbDsDn3XCq1icrXg0rfMv4BtLsnU19xkrG96l7klzl1IRow5sxDnJTnIc5UJV6Rzsk7IJVCpKhOZWyEIQgUEIQgAQhCABCEIAFKhCABSCqoUi2NBTA5IBVw5K0XwmaA5XDlm3KwckcTTHKamuXU6ZqhTBJEnj/C4jXJoqqqePcqNeLPR1WdReHbgYMyt+l/iB4s71A9yvOh6u16plgg+0ao6iz1em6lTJuS08ZIHyt7daThwdJ78ey8SKiYNQe6zz0ifRcskWe4ZXdwbeeFZ1R8zuAHP+14YapwwT9Vf+ccRkqr6J/P9EqcT2Neq0f1geAfsrI/qDf6jI444Xln6k90o1lZHR/LIeSKPQajrP/5MAdlgq9WJBGZGSVyzUSnOWiGngvBTPUV0Oc9Lc5L3KpctCiZZZrJc5LcVDnKhKsSMc8hDiqEqSVUqxGWTBQhCBAQhCABCEIAEIQgAQhCABCEIAgoQhSIyJVgVCFJCZcOUhylCUti2WDlbchCWi6MmWDlZr1KErRdGbJD1P4iEJaLlNgHqRUQhFEqbAvVS9CEJESmypeoL1CE1FTkwLlBcoQpSEcmUcVUlCEyKJMqSoUITFTJQhCAQIQhQS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70" name="AutoShape 10" descr="data:image/jpeg;base64,/9j/4AAQSkZJRgABAQAAAQABAAD/2wCEAAkGBxQSEhQUEhQWFBUWFRYYFBcWFBQUFhQUFxQXGBQUFRQYHCggGBolHBUUITEhJSktLi4uFx8zODMsNygtLisBCgoKDg0OGxAQGiwlICQsLCwtLSwsLCwsLCwsLCwsLCwsLCwsLCwsLCwsLCwsLCwsLCwsLCwvLCwsLCwsLCwsLP/AABEIALcBEwMBIgACEQEDEQH/xAAbAAACAwEBAQAAAAAAAAAAAAAAAwECBAUGB//EADUQAAEDAwMDAwIEBgIDAQAAAAEAAhEDITEEEkEFUWEicYGR8BMyocEGFEKx0fEj4RViclL/xAAZAQACAwEAAAAAAAAAAAAAAAAAAgEDBAX/xAAoEQACAgEEAQMDBQAAAAAAAAAAAQIRAwQSITFBEyJRFHGBQmGRofD/2gAMAwEAAhEDEQA/APjiEIWc64KVCsgkhWChWCCUiwCsAgKwCRs0RiEKQFYBWDUtl6gLDVdrVfarNalbLY4ioYp/DTmsT20ZVbnRqjp7Ri/DRsW1unJwCfYLQOkVc7CAoeVLtk/TnLDFP4a6jelu8Jn/AIh6V54/Iy05yDTVfw12X9JeOJ9rrM7SEcH6QhZk+mS9OjmFiqWLc+gRkJTqatUzPPTmJzUstWt7EpzFYpGLJhM5ao/DPZb9PpuStbmwAUPLQ2PQOauXBwi1VIXVqUgVirUYTxyJmXNpJQ58GdSEEITmWiQhAQoHBCEIAEIQgAQhCAJUqApCCUSFdoVAmNChlsEWaEwNUNCa0Kps2Y4ENCa1qGtTmMVbkbceKxYYnUKBJAC20NCXQBf2XpemdFFO7oLv7LLm1MYI0rGkcPp/RHvuRAzJ8rtafpdJhg3/APr+4C3aisPy4Ex4KQ91wIv4k2GT7rnyzZJ98FhLyGiGMjH2Utrrep1/vlavxZEiZwZIAHwLmyz/AIbcubM5iVWn8gMa5hjA7rNWrtBhrZv5/TumsZP5sR2sOBZOp0u4BiI8o4T5ARp9TeNt/vsnvfJjaD4ytIoid2Tg3/VQx7JgGO3YpHJPlIizl1NCxwu0tPaLfVcbW9HIBc0WBgheyjMicW/eEyk1vPsf9J4aqUAbPmdbTkZWbZde/wCsdGbVaTTs6Jjg+y8bqtI6mSHCCupp9THIv3Kp41LoyVH/AKK+lqj+o/H7qj2rO9q1JJozTnOLtD6g7XSXCVUEhNiWymqipy3mGrTSlreFlcFfF2czNDa+CAhCFJUCEIQAIQhAAhCEASFZVCsEEolqa0JbU5gSM040MaE5gS2BPYFTJnRwxLNat+h0pccKukoSvVaDR7NoteCffgLFnz7Eb4pRNeh0opNGCe/YpRqTN4HfKq5pc4y70jjFu6PxRtMCBF/fi65lc2+WMU0wmHGI7ETnhLrGJAJ3HzHNwluMVLzxAbAF+fomuLAZiC6YOAra8gYvwqjZg25+Vu0tadweJcJ5jHJj4W7RUj+b8wtnn4K4vVdIWmWmHH3sO0ojJZHtYd8HQbJBM33CcekG5T69NrWtIfIIN4J+onyubpdSHNDYE33zMk+IXQGjuLnaMAx2tb3STW18kCmVHYMmDaMG3bj5TWbZtnMzgnPhRTpPBkxAaTk4ntyYTgGu8JJNeCSKVUi7uDEAXgJwqQJgxExmPKzta4yCbjngjm/wrUiJg34PFkskiDbTqMNxBjmfosfUdE2sDYbuPHylAhszZpgCeb5C0iqM3BvNviZS7XB3EiqPEdQ6W6nO4Ll1GL6B1Gi6qza6Lc8j3XkuraNtONpJPK6+m1G/iXYs4qSOQ1l/qmMuyIwSZ7/cIDCVo/ly0XycDstrkZFCnZzqjVjctmqcMBYyFfDo5mpq+CqFKhOZQQhCABCEIAEIQgCQrhUCu1AyLNT2BJYtFMKuRswIcxq00ad0qk2V0tJRlZckqOvijSO10LRyZOAu/Vpf8Z2m8TdZOj0bR9+V1nUTjjHhcHPkuZY5cnKdUaWjc0twDgyf8JR05P5fEe/uunUogmwkHJ7RZFfRbGl4dG3AnhRHIvAbkjgairtIDs82uR/lMrPBaIAA8naQFr1AFaIEEhK1Wh/49gEkRNgPgR75WhTjxfDGsSzqwbDZMxYG1zxbwt9OsHtduEuifsrzWo04BE9+9wfIOF06G5j233yIF02TFGriNRDdHL9zDtcPkE827YTRrC0ltRoPkWNloL3P3FrcfDveRnCYdOalPJJ5BaBJGbcpHNfqIFafWA2ebf03vdS/VBztswZyeYxf5XL1mnNLA3Md/wCp9JSDvgNktPEm8ZAE+ysWKL5TCj0bqgkENJtePGbd0svEEYJuMTfF/dc/pld7vTNo8zPMn6p9bTlpkiWxZ1iABwVU8ai6ZBrc4EgZgc3iMyPdQ4AixE+8e/7rJWdtEsdYmSf8LK4PEbQTObc87kRx35Jo6VXU7AAfknn7lYNT04VfXgczgJf4m7n+9vK0CoQNpMg2kWvxP1CdRcOY9kM42qFOjjPfn4HHuVxdXqS77v8AVa+omXErm1V1cMeLfZmzt0ZXhJcnVEly2xOLl7KqFKhMZwQhCABCEIAEIQgCQmNVArtUMZF2LTTWZi00lVM34DXQF16LpdKXBcLR5XtP4d04PqhczWZNsTrR4idn/wAeWNa8WB+hj/apqdU4gODfy59XBM/K9Xr9O06ZgbcAQ49j9heIrakglojaL+/C5s8TjJLvhMo0+X1k3XTNNDUW3YF/Tk2yVXWuloccO/tOP7rNTILwSZ8RICrrXvBAIIbMj5wEih7uDTXJ0aWmApkA3HqBzfwqUKkSYht8m5Mf5CTptW197BgEETBEeFWpUAG50kTYDBS07pkbfk53UdKyq7aTtcSCSBMW/VI6ZTIJpmSeCeCFu19H8ruMro9P0Ej8VsSBeTkc/GVp9Ssdf6xpSUVbOj0npRLZABgyRyewuuhS6E6S/Z6QDYy7jlczp+rD3ekw7HYCMXK6Gp6/WpkUi8ycOF5nsVVj2frT/Bz8vrudQa/PweX6n0p1OoQXDbLS5uQAeUs6cOeQ4S3DHZaLWOL3XT173PJcZ3R6nEZASqLm1CGshsi5mJdF4kwp9Rvo2Rctq3fk5NLT7HOZt9YfIIO0ETiFpq1zua0H0kQ5gixM9/AuvV9M/h0FriSCeD5XE6/0sNDo/O0k9pMeEzvhyXD8iQ1GOc9qfJxv5UtJbEiLeqQe0KKHpBcTETY494H3ZZKWpIz3xJwDYf3utuqYXfktGcYOVa01wzSVoM3OMjP9QtnjzzdT/JuMwLYB5lPGoa0BpEi14jH/AGtLn3G0jOPfFlU5yTFZ47rGmLHEHK4dUL3f8RUxUlxFzM/svDVmldXSZN8SjLzExVEhyfUSHLpROJm7KqFKExQQhCEEAhCEACEIQBYK7VQJgUMZF2LRTWdi0U1VI6GA6Gjdde66KfRPH/S8DpjcL3PRzFP5/ZcjXr2nVjzE9NpurljHAXB/Zeeq0t3qBIJJwO/7KNxyPYj3z/ZNYQIPBkRzbJWBWl2EMcYNteRgbAbg/PPldato21WCXC4t2BmwXCc4OubCJte/n6FSNcQPSSAB5gnmyXY2E4uVUxur0DGuLQYi5GR5wsVSuTDALCc2OFepqSIe43dY+DIyFgAd+I5xIhx9M4IJ4PCvhB+SxJ+Tp03DGW7QL39SpW6i+m0wdo3QO5MLNQqQ7sL/AK/lIKZrKW8bSbZHe3clRtSlz0FJ9mPp/UnUy+SCHHnzgx9Vvo9ZZuYTPp5xYG0Lha6gPRtkcGf0stDNFtaXPuBifK0Sx437vkHFM7Wt6+Nzi5vpm1w6xtlZaLvykGxNjj6rj6phs8iS7iO3jstGlcQ0gQSRIGC10/lvxASvDFL2gopKkev6Z1oUyLnbbc29/crf/EnWGvZLRDSP1nvyvMa3UsZSaaYh1t2DMi4jwuc/UlzA0n0+Zsdsx4VUYScaT4so+mhKayVyjPUb6zex/wA9vhdOkCGAOza/vcSfhY6daGtEeoHPcREp+kfD4bMYLTwReQFbO2vsaGaWQ6CYgASP/aTKsILvTHjxbCoxgNpyQQcQQLXWl7YbzPP0ztCobFbM+qba9zx/ZeU6wBiLr1eqcGsLvp4Xjuo6nfPvb2ha9Gm3ZXPo4lRIcn1Ehy7cTh5uyihSoTmYEIQggEIQgAQhCALBMCWExqhjxGU1oppDAtNMKmR0tOjRRFwvYdCeS2B9915CmF6Po9XiYwfof+1z9XG4nUiuD034YGfc25WTUGQSDjji/wC9k+nqNsyNwIgE+cX7ysr6siIiTmJm1h+q5UIuyUUq1doEjJ7wQO3YoDDabiInxyT8FS124SRIiDFsWgfBlKZqdu6mYifS42lvaVbT8EjawaWkkT3HMkQuZUqCGzItAm+1wHZOq6v+p05uIkWOQfos1ZjwHG0OIi4El3N1bjjXYxdteWkhwk5BtIA7rRUcNjbmDeMkLn0dFsG51zMQPUBP+kxkSRHqNoGJzMccqyUV4A2OqbRAaBEQMm+Z7FTV1BcNvfiQRb7wkw4tABLgCZiceCmsqCm7cD/TJaY3TEC/6qul+SDPVdtIcyxtIm4nMDlMdRaXXAgyQD6SCBx4SqlKznGNpJdY4kRafKq95YwbrxaJkeCY4urKvoYltGd0G4iIBgTk/GFcOEFpuZH0wbeylpLxui/JHptPHfgpjCWibwLTm+QfAhQ2RZOnoRfMAjxEkj9Iuq6a/qxOTM3NvdXdUdtk3D7z4baO3KmjprOjLcC0E8pG+7INlF0S1wxAAniYt5snl0fmjx7cYWbTVC8A/wBQmb3ki/7rU6nDfi/fF1mnwxWc7rDpbA9j8fZXjtYLler6oCQIxmPdeV1uV0tHwiufRzagWZy1VVmcurA4udci1ClQrDGCEIQAIQhAAhCEAWCY1LCu1Qxojqa10ljprXSVMzq6ZnWoUsLt9K043BcTTVQV3enVLgrl6jdTOojqVaJAIIkSYiJHN/HhUjcBeIB+FsdUF3k2LQB/9BY6z5tHIJ5mfC50W2CFioMR9b+ojKU7ROc2XXBu3u34XZ0emYSN2DB9rLTuptqEC4ERPB5R61dCudOkeSraZ7BYEtIz48rFRcWuGSRyfVANogWXqqtcFxDRg37FYHaYGS2ACCexBPHstGPPx7kOmc06Ym+4bXCS64MDCvoxuMtuW/lNpJuZI5C26mm0ti8C0EXxayy0YDyKYgxAO6ADPY5Nk6nuTJHPfB34eCJaLAgj1W4XLrMcZc65JNosBxdbNRTIc5zv6pi17EA3+CtNLp9QtLgbmDEAgg4t8KVJQ5I6MOic1zW0z45He4viytVrw+AcWH9ucrRU0Tt27ZfmBH2EzX6EECZBEyY/q4uEb439ybKaXT7jJMZBdmTFvZW6h6AIuDAiZO4ZJWno9KWlpM7frabz8quoYXua1swDnO3uqt/vp9Ii+RNKk1rYuASYm8B2fotVOjuLWtILYyMi3PlbG/g2AH/JFzNiQhlE8Ei8m8HGFVLILuF6fTi9oebj9rpm8vdsGGmXHjwFesBO0fmIvHAjk9lSu9tKntHOTyT3VV39/Ar5OF1mtcwvL6ypK63Ua+Vwazl2tLjpCZXSMtQrO9OqFIculE4ud2yihSVCcyAhCEACEIQAIQhAEhMalhWChjIcxaKZWVhT2FVyRuwSOhp6kLq6fWRYLgsetFOtCyZMe46+PImj2ej1rdu115TqLXF4Js0fE9gvH0tUZmV6fo3UBAY42OD28ey52bA4JtFvi0dfuBM+2e0qjqW2S4gzxxMd+CtRpz+XOJWesTh3Hf3xZYIsRMyVWkN9HBm95Cl1OBOZ4H3Ce0gEkWPHFuPlZ6gcDItgmYgnGArk74GMVJzpuSDxfcPN+LKajdvpDbcuy7yR3T6tEEBoAM2JxBmfhLfgNOG4Ay6DiSrt1kmvpNIVSAeLQRb5C+gdF6PTZT3FocfeIjkBfPaOpcLgRP1Hlei0nWnNZsknhVxmoT3SVrwYtZiyZI1B0db+JKYdTH4cAX4mPleKqaW5BMknibgeF39Xri5sTY8DgrkvaC5u2xbkzBjsq5Zd03JcDaXG8cNrMp1BaD+G2BeRiSbRKq5oYySReBGTP3ytGtcCZDoI/XustNoc61wMxjvZNHlWakaqIvwT37ADtwipq91mNLjx29zCXS3EOttYXXJsXHIATGENhrY82x7JWldsgpR9G6TudlzsgeAuL1zXB1hYBW6x1LZLWmRye681qNVuW3T6dt72DpcsK9eVhqFXfUSHuXVhGjFnyJinpLkxxSitETkZHyQVCEJikEIQgAQhCABCEIAkKwVFZBKLtKY1yQCrApWi2E6NTXpjXLI1ycxyrcTZjymxj1r02pIK5rXJjXqmULOhjzUez6V10AbXH2P+V3i8EfH2bL5k2ovQ/wAPdUdIYTIvE8fK5mp0aXviXpqXR6KrcgR98oA559ptP/StQcLkEE4jkeYTC8C5zyf+lhuuBhNEXJEAGDPOIMj3SXUI/PfseJP6hajBIAwZ4umPAObgC8Yt3CN7TCzn13OgEk3kAcR7lN09UAwCJjM5sm1KMjblpwUj+TIs2xi3P909xapgPc9xz3+yor6kN9zkKP5eLk/U3+ipV07QYn/WcpVtsDFUrkiQDn9PZP05OdtyLgWstVHbeAPBsceVd1ZoEkiRm0J3PwkAkl7rkbRF5XM6l1FrGkMMk5d/hYuqdcLpDbDsDn3XCq1icrXg0rfMv4BtLsnU19xkrG96l7klzl1IRow5sxDnJTnIc5UJV6Rzsk7IJVCpKhOZWyEIQgUEIQgAQhCABCEIAFKhCABSCqoUi2NBTA5IBVw5K0XwmaA5XDlm3KwckcTTHKamuXU6ZqhTBJEnj/C4jXJoqqqePcqNeLPR1WdReHbgYMyt+l/iB4s71A9yvOh6u16plgg+0ao6iz1em6lTJuS08ZIHyt7daThwdJ78ey8SKiYNQe6zz0ifRcskWe4ZXdwbeeFZ1R8zuAHP+14YapwwT9Vf+ccRkqr6J/P9EqcT2Neq0f1geAfsrI/qDf6jI444Xln6k90o1lZHR/LIeSKPQajrP/5MAdlgq9WJBGZGSVyzUSnOWiGngvBTPUV0Oc9Lc5L3KpctCiZZZrJc5LcVDnKhKsSMc8hDiqEqSVUqxGWTBQhCBAQhCABCEIAEIQgAQhCABCEIAgoQhSIyJVgVCFJCZcOUhylCUti2WDlbchCWi6MmWDlZr1KErRdGbJD1P4iEJaLlNgHqRUQhFEqbAvVS9CEJESmypeoL1CE1FTkwLlBcoQpSEcmUcVUlCEyKJMqSoUITFTJQhCAQIQhQS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Телескоп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Пристрій для спостереження за небесними об’єктами називається </a:t>
            </a:r>
            <a:r>
              <a:rPr lang="uk-UA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телескоп</a:t>
            </a:r>
            <a:endParaRPr lang="ru-RU" sz="20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85992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ПРИЗНАЧЕННЯ ТЕЛЕСКОПА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небесних</a:t>
            </a:r>
            <a:endParaRPr lang="ru-RU" dirty="0" smtClean="0"/>
          </a:p>
          <a:p>
            <a:r>
              <a:rPr lang="ru-RU" dirty="0" err="1" smtClean="0"/>
              <a:t>світил</a:t>
            </a:r>
            <a:r>
              <a:rPr lang="ru-RU" dirty="0" smtClean="0"/>
              <a:t> на </a:t>
            </a:r>
            <a:r>
              <a:rPr lang="ru-RU" dirty="0" err="1" smtClean="0"/>
              <a:t>приймаючий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 ( око,</a:t>
            </a:r>
          </a:p>
          <a:p>
            <a:r>
              <a:rPr lang="ru-RU" dirty="0" smtClean="0"/>
              <a:t>фотопластинку)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Будувати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фокальній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endParaRPr lang="ru-RU" dirty="0" smtClean="0"/>
          </a:p>
          <a:p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об’єкта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endParaRPr lang="ru-RU" dirty="0" smtClean="0"/>
          </a:p>
          <a:p>
            <a:r>
              <a:rPr lang="ru-RU" dirty="0" smtClean="0"/>
              <a:t>неба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Збільшувати</a:t>
            </a:r>
            <a:r>
              <a:rPr lang="ru-RU" dirty="0" smtClean="0"/>
              <a:t> кут </a:t>
            </a:r>
            <a:r>
              <a:rPr lang="ru-RU" dirty="0" err="1" smtClean="0"/>
              <a:t>зору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endParaRPr lang="ru-RU" dirty="0" smtClean="0"/>
          </a:p>
          <a:p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небесні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endParaRPr lang="ru-RU" dirty="0"/>
          </a:p>
        </p:txBody>
      </p:sp>
      <p:pic>
        <p:nvPicPr>
          <p:cNvPr id="67586" name="Picture 2" descr="http://best-optics.com.ua/all/b27/teleskop_sky-watcher_bk1206az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71678"/>
            <a:ext cx="3286116" cy="2571768"/>
          </a:xfrm>
          <a:prstGeom prst="rect">
            <a:avLst/>
          </a:prstGeom>
          <a:noFill/>
        </p:spPr>
      </p:pic>
      <p:pic>
        <p:nvPicPr>
          <p:cNvPr id="67588" name="Picture 4" descr="https://encrypted-tbn3.gstatic.com/images?q=tbn:ANd9GcQovDlyMHUp6GeuKuofZJD3Af-XoPcRut2U_vB1impNBY1EpYpj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643446"/>
            <a:ext cx="2619375" cy="1752600"/>
          </a:xfrm>
          <a:prstGeom prst="rect">
            <a:avLst/>
          </a:prstGeom>
          <a:noFill/>
        </p:spPr>
      </p:pic>
      <p:pic>
        <p:nvPicPr>
          <p:cNvPr id="67590" name="Picture 6" descr="http://www.rate1.com.ua/files/Cornell%20Caltech%20Atacama%20Telesco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857760"/>
            <a:ext cx="2571768" cy="17572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 err="1" smtClean="0">
                <a:solidFill>
                  <a:srgbClr val="FF0000"/>
                </a:solidFill>
              </a:rPr>
              <a:t>конструкцією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телескопи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ділять</a:t>
            </a:r>
            <a:r>
              <a:rPr lang="ru-RU" dirty="0" smtClean="0">
                <a:solidFill>
                  <a:srgbClr val="FF0000"/>
                </a:solidFill>
              </a:rPr>
              <a:t> на 3 </a:t>
            </a:r>
            <a:r>
              <a:rPr lang="ru-RU" dirty="0" err="1" smtClean="0">
                <a:solidFill>
                  <a:srgbClr val="FF0000"/>
                </a:solidFill>
              </a:rPr>
              <a:t>групи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  <a:r>
              <a:rPr lang="ru-RU" i="1" dirty="0" smtClean="0"/>
              <a:t> </a:t>
            </a:r>
            <a:r>
              <a:rPr lang="ru-RU" i="1" dirty="0" err="1" smtClean="0"/>
              <a:t>рефрактори</a:t>
            </a:r>
            <a:r>
              <a:rPr lang="ru-RU" i="1" dirty="0" smtClean="0"/>
              <a:t>,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лінзові</a:t>
            </a:r>
            <a:r>
              <a:rPr lang="ru-RU" i="1" dirty="0" smtClean="0"/>
              <a:t> </a:t>
            </a:r>
            <a:r>
              <a:rPr lang="ru-RU" i="1" dirty="0" err="1" smtClean="0"/>
              <a:t>телескопи</a:t>
            </a:r>
            <a:r>
              <a:rPr lang="ru-RU" i="1" dirty="0" smtClean="0"/>
              <a:t>, </a:t>
            </a:r>
            <a:r>
              <a:rPr lang="ru-RU" i="1" dirty="0" err="1" smtClean="0"/>
              <a:t>рефлектори</a:t>
            </a:r>
            <a:r>
              <a:rPr lang="ru-RU" i="1" dirty="0" smtClean="0"/>
              <a:t>,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дзеркальні</a:t>
            </a:r>
            <a:r>
              <a:rPr lang="ru-RU" i="1" dirty="0" smtClean="0"/>
              <a:t> </a:t>
            </a:r>
            <a:r>
              <a:rPr lang="ru-RU" i="1" dirty="0" err="1" smtClean="0"/>
              <a:t>телескопи</a:t>
            </a:r>
            <a:r>
              <a:rPr lang="ru-RU" i="1" dirty="0" smtClean="0"/>
              <a:t> та </a:t>
            </a:r>
            <a:r>
              <a:rPr lang="ru-RU" i="1" dirty="0" err="1" smtClean="0"/>
              <a:t>дзеркально</a:t>
            </a:r>
            <a:r>
              <a:rPr lang="ru-RU" i="1" dirty="0" smtClean="0"/>
              <a:t>–</a:t>
            </a:r>
            <a:r>
              <a:rPr lang="ru-RU" i="1" dirty="0" err="1" smtClean="0"/>
              <a:t>лінзові</a:t>
            </a:r>
            <a:r>
              <a:rPr lang="ru-RU" i="1" dirty="0" smtClean="0"/>
              <a:t>.</a:t>
            </a:r>
            <a:endParaRPr lang="ru-RU" i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Будова </a:t>
            </a:r>
            <a:r>
              <a:rPr lang="ru-RU" i="1" dirty="0" err="1" smtClean="0"/>
              <a:t>оптичного</a:t>
            </a:r>
            <a:r>
              <a:rPr lang="ru-RU" i="1" dirty="0" smtClean="0"/>
              <a:t> телескопа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i="1" dirty="0" err="1" smtClean="0"/>
              <a:t>Об’єктив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який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збирає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світло</a:t>
            </a:r>
            <a:endParaRPr lang="ru-RU" sz="1800" i="1" dirty="0" smtClean="0"/>
          </a:p>
          <a:p>
            <a:pPr>
              <a:buNone/>
            </a:pP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будує</a:t>
            </a:r>
            <a:r>
              <a:rPr lang="ru-RU" sz="1800" i="1" dirty="0" smtClean="0"/>
              <a:t> у </a:t>
            </a:r>
            <a:r>
              <a:rPr lang="ru-RU" sz="1800" i="1" dirty="0" err="1" smtClean="0"/>
              <a:t>фокусі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зображення</a:t>
            </a:r>
            <a:endParaRPr lang="ru-RU" sz="1800" i="1" dirty="0" smtClean="0"/>
          </a:p>
          <a:p>
            <a:pPr>
              <a:buNone/>
            </a:pPr>
            <a:r>
              <a:rPr lang="ru-RU" sz="1800" i="1" dirty="0" err="1" smtClean="0"/>
              <a:t>об’єкта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чи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ділянки</a:t>
            </a:r>
            <a:r>
              <a:rPr lang="ru-RU" sz="1800" i="1" dirty="0" smtClean="0"/>
              <a:t> неба</a:t>
            </a:r>
          </a:p>
          <a:p>
            <a:pPr>
              <a:buNone/>
            </a:pPr>
            <a:r>
              <a:rPr lang="ru-RU" sz="1800" i="1" dirty="0" smtClean="0"/>
              <a:t>• Труба (тубус), яка </a:t>
            </a:r>
            <a:r>
              <a:rPr lang="ru-RU" sz="1800" i="1" dirty="0" err="1" smtClean="0"/>
              <a:t>з’єднує</a:t>
            </a:r>
            <a:endParaRPr lang="ru-RU" sz="1800" i="1" dirty="0" smtClean="0"/>
          </a:p>
          <a:p>
            <a:pPr>
              <a:buNone/>
            </a:pPr>
            <a:r>
              <a:rPr lang="ru-RU" sz="1800" i="1" dirty="0" err="1" smtClean="0"/>
              <a:t>об’єктив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приймальним</a:t>
            </a:r>
            <a:endParaRPr lang="ru-RU" sz="1800" i="1" dirty="0" smtClean="0"/>
          </a:p>
          <a:p>
            <a:pPr>
              <a:buNone/>
            </a:pPr>
            <a:r>
              <a:rPr lang="ru-RU" sz="1800" i="1" dirty="0" err="1" smtClean="0"/>
              <a:t>пристроєм</a:t>
            </a:r>
            <a:endParaRPr lang="ru-RU" sz="1800" i="1" dirty="0" smtClean="0"/>
          </a:p>
          <a:p>
            <a:pPr>
              <a:buNone/>
            </a:pPr>
            <a:r>
              <a:rPr lang="ru-RU" sz="1800" i="1" dirty="0" smtClean="0"/>
              <a:t>• </a:t>
            </a:r>
            <a:r>
              <a:rPr lang="ru-RU" sz="1800" i="1" dirty="0" err="1" smtClean="0"/>
              <a:t>Монтування</a:t>
            </a:r>
            <a:r>
              <a:rPr lang="ru-RU" sz="1800" i="1" dirty="0" smtClean="0"/>
              <a:t> – </a:t>
            </a:r>
            <a:r>
              <a:rPr lang="ru-RU" sz="1800" i="1" dirty="0" err="1" smtClean="0"/>
              <a:t>механічна</a:t>
            </a:r>
            <a:endParaRPr lang="ru-RU" sz="1800" i="1" dirty="0" smtClean="0"/>
          </a:p>
          <a:p>
            <a:pPr>
              <a:buNone/>
            </a:pPr>
            <a:r>
              <a:rPr lang="ru-RU" sz="1800" i="1" dirty="0" err="1" smtClean="0"/>
              <a:t>конструкція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тримає</a:t>
            </a:r>
            <a:r>
              <a:rPr lang="ru-RU" sz="1800" i="1" dirty="0" smtClean="0"/>
              <a:t> трубу</a:t>
            </a:r>
          </a:p>
          <a:p>
            <a:pPr>
              <a:buNone/>
            </a:pP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забезпечує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її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наведення</a:t>
            </a:r>
            <a:r>
              <a:rPr lang="ru-RU" sz="1800" i="1" dirty="0" smtClean="0"/>
              <a:t> на</a:t>
            </a:r>
          </a:p>
          <a:p>
            <a:pPr>
              <a:buNone/>
            </a:pPr>
            <a:r>
              <a:rPr lang="ru-RU" sz="1800" i="1" dirty="0" smtClean="0"/>
              <a:t>небо</a:t>
            </a:r>
          </a:p>
          <a:p>
            <a:pPr>
              <a:buNone/>
            </a:pPr>
            <a:r>
              <a:rPr lang="ru-RU" sz="1800" i="1" dirty="0" smtClean="0"/>
              <a:t>• Окуляр (у </a:t>
            </a:r>
            <a:r>
              <a:rPr lang="ru-RU" sz="1800" i="1" dirty="0" err="1" smtClean="0"/>
              <a:t>разі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візуальних</a:t>
            </a:r>
            <a:endParaRPr lang="ru-RU" sz="1800" i="1" dirty="0" smtClean="0"/>
          </a:p>
          <a:p>
            <a:pPr>
              <a:buNone/>
            </a:pPr>
            <a:r>
              <a:rPr lang="ru-RU" sz="1800" i="1" dirty="0" err="1" smtClean="0"/>
              <a:t>спостережень</a:t>
            </a:r>
            <a:r>
              <a:rPr lang="ru-RU" sz="1800" i="1" dirty="0" smtClean="0"/>
              <a:t>, коли</a:t>
            </a:r>
          </a:p>
          <a:p>
            <a:pPr>
              <a:buNone/>
            </a:pPr>
            <a:r>
              <a:rPr lang="ru-RU" sz="1800" i="1" dirty="0" err="1" smtClean="0"/>
              <a:t>приймачем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світла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є</a:t>
            </a:r>
            <a:r>
              <a:rPr lang="ru-RU" sz="1800" i="1" dirty="0" smtClean="0"/>
              <a:t> око)</a:t>
            </a:r>
            <a:endParaRPr lang="ru-RU" sz="1800" i="1" dirty="0"/>
          </a:p>
        </p:txBody>
      </p:sp>
      <p:pic>
        <p:nvPicPr>
          <p:cNvPr id="1028" name="Picture 4" descr="http://astrospace.com.ua/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3541119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Телескопи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лінзи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телескопами-рефракторами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лат</a:t>
            </a:r>
            <a:r>
              <a:rPr lang="ru-RU" dirty="0" smtClean="0"/>
              <a:t>. “</a:t>
            </a:r>
            <a:r>
              <a:rPr lang="ru-RU" dirty="0" err="1" smtClean="0"/>
              <a:t>рефракто</a:t>
            </a:r>
            <a:r>
              <a:rPr lang="ru-RU" dirty="0" smtClean="0"/>
              <a:t>” – “</a:t>
            </a:r>
            <a:r>
              <a:rPr lang="ru-RU" dirty="0" err="1" smtClean="0"/>
              <a:t>заломлюю</a:t>
            </a:r>
            <a:r>
              <a:rPr lang="ru-RU" dirty="0" smtClean="0"/>
              <a:t>”)</a:t>
            </a:r>
            <a:endParaRPr lang="ru-RU" dirty="0"/>
          </a:p>
        </p:txBody>
      </p:sp>
      <p:pic>
        <p:nvPicPr>
          <p:cNvPr id="19458" name="Picture 2" descr="http://infra.sai.msu.ru/vega/images/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857628"/>
            <a:ext cx="4933950" cy="2324101"/>
          </a:xfrm>
          <a:prstGeom prst="rect">
            <a:avLst/>
          </a:prstGeom>
          <a:noFill/>
        </p:spPr>
      </p:pic>
      <p:pic>
        <p:nvPicPr>
          <p:cNvPr id="19460" name="Picture 4" descr="http://www.realsky.ru/images/stories/book/article/telescope/refra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38195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/>
          <a:lstStyle/>
          <a:p>
            <a:r>
              <a:rPr lang="ru-RU" dirty="0" err="1" smtClean="0"/>
              <a:t>Телескопи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систему </a:t>
            </a:r>
            <a:r>
              <a:rPr lang="ru-RU" dirty="0" err="1" smtClean="0"/>
              <a:t>дзеркал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телескопами-рефлекторами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від</a:t>
            </a:r>
            <a:r>
              <a:rPr lang="ru-RU" dirty="0" smtClean="0"/>
              <a:t> лат.</a:t>
            </a:r>
          </a:p>
          <a:p>
            <a:pPr>
              <a:buNone/>
            </a:pPr>
            <a:r>
              <a:rPr lang="ru-RU" dirty="0" smtClean="0"/>
              <a:t>  “</a:t>
            </a:r>
            <a:r>
              <a:rPr lang="ru-RU" dirty="0" err="1" smtClean="0"/>
              <a:t>рефлекто</a:t>
            </a:r>
            <a:r>
              <a:rPr lang="ru-RU" dirty="0" smtClean="0"/>
              <a:t>” – “</a:t>
            </a:r>
            <a:r>
              <a:rPr lang="ru-RU" dirty="0" err="1" smtClean="0"/>
              <a:t>відбиваю</a:t>
            </a:r>
            <a:r>
              <a:rPr lang="ru-RU" dirty="0" smtClean="0"/>
              <a:t>”)</a:t>
            </a:r>
            <a:endParaRPr lang="ru-RU" dirty="0"/>
          </a:p>
        </p:txBody>
      </p:sp>
      <p:pic>
        <p:nvPicPr>
          <p:cNvPr id="20482" name="Picture 2" descr="https://encrypted-tbn3.gstatic.com/images?q=tbn:ANd9GcT05fAAOG6vDSmmmWoaoEE7hJk1C234Wu31lE2Zg2qNAvX3Daz5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00042"/>
            <a:ext cx="4481520" cy="1985968"/>
          </a:xfrm>
          <a:prstGeom prst="rect">
            <a:avLst/>
          </a:prstGeom>
          <a:noFill/>
        </p:spPr>
      </p:pic>
      <p:pic>
        <p:nvPicPr>
          <p:cNvPr id="20484" name="Picture 4" descr="http://www.sai.msu.su/ng/kuhnya/mirr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28934"/>
            <a:ext cx="3810000" cy="1905000"/>
          </a:xfrm>
          <a:prstGeom prst="rect">
            <a:avLst/>
          </a:prstGeom>
          <a:noFill/>
        </p:spPr>
      </p:pic>
      <p:pic>
        <p:nvPicPr>
          <p:cNvPr id="20486" name="Picture 6" descr="http://astronom-ntl.narod.ru/astro/telescop/reflec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00504"/>
            <a:ext cx="3524280" cy="2643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Радіотелескопи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5756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Для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реєстрації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електромагнітного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випромінювання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у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радіодіапазоні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(</a:t>
            </a:r>
            <a:r>
              <a:rPr lang="el-GR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λ &gt; 1 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мм)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створені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радіотелескопи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приймають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радіохвилі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передають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їх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приймача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 </a:t>
            </a:r>
            <a:endParaRPr lang="ru-RU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5" descr="img32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256"/>
            <a:ext cx="4840067" cy="2271709"/>
          </a:xfrm>
          <a:prstGeom prst="rect">
            <a:avLst/>
          </a:prstGeom>
          <a:noFill/>
        </p:spPr>
      </p:pic>
      <p:sp>
        <p:nvSpPr>
          <p:cNvPr id="21506" name="AutoShape 2" descr="data:image/jpeg;base64,/9j/4AAQSkZJRgABAQAAAQABAAD/2wCEAAkGBhQSERQUEhQVFBQWFRUXFRQXFRcVGBQUFBQVFBUUFBcXHCYeGBkkGRQUHy8gIycpLCwsFh4xNTAqNSYrLCkBCQoKDgwOGg8PGiwgHyQ0KSwsKiwtNDAtLCwsKSwsKSwqLCksLDQqLCwsLCksKiksLCwsLCksLCwsLCksKSkpKf/AABEIALcBEwMBIgACEQEDEQH/xAAcAAABBQEBAQAAAAAAAAAAAAABAAIDBAUGBwj/xABBEAABAwIEAwYCBwYFBAMAAAABAAIRAyEEEjFBBVFhBhMicYGRMqEHFEJSscHwI1NigtHhQ3KSsvEWM2OiFRfC/8QAGwEAAQUBAQAAAAAAAAAAAAAAAQACAwQFBgf/xAAyEQACAgEDAgQEBQQDAQAAAAAAAQIDEQQSIQUxEyJBUWFxgZEGMqHB8EJSsfEjYuEV/9oADAMBAAIRAxEAPwDxRJJFWUhokUgjCkSAIIhJFOAJJGEk4AgEUoRRGiShFJEAgjCQCMJ2ABSTieVkkQCCISASRAFGEgiiNAilCMIiEAnAIQiEUASSISREJKEYRhIA1FGEoSENhINlOKBCWBCZhXODnNaSG/EQCcs8+QsVA4KYEjS3l11TCE1oKISEU6Ek3A7JQCMJIqokWRIwlCKfgaJJFGE7AgIwlCMJ2BokYShFEAkUoToRACEUQEQ1EAIRRyownDQAIpALZ4F2bqYmSIDBaXTc8ha6bKSissKTbwjJfRIiQRN7gjX/AJQAXc8b4RU+ru/ZtLxf9m2wYBBJ9SFw4CbVZ4iyGcdrAAiiGogKYjEAiES1GERDYRhFIBLAAQiikiIQQUzMO4kNAJcdGwZ0mw8km0CZ0BGoJAPWAdT01SARQkikUhDCE0hSJpCASLKknQilgRmAJ0JQjCqJFrIIRRhKEcAEEUkU5IAkYSTgE4aABOAU+CZmcGZZL3NAvFyYEHQXO69N4P2MoUQ0wKrry9/naG6D1WfruoV6NJz5b7It6bST1D8p5lQwT3/CxzvJpKtt7O4g/wCC/wBRHyK9ebQySWjX7Nh5hvIptTD3ztJk7Xhwi/rv7rAl+I5N+WC+5qLpEf6pM8nPZnED/CcPa6aez9cf4TvkvWqmGm/kQdplR93F7x1OnQ+0fypq/EVv9qHPpFf9zPJ38Ert1pPH8pULsG8ascPNpXqhoRWLTdr2y2b3HhMT/maVK6kCQ0D4tbCA2xP+6P8AhWI/iGS/NBEb6PF9pHA8H7MgsFfEu7qhNvv1Ts1jevP/AJXo3ZbADHUnPwz24drXloZ3Yd4QNYs0Am9pWL3OZoD2hwgxYWID9dth7FF9IMYGtc9rWuzta1xaG1B4Q4AW3PzT5dXrt4mmiL/5tkPytHX0+z1Wk1zarw/PLQ9rcv2bAg6GdwV4TicMab3Mdq0lp9DC9Bw2Jqsr96atSo5sty1Huc28Cwm3S+yyO0nDDiazqzA2nmALmySC7SQY3stDSa6iLxu+5Uu0l2M7fsckjCu1uEVW6tkcxf8ABVS1bMJxmsxeTPlGUe6wNATgUUoUgwEJBOASDUQASARhS4egXGB7kgAepsPVIQKtUuyyXHKIEmYvNuQ6Jr3zJN51m/rKNRkEjkg10GQkIaIQhOKUJAGkJpCeUCEgjcnUe6CJSSEZgCSKMKrgsghGEoTgjgGQQiAj7JQnYAKEUgE6ERom2Mheu9luPDEUmOfAeZY8SLuGhgaSLweRXkeVbPZjiIpVgHEinUhrz92/gqDq11/KVldV0K1VPxXKL2h1Lps+DPXPqb3auLTNg0AGItJM36hD6g28TIMkZnGDA1E7x8+qeyqYYKguRBI0DvhJPQnQ+atHBHMIdEtAnc8iV5tNyg8NnVKaMz/4emQSGkgkyAXCDvaf1dR1OE0z4iCASQYcRB3nputc8PgmTAMlVxwd3ih0HlAjmD8PMlBX/wDYW6JhcVwDWNDpcchm1U5uVtxYnT8k7D4Auu2rUBPMtJgXAMz08pWxV4eA2Dlk2mJuYDRBWfw+mXU/h8TDlPilzo02IO1laVzcO/YXGTNxPDqwnLUaQHGzm/CQX/ab6+6hrtqkCWMN/suJ0dJ2tuFqGo8Z/CT4jMQdjsbb81Sp1vHBmXZjGUwBpciYmT7KxGcn6JgaRQdjQHeJlRsgTLZEi0yJ5u9kBiGPdAcLXg2mR15AfNX8bXyjMImRodXc+Y391FWwbXNioL7kt3sfa5+SmUo4zjA1p9kVadKxFrEj5lV6sODpaHAaSJmJnX09k36o0OyscWk8nGNLmDr66eia9lVjbFlQD+Ux/VWoScXmMv2IJRUliSKlTglJ125meXiHsTI9yqlXs3VALmDvWjUsuR1LD4h5xCuDHAAB4LPMSBvt5qzTrEwWHqDy8uq16epX18S5X89TNs0NU/y8M5YhP7kkZtgYPT019V0+NrNqu/bjOcvx2a/p4gPF/NKxcbwvLLmHOwbxDmzpmG3not7Ta+u/js/Yyb9JOrnujPAUjHkaEi2xix1CEJQtApjYShPyo2hIRHCUKRpg6A9Cg79BIRHCBCfCRCAiKElL3Z5FBLADJhIBGEQFWwWcghEBGE4BOwDIIRhEMP8AVEBHA3IAEQEQ1OARwDIAE4JAJwCQsnp/Y/tIK+GFFxPfUhpvUptgNcOZAsegm8rp6GOGVjtQ4kDxgEkaZToZEOgkajey8OoVXMcHNJa5pkOBggjcEaFemdl+2TKjKbMSA1+Z5bVAytIaGuc6sBYdXARYzEyuL6t0fZm2pZTeceq+Ru6TXZShP7nbto5mAZvFNgbQYmNPl1TTSc0xp53ki2v60VJnHGtrCmWvvEFw8BLhLS18Qb8jvadtTIHENJvInQwTfnIEOGy4q2myr8y4fJpKfJA/COMDNtEwNZ0iOSwcThhRrTADatg6IGYWhwuBf33ldd9QIHPy22kBZuMwofRMhzQJAzNH2RrDr7aptN2Hj07DoWpsx8QXNLwR8QaDoNJB8vDZRPqscD+zvliwDuZ1F/uq8Kjy1pI8i0Zoj0taU2s7NZzWG2o1MReb89lbUvgWTn8XTp1HNaXCBM/ZJA+EkHQl3+3qo38KzN8DshmAGu5a6QPktXGUKM3aWu2GaZ2kNPUmxCo0aFMmXPcJmB4Ro69iLA2g/wBpuwseOMhx7mdW4c7KfEDlJjUOzDf4rnTVZuKaWk5tp6g2FhuNDdbOIZZpb4g558JmbHXw+n4KsGNvmGUkmAZgDnrrrrCuQn78kUo+iMjC4dviLiJkktmSBFhyiE3E4WDLSQb6WAA87K3WwbQSWmPDEjX081VeXz4hYb7kq5GTk8orSSSwyr9ZIPj30jffzUtGtzm8kjnP9ktriZ3n5/gqdWtFm+/63Wjp9NO2XlWCjfdGuPLyV8TRDXkDQFMAT4lLIuvisJJnOyeXlDMqmrYgvDQ7L4RAOUAkbBxA8URaUzKlCdgaMDUoT8qWVIBHCbClhNIQCMg80k4hJIRjwjCcGowoME2RsJ0IwnAI4BkAakAngIwiAaAnQnBqdkREMDUYToWtwXgD6xD8jnUg6HEEDzieXRNnOMFmQYxcnhGSAumxWJZhadOkGMqVXUmGqXyWsD3GqKYDSJPiaXE/daNiszjnCvq9ZzIMWLSRGZp3HrI9Fdr4cYoMfTc0VgxrKlNzgwvLGhjalMuIDpaBLZkEHUFVblGe2Uvy/wAxkmg3HKXc2ezfGmVj3L6EeFxY+m980iRB7triYBn4Q4CYMSvSuCYplRtN+drw3M3vNnZREzztcHceS8z7L8Br0nVnupPbFF7WOylw7xzmNZGWSTebck7s9xp2Cquohhc3NFZtSLZQRna2crY3Mmw1C5bqvToareqHyucf5+XoadNsoxW/1PYRiwZyS4RqNP8AUdVjdpcfFIDQuJEel/S/zUvCu0QqtJjwtbmLh8IbqDOml9j0Qr8Vw2IbGdpIMtcAHZTpIsQbc1wkanVZ5ovg0IR2z7GRhK4Yxhe6CR4RcujoOvNTYeox7jAAPiIFvECYzRyKip0m0Xkl4eHGe8IMzycQTHrCmbhWlgk5XANyvESCBMj1JsrclHuvUvZzyR42g1rS9oh0GCCRd1osuJxFZxeWiS515DrtptAyl5dIh0ZjpaOZXZYh78jg9tmnxOHwkAEyBre1vNcTWxDKhcGuIa5xLsokvOnjcY5WaBA+a09DHvnkZY8ImY5jf+24kyBYxJjRtwYv6oMxJqHLEgGCZEARc6XuIVXEN+HK1rWtElxGYtmwgaF0Cw66jVU8TWJgFwptbOVoMvM7uDbT7BbNWk8THuU7NRsLeKqhplp8IgayZvvMD/lV9gXGBEwTtzI5aqqcWNGsk/edF4uPCLfiq9Wu5x8RJ39VtU9Mk0s8e79TNs18U3jkVSsTYHfUwPnsoTTgwn90YmDHNLKt+qqNcdsTHsnKbzIZlShSZUSOilIyOEsqflRyoiIoShS5UMqQiOEMqkyoEJCGQknQikIxAEoTw1ENUGCTI0NTg1PypwYiIjATsq2ey+JpU8TTdXpsqsmC14JbewLhOgXt2EZw5w8eCos5/sWPHyE/JUdRrq9PJRs4z9izVpp2x3R5PnsNRDV9HN7JcKq/Dh8MfIBh9hBWe/6McA94NOgGNaZLs7yHEfZa1ziCOZRWug1lDXRJdzxPDcOaxgq15DTdlMWfV6/wsn7Xsuj4Fjxla+qyz69OlRYx7qYbAl5hphzRNOx1JuV3fFvogw9Vzn99XDjuSx/pdogDkFQxP0duYKBZVaWUAXZXMILiX53uBBjMRlA/yqOdkJrzDopxfBwvFcT9bY50ftKBMAnMXUJg3NyWuv5O6Lng1dueweNoVRUYxlQAmzXjxNNnNIdFiCR6rE452cqUajgKb8li05SYDrhriNCND5KzVOK8qfAyab5KvAK1VlemaLsjw6QbkWBJlo+KwNoXpr+G4fiFZxb+zxFE5Koyjxtc2NDYi5iZgiDIXnfZ3E06OJpPqS6mD4ssyJBB5aTfovX24XD0cQ19OkA+s/K57SQJLSWkjR0n8+S5fr9vhWRcE1LDxJfqn8MGho+Y/UwqtY4ZxZbJUaA2ZAc5gMsc4EEEgjVYtbtHSpvLauCoNc3UGmQR810/aTBBz3sNmmHNPJxEg+5I8iVyTsSyszucUcuXwtrRLqR+4+Pipzodvmuf0cKrI7rE32zh8/P4m1bJ4TiadDtbh3CBTpt2uXAR18Wijq1jVMNNMMaMzix75DGjq4jkFyfE+B1MO6HxlN2vBlrm7Fp3WlgsHlwj3gguqubTbeMrWkk23kj/ANVoWdP08ErKpNp+5FVqbHxKPPzKmJ49WD87iXWIcA6IaRo0C3r6rMZxQiftR1uf8xF/mn46lbI1xJ3Ow5woKOAAs38eS09Lpq08TX89CtqL54zFhq4lxtMC9hO/ndRZVr0ez5e0FtWnJ2dmHzykJx7L1/ssDx/43sf8muJ+S6amzTxW2DSMKyF0nukmY2VWMFgXVXhjbk/Ibk9FO/hNUODXUqgcSAAWOEk6ASFp49gwrDQaQazx+3ePsj9y0/7j6KeU/SPdkSj7l/8A6aaaTu7a8gsJa8VGup1HAT4RJINuQK5HIr3DcYaNVlQfYcDHMfaHqJHqrvabhopYh2X4KgFRh5tff8ZUdMHXLa3nPI6ct6yYuVLKpciWRWiEjDUsqkyI5EREWVIshS5UixIBDlQLVNlQyICIC1JTZEkhGGGqQ0hAIdJOog29dCnBqIYoiQYGKQNTmsXXdm/ozxWMYKrMjKRmHvdGaDBLWgEkSCNtEJSUeWGKb7HIBi9H7C8Z72n3bz+0pgRJ+Ngt7gWP8pVpn0HVt8TSHkx5/MJ2E+iOpTrNIxLTkMkta5hB+yM06m1heFkdSqp1lLg3h+jLuktnRZldvU3u4Do2dyMfKZso21atL4XuZ0DnQDcyBp8lfwnB67Se9fTJA8DmBwgbB4dZ3mIKfUwgDIcbgmTGgN4HLXf8153qKrtFLu18s/5OjhqIWd+TOPanENaZcHaahp3g6Q6f6o1u2hjK+mLy37TbQb3npvuo6uGDmzsR0v6n9XWTxDChjc7uRECxvHXe11Zo6leuNzJJaSiX9JuM7b0DZzS3+Zp084RPaDDl054mxkH09rrz4YkPdIBIEkkkTrG+yirvB03sCQJ8xH4rar1l74wVJ6Olc5wd9i6OCrDxmg6d3ZQfexCvsrUmtkVGFoa2G5w6ckEFt9QL26LyuhhXVHNawSTp6C56gAfJdXw7DCnmZUccoLMpDXCSKYY8FpbI+EEc584drN91fnXb/RBXVCEsRZ1PaLDFzS77lz5GPlcLguPMZ8Z1jLU5EWyuPXb25LpeKcXcMPSLC4kljHNJALgWPplvLYG65Oq7NrPkfz6rG0VUoovxe2OGYru0DA008xczZpMgcy3keqqs4r3j/C8ZWgtYANjGZw9gB0nmr2LwbHataectEqA4eNLeQAXQ0OMef0fYp3ZfCHBoGiWeDb5hTYDCGo9rBqfkNyn46mO8eBoDA8hb8lp6GrxLHKfJn6uzZBKPA7h1fVpi+nnyW5gLgXsDpqbaWdrrsubaxavDsVmlr975gLyNzH4+ab1Tp2/NkPqHQaxRxCZ1OGLhoYjYFwiN7EjbVS1OGscCarWP5uysdfzgHX8U7ggfUnNr5WMQBHQi61AyXBhAMmDf8jfdcLPV30TajJrHszelCqa5ijn6vY+k4/AWTERnA+chTcR7Kd9RpUmnxUswa+Q6WbNdp0Houv8AqgnQztEgc/JOdSG51GhAM9dEYfiLWRx5s/Mzp6eiXaODy3E9i67fuui249LhZ1bgFdutJ3p4vwuvU69RvMWHW8fdi2qxeI8Q7tpLjlGwNyfILodH+ItXa1F1J/oQS6ZTjO7B506iRYgjzEfihkWpxTiTqxGbQaD+6pZF29UpSinNYfsYU1FSai8or5EcinyIZFIRlcsQyKz3aHdpCK2VFTZEkhGEGKQMUjaakFNRDiIU13n0e9qKtKaLXx9prCMzTzAGx3sRPouLFNTUWkOBBLTI8QMR1lVtVT41binh+j9mWKLPDmm1lex7lT7WOcAHUyObmOkx0a7T3KsO7UUGgNaHeRGUA/xOM+9153w3tC8F4qU35BfvBdxggSYEHwyZHJdRTyVWgtGZpaCCJ5T6FcPq9brNE8WJSXv/AKN+FOnuWY5X8+JsU+M03Eg1GZ52JgCJFzBOutlRxuMcZEDLEah+YEWcLgRO09bLB45SFBrXMBLyRA5EAX/BWalYVqTmmzhZw5ZhYjpIKz9Rr5amC8vlfcsVaSMHmLyF9djWZzdudrDpLXOMBsTLb7HRYXafi4IFMWJu05mmxFvEDIEHX5rExuJpumniKjGVGuyseTDiBYNqA/E3kdQOiq18a2o4mkRFmtvOVjRlbbYkAG97qzptBVOafK+LfA+yyVay+SJ3FAzwBjid3ajzkm0KD6y4gba7ySJO/spKlKS2NAZuNfPmkKPRdZ03SVpb3H5NmLrtTPO1S+g/h1AkvyiT3ZAjm5zWf/paNKnlpNbFi4nN8vyKGDZ3TDUMS7LAm9nybDqwfJQ1q5LQ0R7b31PqjqpO+zwYfUWniqq/FmCvxB8EZjlkFrZsCNCPu84CxuJYKoGtqZ35XWEGIuRBOs2WmWfr81c4hgRlZTEk2dH/AJHAnLHIZlDrdPVp4R2JZ9X8ESaS+d05bnx+7Odp0S0WJPm5x/NTVKTwwOOhdAPXfXzClxPDX03XcDBIOV2Zs8v4VNhcNUrQ0RMyJAEmw8jEj5qjB7sOPJan5cp5LXD8X3MlgkkC7vewEKu9smdzc+e8LaxHBA2WU5L6Zcx7SQcxbYlkDYh1uUEbgZ/dLptLGuMfJ9TAvlNy8xWFO2l1JTYLzad/6qcUkRSVp8kKeGa/BjVYGmkWvYZzAiwcATLxqAYXVYfF0u9DnvphzTZoewR5yQSL/guY4RUa0iLO1uddPlO3UqfjWHbma54mm8eCoImkd2EE+Jm8ai8LzjqFEbNXKNnlT9UjrKc+AtvJ27+PUQ0vztIFjBmDMRabyqtTiTXm0ub05g/NcbUqjK2k0y6S95FwSJa0ZtyJJPIujZdFwWozu8ucF41BvY6LDnpFp/8Akhl4ZJGqMVz3JsQ0O+EZSLjwzHlMgLC4x2edWqFwqeTXXDegvYei6zD0JaDu4SZsbWFlSxVwcozEbA76ei1dB1idc8V1rPw/9yVrdNG3Kcng4Wv2artvkLhzbf5arONEgwRBC67GUqwktDh0GvmVgYhri4l85t519ZXfaHVWXx3TjtMLVUQpliMsmf3aXdq33SHdLRyUyp3aBpq2aSaaaWQFPIirPdpJbhGE2mpW0lKympm01W3kuCAUU5tJWhSUgpI7xYFwhwZVa4zAmYMGIIJH9N11PHH5cpa4spVIh7HFopugQdQC0tAt0tfXDweEEEuFjbWOp/NbWAqZ6ZbYMbZpIJJdrBA2v81y/WGnJWw528P25/fJudPjhbJ+vb+exjDFl7m5qpq5YaYqZgahJcXHmBIHXKFZwWKbhw/4jnGnWReeWqifSc17soGVpIJDQ0GCAdN5/JVsRaXO5EgaafgOqg0+lhfXut4ivuy1dfKqWyvmT+yLtSj3xzBjHEnKAYsYJvI6FYOFIc/LlytafERym8K5w3FB7stJ8uB8VjlB6eWk9VtVeBsohhykmoCSbSBmhpaLRcF19cwumaKjM9ss4/Ufq7tsMxxkxsQ0OcYEDRo5AaLpOFcPp9yzMKGYsqOJe17nyHPDSAPCQMot5rKdgSNpGxGhHT+my7PB8SNHBtyBstpTBF8zqxbBHlJW51C2UKYxqWecL0MKhZm3M5nFUM9IkFjtG0wKAYATUbJDom8n3WCKfmup4lx+pXZkqsaWyDADm3aZFwZWIzBNb8LYHKXH8T1UXT6b623asZ+JPqL65xSX2K9KhuYAFyTyVXGPrucKtBzWtBOfMYIE8yNSM08rclD2i473QFJrh4oc8C9wbNMbWKycZxh1RgaRAGviJkkCSR+tVHrXK+z0wuF8fcs6NKmHxfLLXDa7jULW3zNgzoTrJjkbrqeEUszsOx8MPeFkfxktdB88o15hcbwbjQpVAXNkbXi5BHIrdwnahrKgc5gLjEjvcskGWnQEEaevVQqGCSc8m1xSfrFYjerUP/uSmVAKnxQ1/wB7QPPJ3J38Wh3g3MNfiT6lRxFGp4iTrmN9iYkn8U362d6T/ZbXjQaTi8Mx/DmuGsoccOQYIII1HIpCkns4qLMqtcJMMc4NEHZhJu4Rpyi3JXO4Viu9TRFOvYzM+qEOBDnTOliPKP7re4bjs7XUnsDwImYjxAkWM8lmY2pky8ybDnp7eazXYk0qvicCXFrnO2aIy5W8tgFznWNPCxOS/MbfTbZLEZdjp6mGbTfnNNrRIksiTfQgAclLhXAsdkM1IFwQHGLho2BjQmeqzOBY1tZtRrgGxZpGnNvvpJ3A5qLEOFAF7B4rGG3kAgTHIAm6z4aTfpXh+ZPJbsvxek+zRI7jL5y9+50kHKCCWtBkkgb7RPNdVh8ZT+8AIkTAnzm/P2XK1saahJZBeGzDi0Ai4BtJ1VDH1i+5gFtniJLZF3NjXwnqs+ek8aKn+X5L1/QstqLdaOrxfaigCWtq080xGaB76fNUeJB9Vs95SqAX8LmZh5blebV6gE5dmgkugCel4Oy1OzXaRrH5KjacOMF3dCdrA52wt7QVPStct/NmTqXGyOEsfQ3jRQNJaNTDweY2PMG4OqZ3K6fxMmHtwUDSTHUlfNJRupJbwbSiaXRJWTTSS3i2nGDi/IN9Z/opqPFT/BHqPxXLN4kz+L9eqf8A/LM5P9DH5rE8S41dlR1zOLibgR0JlaXCuOUASarSRFmxMmeUjad158eLt2Y71d/ZS4fGF8jIG9SdPTdR2SucWm8D4RrzwjtH9pGSQbTOUXnWwjkpaPbIUw1oDLvJh7GvLh4QYDmmLA+64+lgpeHuMwLBsAT+eqirYV+ZrhTfbQuhouqsqo2rZLlfuWlJxe5Lk77jHbDDMY11Nrw5s6kEOLiNAXERzCwHcYFZgfmGUkue2LtymzIBu32XMYpuYZajw0jYCbi2s9VJhMDLSG1GwbXadL7z5qbaowS7YIsy3N4Oi4PxE0xnBBzHMc4JkXseh5Lpv+rH4hwa7uhDSG+F14LjF3TMH5D186q03BwJqsaGACPFEX1HqpGY4ggtfSMXkF9iD77D3QSaeYsL8yxJHZYnte2gctQAtM2ANojxC9joFpVO2WHLGgPBMU7B45VDpPMrzfi+MNZ3eONMENIIGbxW1h2hv8lj4Z0OB1gzGisR3NZyV5JReGj10dp6MwSQeUj31VTjvaljcPUyOeHFsNcJsSYmRovPHcWb+6Z7lURiTlIJJkAATYXkwPRPU7H3G7YJ8ArYkl5cCZmQZvPNezdnsfTrMosaC6o9jfCG3LsoJ2Xia6PhfaB1FrC2kczQAHh+U2EW8MhCxyivIGOJvzHpeL41h2GHuDYcRdsXAMi411T6lChXpOrEZ2MH/cDT4Q8wCCOo+S85xPFH1oIYTefE7N5i4Tm8XeG5RShp+JoNjG5EKCV9jjjjJMqYZ9T0Hg3HGVancZ2l2YAVCMsiY8QIsdp0K1MXWo0y8Oq0AWOiM5kmYMQz9QvJ6WKeDIZBA2Maeit4jjRqACqyHg3cD8QAI8Qi56oeLYuzwF1QfdDO3+NeziLmCpLaeXIBOVpdTaTAcBeTqQtvst2sayjU+sl5LXSHRMNdlAB5XlcVxJgeXPkknnc7AKoeIODQGkiIB6wLSrEJyfKfJBKCTw+x1dLtQys+pUc6ozxQ2cjvB9kDw2PNbHDeFMxoqOpPqONNocc2Ro8Ov2RNjaNOq81pYl7bBxbNz16qwzi1UaVXejihbGUlhY+o6uai+cnoHFeKjAhgpyS8ltRrnMdEQY8IB9dFd7M8cdicU7D1gKJuCXggi9w4Fwg+In00Xl1TEuf8by6NJdpOsSrLOJAOzObmcZk5hJJ3mFA6Wov3fsTO1N+x6P2l7rh1UubV717YYAA0DKTm1F7RpdYrOPgkVxlpgvjKTq9kZpcSJGUtm2hXJ1uJtdcsk8yWz+CjfjmbU2/6p/BNhQ1FJoMrsvOTUx3aGm/PZ4zXaCAcrpm5m4190zAcdp06oeWZ2yTkdoZ0k3/QWHWuZEATYZgYRpPA1E+sK2oqK4KspuT5PS//ALKwwsGVIFhZsekFRn6TcP8Au6nyXnratPdh9wUadanPiDo8mk/iFJ4khmyJ3b/pNpbUnep/oED9JVH92/3/ALLgi9l4Dulh87pB1M6yPID+qXiyBsid0fpGo/u3+4SXDTT5u/0/3QS8WQvDRWSSSSEJKUUkhCznmfdOGId94+5SSSwg5YxSNxLgIDjHKeaSSWMhQyU7IUEk1iQXA7q3h+HPezwiTe0gaa6nzRSRGyI8Pw1znQbXvorNTgLm6lJJVbLZKWEWq64uOWS4bDspnxDMY3C0HYsRoISSUb83LJo8diuMWB8IgKHEY0gpJIqKyByeA0cWd+WqTscI5+aSSdsWQbmOoPm+hVgPmAd9UklFLhjlyDFUgBpLjH6+SjdwsiIgztA/NJJJTaQ1xWSd2BYBLmiY2AUDsK0kWBsYsB1SSTVN+4XFENfh8DRtukW3nqqv1PbKLdf7pJKaFkmiGcEmPbhQ4xlAnSNiFFWwIZqJi/pPmikpFJ5wMcVgrtw86c0XYM7bhJJSbmR4GHDxr+KjLOqSSemNGopJ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www.radio-sky.ru/images/radiotelescopes/RT32-telesco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3905224" cy="292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477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Методи та засоби астрономічних досліджень</vt:lpstr>
      <vt:lpstr>Слайд 2</vt:lpstr>
      <vt:lpstr>Слайд 3</vt:lpstr>
      <vt:lpstr>  Астрономічні спостереження неозброєним оком</vt:lpstr>
      <vt:lpstr>Телескоп</vt:lpstr>
      <vt:lpstr>Будова оптичного телескопа </vt:lpstr>
      <vt:lpstr>Слайд 7</vt:lpstr>
      <vt:lpstr>Слайд 8</vt:lpstr>
      <vt:lpstr>Радіотелескопи</vt:lpstr>
      <vt:lpstr>Методи астрономічних досліджень. Абсолютно чорне тіло.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та засоби астрономічних досліджень</dc:title>
  <dc:creator>User</dc:creator>
  <cp:lastModifiedBy>User</cp:lastModifiedBy>
  <cp:revision>16</cp:revision>
  <dcterms:created xsi:type="dcterms:W3CDTF">2014-05-20T11:08:25Z</dcterms:created>
  <dcterms:modified xsi:type="dcterms:W3CDTF">2014-05-20T17:08:36Z</dcterms:modified>
</cp:coreProperties>
</file>