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6" r:id="rId2"/>
    <p:sldId id="257" r:id="rId3"/>
    <p:sldId id="266" r:id="rId4"/>
    <p:sldId id="267" r:id="rId5"/>
    <p:sldId id="268" r:id="rId6"/>
    <p:sldId id="269" r:id="rId7"/>
    <p:sldId id="259" r:id="rId8"/>
    <p:sldId id="264" r:id="rId9"/>
    <p:sldId id="260" r:id="rId10"/>
    <p:sldId id="261" r:id="rId11"/>
    <p:sldId id="272" r:id="rId12"/>
    <p:sldId id="262" r:id="rId13"/>
    <p:sldId id="275" r:id="rId14"/>
    <p:sldId id="263" r:id="rId15"/>
    <p:sldId id="270" r:id="rId16"/>
    <p:sldId id="273" r:id="rId17"/>
    <p:sldId id="271" r:id="rId18"/>
    <p:sldId id="274" r:id="rId19"/>
    <p:sldId id="276"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6FAF7E-BC4C-4BC4-8FCA-3D0C43F65CBC}" type="datetimeFigureOut">
              <a:rPr lang="uk-UA" smtClean="0"/>
              <a:t>09.12.2013</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ACB53D-C375-4572-849B-EC4DDCC23C76}" type="slidenum">
              <a:rPr lang="uk-UA" smtClean="0"/>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89ACB53D-C375-4572-849B-EC4DDCC23C76}" type="slidenum">
              <a:rPr lang="uk-UA" smtClean="0"/>
              <a:t>4</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CDB9BA77-A5F3-4653-A602-DBF903FDD261}" type="datetimeFigureOut">
              <a:rPr lang="uk-UA" smtClean="0"/>
              <a:pPr/>
              <a:t>09.12.2013</a:t>
            </a:fld>
            <a:endParaRPr lang="uk-UA"/>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uk-UA"/>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203157A-5EA8-40B8-9F8A-81AF3A083C4C}"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B9BA77-A5F3-4653-A602-DBF903FDD261}" type="datetimeFigureOut">
              <a:rPr lang="uk-UA" smtClean="0"/>
              <a:pPr/>
              <a:t>09.12.2013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203157A-5EA8-40B8-9F8A-81AF3A083C4C}"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B9BA77-A5F3-4653-A602-DBF903FDD261}" type="datetimeFigureOut">
              <a:rPr lang="uk-UA" smtClean="0"/>
              <a:pPr/>
              <a:t>09.12.2013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203157A-5EA8-40B8-9F8A-81AF3A083C4C}"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CDB9BA77-A5F3-4653-A602-DBF903FDD261}" type="datetimeFigureOut">
              <a:rPr lang="uk-UA" smtClean="0"/>
              <a:pPr/>
              <a:t>09.12.2013</a:t>
            </a:fld>
            <a:endParaRPr lang="uk-UA"/>
          </a:p>
        </p:txBody>
      </p:sp>
      <p:sp>
        <p:nvSpPr>
          <p:cNvPr id="5" name="Нижний колонтитул 4"/>
          <p:cNvSpPr>
            <a:spLocks noGrp="1"/>
          </p:cNvSpPr>
          <p:nvPr>
            <p:ph type="ftr" sz="quarter" idx="11"/>
          </p:nvPr>
        </p:nvSpPr>
        <p:spPr>
          <a:xfrm>
            <a:off x="457200" y="6480969"/>
            <a:ext cx="4260056" cy="300831"/>
          </a:xfrm>
        </p:spPr>
        <p:txBody>
          <a:bodyPr/>
          <a:lstStyle/>
          <a:p>
            <a:endParaRPr lang="uk-UA"/>
          </a:p>
        </p:txBody>
      </p:sp>
      <p:sp>
        <p:nvSpPr>
          <p:cNvPr id="6" name="Номер слайда 5"/>
          <p:cNvSpPr>
            <a:spLocks noGrp="1"/>
          </p:cNvSpPr>
          <p:nvPr>
            <p:ph type="sldNum" sz="quarter" idx="12"/>
          </p:nvPr>
        </p:nvSpPr>
        <p:spPr/>
        <p:txBody>
          <a:bodyPr/>
          <a:lstStyle/>
          <a:p>
            <a:fld id="{C203157A-5EA8-40B8-9F8A-81AF3A083C4C}"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CDB9BA77-A5F3-4653-A602-DBF903FDD261}" type="datetimeFigureOut">
              <a:rPr lang="uk-UA" smtClean="0"/>
              <a:pPr/>
              <a:t>09.12.2013</a:t>
            </a:fld>
            <a:endParaRPr lang="uk-UA"/>
          </a:p>
        </p:txBody>
      </p:sp>
      <p:sp>
        <p:nvSpPr>
          <p:cNvPr id="5" name="Нижний колонтитул 4"/>
          <p:cNvSpPr>
            <a:spLocks noGrp="1"/>
          </p:cNvSpPr>
          <p:nvPr>
            <p:ph type="ftr" sz="quarter" idx="11"/>
          </p:nvPr>
        </p:nvSpPr>
        <p:spPr>
          <a:xfrm>
            <a:off x="2619376" y="6480969"/>
            <a:ext cx="4260056" cy="300831"/>
          </a:xfrm>
        </p:spPr>
        <p:txBody>
          <a:bodyPr/>
          <a:lstStyle/>
          <a:p>
            <a:endParaRPr lang="uk-UA"/>
          </a:p>
        </p:txBody>
      </p:sp>
      <p:sp>
        <p:nvSpPr>
          <p:cNvPr id="6" name="Номер слайда 5"/>
          <p:cNvSpPr>
            <a:spLocks noGrp="1"/>
          </p:cNvSpPr>
          <p:nvPr>
            <p:ph type="sldNum" sz="quarter" idx="12"/>
          </p:nvPr>
        </p:nvSpPr>
        <p:spPr>
          <a:xfrm>
            <a:off x="8451056" y="809624"/>
            <a:ext cx="502920" cy="300831"/>
          </a:xfrm>
        </p:spPr>
        <p:txBody>
          <a:bodyPr/>
          <a:lstStyle/>
          <a:p>
            <a:fld id="{C203157A-5EA8-40B8-9F8A-81AF3A083C4C}" type="slidenum">
              <a:rPr lang="uk-UA" smtClean="0"/>
              <a:pPr/>
              <a:t>‹#›</a:t>
            </a:fld>
            <a:endParaRPr lang="uk-UA"/>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CDB9BA77-A5F3-4653-A602-DBF903FDD261}" type="datetimeFigureOut">
              <a:rPr lang="uk-UA" smtClean="0"/>
              <a:pPr/>
              <a:t>09.12.2013</a:t>
            </a:fld>
            <a:endParaRPr lang="uk-UA"/>
          </a:p>
        </p:txBody>
      </p:sp>
      <p:sp>
        <p:nvSpPr>
          <p:cNvPr id="6" name="Нижний колонтитул 5"/>
          <p:cNvSpPr>
            <a:spLocks noGrp="1"/>
          </p:cNvSpPr>
          <p:nvPr>
            <p:ph type="ftr" sz="quarter" idx="11"/>
          </p:nvPr>
        </p:nvSpPr>
        <p:spPr>
          <a:xfrm>
            <a:off x="457200" y="6480969"/>
            <a:ext cx="4260056" cy="301752"/>
          </a:xfrm>
        </p:spPr>
        <p:txBody>
          <a:bodyPr/>
          <a:lstStyle/>
          <a:p>
            <a:endParaRPr lang="uk-UA"/>
          </a:p>
        </p:txBody>
      </p:sp>
      <p:sp>
        <p:nvSpPr>
          <p:cNvPr id="7" name="Номер слайда 6"/>
          <p:cNvSpPr>
            <a:spLocks noGrp="1"/>
          </p:cNvSpPr>
          <p:nvPr>
            <p:ph type="sldNum" sz="quarter" idx="12"/>
          </p:nvPr>
        </p:nvSpPr>
        <p:spPr>
          <a:xfrm>
            <a:off x="7589520" y="6480969"/>
            <a:ext cx="502920" cy="301752"/>
          </a:xfrm>
        </p:spPr>
        <p:txBody>
          <a:bodyPr/>
          <a:lstStyle/>
          <a:p>
            <a:fld id="{C203157A-5EA8-40B8-9F8A-81AF3A083C4C}"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CDB9BA77-A5F3-4653-A602-DBF903FDD261}" type="datetimeFigureOut">
              <a:rPr lang="uk-UA" smtClean="0"/>
              <a:pPr/>
              <a:t>09.12.2013</a:t>
            </a:fld>
            <a:endParaRPr lang="uk-UA"/>
          </a:p>
        </p:txBody>
      </p:sp>
      <p:sp>
        <p:nvSpPr>
          <p:cNvPr id="8" name="Нижний колонтитул 7"/>
          <p:cNvSpPr>
            <a:spLocks noGrp="1"/>
          </p:cNvSpPr>
          <p:nvPr>
            <p:ph type="ftr" sz="quarter" idx="11"/>
          </p:nvPr>
        </p:nvSpPr>
        <p:spPr>
          <a:xfrm>
            <a:off x="457200" y="6480969"/>
            <a:ext cx="4261104" cy="301752"/>
          </a:xfrm>
        </p:spPr>
        <p:txBody>
          <a:bodyPr/>
          <a:lstStyle/>
          <a:p>
            <a:endParaRPr lang="uk-UA"/>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C203157A-5EA8-40B8-9F8A-81AF3A083C4C}"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DB9BA77-A5F3-4653-A602-DBF903FDD261}" type="datetimeFigureOut">
              <a:rPr lang="uk-UA" smtClean="0"/>
              <a:pPr/>
              <a:t>09.12.2013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C203157A-5EA8-40B8-9F8A-81AF3A083C4C}"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CDB9BA77-A5F3-4653-A602-DBF903FDD261}" type="datetimeFigureOut">
              <a:rPr lang="uk-UA" smtClean="0"/>
              <a:pPr/>
              <a:t>09.12.2013</a:t>
            </a:fld>
            <a:endParaRPr lang="uk-UA"/>
          </a:p>
        </p:txBody>
      </p:sp>
      <p:sp>
        <p:nvSpPr>
          <p:cNvPr id="3" name="Нижний колонтитул 2"/>
          <p:cNvSpPr>
            <a:spLocks noGrp="1"/>
          </p:cNvSpPr>
          <p:nvPr>
            <p:ph type="ftr" sz="quarter" idx="11"/>
          </p:nvPr>
        </p:nvSpPr>
        <p:spPr>
          <a:xfrm>
            <a:off x="457200" y="6481890"/>
            <a:ext cx="4260056" cy="300831"/>
          </a:xfrm>
        </p:spPr>
        <p:txBody>
          <a:bodyPr/>
          <a:lstStyle/>
          <a:p>
            <a:endParaRPr lang="uk-UA"/>
          </a:p>
        </p:txBody>
      </p:sp>
      <p:sp>
        <p:nvSpPr>
          <p:cNvPr id="4" name="Номер слайда 3"/>
          <p:cNvSpPr>
            <a:spLocks noGrp="1"/>
          </p:cNvSpPr>
          <p:nvPr>
            <p:ph type="sldNum" sz="quarter" idx="12"/>
          </p:nvPr>
        </p:nvSpPr>
        <p:spPr>
          <a:xfrm>
            <a:off x="7589520" y="6480969"/>
            <a:ext cx="502920" cy="301752"/>
          </a:xfrm>
        </p:spPr>
        <p:txBody>
          <a:bodyPr/>
          <a:lstStyle/>
          <a:p>
            <a:fld id="{C203157A-5EA8-40B8-9F8A-81AF3A083C4C}"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CDB9BA77-A5F3-4653-A602-DBF903FDD261}" type="datetimeFigureOut">
              <a:rPr lang="uk-UA" smtClean="0"/>
              <a:pPr/>
              <a:t>09.12.2013</a:t>
            </a:fld>
            <a:endParaRPr lang="uk-UA"/>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uk-UA"/>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C203157A-5EA8-40B8-9F8A-81AF3A083C4C}"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CDB9BA77-A5F3-4653-A602-DBF903FDD261}" type="datetimeFigureOut">
              <a:rPr lang="uk-UA" smtClean="0"/>
              <a:pPr/>
              <a:t>09.12.2013</a:t>
            </a:fld>
            <a:endParaRPr lang="uk-UA"/>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uk-UA"/>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C203157A-5EA8-40B8-9F8A-81AF3A083C4C}"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DB9BA77-A5F3-4653-A602-DBF903FDD261}" type="datetimeFigureOut">
              <a:rPr lang="uk-UA" smtClean="0"/>
              <a:pPr/>
              <a:t>09.12.2013</a:t>
            </a:fld>
            <a:endParaRPr lang="uk-UA"/>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uk-UA"/>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203157A-5EA8-40B8-9F8A-81AF3A083C4C}" type="slidenum">
              <a:rPr lang="uk-UA" smtClean="0"/>
              <a:pPr/>
              <a:t>‹#›</a:t>
            </a:fld>
            <a:endParaRPr lang="uk-U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556792"/>
            <a:ext cx="8062912" cy="1470025"/>
          </a:xfrm>
        </p:spPr>
        <p:txBody>
          <a:bodyPr/>
          <a:lstStyle/>
          <a:p>
            <a:pPr algn="ctr"/>
            <a:r>
              <a:rPr lang="uk-UA" dirty="0" smtClean="0"/>
              <a:t>Галактики</a:t>
            </a:r>
            <a:endParaRPr lang="uk-UA" dirty="0"/>
          </a:p>
        </p:txBody>
      </p:sp>
      <p:sp>
        <p:nvSpPr>
          <p:cNvPr id="3" name="Подзаголовок 2"/>
          <p:cNvSpPr>
            <a:spLocks noGrp="1"/>
          </p:cNvSpPr>
          <p:nvPr>
            <p:ph type="subTitle" idx="1"/>
          </p:nvPr>
        </p:nvSpPr>
        <p:spPr>
          <a:xfrm>
            <a:off x="395536" y="4149080"/>
            <a:ext cx="8062912" cy="1752600"/>
          </a:xfrm>
        </p:spPr>
        <p:txBody>
          <a:bodyPr/>
          <a:lstStyle/>
          <a:p>
            <a:endParaRPr lang="uk-UA" dirty="0" smtClean="0"/>
          </a:p>
          <a:p>
            <a:r>
              <a:rPr lang="uk-UA" sz="2400" b="1" dirty="0" smtClean="0">
                <a:solidFill>
                  <a:schemeClr val="tx1"/>
                </a:solidFill>
              </a:rPr>
              <a:t>Підготував учень 7-Б класу,</a:t>
            </a:r>
          </a:p>
          <a:p>
            <a:r>
              <a:rPr lang="uk-UA" sz="2400" b="1" dirty="0" smtClean="0">
                <a:solidFill>
                  <a:schemeClr val="tx1"/>
                </a:solidFill>
              </a:rPr>
              <a:t>Лагода Віталій</a:t>
            </a:r>
            <a:endParaRPr lang="uk-UA" sz="24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07020102"/>
          <p:cNvPicPr>
            <a:picLocks noGrp="1" noChangeAspect="1" noChangeArrowheads="1"/>
          </p:cNvPicPr>
          <p:nvPr>
            <p:ph idx="1"/>
          </p:nvPr>
        </p:nvPicPr>
        <p:blipFill>
          <a:blip r:embed="rId2" cstate="print"/>
          <a:srcRect/>
          <a:stretch>
            <a:fillRect/>
          </a:stretch>
        </p:blipFill>
        <p:spPr>
          <a:xfrm>
            <a:off x="4247456" y="1196752"/>
            <a:ext cx="4896544" cy="3672408"/>
          </a:xfrm>
          <a:noFill/>
          <a:ln/>
        </p:spPr>
      </p:pic>
      <p:sp>
        <p:nvSpPr>
          <p:cNvPr id="5" name="TextBox 4"/>
          <p:cNvSpPr txBox="1"/>
          <p:nvPr/>
        </p:nvSpPr>
        <p:spPr>
          <a:xfrm>
            <a:off x="4932040" y="5013176"/>
            <a:ext cx="3888432" cy="1384995"/>
          </a:xfrm>
          <a:prstGeom prst="rect">
            <a:avLst/>
          </a:prstGeom>
          <a:noFill/>
        </p:spPr>
        <p:txBody>
          <a:bodyPr wrap="square" rtlCol="0">
            <a:spAutoFit/>
          </a:bodyPr>
          <a:lstStyle/>
          <a:p>
            <a:pPr algn="ctr"/>
            <a:r>
              <a:rPr lang="uk-UA" sz="2800" b="1" dirty="0" smtClean="0">
                <a:latin typeface="Arial" pitchFamily="34" charset="0"/>
                <a:cs typeface="Arial" pitchFamily="34" charset="0"/>
              </a:rPr>
              <a:t>Туманність Андромеди (галактика М31)</a:t>
            </a:r>
            <a:endParaRPr lang="uk-UA" sz="2800" b="1" dirty="0">
              <a:latin typeface="Arial" pitchFamily="34" charset="0"/>
              <a:cs typeface="Arial" pitchFamily="34" charset="0"/>
            </a:endParaRPr>
          </a:p>
        </p:txBody>
      </p:sp>
      <p:pic>
        <p:nvPicPr>
          <p:cNvPr id="6" name="Picture 4" descr="0102010303"/>
          <p:cNvPicPr>
            <a:picLocks noChangeAspect="1" noChangeArrowheads="1"/>
          </p:cNvPicPr>
          <p:nvPr/>
        </p:nvPicPr>
        <p:blipFill>
          <a:blip r:embed="rId3" cstate="print"/>
          <a:srcRect/>
          <a:stretch>
            <a:fillRect/>
          </a:stretch>
        </p:blipFill>
        <p:spPr>
          <a:xfrm>
            <a:off x="251520" y="1700808"/>
            <a:ext cx="3840425" cy="2880319"/>
          </a:xfrm>
          <a:prstGeom prst="rect">
            <a:avLst/>
          </a:prstGeom>
          <a:noFill/>
          <a:ln/>
        </p:spPr>
      </p:pic>
      <p:sp>
        <p:nvSpPr>
          <p:cNvPr id="7" name="TextBox 6"/>
          <p:cNvSpPr txBox="1"/>
          <p:nvPr/>
        </p:nvSpPr>
        <p:spPr>
          <a:xfrm>
            <a:off x="899592" y="5445224"/>
            <a:ext cx="2448272" cy="954107"/>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Галактика М101</a:t>
            </a:r>
            <a:endParaRPr lang="uk-UA"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Спіральні галактики з перемичкою</a:t>
            </a:r>
            <a:endParaRPr lang="uk-UA" dirty="0"/>
          </a:p>
        </p:txBody>
      </p:sp>
      <p:pic>
        <p:nvPicPr>
          <p:cNvPr id="5122" name="Picture 2" descr="D:\астр\800px-Hubble2005-01-barred-spiral-galaxy-NGC1300.jpg"/>
          <p:cNvPicPr>
            <a:picLocks noGrp="1" noChangeAspect="1" noChangeArrowheads="1"/>
          </p:cNvPicPr>
          <p:nvPr>
            <p:ph idx="1"/>
          </p:nvPr>
        </p:nvPicPr>
        <p:blipFill>
          <a:blip r:embed="rId2" cstate="print"/>
          <a:srcRect/>
          <a:stretch>
            <a:fillRect/>
          </a:stretch>
        </p:blipFill>
        <p:spPr bwMode="auto">
          <a:xfrm>
            <a:off x="1547664" y="2132856"/>
            <a:ext cx="6190162" cy="3528392"/>
          </a:xfrm>
          <a:prstGeom prst="rect">
            <a:avLst/>
          </a:prstGeom>
          <a:noFill/>
        </p:spPr>
      </p:pic>
      <p:sp>
        <p:nvSpPr>
          <p:cNvPr id="5" name="TextBox 4"/>
          <p:cNvSpPr txBox="1"/>
          <p:nvPr/>
        </p:nvSpPr>
        <p:spPr>
          <a:xfrm>
            <a:off x="1763688" y="6021288"/>
            <a:ext cx="5400600" cy="523220"/>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Галактика </a:t>
            </a:r>
            <a:r>
              <a:rPr lang="en-US" sz="2800" b="1" dirty="0" smtClean="0">
                <a:latin typeface="Arial" pitchFamily="34" charset="0"/>
                <a:cs typeface="Arial" pitchFamily="34" charset="0"/>
              </a:rPr>
              <a:t>NGC 130</a:t>
            </a:r>
            <a:r>
              <a:rPr lang="uk-UA" sz="2800" b="1" dirty="0" smtClean="0">
                <a:latin typeface="Arial" pitchFamily="34" charset="0"/>
                <a:cs typeface="Arial" pitchFamily="34" charset="0"/>
              </a:rPr>
              <a:t>0</a:t>
            </a:r>
            <a:endParaRPr lang="uk-UA"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07020401"/>
          <p:cNvPicPr>
            <a:picLocks noChangeAspect="1" noChangeArrowheads="1"/>
          </p:cNvPicPr>
          <p:nvPr/>
        </p:nvPicPr>
        <p:blipFill>
          <a:blip r:embed="rId2" cstate="print"/>
          <a:srcRect/>
          <a:stretch>
            <a:fillRect/>
          </a:stretch>
        </p:blipFill>
        <p:spPr bwMode="auto">
          <a:xfrm>
            <a:off x="323528" y="2060848"/>
            <a:ext cx="4552711" cy="3414266"/>
          </a:xfrm>
          <a:prstGeom prst="rect">
            <a:avLst/>
          </a:prstGeom>
          <a:noFill/>
        </p:spPr>
      </p:pic>
      <p:sp>
        <p:nvSpPr>
          <p:cNvPr id="5" name="TextBox 4"/>
          <p:cNvSpPr txBox="1"/>
          <p:nvPr/>
        </p:nvSpPr>
        <p:spPr>
          <a:xfrm>
            <a:off x="251520" y="5733256"/>
            <a:ext cx="4536504" cy="954107"/>
          </a:xfrm>
          <a:prstGeom prst="rect">
            <a:avLst/>
          </a:prstGeom>
          <a:noFill/>
        </p:spPr>
        <p:txBody>
          <a:bodyPr wrap="square" rtlCol="0">
            <a:spAutoFit/>
          </a:bodyPr>
          <a:lstStyle/>
          <a:p>
            <a:pPr algn="ctr"/>
            <a:r>
              <a:rPr lang="uk-UA" sz="2800" b="1" dirty="0" smtClean="0">
                <a:latin typeface="Arial" pitchFamily="34" charset="0"/>
                <a:cs typeface="Arial" pitchFamily="34" charset="0"/>
              </a:rPr>
              <a:t>Велика Магелланова Хмара</a:t>
            </a:r>
            <a:endParaRPr lang="uk-UA" sz="2800" b="1" dirty="0">
              <a:latin typeface="Arial" pitchFamily="34" charset="0"/>
              <a:cs typeface="Arial" pitchFamily="34" charset="0"/>
            </a:endParaRPr>
          </a:p>
        </p:txBody>
      </p:sp>
      <p:sp>
        <p:nvSpPr>
          <p:cNvPr id="6" name="TextBox 5"/>
          <p:cNvSpPr txBox="1"/>
          <p:nvPr/>
        </p:nvSpPr>
        <p:spPr>
          <a:xfrm>
            <a:off x="5292080" y="5733256"/>
            <a:ext cx="3851920" cy="954107"/>
          </a:xfrm>
          <a:prstGeom prst="rect">
            <a:avLst/>
          </a:prstGeom>
          <a:noFill/>
        </p:spPr>
        <p:txBody>
          <a:bodyPr wrap="square" rtlCol="0">
            <a:spAutoFit/>
          </a:bodyPr>
          <a:lstStyle/>
          <a:p>
            <a:pPr algn="ctr"/>
            <a:r>
              <a:rPr lang="uk-UA" sz="2800" b="1" dirty="0" smtClean="0">
                <a:latin typeface="Arial" pitchFamily="34" charset="0"/>
                <a:cs typeface="Arial" pitchFamily="34" charset="0"/>
              </a:rPr>
              <a:t>Мала Магелланова Хмара</a:t>
            </a:r>
            <a:endParaRPr lang="uk-UA" sz="2800" b="1" dirty="0">
              <a:latin typeface="Arial" pitchFamily="34" charset="0"/>
              <a:cs typeface="Arial" pitchFamily="34" charset="0"/>
            </a:endParaRPr>
          </a:p>
        </p:txBody>
      </p:sp>
      <p:pic>
        <p:nvPicPr>
          <p:cNvPr id="7" name="Picture 4" descr="07020402"/>
          <p:cNvPicPr>
            <a:picLocks noChangeAspect="1" noChangeArrowheads="1"/>
          </p:cNvPicPr>
          <p:nvPr/>
        </p:nvPicPr>
        <p:blipFill>
          <a:blip r:embed="rId3" cstate="print"/>
          <a:srcRect/>
          <a:stretch>
            <a:fillRect/>
          </a:stretch>
        </p:blipFill>
        <p:spPr bwMode="auto">
          <a:xfrm>
            <a:off x="5436096" y="2060848"/>
            <a:ext cx="3433217" cy="3433217"/>
          </a:xfrm>
          <a:prstGeom prst="rect">
            <a:avLst/>
          </a:prstGeom>
          <a:noFill/>
        </p:spPr>
      </p:pic>
      <p:sp>
        <p:nvSpPr>
          <p:cNvPr id="8" name="Заголовок 7"/>
          <p:cNvSpPr>
            <a:spLocks noGrp="1"/>
          </p:cNvSpPr>
          <p:nvPr>
            <p:ph type="title"/>
          </p:nvPr>
        </p:nvSpPr>
        <p:spPr/>
        <p:txBody>
          <a:bodyPr/>
          <a:lstStyle/>
          <a:p>
            <a:pPr algn="ctr"/>
            <a:r>
              <a:rPr lang="uk-UA" dirty="0" smtClean="0"/>
              <a:t>Неправильні галактики</a:t>
            </a:r>
            <a:endParaRPr lang="uk-U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Активна галактика</a:t>
            </a:r>
            <a:endParaRPr lang="uk-UA" dirty="0"/>
          </a:p>
        </p:txBody>
      </p:sp>
      <p:sp>
        <p:nvSpPr>
          <p:cNvPr id="3" name="Содержимое 2"/>
          <p:cNvSpPr>
            <a:spLocks noGrp="1"/>
          </p:cNvSpPr>
          <p:nvPr>
            <p:ph idx="1"/>
          </p:nvPr>
        </p:nvSpPr>
        <p:spPr>
          <a:xfrm>
            <a:off x="0" y="1412776"/>
            <a:ext cx="5796136" cy="5445224"/>
          </a:xfrm>
        </p:spPr>
        <p:txBody>
          <a:bodyPr>
            <a:normAutofit fontScale="77500" lnSpcReduction="20000"/>
          </a:bodyPr>
          <a:lstStyle/>
          <a:p>
            <a:endParaRPr lang="uk-UA" dirty="0" smtClean="0"/>
          </a:p>
          <a:p>
            <a:r>
              <a:rPr lang="uk-UA" dirty="0" smtClean="0"/>
              <a:t>Активна галактика – це галактика з активним ядром. Такі галактики поділяються на: </a:t>
            </a:r>
            <a:r>
              <a:rPr lang="uk-UA" dirty="0" err="1" smtClean="0"/>
              <a:t>сейфертовськи</a:t>
            </a:r>
            <a:r>
              <a:rPr lang="uk-UA" dirty="0" smtClean="0"/>
              <a:t>, радіогалактики, </a:t>
            </a:r>
            <a:r>
              <a:rPr lang="uk-UA" dirty="0" err="1" smtClean="0"/>
              <a:t>лацертиди</a:t>
            </a:r>
            <a:r>
              <a:rPr lang="uk-UA" dirty="0" smtClean="0"/>
              <a:t> і квазари. Є думка, що в центрі галактик з активним ядром знаходиться чорна діра, яка і є причиною підвищеної інтенсивності випромінювання, особливо в рентгенівському діапазоні. З ядра таких галактик зазвичай виривається релятивістський струмінь (</a:t>
            </a:r>
            <a:r>
              <a:rPr lang="uk-UA" dirty="0" err="1" smtClean="0"/>
              <a:t>джет</a:t>
            </a:r>
            <a:r>
              <a:rPr lang="uk-UA" dirty="0" smtClean="0"/>
              <a:t>). Відмінною рисою багатьох активних галактик є змінне (від декількох днів до декількох годин) рентгенівське випромінювання.</a:t>
            </a:r>
          </a:p>
          <a:p>
            <a:endParaRPr lang="uk-UA" dirty="0"/>
          </a:p>
        </p:txBody>
      </p:sp>
      <p:pic>
        <p:nvPicPr>
          <p:cNvPr id="8194" name="Picture 2" descr="D:\астр\574px-M87_jet.jpg"/>
          <p:cNvPicPr>
            <a:picLocks noChangeAspect="1" noChangeArrowheads="1"/>
          </p:cNvPicPr>
          <p:nvPr/>
        </p:nvPicPr>
        <p:blipFill>
          <a:blip r:embed="rId2" cstate="print"/>
          <a:srcRect/>
          <a:stretch>
            <a:fillRect/>
          </a:stretch>
        </p:blipFill>
        <p:spPr bwMode="auto">
          <a:xfrm>
            <a:off x="5713413" y="2204864"/>
            <a:ext cx="3430587" cy="3579813"/>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Взаємодіючі галактики</a:t>
            </a:r>
            <a:endParaRPr lang="uk-UA" dirty="0"/>
          </a:p>
        </p:txBody>
      </p:sp>
      <p:sp>
        <p:nvSpPr>
          <p:cNvPr id="3" name="Содержимое 2"/>
          <p:cNvSpPr>
            <a:spLocks noGrp="1"/>
          </p:cNvSpPr>
          <p:nvPr>
            <p:ph idx="1"/>
          </p:nvPr>
        </p:nvSpPr>
        <p:spPr/>
        <p:txBody>
          <a:bodyPr>
            <a:normAutofit lnSpcReduction="10000"/>
          </a:bodyPr>
          <a:lstStyle/>
          <a:p>
            <a:r>
              <a:rPr lang="uk-UA" dirty="0" smtClean="0"/>
              <a:t>Взаємодіючі галактики – це галактики, розташовані в просторі досить близько, щоб взаємна гравітація істотно впливала на форму, рух речовини і зірок, на процеси </a:t>
            </a:r>
            <a:r>
              <a:rPr lang="uk-UA" dirty="0" err="1" smtClean="0"/>
              <a:t>зореутворення</a:t>
            </a:r>
            <a:r>
              <a:rPr lang="uk-UA" dirty="0" smtClean="0"/>
              <a:t>, а в деяких випадках і на обмін речовиною між галактиками. Для взаємодіючих галактик характерна наявність «хвостів», «мостів» і викидів речовини.</a:t>
            </a:r>
          </a:p>
          <a:p>
            <a:endParaRPr lang="uk-U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Взаємодія з супутником</a:t>
            </a:r>
            <a:endParaRPr lang="uk-UA" dirty="0"/>
          </a:p>
        </p:txBody>
      </p:sp>
      <p:pic>
        <p:nvPicPr>
          <p:cNvPr id="6146" name="Picture 2" descr="D:\астр\800px-Ngc2207.jpg"/>
          <p:cNvPicPr>
            <a:picLocks noGrp="1" noChangeAspect="1" noChangeArrowheads="1"/>
          </p:cNvPicPr>
          <p:nvPr>
            <p:ph idx="1"/>
          </p:nvPr>
        </p:nvPicPr>
        <p:blipFill>
          <a:blip r:embed="rId2" cstate="print"/>
          <a:srcRect/>
          <a:stretch>
            <a:fillRect/>
          </a:stretch>
        </p:blipFill>
        <p:spPr bwMode="auto">
          <a:xfrm>
            <a:off x="395536" y="1844824"/>
            <a:ext cx="4647949" cy="2376264"/>
          </a:xfrm>
          <a:prstGeom prst="rect">
            <a:avLst/>
          </a:prstGeom>
          <a:noFill/>
        </p:spPr>
      </p:pic>
      <p:pic>
        <p:nvPicPr>
          <p:cNvPr id="6147" name="Picture 3" descr="D:\астр\Whirlpool_(M51).jpg"/>
          <p:cNvPicPr>
            <a:picLocks noChangeAspect="1" noChangeArrowheads="1"/>
          </p:cNvPicPr>
          <p:nvPr/>
        </p:nvPicPr>
        <p:blipFill>
          <a:blip r:embed="rId3" cstate="print"/>
          <a:srcRect/>
          <a:stretch>
            <a:fillRect/>
          </a:stretch>
        </p:blipFill>
        <p:spPr bwMode="auto">
          <a:xfrm>
            <a:off x="5940152" y="1628800"/>
            <a:ext cx="2816953" cy="3888432"/>
          </a:xfrm>
          <a:prstGeom prst="rect">
            <a:avLst/>
          </a:prstGeom>
          <a:noFill/>
        </p:spPr>
      </p:pic>
      <p:sp>
        <p:nvSpPr>
          <p:cNvPr id="6" name="TextBox 5"/>
          <p:cNvSpPr txBox="1"/>
          <p:nvPr/>
        </p:nvSpPr>
        <p:spPr>
          <a:xfrm>
            <a:off x="5220072" y="5733256"/>
            <a:ext cx="3456384" cy="954107"/>
          </a:xfrm>
          <a:prstGeom prst="rect">
            <a:avLst/>
          </a:prstGeom>
          <a:noFill/>
        </p:spPr>
        <p:txBody>
          <a:bodyPr wrap="square" rtlCol="0">
            <a:spAutoFit/>
          </a:bodyPr>
          <a:lstStyle/>
          <a:p>
            <a:pPr algn="ctr"/>
            <a:r>
              <a:rPr lang="uk-UA" sz="2800" b="1" smtClean="0">
                <a:latin typeface="Arial" pitchFamily="34" charset="0"/>
                <a:cs typeface="Arial" pitchFamily="34" charset="0"/>
              </a:rPr>
              <a:t>Галактика Вир (M51) і NGC 5195</a:t>
            </a:r>
            <a:endParaRPr lang="uk-UA" sz="2800" b="1">
              <a:latin typeface="Arial" pitchFamily="34" charset="0"/>
              <a:cs typeface="Arial" pitchFamily="34" charset="0"/>
            </a:endParaRPr>
          </a:p>
        </p:txBody>
      </p:sp>
      <p:sp>
        <p:nvSpPr>
          <p:cNvPr id="7" name="TextBox 6"/>
          <p:cNvSpPr txBox="1"/>
          <p:nvPr/>
        </p:nvSpPr>
        <p:spPr>
          <a:xfrm>
            <a:off x="827584" y="4941168"/>
            <a:ext cx="3384376" cy="954107"/>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Галактика NGC 2207 і IC 2163</a:t>
            </a:r>
            <a:endParaRPr lang="uk-UA"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Зіткнення галактик</a:t>
            </a:r>
            <a:endParaRPr lang="uk-UA" dirty="0"/>
          </a:p>
        </p:txBody>
      </p:sp>
      <p:pic>
        <p:nvPicPr>
          <p:cNvPr id="7170" name="Picture 2" descr="D:\астр\800px-NGC4676.jpg"/>
          <p:cNvPicPr>
            <a:picLocks noGrp="1" noChangeAspect="1" noChangeArrowheads="1"/>
          </p:cNvPicPr>
          <p:nvPr>
            <p:ph idx="1"/>
          </p:nvPr>
        </p:nvPicPr>
        <p:blipFill>
          <a:blip r:embed="rId2" cstate="print"/>
          <a:srcRect/>
          <a:stretch>
            <a:fillRect/>
          </a:stretch>
        </p:blipFill>
        <p:spPr bwMode="auto">
          <a:xfrm>
            <a:off x="3979094" y="2060848"/>
            <a:ext cx="5164906" cy="2382313"/>
          </a:xfrm>
          <a:prstGeom prst="rect">
            <a:avLst/>
          </a:prstGeom>
          <a:noFill/>
        </p:spPr>
      </p:pic>
      <p:sp>
        <p:nvSpPr>
          <p:cNvPr id="7" name="TextBox 6"/>
          <p:cNvSpPr txBox="1"/>
          <p:nvPr/>
        </p:nvSpPr>
        <p:spPr>
          <a:xfrm>
            <a:off x="4391472" y="5157192"/>
            <a:ext cx="4752528" cy="954107"/>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Галактики «Мишки» (NGC 4676A і 4676B)</a:t>
            </a:r>
            <a:endParaRPr lang="uk-UA" sz="2800" b="1" dirty="0">
              <a:latin typeface="Arial" pitchFamily="34" charset="0"/>
              <a:cs typeface="Arial" pitchFamily="34" charset="0"/>
            </a:endParaRPr>
          </a:p>
        </p:txBody>
      </p:sp>
      <p:pic>
        <p:nvPicPr>
          <p:cNvPr id="7173" name="Picture 5" descr="D:\астр\800px-Antennae_1997-34-a-full_jpg.jpg"/>
          <p:cNvPicPr>
            <a:picLocks noChangeAspect="1" noChangeArrowheads="1"/>
          </p:cNvPicPr>
          <p:nvPr/>
        </p:nvPicPr>
        <p:blipFill>
          <a:blip r:embed="rId3" cstate="print"/>
          <a:srcRect/>
          <a:stretch>
            <a:fillRect/>
          </a:stretch>
        </p:blipFill>
        <p:spPr bwMode="auto">
          <a:xfrm>
            <a:off x="0" y="1988840"/>
            <a:ext cx="4271000" cy="2952328"/>
          </a:xfrm>
          <a:prstGeom prst="rect">
            <a:avLst/>
          </a:prstGeom>
          <a:noFill/>
        </p:spPr>
      </p:pic>
      <p:sp>
        <p:nvSpPr>
          <p:cNvPr id="9" name="TextBox 8"/>
          <p:cNvSpPr txBox="1"/>
          <p:nvPr/>
        </p:nvSpPr>
        <p:spPr>
          <a:xfrm>
            <a:off x="0" y="5042118"/>
            <a:ext cx="4139952" cy="1384995"/>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Галактики «Антени» або «Вуса» (NGC 4038 і 4039)</a:t>
            </a:r>
            <a:endParaRPr lang="uk-UA"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Теорії виникнення галактик</a:t>
            </a:r>
            <a:endParaRPr lang="uk-UA" dirty="0"/>
          </a:p>
        </p:txBody>
      </p:sp>
      <p:sp>
        <p:nvSpPr>
          <p:cNvPr id="5" name="Содержимое 4"/>
          <p:cNvSpPr>
            <a:spLocks noGrp="1"/>
          </p:cNvSpPr>
          <p:nvPr>
            <p:ph idx="1"/>
          </p:nvPr>
        </p:nvSpPr>
        <p:spPr/>
        <p:txBody>
          <a:bodyPr>
            <a:noAutofit/>
          </a:bodyPr>
          <a:lstStyle/>
          <a:p>
            <a:r>
              <a:rPr lang="uk-UA" sz="1600" b="1" dirty="0" smtClean="0">
                <a:latin typeface="Arial" pitchFamily="34" charset="0"/>
                <a:cs typeface="Arial" pitchFamily="34" charset="0"/>
              </a:rPr>
              <a:t>Ієрархічна теорія</a:t>
            </a:r>
            <a:r>
              <a:rPr lang="uk-UA" sz="1600" dirty="0" smtClean="0">
                <a:latin typeface="Arial" pitchFamily="34" charset="0"/>
                <a:cs typeface="Arial" pitchFamily="34" charset="0"/>
              </a:rPr>
              <a:t/>
            </a:r>
            <a:br>
              <a:rPr lang="uk-UA" sz="1600" dirty="0" smtClean="0">
                <a:latin typeface="Arial" pitchFamily="34" charset="0"/>
                <a:cs typeface="Arial" pitchFamily="34" charset="0"/>
              </a:rPr>
            </a:br>
            <a:r>
              <a:rPr lang="uk-UA" sz="1600" dirty="0" smtClean="0">
                <a:latin typeface="Arial" pitchFamily="34" charset="0"/>
                <a:cs typeface="Arial" pitchFamily="34" charset="0"/>
              </a:rPr>
              <a:t>Згідно з першою, після виникнення перших зірок у Всесвіті почався процес гравітаційного об'єднання зірок у скупчення і далі в галактики. Останнім часом ця теорія поставлена ​​під сумнів. Сучасні телескопи здатні «заглянути» так далеко, що бачать об'єкти, що існували приблизно через 400 тис. років після Великого вибуху. Виявилося, що на той момент вже існували сформувалися галактики. Передбачається, що між виникненням перших зірок і вищевказаним періодом розвитку Всесвіту пройшло занадто мало часу, і галактики сформуватися не встигли б.</a:t>
            </a:r>
          </a:p>
          <a:p>
            <a:r>
              <a:rPr lang="uk-UA" sz="1600" b="1" dirty="0" smtClean="0">
                <a:latin typeface="Arial" pitchFamily="34" charset="0"/>
                <a:cs typeface="Arial" pitchFamily="34" charset="0"/>
              </a:rPr>
              <a:t>Інфляційна теорія</a:t>
            </a:r>
            <a:r>
              <a:rPr lang="uk-UA" sz="1600" dirty="0" smtClean="0">
                <a:latin typeface="Arial" pitchFamily="34" charset="0"/>
                <a:cs typeface="Arial" pitchFamily="34" charset="0"/>
              </a:rPr>
              <a:t/>
            </a:r>
            <a:br>
              <a:rPr lang="uk-UA" sz="1600" dirty="0" smtClean="0">
                <a:latin typeface="Arial" pitchFamily="34" charset="0"/>
                <a:cs typeface="Arial" pitchFamily="34" charset="0"/>
              </a:rPr>
            </a:br>
            <a:r>
              <a:rPr lang="uk-UA" sz="1600" dirty="0" smtClean="0">
                <a:latin typeface="Arial" pitchFamily="34" charset="0"/>
                <a:cs typeface="Arial" pitchFamily="34" charset="0"/>
              </a:rPr>
              <a:t>Інша поширена версія полягає в наступному. Як відомо, у вакуумі постійно відбуваються квантові флуктуації. Відбувалися вони і на самому початку існування Всесвіту, коли йшов процес інфляційного розширення Всесвіту з надсвітовою швидкістю. Це означає, що розширювалися і самі квантові флуктуації. Ті з них, які існували в момент припинення інфляції, залишилися «розтягненими» і таким чином виявилися першими </a:t>
            </a:r>
            <a:r>
              <a:rPr lang="uk-UA" sz="1600" dirty="0" err="1" smtClean="0">
                <a:latin typeface="Arial" pitchFamily="34" charset="0"/>
                <a:cs typeface="Arial" pitchFamily="34" charset="0"/>
              </a:rPr>
              <a:t>неоднорідностями</a:t>
            </a:r>
            <a:r>
              <a:rPr lang="uk-UA" sz="1600" dirty="0" smtClean="0">
                <a:latin typeface="Arial" pitchFamily="34" charset="0"/>
                <a:cs typeface="Arial" pitchFamily="34" charset="0"/>
              </a:rPr>
              <a:t> у Всесвіті. Виходить, що матерія мала близько 400 тис. років на гравітаційне стиснення навколо цих </a:t>
            </a:r>
            <a:r>
              <a:rPr lang="uk-UA" sz="1600" dirty="0" err="1" smtClean="0">
                <a:latin typeface="Arial" pitchFamily="34" charset="0"/>
                <a:cs typeface="Arial" pitchFamily="34" charset="0"/>
              </a:rPr>
              <a:t>неоднорідностей</a:t>
            </a:r>
            <a:r>
              <a:rPr lang="uk-UA" sz="1600" dirty="0" smtClean="0">
                <a:latin typeface="Arial" pitchFamily="34" charset="0"/>
                <a:cs typeface="Arial" pitchFamily="34" charset="0"/>
              </a:rPr>
              <a:t> і утворення газових туманностей. А далі почався процес виникнення зірок і перетворення туманностей в галактики.</a:t>
            </a:r>
            <a:endParaRPr lang="uk-UA"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Деякі відомості про Молочний Шлях</a:t>
            </a:r>
            <a:endParaRPr lang="uk-UA" dirty="0"/>
          </a:p>
        </p:txBody>
      </p:sp>
      <p:sp>
        <p:nvSpPr>
          <p:cNvPr id="3" name="Содержимое 2"/>
          <p:cNvSpPr>
            <a:spLocks noGrp="1"/>
          </p:cNvSpPr>
          <p:nvPr>
            <p:ph idx="1"/>
          </p:nvPr>
        </p:nvSpPr>
        <p:spPr/>
        <p:txBody>
          <a:bodyPr>
            <a:normAutofit fontScale="85000" lnSpcReduction="20000"/>
          </a:bodyPr>
          <a:lstStyle/>
          <a:p>
            <a:r>
              <a:rPr lang="uk-UA" dirty="0" smtClean="0"/>
              <a:t>Тип – спіральна галактика з перемичкою</a:t>
            </a:r>
          </a:p>
          <a:p>
            <a:r>
              <a:rPr lang="uk-UA" dirty="0" smtClean="0"/>
              <a:t>Діаметр –100 000 св. років</a:t>
            </a:r>
          </a:p>
          <a:p>
            <a:r>
              <a:rPr lang="uk-UA" dirty="0" smtClean="0"/>
              <a:t>Товщина – 3000 св. років</a:t>
            </a:r>
          </a:p>
          <a:p>
            <a:r>
              <a:rPr lang="uk-UA" dirty="0" smtClean="0"/>
              <a:t>Число зірок – 2—4·10</a:t>
            </a:r>
            <a:r>
              <a:rPr lang="uk-UA" baseline="30000" dirty="0" smtClean="0"/>
              <a:t>11</a:t>
            </a:r>
            <a:endParaRPr lang="uk-UA" dirty="0" smtClean="0"/>
          </a:p>
          <a:p>
            <a:r>
              <a:rPr lang="uk-UA" dirty="0" smtClean="0"/>
              <a:t>Вік найстарішої з відомих зірок – 13,2 </a:t>
            </a:r>
            <a:r>
              <a:rPr lang="uk-UA" dirty="0" err="1" smtClean="0"/>
              <a:t>млрд</a:t>
            </a:r>
            <a:r>
              <a:rPr lang="uk-UA" dirty="0" smtClean="0"/>
              <a:t> років</a:t>
            </a:r>
          </a:p>
          <a:p>
            <a:r>
              <a:rPr lang="uk-UA" dirty="0" smtClean="0"/>
              <a:t>Відстань від Сонця до галактичного центра 26 000 ± 1 400 св. років</a:t>
            </a:r>
          </a:p>
          <a:p>
            <a:r>
              <a:rPr lang="uk-UA" dirty="0" smtClean="0"/>
              <a:t>Галактичний період обертання Сонця 225—250 </a:t>
            </a:r>
            <a:r>
              <a:rPr lang="uk-UA" dirty="0" err="1" smtClean="0"/>
              <a:t>млн</a:t>
            </a:r>
            <a:r>
              <a:rPr lang="uk-UA" dirty="0" smtClean="0"/>
              <a:t> років</a:t>
            </a:r>
          </a:p>
          <a:p>
            <a:r>
              <a:rPr lang="uk-UA" dirty="0" smtClean="0"/>
              <a:t>Період обертання спіральної структури 50 </a:t>
            </a:r>
            <a:r>
              <a:rPr lang="uk-UA" dirty="0" err="1" smtClean="0"/>
              <a:t>млн</a:t>
            </a:r>
            <a:r>
              <a:rPr lang="uk-UA" dirty="0" smtClean="0"/>
              <a:t> років</a:t>
            </a:r>
          </a:p>
          <a:p>
            <a:endParaRPr lang="uk-U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36912"/>
            <a:ext cx="8229600" cy="1399032"/>
          </a:xfrm>
        </p:spPr>
        <p:txBody>
          <a:bodyPr/>
          <a:lstStyle/>
          <a:p>
            <a:pPr algn="ctr"/>
            <a:r>
              <a:rPr lang="uk-UA" dirty="0" smtClean="0"/>
              <a:t>Дякую за увагу!</a:t>
            </a:r>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Галактика</a:t>
            </a:r>
            <a:endParaRPr lang="uk-UA" dirty="0"/>
          </a:p>
        </p:txBody>
      </p:sp>
      <p:sp>
        <p:nvSpPr>
          <p:cNvPr id="3" name="Содержимое 2"/>
          <p:cNvSpPr>
            <a:spLocks noGrp="1"/>
          </p:cNvSpPr>
          <p:nvPr>
            <p:ph idx="1"/>
          </p:nvPr>
        </p:nvSpPr>
        <p:spPr/>
        <p:txBody>
          <a:bodyPr>
            <a:noAutofit/>
          </a:bodyPr>
          <a:lstStyle/>
          <a:p>
            <a:r>
              <a:rPr lang="vi-VN" sz="1800" b="1" dirty="0" smtClean="0">
                <a:latin typeface="Arial" pitchFamily="34" charset="0"/>
                <a:cs typeface="Arial" pitchFamily="34" charset="0"/>
              </a:rPr>
              <a:t>Галактика</a:t>
            </a:r>
            <a:r>
              <a:rPr lang="uk-UA" sz="1800" b="1" dirty="0" smtClean="0">
                <a:latin typeface="Arial" pitchFamily="34" charset="0"/>
                <a:cs typeface="Arial" pitchFamily="34" charset="0"/>
              </a:rPr>
              <a:t> – </a:t>
            </a:r>
            <a:r>
              <a:rPr lang="vi-VN" sz="1800" dirty="0" smtClean="0">
                <a:latin typeface="Arial" pitchFamily="34" charset="0"/>
                <a:cs typeface="Arial" pitchFamily="34" charset="0"/>
              </a:rPr>
              <a:t>гігантська, гравітаційно-зв'язана система із зірок і зоряних скупчень, міжзоряного газу і пилу, і темної матерії. Всі об'єкти в складі галактик беруть участь в русі відносно загального центру мас.</a:t>
            </a:r>
          </a:p>
          <a:p>
            <a:r>
              <a:rPr lang="vi-VN" sz="1800" dirty="0" smtClean="0">
                <a:latin typeface="Arial" pitchFamily="34" charset="0"/>
                <a:cs typeface="Arial" pitchFamily="34" charset="0"/>
              </a:rPr>
              <a:t>Галактики — надзвичайно далекі об'єкти. Відстань до найближчих з них прийнято вимірювати в мегапарсеках, а до далеких — в одиницях червоного зміщення</a:t>
            </a:r>
            <a:r>
              <a:rPr lang="uk-UA" sz="1800" dirty="0" smtClean="0">
                <a:latin typeface="Arial" pitchFamily="34" charset="0"/>
                <a:cs typeface="Arial" pitchFamily="34" charset="0"/>
              </a:rPr>
              <a:t>.</a:t>
            </a:r>
            <a:r>
              <a:rPr lang="vi-VN" sz="1800" dirty="0" smtClean="0">
                <a:latin typeface="Arial" pitchFamily="34" charset="0"/>
                <a:cs typeface="Arial" pitchFamily="34" charset="0"/>
              </a:rPr>
              <a:t> </a:t>
            </a:r>
            <a:r>
              <a:rPr lang="uk-UA" sz="1800" dirty="0" smtClean="0">
                <a:latin typeface="Arial" pitchFamily="34" charset="0"/>
                <a:cs typeface="Arial" pitchFamily="34" charset="0"/>
              </a:rPr>
              <a:t>Найближча до нас галактика – туманність Андромеди – віддалена від Землі на відстані 2,52 млн. св. Років. Р</a:t>
            </a:r>
            <a:r>
              <a:rPr lang="vi-VN" sz="1800" dirty="0" smtClean="0">
                <a:latin typeface="Arial" pitchFamily="34" charset="0"/>
                <a:cs typeface="Arial" pitchFamily="34" charset="0"/>
              </a:rPr>
              <a:t>озрізнити на небі неозброєним оком можна всього лише три з них: туманність Андромеди (видно в північній півкулі), Велику і Малу Магелланові Хмари (видно в південній). Розрізнити зображення інших галактик до окремих зірок не вдавалося аж до початку </a:t>
            </a:r>
            <a:r>
              <a:rPr lang="en-US" sz="1800" dirty="0" smtClean="0">
                <a:latin typeface="Arial" pitchFamily="34" charset="0"/>
                <a:cs typeface="Arial" pitchFamily="34" charset="0"/>
              </a:rPr>
              <a:t>XX </a:t>
            </a:r>
            <a:r>
              <a:rPr lang="vi-VN" sz="1800" dirty="0" smtClean="0">
                <a:latin typeface="Arial" pitchFamily="34" charset="0"/>
                <a:cs typeface="Arial" pitchFamily="34" charset="0"/>
              </a:rPr>
              <a:t>століття. До початку 1990-их років налічувалося не більше 30 галактик, в яких вдалося побачити окремі зірки, і всі вони входили в Місцеву групу. Після запуску космічного телескопа «Хаббл»</a:t>
            </a:r>
            <a:r>
              <a:rPr lang="uk-UA" sz="1800" dirty="0" smtClean="0">
                <a:latin typeface="Arial" pitchFamily="34" charset="0"/>
                <a:cs typeface="Arial" pitchFamily="34" charset="0"/>
              </a:rPr>
              <a:t> </a:t>
            </a:r>
            <a:r>
              <a:rPr lang="vi-VN" sz="1800" dirty="0" smtClean="0">
                <a:latin typeface="Arial" pitchFamily="34" charset="0"/>
                <a:cs typeface="Arial" pitchFamily="34" charset="0"/>
              </a:rPr>
              <a:t>і введення в дію 10-метрових наземних телескопів число галактик, в яких вдалося розрізнити окремі зірки, значно зросло.</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chemeClr val="tx1"/>
                </a:solidFill>
              </a:rPr>
              <a:t>Місцева група</a:t>
            </a:r>
            <a:endParaRPr lang="uk-UA" dirty="0">
              <a:solidFill>
                <a:schemeClr val="tx1"/>
              </a:solidFill>
            </a:endParaRPr>
          </a:p>
        </p:txBody>
      </p:sp>
      <p:sp>
        <p:nvSpPr>
          <p:cNvPr id="3" name="Содержимое 2"/>
          <p:cNvSpPr>
            <a:spLocks noGrp="1"/>
          </p:cNvSpPr>
          <p:nvPr>
            <p:ph idx="1"/>
          </p:nvPr>
        </p:nvSpPr>
        <p:spPr/>
        <p:txBody>
          <a:bodyPr>
            <a:normAutofit/>
          </a:bodyPr>
          <a:lstStyle/>
          <a:p>
            <a:r>
              <a:rPr lang="uk-UA" sz="2400" dirty="0" smtClean="0"/>
              <a:t>Місцева група – гравітаційно-пов'язана група галактик , що включає Чумацький Шлях , Галактику Андромеди ( M31 ) та Галактику Трикутника ( М33 ) .</a:t>
            </a:r>
            <a:br>
              <a:rPr lang="uk-UA" sz="2400" dirty="0" smtClean="0"/>
            </a:br>
            <a:r>
              <a:rPr lang="uk-UA" sz="2400" dirty="0" smtClean="0"/>
              <a:t/>
            </a:r>
            <a:br>
              <a:rPr lang="uk-UA" sz="2400" dirty="0" smtClean="0"/>
            </a:br>
            <a:r>
              <a:rPr lang="uk-UA" sz="2400" dirty="0" smtClean="0"/>
              <a:t>До Місцевої групи входить більше 50 галактик. Це число постійно збільшується з виявленням нових галактик. Центр мас Місцевої групи знаходиться приблизно на лінії, що з'єднує Чумацький Шлях і галактику Андромеди.</a:t>
            </a:r>
            <a:endParaRPr lang="uk-UA"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pic>
        <p:nvPicPr>
          <p:cNvPr id="3074" name="Picture 2" descr="D:\астр\799px-Local_Group_rus.png"/>
          <p:cNvPicPr>
            <a:picLocks noGrp="1" noChangeAspect="1" noChangeArrowheads="1"/>
          </p:cNvPicPr>
          <p:nvPr>
            <p:ph idx="1"/>
          </p:nvPr>
        </p:nvPicPr>
        <p:blipFill>
          <a:blip r:embed="rId3" cstate="print"/>
          <a:srcRect/>
          <a:stretch>
            <a:fillRect/>
          </a:stretch>
        </p:blipFill>
        <p:spPr bwMode="auto">
          <a:xfrm>
            <a:off x="251520" y="188640"/>
            <a:ext cx="8573341" cy="64273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Основні частини галактики</a:t>
            </a:r>
            <a:endParaRPr lang="uk-UA" dirty="0"/>
          </a:p>
        </p:txBody>
      </p:sp>
      <p:sp>
        <p:nvSpPr>
          <p:cNvPr id="3" name="Содержимое 2"/>
          <p:cNvSpPr>
            <a:spLocks noGrp="1"/>
          </p:cNvSpPr>
          <p:nvPr>
            <p:ph idx="1"/>
          </p:nvPr>
        </p:nvSpPr>
        <p:spPr/>
        <p:txBody>
          <a:bodyPr>
            <a:noAutofit/>
          </a:bodyPr>
          <a:lstStyle/>
          <a:p>
            <a:r>
              <a:rPr lang="uk-UA" sz="1600" dirty="0" smtClean="0"/>
              <a:t>Ядро - невелика область в центрі галактики.</a:t>
            </a:r>
          </a:p>
          <a:p>
            <a:r>
              <a:rPr lang="uk-UA" sz="1600" dirty="0" smtClean="0"/>
              <a:t>Диск - відносно тонкий шар , в якому сконцентровано більшість об'єктів галактики. Підрозділяється на газопилової диск і зоряний диск .</a:t>
            </a:r>
          </a:p>
          <a:p>
            <a:r>
              <a:rPr lang="uk-UA" sz="1600" dirty="0" smtClean="0"/>
              <a:t>Полярне кільце - рідкісний компонент . У класичному випадку галактика з полярним кільцем має два диска , що обертаються в перпендикулярних площинах. Центри цих дисків в класичному випадку збігаються. Причина виникнення полярних кілець до кінця не ясна.</a:t>
            </a:r>
          </a:p>
          <a:p>
            <a:r>
              <a:rPr lang="uk-UA" sz="1600" dirty="0" err="1" smtClean="0"/>
              <a:t>Балдж</a:t>
            </a:r>
            <a:r>
              <a:rPr lang="uk-UA" sz="1600" dirty="0" smtClean="0"/>
              <a:t> - найбільш яскрава внутрішня частина сфероїдальної компонента.</a:t>
            </a:r>
          </a:p>
          <a:p>
            <a:r>
              <a:rPr lang="uk-UA" sz="1600" dirty="0" smtClean="0"/>
              <a:t>Гало - зовнішній сфероїдальної компонент . Кордон між </a:t>
            </a:r>
            <a:r>
              <a:rPr lang="uk-UA" sz="1600" dirty="0" err="1" smtClean="0"/>
              <a:t>балджем</a:t>
            </a:r>
            <a:r>
              <a:rPr lang="uk-UA" sz="1600" dirty="0" smtClean="0"/>
              <a:t> і гало розмита і досить умовна.</a:t>
            </a:r>
          </a:p>
          <a:p>
            <a:r>
              <a:rPr lang="uk-UA" sz="1600" dirty="0" smtClean="0"/>
              <a:t>Спіральна гілку - ущільнення з міжзоряного газу і переважно молодих зірок у вигляді спіралі. Швидше за все , є хвилями щільності , викликаними різними причинами , однак питання про їх походження до цих пір остаточно не вирішене.</a:t>
            </a:r>
          </a:p>
          <a:p>
            <a:r>
              <a:rPr lang="uk-UA" sz="1600" dirty="0" smtClean="0"/>
              <a:t>Бар ( перемичка ) - виглядає як щільне витягнуте утворення, що складається із зірок і міжзоряного газу.</a:t>
            </a:r>
            <a:endParaRPr lang="uk-UA"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Основні частини галактики</a:t>
            </a:r>
            <a:endParaRPr lang="uk-UA" dirty="0"/>
          </a:p>
        </p:txBody>
      </p:sp>
      <p:sp>
        <p:nvSpPr>
          <p:cNvPr id="5" name="Прямоугольник 4"/>
          <p:cNvSpPr/>
          <p:nvPr/>
        </p:nvSpPr>
        <p:spPr>
          <a:xfrm>
            <a:off x="1691680" y="2060848"/>
            <a:ext cx="5832648" cy="432048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solidFill>
                <a:schemeClr val="tx1"/>
              </a:solidFill>
            </a:endParaRPr>
          </a:p>
        </p:txBody>
      </p:sp>
      <p:pic>
        <p:nvPicPr>
          <p:cNvPr id="7" name="Picture 2" descr="D:\астр\750px-SpiralGalaxySchemeSideView_ru.svg.png"/>
          <p:cNvPicPr>
            <a:picLocks noGrp="1" noChangeAspect="1" noChangeArrowheads="1"/>
          </p:cNvPicPr>
          <p:nvPr>
            <p:ph idx="1"/>
          </p:nvPr>
        </p:nvPicPr>
        <p:blipFill>
          <a:blip r:embed="rId2" cstate="print"/>
          <a:srcRect/>
          <a:stretch>
            <a:fillRect/>
          </a:stretch>
        </p:blipFill>
        <p:spPr bwMode="auto">
          <a:xfrm>
            <a:off x="1714500" y="1882775"/>
            <a:ext cx="5715000" cy="4572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Типи галактик</a:t>
            </a:r>
            <a:endParaRPr lang="uk-UA" dirty="0"/>
          </a:p>
        </p:txBody>
      </p:sp>
      <p:pic>
        <p:nvPicPr>
          <p:cNvPr id="1026" name="Picture 2" descr="D:\астр\image002.jpg"/>
          <p:cNvPicPr>
            <a:picLocks noGrp="1" noChangeAspect="1" noChangeArrowheads="1"/>
          </p:cNvPicPr>
          <p:nvPr>
            <p:ph idx="1"/>
          </p:nvPr>
        </p:nvPicPr>
        <p:blipFill>
          <a:blip r:embed="rId2" cstate="print"/>
          <a:srcRect/>
          <a:stretch>
            <a:fillRect/>
          </a:stretch>
        </p:blipFill>
        <p:spPr bwMode="auto">
          <a:xfrm>
            <a:off x="1115616" y="2564904"/>
            <a:ext cx="6526682" cy="3600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07020201"/>
          <p:cNvPicPr>
            <a:picLocks noChangeAspect="1" noChangeArrowheads="1"/>
          </p:cNvPicPr>
          <p:nvPr/>
        </p:nvPicPr>
        <p:blipFill>
          <a:blip r:embed="rId2" cstate="print"/>
          <a:srcRect/>
          <a:stretch>
            <a:fillRect/>
          </a:stretch>
        </p:blipFill>
        <p:spPr bwMode="auto">
          <a:xfrm>
            <a:off x="251520" y="1628800"/>
            <a:ext cx="3528392" cy="3528392"/>
          </a:xfrm>
          <a:prstGeom prst="rect">
            <a:avLst/>
          </a:prstGeom>
          <a:noFill/>
        </p:spPr>
      </p:pic>
      <p:sp>
        <p:nvSpPr>
          <p:cNvPr id="5" name="TextBox 4"/>
          <p:cNvSpPr txBox="1"/>
          <p:nvPr/>
        </p:nvSpPr>
        <p:spPr>
          <a:xfrm>
            <a:off x="0" y="5805264"/>
            <a:ext cx="4104456" cy="523220"/>
          </a:xfrm>
          <a:prstGeom prst="rect">
            <a:avLst/>
          </a:prstGeom>
          <a:noFill/>
        </p:spPr>
        <p:txBody>
          <a:bodyPr wrap="square" rtlCol="0">
            <a:spAutoFit/>
          </a:bodyPr>
          <a:lstStyle/>
          <a:p>
            <a:pPr algn="ctr"/>
            <a:r>
              <a:rPr lang="uk-UA" sz="2800" b="1" dirty="0" smtClean="0">
                <a:latin typeface="Arial" pitchFamily="34" charset="0"/>
                <a:cs typeface="Arial" pitchFamily="34" charset="0"/>
              </a:rPr>
              <a:t>Галактика М32</a:t>
            </a:r>
            <a:endParaRPr lang="uk-UA" sz="2800" b="1" dirty="0">
              <a:latin typeface="Arial" pitchFamily="34" charset="0"/>
              <a:cs typeface="Arial" pitchFamily="34" charset="0"/>
            </a:endParaRPr>
          </a:p>
        </p:txBody>
      </p:sp>
      <p:pic>
        <p:nvPicPr>
          <p:cNvPr id="6" name="Picture 8" descr="07020202"/>
          <p:cNvPicPr>
            <a:picLocks noChangeAspect="1" noChangeArrowheads="1"/>
          </p:cNvPicPr>
          <p:nvPr/>
        </p:nvPicPr>
        <p:blipFill>
          <a:blip r:embed="rId3" cstate="print"/>
          <a:srcRect/>
          <a:stretch>
            <a:fillRect/>
          </a:stretch>
        </p:blipFill>
        <p:spPr bwMode="auto">
          <a:xfrm>
            <a:off x="4211960" y="1556792"/>
            <a:ext cx="4644008" cy="3482721"/>
          </a:xfrm>
          <a:prstGeom prst="rect">
            <a:avLst/>
          </a:prstGeom>
          <a:noFill/>
        </p:spPr>
      </p:pic>
      <p:sp>
        <p:nvSpPr>
          <p:cNvPr id="7" name="TextBox 6"/>
          <p:cNvSpPr txBox="1"/>
          <p:nvPr/>
        </p:nvSpPr>
        <p:spPr>
          <a:xfrm>
            <a:off x="5148064" y="5589240"/>
            <a:ext cx="2736304" cy="954107"/>
          </a:xfrm>
          <a:prstGeom prst="rect">
            <a:avLst/>
          </a:prstGeom>
          <a:noFill/>
        </p:spPr>
        <p:txBody>
          <a:bodyPr wrap="square" rtlCol="0">
            <a:spAutoFit/>
          </a:bodyPr>
          <a:lstStyle/>
          <a:p>
            <a:pPr algn="ctr"/>
            <a:r>
              <a:rPr lang="ru-RU" sz="2800" b="1" dirty="0" smtClean="0">
                <a:latin typeface="Arial" pitchFamily="34" charset="0"/>
                <a:cs typeface="Arial" pitchFamily="34" charset="0"/>
              </a:rPr>
              <a:t>Галактика NGC5078</a:t>
            </a:r>
            <a:endParaRPr lang="uk-UA" sz="2800" b="1" dirty="0">
              <a:latin typeface="Arial" pitchFamily="34" charset="0"/>
              <a:cs typeface="Arial" pitchFamily="34" charset="0"/>
            </a:endParaRPr>
          </a:p>
        </p:txBody>
      </p:sp>
      <p:sp>
        <p:nvSpPr>
          <p:cNvPr id="8" name="Заголовок 7"/>
          <p:cNvSpPr>
            <a:spLocks noGrp="1"/>
          </p:cNvSpPr>
          <p:nvPr>
            <p:ph type="title"/>
          </p:nvPr>
        </p:nvSpPr>
        <p:spPr/>
        <p:txBody>
          <a:bodyPr/>
          <a:lstStyle/>
          <a:p>
            <a:pPr algn="ctr"/>
            <a:r>
              <a:rPr lang="uk-UA" dirty="0" smtClean="0"/>
              <a:t>Еліптичні галактики</a:t>
            </a:r>
            <a:endParaRPr lang="uk-U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p:txBody>
          <a:bodyPr/>
          <a:lstStyle/>
          <a:p>
            <a:pPr algn="ctr"/>
            <a:r>
              <a:rPr lang="uk-UA" dirty="0" smtClean="0"/>
              <a:t>Спіральні галактики</a:t>
            </a:r>
            <a:endParaRPr lang="uk-UA" dirty="0"/>
          </a:p>
        </p:txBody>
      </p:sp>
      <p:pic>
        <p:nvPicPr>
          <p:cNvPr id="4" name="Picture 5" descr="07010201"/>
          <p:cNvPicPr>
            <a:picLocks noGrp="1" noChangeAspect="1" noChangeArrowheads="1"/>
          </p:cNvPicPr>
          <p:nvPr>
            <p:ph idx="1"/>
          </p:nvPr>
        </p:nvPicPr>
        <p:blipFill>
          <a:blip r:embed="rId2" cstate="print"/>
          <a:stretch>
            <a:fillRect/>
          </a:stretch>
        </p:blipFill>
        <p:spPr bwMode="auto">
          <a:xfrm>
            <a:off x="5004048" y="2276872"/>
            <a:ext cx="3810000" cy="2857500"/>
          </a:xfrm>
          <a:prstGeom prst="rect">
            <a:avLst/>
          </a:prstGeom>
          <a:noFill/>
        </p:spPr>
      </p:pic>
      <p:pic>
        <p:nvPicPr>
          <p:cNvPr id="5" name="Picture 4" descr="0102010302"/>
          <p:cNvPicPr>
            <a:picLocks noChangeAspect="1" noChangeArrowheads="1"/>
          </p:cNvPicPr>
          <p:nvPr/>
        </p:nvPicPr>
        <p:blipFill>
          <a:blip r:embed="rId3" cstate="print"/>
          <a:srcRect/>
          <a:stretch>
            <a:fillRect/>
          </a:stretch>
        </p:blipFill>
        <p:spPr>
          <a:xfrm>
            <a:off x="827584" y="2204864"/>
            <a:ext cx="3024064" cy="3024063"/>
          </a:xfrm>
          <a:prstGeom prst="rect">
            <a:avLst/>
          </a:prstGeom>
          <a:noFill/>
          <a:ln/>
        </p:spPr>
      </p:pic>
      <p:sp>
        <p:nvSpPr>
          <p:cNvPr id="7" name="TextBox 6"/>
          <p:cNvSpPr txBox="1"/>
          <p:nvPr/>
        </p:nvSpPr>
        <p:spPr>
          <a:xfrm>
            <a:off x="1403648" y="5589240"/>
            <a:ext cx="2016224" cy="954107"/>
          </a:xfrm>
          <a:prstGeom prst="rect">
            <a:avLst/>
          </a:prstGeom>
          <a:noFill/>
        </p:spPr>
        <p:txBody>
          <a:bodyPr wrap="square" rtlCol="0">
            <a:spAutoFit/>
          </a:bodyPr>
          <a:lstStyle/>
          <a:p>
            <a:pPr algn="ctr"/>
            <a:r>
              <a:rPr lang="ru-RU" sz="2800" b="1" dirty="0" smtClean="0">
                <a:latin typeface="Arial" pitchFamily="34" charset="0"/>
                <a:cs typeface="Arial" pitchFamily="34" charset="0"/>
              </a:rPr>
              <a:t>Галактика</a:t>
            </a:r>
            <a:br>
              <a:rPr lang="ru-RU" sz="2800" b="1" dirty="0" smtClean="0">
                <a:latin typeface="Arial" pitchFamily="34" charset="0"/>
                <a:cs typeface="Arial" pitchFamily="34" charset="0"/>
              </a:rPr>
            </a:br>
            <a:r>
              <a:rPr lang="ru-RU" sz="2800" b="1" dirty="0" smtClean="0">
                <a:latin typeface="Arial" pitchFamily="34" charset="0"/>
                <a:cs typeface="Arial" pitchFamily="34" charset="0"/>
              </a:rPr>
              <a:t> М81</a:t>
            </a:r>
            <a:endParaRPr lang="uk-UA" sz="2800" b="1" dirty="0">
              <a:latin typeface="Arial" pitchFamily="34" charset="0"/>
              <a:cs typeface="Arial" pitchFamily="34" charset="0"/>
            </a:endParaRPr>
          </a:p>
        </p:txBody>
      </p:sp>
      <p:sp>
        <p:nvSpPr>
          <p:cNvPr id="8" name="TextBox 7"/>
          <p:cNvSpPr txBox="1"/>
          <p:nvPr/>
        </p:nvSpPr>
        <p:spPr>
          <a:xfrm>
            <a:off x="5364088" y="5661248"/>
            <a:ext cx="3168352" cy="954107"/>
          </a:xfrm>
          <a:prstGeom prst="rect">
            <a:avLst/>
          </a:prstGeom>
          <a:noFill/>
        </p:spPr>
        <p:txBody>
          <a:bodyPr wrap="square" rtlCol="0">
            <a:spAutoFit/>
          </a:bodyPr>
          <a:lstStyle/>
          <a:p>
            <a:pPr algn="ctr"/>
            <a:r>
              <a:rPr lang="ru-RU" sz="2800" b="1" dirty="0" smtClean="0">
                <a:latin typeface="Arial" pitchFamily="34" charset="0"/>
                <a:cs typeface="Arial" pitchFamily="34" charset="0"/>
              </a:rPr>
              <a:t>Галактика NGC1365</a:t>
            </a:r>
            <a:endParaRPr lang="uk-UA"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150</TotalTime>
  <Words>470</Words>
  <Application>Microsoft Office PowerPoint</Application>
  <PresentationFormat>Экран (4:3)</PresentationFormat>
  <Paragraphs>57</Paragraphs>
  <Slides>19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Яркая</vt:lpstr>
      <vt:lpstr>Галактики</vt:lpstr>
      <vt:lpstr>Галактика</vt:lpstr>
      <vt:lpstr>Місцева група</vt:lpstr>
      <vt:lpstr>Слайд 4</vt:lpstr>
      <vt:lpstr>Основні частини галактики</vt:lpstr>
      <vt:lpstr>Основні частини галактики</vt:lpstr>
      <vt:lpstr>Типи галактик</vt:lpstr>
      <vt:lpstr>Еліптичні галактики</vt:lpstr>
      <vt:lpstr>Спіральні галактики</vt:lpstr>
      <vt:lpstr>Слайд 10</vt:lpstr>
      <vt:lpstr>Спіральні галактики з перемичкою</vt:lpstr>
      <vt:lpstr>Неправильні галактики</vt:lpstr>
      <vt:lpstr>Активна галактика</vt:lpstr>
      <vt:lpstr>Взаємодіючі галактики</vt:lpstr>
      <vt:lpstr>Взаємодія з супутником</vt:lpstr>
      <vt:lpstr>Зіткнення галактик</vt:lpstr>
      <vt:lpstr>Теорії виникнення галактик</vt:lpstr>
      <vt:lpstr>Деякі відомості про Молочний Шлях</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Віталік</dc:creator>
  <cp:lastModifiedBy>Віталік</cp:lastModifiedBy>
  <cp:revision>19</cp:revision>
  <dcterms:created xsi:type="dcterms:W3CDTF">2013-12-01T20:02:39Z</dcterms:created>
  <dcterms:modified xsi:type="dcterms:W3CDTF">2013-12-09T00:36:44Z</dcterms:modified>
</cp:coreProperties>
</file>