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357" r:id="rId4"/>
    <p:sldId id="358" r:id="rId5"/>
    <p:sldId id="258" r:id="rId6"/>
    <p:sldId id="277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4" r:id="rId28"/>
    <p:sldId id="285" r:id="rId29"/>
    <p:sldId id="281" r:id="rId30"/>
    <p:sldId id="282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83" r:id="rId47"/>
    <p:sldId id="286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56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3C75155-9AA6-41FE-921D-F658722AA20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AF9DD698-5457-465C-8CD1-C0B1045A87A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276211"/>
            <a:ext cx="41044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Сузір</a:t>
            </a:r>
            <a:r>
              <a:rPr lang="en-US" sz="8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8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endParaRPr lang="ru-RU" sz="8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4" y="5157192"/>
            <a:ext cx="225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Городнюк</a:t>
            </a:r>
            <a:r>
              <a:rPr lang="uk-UA" dirty="0" smtClean="0"/>
              <a:t> Юлія 11-Б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94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814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Візничий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зоряноого</a:t>
            </a:r>
            <a:r>
              <a:rPr lang="ru-RU" dirty="0" smtClean="0"/>
              <a:t> неба. </a:t>
            </a:r>
            <a:r>
              <a:rPr lang="ru-RU" dirty="0" err="1" smtClean="0"/>
              <a:t>Належить</a:t>
            </a:r>
            <a:r>
              <a:rPr lang="ru-RU" dirty="0" smtClean="0"/>
              <a:t> до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описані</a:t>
            </a:r>
            <a:r>
              <a:rPr lang="ru-RU" dirty="0" smtClean="0"/>
              <a:t> </a:t>
            </a:r>
            <a:r>
              <a:rPr lang="ru-RU" dirty="0" err="1" smtClean="0"/>
              <a:t>Птолемеєм</a:t>
            </a:r>
            <a:r>
              <a:rPr lang="ru-RU" dirty="0" smtClean="0"/>
              <a:t>. </a:t>
            </a:r>
            <a:r>
              <a:rPr lang="ru-RU" dirty="0" err="1" smtClean="0"/>
              <a:t>Найяскравішою</a:t>
            </a:r>
            <a:r>
              <a:rPr lang="ru-RU" dirty="0" smtClean="0"/>
              <a:t> </a:t>
            </a:r>
            <a:r>
              <a:rPr lang="ru-RU" dirty="0" err="1" smtClean="0"/>
              <a:t>зіркою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є Капелла.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 </a:t>
            </a:r>
            <a:r>
              <a:rPr lang="ru-RU" dirty="0" err="1" smtClean="0"/>
              <a:t>пов'язана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давньогрецькою</a:t>
            </a:r>
            <a:r>
              <a:rPr lang="ru-RU" dirty="0" smtClean="0"/>
              <a:t> </a:t>
            </a:r>
            <a:r>
              <a:rPr lang="ru-RU" dirty="0" err="1" smtClean="0"/>
              <a:t>богинєю</a:t>
            </a:r>
            <a:r>
              <a:rPr lang="ru-RU" dirty="0" smtClean="0"/>
              <a:t> </a:t>
            </a:r>
            <a:r>
              <a:rPr lang="ru-RU" dirty="0" err="1" smtClean="0"/>
              <a:t>Амальтеєю</a:t>
            </a:r>
            <a:r>
              <a:rPr lang="ru-RU" dirty="0" smtClean="0"/>
              <a:t>, яку часто </a:t>
            </a:r>
            <a:r>
              <a:rPr lang="ru-RU" dirty="0" err="1" smtClean="0"/>
              <a:t>зображують</a:t>
            </a:r>
            <a:r>
              <a:rPr lang="ru-RU" dirty="0" smtClean="0"/>
              <a:t> у </a:t>
            </a:r>
            <a:r>
              <a:rPr lang="ru-RU" dirty="0" err="1" smtClean="0"/>
              <a:t>подобі</a:t>
            </a:r>
            <a:r>
              <a:rPr lang="ru-RU" dirty="0" smtClean="0"/>
              <a:t> </a:t>
            </a:r>
            <a:r>
              <a:rPr lang="ru-RU" dirty="0" err="1" smtClean="0"/>
              <a:t>кози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Візничого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розсіяних</a:t>
            </a:r>
            <a:r>
              <a:rPr lang="ru-RU" dirty="0" smtClean="0"/>
              <a:t> </a:t>
            </a:r>
            <a:r>
              <a:rPr lang="ru-RU" dirty="0" err="1" smtClean="0"/>
              <a:t>скупчень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через </a:t>
            </a:r>
            <a:r>
              <a:rPr lang="ru-RU" dirty="0" err="1" smtClean="0"/>
              <a:t>нього</a:t>
            </a:r>
            <a:r>
              <a:rPr lang="ru-RU" dirty="0" smtClean="0"/>
              <a:t> проходить </a:t>
            </a:r>
            <a:r>
              <a:rPr lang="ru-RU" dirty="0" err="1" smtClean="0"/>
              <a:t>Чумацький</a:t>
            </a:r>
            <a:r>
              <a:rPr lang="ru-RU" dirty="0" smtClean="0"/>
              <a:t> шлях. </a:t>
            </a:r>
            <a:r>
              <a:rPr lang="ru-RU" dirty="0" err="1" smtClean="0"/>
              <a:t>Трьома</a:t>
            </a:r>
            <a:r>
              <a:rPr lang="ru-RU" dirty="0" smtClean="0"/>
              <a:t> </a:t>
            </a:r>
            <a:r>
              <a:rPr lang="ru-RU" dirty="0" err="1" smtClean="0"/>
              <a:t>найяскравішими</a:t>
            </a:r>
            <a:r>
              <a:rPr lang="ru-RU" dirty="0" smtClean="0"/>
              <a:t> </a:t>
            </a:r>
            <a:r>
              <a:rPr lang="ru-RU" dirty="0" err="1" smtClean="0"/>
              <a:t>скупченнями</a:t>
            </a:r>
            <a:r>
              <a:rPr lang="ru-RU" dirty="0" smtClean="0"/>
              <a:t> є </a:t>
            </a:r>
            <a:r>
              <a:rPr lang="en-US" dirty="0" smtClean="0"/>
              <a:t>M36, M37 </a:t>
            </a:r>
            <a:r>
              <a:rPr lang="ru-RU" dirty="0" smtClean="0"/>
              <a:t>та </a:t>
            </a:r>
            <a:r>
              <a:rPr lang="en-US" dirty="0" smtClean="0"/>
              <a:t>M38. </a:t>
            </a:r>
            <a:r>
              <a:rPr lang="ru-RU" dirty="0" err="1" smtClean="0"/>
              <a:t>Якщо</a:t>
            </a:r>
            <a:r>
              <a:rPr lang="ru-RU" dirty="0" smtClean="0"/>
              <a:t> вести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поза </a:t>
            </a:r>
            <a:r>
              <a:rPr lang="ru-RU" dirty="0" err="1" smtClean="0"/>
              <a:t>містом</a:t>
            </a:r>
            <a:r>
              <a:rPr lang="ru-RU" dirty="0" smtClean="0"/>
              <a:t>, то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буде видно у </a:t>
            </a:r>
            <a:r>
              <a:rPr lang="ru-RU" dirty="0" err="1" smtClean="0"/>
              <a:t>бінокль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невеликий телескоп. В </a:t>
            </a:r>
            <a:r>
              <a:rPr lang="ru-RU" dirty="0" err="1" smtClean="0"/>
              <a:t>більший</a:t>
            </a:r>
            <a:r>
              <a:rPr lang="ru-RU" dirty="0" smtClean="0"/>
              <a:t> телескоп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розрізнити</a:t>
            </a:r>
            <a:r>
              <a:rPr lang="ru-RU" dirty="0" smtClean="0"/>
              <a:t>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, </a:t>
            </a:r>
            <a:r>
              <a:rPr lang="ru-RU" dirty="0" err="1" smtClean="0"/>
              <a:t>відповідно</a:t>
            </a:r>
            <a:r>
              <a:rPr lang="ru-RU" dirty="0" smtClean="0"/>
              <a:t>, на </a:t>
            </a:r>
            <a:r>
              <a:rPr lang="ru-RU" dirty="0" err="1" smtClean="0"/>
              <a:t>відстані</a:t>
            </a:r>
            <a:r>
              <a:rPr lang="ru-RU" dirty="0" smtClean="0"/>
              <a:t> 4100, 4400 та 4200 </a:t>
            </a:r>
            <a:r>
              <a:rPr lang="ru-RU" dirty="0" err="1" smtClean="0"/>
              <a:t>світлових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та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6,3, 6,2 і 7,4.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62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664296" cy="383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18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Вітрила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розрізнити</a:t>
            </a:r>
            <a:r>
              <a:rPr lang="ru-RU" dirty="0" smtClean="0"/>
              <a:t> 195 </a:t>
            </a:r>
            <a:r>
              <a:rPr lang="ru-RU" dirty="0" err="1" smtClean="0"/>
              <a:t>зір</a:t>
            </a:r>
            <a:r>
              <a:rPr lang="ru-RU" dirty="0" smtClean="0"/>
              <a:t>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спостерігати</a:t>
            </a:r>
            <a:r>
              <a:rPr lang="ru-RU" dirty="0" smtClean="0"/>
              <a:t> </a:t>
            </a:r>
            <a:r>
              <a:rPr lang="ru-RU" dirty="0" err="1" smtClean="0"/>
              <a:t>частково</a:t>
            </a:r>
            <a:r>
              <a:rPr lang="ru-RU" dirty="0" smtClean="0"/>
              <a:t>.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яскраві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Вітрил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спостерігати</a:t>
            </a:r>
            <a:r>
              <a:rPr lang="ru-RU" dirty="0" smtClean="0"/>
              <a:t> над </a:t>
            </a:r>
            <a:r>
              <a:rPr lang="ru-RU" dirty="0" err="1" smtClean="0"/>
              <a:t>південним</a:t>
            </a:r>
            <a:r>
              <a:rPr lang="ru-RU" dirty="0" smtClean="0"/>
              <a:t> горизонтом </a:t>
            </a:r>
            <a:r>
              <a:rPr lang="ru-RU" dirty="0" err="1" smtClean="0"/>
              <a:t>починаючи</a:t>
            </a:r>
            <a:r>
              <a:rPr lang="ru-RU" dirty="0" smtClean="0"/>
              <a:t> з 50° </a:t>
            </a:r>
            <a:r>
              <a:rPr lang="ru-RU" dirty="0" err="1" smtClean="0"/>
              <a:t>півн</a:t>
            </a:r>
            <a:r>
              <a:rPr lang="ru-RU" dirty="0" smtClean="0"/>
              <a:t>. </a:t>
            </a:r>
            <a:r>
              <a:rPr lang="ru-RU" dirty="0" err="1" smtClean="0"/>
              <a:t>широти</a:t>
            </a:r>
            <a:r>
              <a:rPr lang="ru-RU" dirty="0" smtClean="0"/>
              <a:t>. </a:t>
            </a:r>
            <a:r>
              <a:rPr lang="ru-RU" dirty="0" err="1" smtClean="0"/>
              <a:t>Повна</a:t>
            </a:r>
            <a:r>
              <a:rPr lang="ru-RU" dirty="0" smtClean="0"/>
              <a:t> </a:t>
            </a:r>
            <a:r>
              <a:rPr lang="ru-RU" dirty="0" err="1" smtClean="0"/>
              <a:t>видимість</a:t>
            </a:r>
            <a:r>
              <a:rPr lang="ru-RU" dirty="0" smtClean="0"/>
              <a:t> на широтах </a:t>
            </a:r>
            <a:r>
              <a:rPr lang="ru-RU" dirty="0" err="1" smtClean="0"/>
              <a:t>південніше</a:t>
            </a:r>
            <a:r>
              <a:rPr lang="ru-RU" dirty="0" smtClean="0"/>
              <a:t> 34°.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існувало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яке </a:t>
            </a:r>
            <a:r>
              <a:rPr lang="ru-RU" dirty="0" err="1" smtClean="0"/>
              <a:t>було</a:t>
            </a:r>
            <a:r>
              <a:rPr lang="ru-RU" dirty="0" smtClean="0"/>
              <a:t> в </a:t>
            </a:r>
            <a:r>
              <a:rPr lang="ru-RU" dirty="0" err="1" smtClean="0"/>
              <a:t>числі</a:t>
            </a:r>
            <a:r>
              <a:rPr lang="ru-RU" dirty="0" smtClean="0"/>
              <a:t>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включених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Альмагест. За </a:t>
            </a:r>
            <a:r>
              <a:rPr lang="ru-RU" dirty="0" err="1" smtClean="0"/>
              <a:t>ініціативою</a:t>
            </a:r>
            <a:r>
              <a:rPr lang="ru-RU" dirty="0" smtClean="0"/>
              <a:t> </a:t>
            </a:r>
            <a:r>
              <a:rPr lang="ru-RU" dirty="0" err="1" smtClean="0"/>
              <a:t>Нікола</a:t>
            </a:r>
            <a:r>
              <a:rPr lang="ru-RU" dirty="0" smtClean="0"/>
              <a:t> </a:t>
            </a:r>
            <a:r>
              <a:rPr lang="ru-RU" dirty="0" err="1" smtClean="0"/>
              <a:t>Луї</a:t>
            </a:r>
            <a:r>
              <a:rPr lang="ru-RU" dirty="0" smtClean="0"/>
              <a:t> де </a:t>
            </a:r>
            <a:r>
              <a:rPr lang="ru-RU" dirty="0" err="1" smtClean="0"/>
              <a:t>Лакайля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розділене</a:t>
            </a:r>
            <a:r>
              <a:rPr lang="ru-RU" dirty="0" smtClean="0"/>
              <a:t> на три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</a:t>
            </a:r>
            <a:r>
              <a:rPr lang="ru-RU" dirty="0" err="1" smtClean="0"/>
              <a:t>Вітрила</a:t>
            </a:r>
            <a:r>
              <a:rPr lang="ru-RU" dirty="0" smtClean="0"/>
              <a:t>, Корма, </a:t>
            </a:r>
            <a:r>
              <a:rPr lang="ru-RU" dirty="0" err="1" smtClean="0"/>
              <a:t>Кіль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1085"/>
            <a:ext cx="32895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429000"/>
            <a:ext cx="4084340" cy="3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47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043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Вовк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618" y="1268760"/>
            <a:ext cx="27180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Центавром і </a:t>
            </a:r>
            <a:r>
              <a:rPr lang="ru-RU" dirty="0" err="1" smtClean="0"/>
              <a:t>Скорпіоном</a:t>
            </a:r>
            <a:r>
              <a:rPr lang="ru-RU" dirty="0" smtClean="0"/>
              <a:t>.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2,3 </a:t>
            </a:r>
            <a:r>
              <a:rPr lang="en-US" dirty="0" smtClean="0"/>
              <a:t>m.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видимості</a:t>
            </a:r>
            <a:r>
              <a:rPr lang="ru-RU" dirty="0" smtClean="0"/>
              <a:t> в </a:t>
            </a:r>
            <a:r>
              <a:rPr lang="ru-RU" dirty="0" err="1" smtClean="0"/>
              <a:t>травні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як астеризм у </a:t>
            </a:r>
            <a:r>
              <a:rPr lang="ru-RU" dirty="0" err="1" smtClean="0"/>
              <a:t>сузір'ї</a:t>
            </a:r>
            <a:r>
              <a:rPr lang="ru-RU" dirty="0" smtClean="0"/>
              <a:t> Центавра.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44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3168352" cy="40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30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1472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Водолій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999892"/>
            <a:ext cx="3582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Козорогом</a:t>
            </a:r>
            <a:r>
              <a:rPr lang="ru-RU" dirty="0" smtClean="0"/>
              <a:t> та </a:t>
            </a:r>
            <a:r>
              <a:rPr lang="ru-RU" dirty="0" err="1" smtClean="0"/>
              <a:t>Рибами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 з 16 лютого до 12 </a:t>
            </a:r>
            <a:r>
              <a:rPr lang="ru-RU" dirty="0" err="1" smtClean="0"/>
              <a:t>березня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7"/>
            <a:ext cx="2857500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74441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374441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5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599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Волопас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72" y="711860"/>
            <a:ext cx="3888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з лютого по </a:t>
            </a:r>
            <a:r>
              <a:rPr lang="ru-RU" dirty="0" err="1" smtClean="0"/>
              <a:t>серпень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Формується</a:t>
            </a:r>
            <a:r>
              <a:rPr lang="ru-RU" dirty="0" smtClean="0"/>
              <a:t> великим астеризмом, </a:t>
            </a:r>
            <a:r>
              <a:rPr lang="ru-RU" dirty="0" err="1" smtClean="0"/>
              <a:t>який</a:t>
            </a:r>
            <a:r>
              <a:rPr lang="ru-RU" dirty="0" smtClean="0"/>
              <a:t> є </a:t>
            </a:r>
            <a:r>
              <a:rPr lang="ru-RU" dirty="0" err="1" smtClean="0"/>
              <a:t>визначальним</a:t>
            </a:r>
            <a:r>
              <a:rPr lang="ru-RU" dirty="0" smtClean="0"/>
              <a:t> для </a:t>
            </a:r>
            <a:r>
              <a:rPr lang="ru-RU" dirty="0" err="1" smtClean="0"/>
              <a:t>вигляду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астеризму — </a:t>
            </a:r>
            <a:r>
              <a:rPr lang="ru-RU" dirty="0" err="1" smtClean="0"/>
              <a:t>Ескімо</a:t>
            </a:r>
            <a:r>
              <a:rPr lang="ru-RU" dirty="0" smtClean="0"/>
              <a:t>, </a:t>
            </a:r>
            <a:r>
              <a:rPr lang="ru-RU" dirty="0" err="1" smtClean="0"/>
              <a:t>Повітряний</a:t>
            </a:r>
            <a:r>
              <a:rPr lang="ru-RU" dirty="0" smtClean="0"/>
              <a:t> </a:t>
            </a:r>
            <a:r>
              <a:rPr lang="ru-RU" dirty="0" err="1" smtClean="0"/>
              <a:t>Змій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Парашут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Зоря Тау Волопаса </a:t>
            </a:r>
            <a:r>
              <a:rPr lang="ru-RU" dirty="0" err="1" smtClean="0"/>
              <a:t>має</a:t>
            </a:r>
            <a:r>
              <a:rPr lang="ru-RU" dirty="0" smtClean="0"/>
              <a:t> планету </a:t>
            </a:r>
            <a:r>
              <a:rPr lang="ru-RU" dirty="0" err="1" smtClean="0"/>
              <a:t>класу</a:t>
            </a:r>
            <a:r>
              <a:rPr lang="ru-RU" dirty="0" smtClean="0"/>
              <a:t> </a:t>
            </a:r>
            <a:r>
              <a:rPr lang="ru-RU" dirty="0" err="1" smtClean="0"/>
              <a:t>Гарячий</a:t>
            </a:r>
            <a:r>
              <a:rPr lang="ru-RU" dirty="0" smtClean="0"/>
              <a:t> </a:t>
            </a:r>
            <a:r>
              <a:rPr lang="ru-RU" dirty="0" err="1" smtClean="0"/>
              <a:t>Юпітер</a:t>
            </a:r>
            <a:r>
              <a:rPr lang="ru-RU" dirty="0" smtClean="0"/>
              <a:t>. Одна з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досліджуваних</a:t>
            </a:r>
            <a:r>
              <a:rPr lang="ru-RU" dirty="0" smtClean="0"/>
              <a:t> </a:t>
            </a:r>
            <a:r>
              <a:rPr lang="ru-RU" dirty="0" err="1" smtClean="0"/>
              <a:t>екзопланет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подвійних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досліджувати</a:t>
            </a:r>
            <a:r>
              <a:rPr lang="ru-RU" dirty="0" smtClean="0"/>
              <a:t> </a:t>
            </a:r>
            <a:r>
              <a:rPr lang="ru-RU" dirty="0" err="1" smtClean="0"/>
              <a:t>любительським</a:t>
            </a:r>
            <a:r>
              <a:rPr lang="ru-RU" dirty="0" smtClean="0"/>
              <a:t> телескопом.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3130" y="188640"/>
            <a:ext cx="4552127" cy="22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5600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64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069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Волосся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Вероніки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у 386,5 квадратного градуса й </a:t>
            </a:r>
            <a:r>
              <a:rPr lang="ru-RU" dirty="0" err="1" smtClean="0"/>
              <a:t>містить</a:t>
            </a:r>
            <a:r>
              <a:rPr lang="ru-RU" dirty="0" smtClean="0"/>
              <a:t> 64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видимі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оком, з них </a:t>
            </a:r>
            <a:r>
              <a:rPr lang="ru-RU" dirty="0" err="1" smtClean="0"/>
              <a:t>яскравіше</a:t>
            </a:r>
            <a:r>
              <a:rPr lang="ru-RU" dirty="0" smtClean="0"/>
              <a:t> 6</a:t>
            </a:r>
            <a:r>
              <a:rPr lang="en-US" dirty="0" smtClean="0"/>
              <a:t>m — 50.</a:t>
            </a:r>
            <a:endParaRPr lang="uk-UA" dirty="0" smtClean="0"/>
          </a:p>
          <a:p>
            <a:r>
              <a:rPr lang="ru-RU" dirty="0" err="1" smtClean="0"/>
              <a:t>Волосся</a:t>
            </a:r>
            <a:r>
              <a:rPr lang="ru-RU" dirty="0" smtClean="0"/>
              <a:t> </a:t>
            </a:r>
            <a:r>
              <a:rPr lang="ru-RU" dirty="0" err="1" smtClean="0"/>
              <a:t>Вероніки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історичної</a:t>
            </a:r>
            <a:r>
              <a:rPr lang="ru-RU" dirty="0" smtClean="0"/>
              <a:t> </a:t>
            </a:r>
            <a:r>
              <a:rPr lang="ru-RU" dirty="0" err="1" smtClean="0"/>
              <a:t>персони</a:t>
            </a:r>
            <a:r>
              <a:rPr lang="ru-RU" dirty="0" smtClean="0"/>
              <a:t> — </a:t>
            </a:r>
            <a:r>
              <a:rPr lang="ru-RU" dirty="0" err="1" smtClean="0"/>
              <a:t>Береніки</a:t>
            </a:r>
            <a:r>
              <a:rPr lang="ru-RU" dirty="0" smtClean="0"/>
              <a:t> </a:t>
            </a:r>
            <a:r>
              <a:rPr lang="en-US" dirty="0" smtClean="0"/>
              <a:t>II, </a:t>
            </a:r>
            <a:r>
              <a:rPr lang="ru-RU" dirty="0" err="1" smtClean="0"/>
              <a:t>дружини</a:t>
            </a:r>
            <a:r>
              <a:rPr lang="ru-RU" dirty="0" smtClean="0"/>
              <a:t> правителя </a:t>
            </a:r>
            <a:r>
              <a:rPr lang="ru-RU" dirty="0" err="1" smtClean="0"/>
              <a:t>Стародавнього</a:t>
            </a:r>
            <a:r>
              <a:rPr lang="ru-RU" dirty="0" smtClean="0"/>
              <a:t> </a:t>
            </a:r>
            <a:r>
              <a:rPr lang="ru-RU" dirty="0" err="1" smtClean="0"/>
              <a:t>Єгипту</a:t>
            </a:r>
            <a:r>
              <a:rPr lang="ru-RU" dirty="0" smtClean="0"/>
              <a:t> Птолемея </a:t>
            </a:r>
            <a:r>
              <a:rPr lang="ru-RU" dirty="0" err="1" smtClean="0"/>
              <a:t>Евергета</a:t>
            </a:r>
            <a:r>
              <a:rPr lang="ru-RU" dirty="0" smtClean="0"/>
              <a:t>. За легендою </a:t>
            </a:r>
            <a:r>
              <a:rPr lang="ru-RU" dirty="0" err="1" smtClean="0"/>
              <a:t>Береніка</a:t>
            </a:r>
            <a:r>
              <a:rPr lang="ru-RU" dirty="0" smtClean="0"/>
              <a:t> </a:t>
            </a:r>
            <a:r>
              <a:rPr lang="ru-RU" dirty="0" err="1" smtClean="0"/>
              <a:t>віддала</a:t>
            </a:r>
            <a:r>
              <a:rPr lang="ru-RU" dirty="0" smtClean="0"/>
              <a:t> в жертву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довге</a:t>
            </a:r>
            <a:r>
              <a:rPr lang="ru-RU" dirty="0" smtClean="0"/>
              <a:t> </a:t>
            </a:r>
            <a:r>
              <a:rPr lang="ru-RU" dirty="0" err="1" smtClean="0"/>
              <a:t>гарне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 як жертву </a:t>
            </a:r>
            <a:r>
              <a:rPr lang="ru-RU" dirty="0" err="1" smtClean="0"/>
              <a:t>Афродіті</a:t>
            </a:r>
            <a:r>
              <a:rPr lang="ru-RU" dirty="0" smtClean="0"/>
              <a:t> на знак </a:t>
            </a:r>
            <a:r>
              <a:rPr lang="ru-RU" dirty="0" err="1" smtClean="0"/>
              <a:t>подяки</a:t>
            </a:r>
            <a:r>
              <a:rPr lang="ru-RU" dirty="0" smtClean="0"/>
              <a:t> за перемогу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чоловіка</a:t>
            </a:r>
            <a:r>
              <a:rPr lang="ru-RU" dirty="0" smtClean="0"/>
              <a:t> над </a:t>
            </a:r>
            <a:r>
              <a:rPr lang="ru-RU" dirty="0" err="1" smtClean="0"/>
              <a:t>сирійцями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Сукупність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</a:t>
            </a:r>
            <a:r>
              <a:rPr lang="ru-RU" dirty="0" err="1" smtClean="0"/>
              <a:t>розташованих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здавна</a:t>
            </a:r>
            <a:r>
              <a:rPr lang="ru-RU" dirty="0" smtClean="0"/>
              <a:t> </a:t>
            </a:r>
            <a:r>
              <a:rPr lang="ru-RU" dirty="0" err="1" smtClean="0"/>
              <a:t>розпізнавалась</a:t>
            </a:r>
            <a:r>
              <a:rPr lang="ru-RU" dirty="0" smtClean="0"/>
              <a:t> як </a:t>
            </a:r>
            <a:r>
              <a:rPr lang="ru-RU" dirty="0" err="1" smtClean="0"/>
              <a:t>окремий</a:t>
            </a:r>
            <a:r>
              <a:rPr lang="ru-RU" dirty="0" smtClean="0"/>
              <a:t> астеризм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5755" y="186250"/>
            <a:ext cx="49053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38437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92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Ворон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і </a:t>
            </a:r>
            <a:r>
              <a:rPr lang="ru-RU" dirty="0" err="1" smtClean="0"/>
              <a:t>Гідри</a:t>
            </a:r>
            <a:r>
              <a:rPr lang="ru-RU" dirty="0" smtClean="0"/>
              <a:t>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видимості</a:t>
            </a:r>
            <a:r>
              <a:rPr lang="ru-RU" dirty="0" smtClean="0"/>
              <a:t> у </a:t>
            </a:r>
            <a:r>
              <a:rPr lang="ru-RU" dirty="0" err="1" smtClean="0"/>
              <a:t>квітні-травні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64" y="1772816"/>
            <a:ext cx="2857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815" y="4221088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032447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41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1582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Геркулес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228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П'яте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з тих,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в </a:t>
            </a:r>
            <a:r>
              <a:rPr lang="ru-RU" dirty="0" err="1" smtClean="0"/>
              <a:t>астрономії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орбітах</a:t>
            </a:r>
            <a:r>
              <a:rPr lang="ru-RU" dirty="0" smtClean="0"/>
              <a:t> 11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Геркулеса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349" y="352872"/>
            <a:ext cx="3865612" cy="25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496" y="2708920"/>
            <a:ext cx="331236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68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Гідра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360" y="105273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Найбільше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Гідри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одну </a:t>
            </a:r>
            <a:r>
              <a:rPr lang="ru-RU" dirty="0" err="1" smtClean="0"/>
              <a:t>яскраву</a:t>
            </a:r>
            <a:r>
              <a:rPr lang="ru-RU" dirty="0" smtClean="0"/>
              <a:t> зорю — </a:t>
            </a:r>
            <a:r>
              <a:rPr lang="ru-RU" dirty="0" err="1" smtClean="0"/>
              <a:t>Альфард</a:t>
            </a:r>
            <a:r>
              <a:rPr lang="ru-RU" dirty="0" smtClean="0"/>
              <a:t>, яка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1,98. </a:t>
            </a:r>
            <a:r>
              <a:rPr lang="ru-RU" dirty="0" err="1" smtClean="0"/>
              <a:t>Альфард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і </a:t>
            </a:r>
            <a:r>
              <a:rPr lang="ru-RU" dirty="0" err="1" smtClean="0"/>
              <a:t>означає</a:t>
            </a:r>
            <a:r>
              <a:rPr lang="ru-RU" dirty="0" smtClean="0"/>
              <a:t> в </a:t>
            </a:r>
            <a:r>
              <a:rPr lang="ru-RU" dirty="0" err="1" smtClean="0"/>
              <a:t>перекладі</a:t>
            </a:r>
            <a:r>
              <a:rPr lang="ru-RU" dirty="0" smtClean="0"/>
              <a:t> з </a:t>
            </a:r>
            <a:r>
              <a:rPr lang="ru-RU" dirty="0" err="1" smtClean="0"/>
              <a:t>арабської</a:t>
            </a:r>
            <a:r>
              <a:rPr lang="ru-RU" dirty="0" smtClean="0"/>
              <a:t> «</a:t>
            </a:r>
            <a:r>
              <a:rPr lang="ru-RU" dirty="0" err="1" smtClean="0"/>
              <a:t>одинак</a:t>
            </a:r>
            <a:r>
              <a:rPr lang="ru-RU" dirty="0" smtClean="0"/>
              <a:t>» є </a:t>
            </a:r>
            <a:r>
              <a:rPr lang="ru-RU" dirty="0" err="1" smtClean="0"/>
              <a:t>подвійною</a:t>
            </a:r>
            <a:r>
              <a:rPr lang="ru-RU" dirty="0" smtClean="0"/>
              <a:t> зорею.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35" y="2924944"/>
            <a:ext cx="417646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838" y="2924944"/>
            <a:ext cx="436749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42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770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Годинник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573" y="1351508"/>
            <a:ext cx="3366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неяскраве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35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неозброєних</a:t>
            </a:r>
            <a:r>
              <a:rPr lang="ru-RU" dirty="0" smtClean="0"/>
              <a:t> оком.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73" y="3404509"/>
            <a:ext cx="2857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088" y="666274"/>
            <a:ext cx="4741747" cy="561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23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Сузір</a:t>
            </a:r>
            <a:r>
              <a:rPr lang="en-US" sz="2000" dirty="0" smtClean="0"/>
              <a:t>’</a:t>
            </a:r>
            <a:r>
              <a:rPr lang="uk-UA" sz="2000" dirty="0" smtClean="0"/>
              <a:t>я – </a:t>
            </a:r>
            <a:r>
              <a:rPr lang="ru-RU" sz="2000" dirty="0" smtClean="0"/>
              <a:t>одна з 88 </a:t>
            </a:r>
            <a:r>
              <a:rPr lang="ru-RU" sz="2000" dirty="0" err="1" smtClean="0"/>
              <a:t>ділянок</a:t>
            </a:r>
            <a:r>
              <a:rPr lang="ru-RU" sz="2000" dirty="0" smtClean="0"/>
              <a:t>, на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поділена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небесна</a:t>
            </a:r>
            <a:r>
              <a:rPr lang="ru-RU" sz="2000" dirty="0" smtClean="0"/>
              <a:t> сфера. У </a:t>
            </a:r>
            <a:r>
              <a:rPr lang="ru-RU" sz="2000" dirty="0" err="1" smtClean="0"/>
              <a:t>менш</a:t>
            </a:r>
            <a:r>
              <a:rPr lang="ru-RU" sz="2000" dirty="0" smtClean="0"/>
              <a:t> формальному </a:t>
            </a:r>
            <a:r>
              <a:rPr lang="ru-RU" sz="2000" dirty="0" err="1" smtClean="0"/>
              <a:t>контексті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термін</a:t>
            </a:r>
            <a:r>
              <a:rPr lang="ru-RU" sz="2000" dirty="0" smtClean="0"/>
              <a:t> </a:t>
            </a:r>
            <a:r>
              <a:rPr lang="ru-RU" sz="2000" dirty="0" err="1" smtClean="0"/>
              <a:t>вживається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назви</a:t>
            </a:r>
            <a:r>
              <a:rPr lang="ru-RU" sz="2000" dirty="0" smtClean="0"/>
              <a:t> </a:t>
            </a:r>
            <a:r>
              <a:rPr lang="ru-RU" sz="2000" dirty="0" err="1" smtClean="0"/>
              <a:t>групи</a:t>
            </a:r>
            <a:r>
              <a:rPr lang="ru-RU" sz="2000" dirty="0" smtClean="0"/>
              <a:t> </a:t>
            </a:r>
            <a:r>
              <a:rPr lang="ru-RU" sz="2000" dirty="0" err="1" smtClean="0"/>
              <a:t>зір</a:t>
            </a:r>
            <a:r>
              <a:rPr lang="ru-RU" sz="2000" dirty="0" smtClean="0"/>
              <a:t>, </a:t>
            </a:r>
            <a:r>
              <a:rPr lang="ru-RU" sz="2000" dirty="0" err="1" smtClean="0"/>
              <a:t>взаємне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складає</a:t>
            </a:r>
            <a:r>
              <a:rPr lang="ru-RU" sz="2000" dirty="0" smtClean="0"/>
              <a:t> </a:t>
            </a:r>
            <a:r>
              <a:rPr lang="ru-RU" sz="2000" dirty="0" err="1" smtClean="0"/>
              <a:t>якусь</a:t>
            </a:r>
            <a:r>
              <a:rPr lang="ru-RU" sz="2000" dirty="0" smtClean="0"/>
              <a:t> </a:t>
            </a:r>
            <a:r>
              <a:rPr lang="ru-RU" sz="2000" dirty="0" err="1" smtClean="0"/>
              <a:t>фігуру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контур.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13118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Зорі</a:t>
            </a:r>
            <a:r>
              <a:rPr lang="ru-RU" sz="2000" dirty="0" smtClean="0"/>
              <a:t> в </a:t>
            </a:r>
            <a:r>
              <a:rPr lang="ru-RU" sz="2000" dirty="0" err="1" smtClean="0"/>
              <a:t>сузір'ї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рідко</a:t>
            </a:r>
            <a:r>
              <a:rPr lang="ru-RU" sz="2000" dirty="0" smtClean="0"/>
              <a:t>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якийсь</a:t>
            </a:r>
            <a:r>
              <a:rPr lang="ru-RU" sz="2000" dirty="0" smtClean="0"/>
              <a:t> </a:t>
            </a:r>
            <a:r>
              <a:rPr lang="ru-RU" sz="2000" dirty="0" err="1" smtClean="0"/>
              <a:t>зв'язок</a:t>
            </a:r>
            <a:r>
              <a:rPr lang="ru-RU" sz="2000" dirty="0" smtClean="0"/>
              <a:t> одна з одною. </a:t>
            </a:r>
            <a:r>
              <a:rPr lang="ru-RU" sz="2000" dirty="0" err="1" smtClean="0"/>
              <a:t>Насправді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розташовані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нашій</a:t>
            </a:r>
            <a:r>
              <a:rPr lang="ru-RU" sz="2000" dirty="0" smtClean="0"/>
              <a:t> </a:t>
            </a:r>
            <a:r>
              <a:rPr lang="ru-RU" sz="2000" dirty="0" err="1" smtClean="0"/>
              <a:t>галактиці</a:t>
            </a:r>
            <a:r>
              <a:rPr lang="ru-RU" sz="2000" dirty="0" smtClean="0"/>
              <a:t> далеко одна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одної</a:t>
            </a:r>
            <a:r>
              <a:rPr lang="ru-RU" sz="2000" dirty="0" smtClean="0"/>
              <a:t> і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</a:t>
            </a:r>
            <a:r>
              <a:rPr lang="ru-RU" sz="2000" dirty="0" err="1" smtClean="0"/>
              <a:t>випадково</a:t>
            </a:r>
            <a:r>
              <a:rPr lang="ru-RU" sz="2000" dirty="0" smtClean="0"/>
              <a:t> </a:t>
            </a:r>
            <a:r>
              <a:rPr lang="ru-RU" sz="2000" dirty="0" err="1" smtClean="0"/>
              <a:t>опиняються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поруч</a:t>
            </a:r>
            <a:r>
              <a:rPr lang="ru-RU" sz="2000" dirty="0" smtClean="0"/>
              <a:t>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розглядати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саме</a:t>
            </a:r>
            <a:r>
              <a:rPr lang="ru-RU" sz="2000" dirty="0" smtClean="0"/>
              <a:t> з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. </a:t>
            </a:r>
            <a:r>
              <a:rPr lang="ru-RU" sz="2000" dirty="0" err="1" smtClean="0"/>
              <a:t>Цікавий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виняток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правила становить </a:t>
            </a:r>
            <a:r>
              <a:rPr lang="ru-RU" sz="2000" dirty="0" err="1" smtClean="0"/>
              <a:t>група</a:t>
            </a:r>
            <a:r>
              <a:rPr lang="ru-RU" sz="2000" dirty="0" smtClean="0"/>
              <a:t> </a:t>
            </a:r>
            <a:r>
              <a:rPr lang="ru-RU" sz="2000" dirty="0" err="1" smtClean="0"/>
              <a:t>зір</a:t>
            </a:r>
            <a:r>
              <a:rPr lang="ru-RU" sz="2000" dirty="0" smtClean="0"/>
              <a:t> </a:t>
            </a:r>
            <a:r>
              <a:rPr lang="ru-RU" sz="2000" dirty="0" err="1" smtClean="0"/>
              <a:t>сузір'я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Ведмедиці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2484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98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088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Голуб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1925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Великого Пса і </a:t>
            </a:r>
            <a:r>
              <a:rPr lang="ru-RU" dirty="0" err="1" smtClean="0"/>
              <a:t>Зайця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71 зорю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endParaRPr lang="ru-RU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633"/>
            <a:ext cx="3782938" cy="33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75252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18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Гончі</a:t>
            </a:r>
            <a:r>
              <a:rPr lang="ru-RU" sz="2800" dirty="0" smtClean="0">
                <a:solidFill>
                  <a:srgbClr val="FFFF00"/>
                </a:solidFill>
              </a:rPr>
              <a:t> Пси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цілого</a:t>
            </a:r>
            <a:r>
              <a:rPr lang="ru-RU" dirty="0" smtClean="0"/>
              <a:t> року.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у </a:t>
            </a:r>
            <a:r>
              <a:rPr lang="ru-RU" dirty="0" err="1" smtClean="0"/>
              <a:t>квітні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57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02678"/>
            <a:ext cx="3715891" cy="23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6421"/>
            <a:ext cx="4283968" cy="344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13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535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Дельфін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невелике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небесного </a:t>
            </a:r>
            <a:r>
              <a:rPr lang="ru-RU" dirty="0" err="1" smtClean="0"/>
              <a:t>екватора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спостережень</a:t>
            </a:r>
            <a:r>
              <a:rPr lang="ru-RU" dirty="0" smtClean="0"/>
              <a:t> — у </a:t>
            </a:r>
            <a:r>
              <a:rPr lang="ru-RU" dirty="0" err="1" smtClean="0"/>
              <a:t>червні-серпні</a:t>
            </a:r>
            <a:r>
              <a:rPr lang="ru-RU" dirty="0" smtClean="0"/>
              <a:t>. Видно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Стародавня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</a:t>
            </a:r>
            <a:r>
              <a:rPr lang="ru-RU" dirty="0" err="1" smtClean="0"/>
              <a:t>Криниця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59727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5472608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51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Діва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3166" y="980728"/>
            <a:ext cx="38884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Левом і Терезами. 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в </a:t>
            </a:r>
            <a:r>
              <a:rPr lang="ru-RU" dirty="0" err="1" smtClean="0"/>
              <a:t>сучасну</a:t>
            </a:r>
            <a:r>
              <a:rPr lang="ru-RU" dirty="0" smtClean="0"/>
              <a:t> </a:t>
            </a:r>
            <a:r>
              <a:rPr lang="ru-RU" dirty="0" err="1" smtClean="0"/>
              <a:t>епоху</a:t>
            </a:r>
            <a:r>
              <a:rPr lang="ru-RU" dirty="0" smtClean="0"/>
              <a:t> </a:t>
            </a:r>
            <a:r>
              <a:rPr lang="ru-RU" dirty="0" err="1" smtClean="0"/>
              <a:t>розташована</a:t>
            </a:r>
            <a:r>
              <a:rPr lang="ru-RU" dirty="0" smtClean="0"/>
              <a:t> точка </a:t>
            </a:r>
            <a:r>
              <a:rPr lang="ru-RU" dirty="0" err="1" smtClean="0"/>
              <a:t>осіннього</a:t>
            </a:r>
            <a:r>
              <a:rPr lang="ru-RU" dirty="0" smtClean="0"/>
              <a:t> </a:t>
            </a:r>
            <a:r>
              <a:rPr lang="ru-RU" dirty="0" err="1" smtClean="0"/>
              <a:t>рівнодення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найбільших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легко </a:t>
            </a:r>
            <a:r>
              <a:rPr lang="ru-RU" dirty="0" err="1" smtClean="0"/>
              <a:t>знайти</a:t>
            </a:r>
            <a:r>
              <a:rPr lang="ru-RU" dirty="0" smtClean="0"/>
              <a:t> на </a:t>
            </a:r>
            <a:r>
              <a:rPr lang="ru-RU" dirty="0" err="1" smtClean="0"/>
              <a:t>зоряному</a:t>
            </a:r>
            <a:r>
              <a:rPr lang="ru-RU" dirty="0" smtClean="0"/>
              <a:t>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найяскравішій</a:t>
            </a:r>
            <a:r>
              <a:rPr lang="ru-RU" dirty="0" smtClean="0"/>
              <a:t> </a:t>
            </a:r>
            <a:r>
              <a:rPr lang="ru-RU" dirty="0" err="1" smtClean="0"/>
              <a:t>зірці</a:t>
            </a:r>
            <a:r>
              <a:rPr lang="ru-RU" dirty="0" smtClean="0"/>
              <a:t> </a:t>
            </a:r>
            <a:r>
              <a:rPr lang="ru-RU" dirty="0" err="1" smtClean="0"/>
              <a:t>Спіці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237" y="3717032"/>
            <a:ext cx="3888432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99" y="1592678"/>
            <a:ext cx="4696445" cy="478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50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40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Дракон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61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навколополярне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найкраще</a:t>
            </a:r>
            <a:r>
              <a:rPr lang="ru-RU" dirty="0" smtClean="0"/>
              <a:t> </a:t>
            </a:r>
            <a:r>
              <a:rPr lang="ru-RU" dirty="0" err="1" smtClean="0"/>
              <a:t>вивчених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en-US" dirty="0" smtClean="0"/>
              <a:t>Kepler-10, </a:t>
            </a:r>
            <a:r>
              <a:rPr lang="ru-RU" dirty="0" smtClean="0"/>
              <a:t>на </a:t>
            </a:r>
            <a:r>
              <a:rPr lang="ru-RU" dirty="0" err="1" smtClean="0"/>
              <a:t>орбіті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підтверджено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 </a:t>
            </a:r>
            <a:r>
              <a:rPr lang="en-US" dirty="0" smtClean="0"/>
              <a:t>Kepler-10b — </a:t>
            </a:r>
            <a:r>
              <a:rPr lang="ru-RU" dirty="0" err="1" smtClean="0"/>
              <a:t>найменшої</a:t>
            </a:r>
            <a:r>
              <a:rPr lang="ru-RU" dirty="0" smtClean="0"/>
              <a:t> та </a:t>
            </a:r>
            <a:r>
              <a:rPr lang="ru-RU" dirty="0" err="1" smtClean="0"/>
              <a:t>найближчої</a:t>
            </a:r>
            <a:r>
              <a:rPr lang="ru-RU" dirty="0" smtClean="0"/>
              <a:t> за </a:t>
            </a:r>
            <a:r>
              <a:rPr lang="ru-RU" dirty="0" err="1" smtClean="0"/>
              <a:t>розмірами</a:t>
            </a:r>
            <a:r>
              <a:rPr lang="ru-RU" dirty="0" smtClean="0"/>
              <a:t> до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екзопланети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5521"/>
            <a:ext cx="367739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87470"/>
            <a:ext cx="2985120" cy="350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03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Ерідан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Простягається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небесного </a:t>
            </a:r>
            <a:r>
              <a:rPr lang="ru-RU" dirty="0" err="1" smtClean="0"/>
              <a:t>екватора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до </a:t>
            </a:r>
            <a:r>
              <a:rPr lang="ru-RU" dirty="0" err="1" smtClean="0"/>
              <a:t>схилення</a:t>
            </a:r>
            <a:r>
              <a:rPr lang="ru-RU" dirty="0" smtClean="0"/>
              <a:t> -58 °.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в 1137,9 квадратного градуса (6-е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), </a:t>
            </a:r>
            <a:r>
              <a:rPr lang="ru-RU" dirty="0" err="1" smtClean="0"/>
              <a:t>містить</a:t>
            </a:r>
            <a:r>
              <a:rPr lang="ru-RU" dirty="0" smtClean="0"/>
              <a:t> 187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endParaRPr lang="ru-RU" dirty="0" smtClean="0"/>
          </a:p>
          <a:p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давньогрецьке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. В </a:t>
            </a:r>
            <a:r>
              <a:rPr lang="ru-RU" dirty="0" err="1" smtClean="0"/>
              <a:t>давньогрецькій</a:t>
            </a:r>
            <a:r>
              <a:rPr lang="ru-RU" dirty="0" smtClean="0"/>
              <a:t> </a:t>
            </a:r>
            <a:r>
              <a:rPr lang="ru-RU" dirty="0" err="1" smtClean="0"/>
              <a:t>міфології</a:t>
            </a:r>
            <a:r>
              <a:rPr lang="ru-RU" dirty="0" smtClean="0"/>
              <a:t> </a:t>
            </a:r>
            <a:r>
              <a:rPr lang="ru-RU" dirty="0" err="1" smtClean="0"/>
              <a:t>Еріданом</a:t>
            </a:r>
            <a:r>
              <a:rPr lang="ru-RU" dirty="0" smtClean="0"/>
              <a:t> </a:t>
            </a:r>
            <a:r>
              <a:rPr lang="ru-RU" dirty="0" err="1" smtClean="0"/>
              <a:t>називалася</a:t>
            </a:r>
            <a:r>
              <a:rPr lang="ru-RU" dirty="0" smtClean="0"/>
              <a:t> </a:t>
            </a:r>
            <a:r>
              <a:rPr lang="ru-RU" dirty="0" err="1" smtClean="0"/>
              <a:t>річка</a:t>
            </a:r>
            <a:r>
              <a:rPr lang="ru-RU" dirty="0" smtClean="0"/>
              <a:t>, яку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ідентифікують</a:t>
            </a:r>
            <a:r>
              <a:rPr lang="ru-RU" dirty="0" smtClean="0"/>
              <a:t> з </a:t>
            </a:r>
            <a:r>
              <a:rPr lang="ru-RU" dirty="0" err="1" smtClean="0"/>
              <a:t>Нілом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з По. На </a:t>
            </a:r>
            <a:r>
              <a:rPr lang="ru-RU" dirty="0" err="1" smtClean="0"/>
              <a:t>давньогрецьких</a:t>
            </a:r>
            <a:r>
              <a:rPr lang="ru-RU" dirty="0" smtClean="0"/>
              <a:t> картах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малювали</a:t>
            </a:r>
            <a:r>
              <a:rPr lang="ru-RU" dirty="0" smtClean="0"/>
              <a:t> як </a:t>
            </a:r>
            <a:r>
              <a:rPr lang="ru-RU" dirty="0" err="1" smtClean="0"/>
              <a:t>потік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ллється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глека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6" name="Picture 2" descr="http://upload.wikimedia.org/wikipedia/commons/thumb/8/80/Eridanus_Hevelius.jpg/300px-Eridanus_Hevel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986" y="77307"/>
            <a:ext cx="3672408" cy="25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828" y="2708920"/>
            <a:ext cx="3514725" cy="40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81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Єдиноріг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34381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146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Розташоване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всередині</a:t>
            </a:r>
            <a:r>
              <a:rPr lang="ru-RU" dirty="0" smtClean="0"/>
              <a:t> </a:t>
            </a:r>
            <a:r>
              <a:rPr lang="ru-RU" dirty="0" err="1" smtClean="0"/>
              <a:t>зимового</a:t>
            </a:r>
            <a:r>
              <a:rPr lang="ru-RU" dirty="0" smtClean="0"/>
              <a:t> </a:t>
            </a:r>
            <a:r>
              <a:rPr lang="ru-RU" dirty="0" err="1" smtClean="0"/>
              <a:t>трикутника</a:t>
            </a:r>
            <a:r>
              <a:rPr lang="ru-RU" dirty="0" smtClean="0"/>
              <a:t>, </a:t>
            </a:r>
            <a:r>
              <a:rPr lang="ru-RU" dirty="0" err="1" smtClean="0"/>
              <a:t>утвореного</a:t>
            </a:r>
            <a:r>
              <a:rPr lang="ru-RU" dirty="0" smtClean="0"/>
              <a:t> зорями </a:t>
            </a:r>
            <a:r>
              <a:rPr lang="ru-RU" dirty="0" err="1" smtClean="0"/>
              <a:t>Сіріус</a:t>
            </a:r>
            <a:r>
              <a:rPr lang="ru-RU" dirty="0" smtClean="0"/>
              <a:t>, </a:t>
            </a:r>
            <a:r>
              <a:rPr lang="ru-RU" dirty="0" err="1" smtClean="0"/>
              <a:t>Проціон</a:t>
            </a:r>
            <a:r>
              <a:rPr lang="ru-RU" dirty="0" smtClean="0"/>
              <a:t> і Бетельгейзе.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по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07" y="4123048"/>
            <a:ext cx="400962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32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2051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Жертовник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544" y="980728"/>
            <a:ext cx="34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 </a:t>
            </a:r>
            <a:r>
              <a:rPr lang="ru-RU" dirty="0" err="1" smtClean="0"/>
              <a:t>Скорпіона</a:t>
            </a:r>
            <a:r>
              <a:rPr lang="ru-RU" dirty="0" smtClean="0"/>
              <a:t> і </a:t>
            </a:r>
            <a:r>
              <a:rPr lang="ru-RU" dirty="0" err="1" smtClean="0"/>
              <a:t>Південним</a:t>
            </a:r>
            <a:r>
              <a:rPr lang="ru-RU" dirty="0" smtClean="0"/>
              <a:t> </a:t>
            </a:r>
            <a:r>
              <a:rPr lang="ru-RU" dirty="0" err="1" smtClean="0"/>
              <a:t>трикутником</a:t>
            </a:r>
            <a:r>
              <a:rPr lang="ru-RU" dirty="0" smtClean="0"/>
              <a:t>.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відомо</a:t>
            </a:r>
            <a:r>
              <a:rPr lang="ru-RU" dirty="0" smtClean="0"/>
              <a:t> </a:t>
            </a:r>
            <a:r>
              <a:rPr lang="ru-RU" dirty="0" err="1" smtClean="0"/>
              <a:t>стародавнім</a:t>
            </a:r>
            <a:r>
              <a:rPr lang="ru-RU" dirty="0" smtClean="0"/>
              <a:t> грекам і </a:t>
            </a:r>
            <a:r>
              <a:rPr lang="ru-RU" dirty="0" err="1" smtClean="0"/>
              <a:t>перелічене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48 </a:t>
            </a:r>
            <a:r>
              <a:rPr lang="ru-RU" dirty="0" err="1" smtClean="0"/>
              <a:t>сузір'їв</a:t>
            </a:r>
            <a:r>
              <a:rPr lang="ru-RU" dirty="0" smtClean="0"/>
              <a:t> каталогу Птолемея "Альмагест"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назвою</a:t>
            </a:r>
            <a:r>
              <a:rPr lang="ru-RU" dirty="0" smtClean="0"/>
              <a:t> </a:t>
            </a:r>
            <a:r>
              <a:rPr lang="ru-RU" dirty="0" err="1" smtClean="0"/>
              <a:t>Курильниця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Давні</a:t>
            </a:r>
            <a:r>
              <a:rPr lang="ru-RU" dirty="0" smtClean="0"/>
              <a:t> греки </a:t>
            </a:r>
            <a:r>
              <a:rPr lang="ru-RU" dirty="0" err="1" smtClean="0"/>
              <a:t>асоціювали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з </a:t>
            </a:r>
            <a:r>
              <a:rPr lang="ru-RU" dirty="0" err="1" smtClean="0"/>
              <a:t>жертовним</a:t>
            </a:r>
            <a:r>
              <a:rPr lang="ru-RU" dirty="0" smtClean="0"/>
              <a:t> </a:t>
            </a:r>
            <a:r>
              <a:rPr lang="ru-RU" dirty="0" err="1" smtClean="0"/>
              <a:t>каменем</a:t>
            </a:r>
            <a:r>
              <a:rPr lang="ru-RU" dirty="0" smtClean="0"/>
              <a:t>, на </a:t>
            </a:r>
            <a:r>
              <a:rPr lang="ru-RU" dirty="0" err="1" smtClean="0"/>
              <a:t>якому</a:t>
            </a:r>
            <a:r>
              <a:rPr lang="ru-RU" dirty="0" smtClean="0"/>
              <a:t> Зевс, Посейдон і </a:t>
            </a:r>
            <a:r>
              <a:rPr lang="ru-RU" dirty="0" err="1" smtClean="0"/>
              <a:t>Аїд</a:t>
            </a:r>
            <a:r>
              <a:rPr lang="ru-RU" dirty="0" smtClean="0"/>
              <a:t> </a:t>
            </a:r>
            <a:r>
              <a:rPr lang="ru-RU" dirty="0" err="1" smtClean="0"/>
              <a:t>здійснили</a:t>
            </a:r>
            <a:r>
              <a:rPr lang="ru-RU" dirty="0" smtClean="0"/>
              <a:t> </a:t>
            </a:r>
            <a:r>
              <a:rPr lang="ru-RU" dirty="0" err="1" smtClean="0"/>
              <a:t>жертвопринесення</a:t>
            </a:r>
            <a:r>
              <a:rPr lang="ru-RU" dirty="0" smtClean="0"/>
              <a:t> перед </a:t>
            </a:r>
            <a:r>
              <a:rPr lang="ru-RU" dirty="0" err="1" smtClean="0"/>
              <a:t>тим</a:t>
            </a:r>
            <a:r>
              <a:rPr lang="ru-RU" dirty="0" smtClean="0"/>
              <a:t>, як Зевс почав </a:t>
            </a:r>
            <a:r>
              <a:rPr lang="ru-RU" dirty="0" err="1" smtClean="0"/>
              <a:t>десятирічну</a:t>
            </a:r>
            <a:r>
              <a:rPr lang="ru-RU" dirty="0" smtClean="0"/>
              <a:t> </a:t>
            </a:r>
            <a:r>
              <a:rPr lang="ru-RU" dirty="0" err="1" smtClean="0"/>
              <a:t>війну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батьком</a:t>
            </a:r>
            <a:r>
              <a:rPr lang="ru-RU" dirty="0" smtClean="0"/>
              <a:t> Кроносом.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50282" cy="24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112" y="2780928"/>
            <a:ext cx="3096344" cy="364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52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256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Живописець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300" y="1052736"/>
            <a:ext cx="19734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невелике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зіркою</a:t>
            </a:r>
            <a:r>
              <a:rPr lang="ru-RU" dirty="0" smtClean="0"/>
              <a:t> </a:t>
            </a:r>
            <a:r>
              <a:rPr lang="ru-RU" dirty="0" err="1" smtClean="0"/>
              <a:t>Канопус</a:t>
            </a:r>
            <a:r>
              <a:rPr lang="ru-RU" dirty="0" smtClean="0"/>
              <a:t> та </a:t>
            </a:r>
            <a:r>
              <a:rPr lang="ru-RU" dirty="0" err="1" smtClean="0"/>
              <a:t>Магелановою</a:t>
            </a:r>
            <a:r>
              <a:rPr lang="ru-RU" dirty="0" smtClean="0"/>
              <a:t> </a:t>
            </a:r>
            <a:r>
              <a:rPr lang="ru-RU" dirty="0" err="1" smtClean="0"/>
              <a:t>туманністю</a:t>
            </a:r>
            <a:r>
              <a:rPr lang="ru-RU" dirty="0" smtClean="0"/>
              <a:t>, </a:t>
            </a:r>
            <a:r>
              <a:rPr lang="ru-RU" dirty="0" err="1" smtClean="0"/>
              <a:t>містить</a:t>
            </a:r>
            <a:r>
              <a:rPr lang="ru-RU" dirty="0" smtClean="0"/>
              <a:t> 49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видно.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528" y="116632"/>
            <a:ext cx="42283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6961" y="3356992"/>
            <a:ext cx="2857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31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Жирафа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94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значне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не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якскравих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8236"/>
            <a:ext cx="3528392" cy="26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4864"/>
            <a:ext cx="431405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11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8234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тривимірному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 на </a:t>
            </a:r>
            <a:r>
              <a:rPr lang="ru-RU" dirty="0" err="1"/>
              <a:t>небесній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далеко один </a:t>
            </a:r>
            <a:r>
              <a:rPr lang="ru-RU" dirty="0" err="1"/>
              <a:t>від</a:t>
            </a:r>
            <a:r>
              <a:rPr lang="ru-RU" dirty="0"/>
              <a:t> одного. З </a:t>
            </a:r>
            <a:r>
              <a:rPr lang="ru-RU" dirty="0" err="1"/>
              <a:t>найдавніших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люди </a:t>
            </a:r>
            <a:r>
              <a:rPr lang="ru-RU" dirty="0" err="1"/>
              <a:t>бачили</a:t>
            </a:r>
            <a:r>
              <a:rPr lang="ru-RU" dirty="0"/>
              <a:t> </a:t>
            </a:r>
            <a:r>
              <a:rPr lang="ru-RU" dirty="0" err="1"/>
              <a:t>деяку</a:t>
            </a:r>
            <a:r>
              <a:rPr lang="ru-RU" dirty="0"/>
              <a:t> систему у </a:t>
            </a:r>
            <a:r>
              <a:rPr lang="ru-RU" dirty="0" err="1"/>
              <a:t>взаємному</a:t>
            </a:r>
            <a:r>
              <a:rPr lang="ru-RU" dirty="0"/>
              <a:t> </a:t>
            </a:r>
            <a:r>
              <a:rPr lang="ru-RU" dirty="0" err="1"/>
              <a:t>розташуванні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і </a:t>
            </a:r>
            <a:r>
              <a:rPr lang="ru-RU" dirty="0" err="1"/>
              <a:t>групували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в </a:t>
            </a:r>
            <a:r>
              <a:rPr lang="ru-RU" dirty="0" err="1"/>
              <a:t>сузір'я</a:t>
            </a:r>
            <a:r>
              <a:rPr lang="ru-RU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60648"/>
            <a:ext cx="212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>
                <a:solidFill>
                  <a:srgbClr val="FFFF00"/>
                </a:solidFill>
              </a:rPr>
              <a:t>Історія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2670"/>
            <a:ext cx="4752528" cy="35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77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851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Журавель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714" y="1052736"/>
            <a:ext cx="2906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недоступне</a:t>
            </a:r>
            <a:r>
              <a:rPr lang="ru-RU" dirty="0" smtClean="0"/>
              <a:t> для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— </a:t>
            </a:r>
            <a:r>
              <a:rPr lang="ru-RU" dirty="0" err="1" smtClean="0"/>
              <a:t>Альнаїр</a:t>
            </a:r>
            <a:r>
              <a:rPr lang="ru-RU" dirty="0" smtClean="0"/>
              <a:t> (1,7 </a:t>
            </a:r>
            <a:r>
              <a:rPr lang="ru-RU" dirty="0" err="1" smtClean="0"/>
              <a:t>зоряної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) —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відстані</a:t>
            </a:r>
            <a:r>
              <a:rPr lang="ru-RU" dirty="0" smtClean="0"/>
              <a:t> 100 </a:t>
            </a:r>
            <a:r>
              <a:rPr lang="ru-RU" dirty="0" err="1" smtClean="0"/>
              <a:t>світлових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Південною</a:t>
            </a:r>
            <a:r>
              <a:rPr lang="ru-RU" dirty="0" smtClean="0"/>
              <a:t> </a:t>
            </a:r>
            <a:r>
              <a:rPr lang="ru-RU" dirty="0" err="1" smtClean="0"/>
              <a:t>Рибою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і Туканом на </a:t>
            </a:r>
            <a:r>
              <a:rPr lang="ru-RU" dirty="0" err="1" smtClean="0"/>
              <a:t>півдні</a:t>
            </a:r>
            <a:r>
              <a:rPr lang="ru-RU" dirty="0" smtClean="0"/>
              <a:t>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в 365,5 квадратного градуса і </a:t>
            </a:r>
            <a:r>
              <a:rPr lang="ru-RU" dirty="0" err="1" smtClean="0"/>
              <a:t>містить</a:t>
            </a:r>
            <a:r>
              <a:rPr lang="ru-RU" dirty="0" smtClean="0"/>
              <a:t> 53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962128" cy="3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388843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26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Заєць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268760"/>
            <a:ext cx="3635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розміщене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51 зорю,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видне</a:t>
            </a:r>
            <a:r>
              <a:rPr lang="ru-RU" dirty="0" smtClean="0"/>
              <a:t> </a:t>
            </a:r>
            <a:r>
              <a:rPr lang="ru-RU" dirty="0" err="1" smtClean="0"/>
              <a:t>найкраще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Зайця</a:t>
            </a:r>
            <a:r>
              <a:rPr lang="ru-RU" dirty="0" smtClean="0"/>
              <a:t>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, </a:t>
            </a:r>
            <a:r>
              <a:rPr lang="ru-RU" dirty="0" err="1" smtClean="0"/>
              <a:t>включене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Альмагест </a:t>
            </a:r>
            <a:r>
              <a:rPr lang="ru-RU" dirty="0" err="1" smtClean="0"/>
              <a:t>давньогрецького</a:t>
            </a:r>
            <a:r>
              <a:rPr lang="ru-RU" dirty="0" smtClean="0"/>
              <a:t> астронома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точне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</a:t>
            </a:r>
            <a:r>
              <a:rPr lang="ru-RU" dirty="0" err="1" smtClean="0"/>
              <a:t>невідоме</a:t>
            </a:r>
            <a:r>
              <a:rPr lang="ru-RU" dirty="0" smtClean="0"/>
              <a:t>.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непідтверджена</a:t>
            </a:r>
            <a:r>
              <a:rPr lang="ru-RU" dirty="0" smtClean="0"/>
              <a:t> </a:t>
            </a:r>
            <a:r>
              <a:rPr lang="ru-RU" dirty="0" err="1" smtClean="0"/>
              <a:t>версія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заєць</a:t>
            </a:r>
            <a:r>
              <a:rPr lang="ru-RU" dirty="0" smtClean="0"/>
              <a:t> є </a:t>
            </a:r>
            <a:r>
              <a:rPr lang="ru-RU" dirty="0" err="1" smtClean="0"/>
              <a:t>здобиччю</a:t>
            </a:r>
            <a:r>
              <a:rPr lang="ru-RU" dirty="0" smtClean="0"/>
              <a:t> </a:t>
            </a:r>
            <a:r>
              <a:rPr lang="ru-RU" dirty="0" err="1" smtClean="0"/>
              <a:t>мисливця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6269"/>
            <a:ext cx="2736304" cy="24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9417"/>
            <a:ext cx="3528392" cy="27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93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2019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Змієносець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Одне</a:t>
            </a:r>
            <a:r>
              <a:rPr lang="ru-RU" dirty="0" smtClean="0"/>
              <a:t> з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внесених</a:t>
            </a:r>
            <a:r>
              <a:rPr lang="ru-RU" dirty="0" smtClean="0"/>
              <a:t> до </a:t>
            </a:r>
            <a:r>
              <a:rPr lang="ru-RU" dirty="0" err="1" smtClean="0"/>
              <a:t>зоряного</a:t>
            </a:r>
            <a:r>
              <a:rPr lang="ru-RU" dirty="0" smtClean="0"/>
              <a:t> каталога Альмагест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Змієносці</a:t>
            </a:r>
            <a:r>
              <a:rPr lang="ru-RU" dirty="0" smtClean="0"/>
              <a:t> з 30 листопада по 17 </a:t>
            </a:r>
            <a:r>
              <a:rPr lang="ru-RU" dirty="0" err="1" smtClean="0"/>
              <a:t>грудня</a:t>
            </a:r>
            <a:r>
              <a:rPr lang="ru-RU" dirty="0" smtClean="0"/>
              <a:t>. Попри </a:t>
            </a:r>
            <a:r>
              <a:rPr lang="ru-RU" dirty="0" err="1" smtClean="0"/>
              <a:t>це</a:t>
            </a:r>
            <a:r>
              <a:rPr lang="ru-RU" dirty="0" smtClean="0"/>
              <a:t>, в </a:t>
            </a:r>
            <a:r>
              <a:rPr lang="ru-RU" dirty="0" err="1" smtClean="0"/>
              <a:t>астрології</a:t>
            </a:r>
            <a:r>
              <a:rPr lang="ru-RU" dirty="0" smtClean="0"/>
              <a:t> </a:t>
            </a:r>
            <a:r>
              <a:rPr lang="ru-RU" dirty="0" err="1" smtClean="0"/>
              <a:t>Змієносець</a:t>
            </a:r>
            <a:r>
              <a:rPr lang="ru-RU" dirty="0" smtClean="0"/>
              <a:t> не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зодіакальним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Змієносець</a:t>
            </a:r>
            <a:r>
              <a:rPr lang="ru-RU" dirty="0" smtClean="0"/>
              <a:t> </a:t>
            </a:r>
            <a:r>
              <a:rPr lang="ru-RU" dirty="0" err="1" smtClean="0"/>
              <a:t>зображується</a:t>
            </a:r>
            <a:r>
              <a:rPr lang="ru-RU" dirty="0" smtClean="0"/>
              <a:t> як </a:t>
            </a:r>
            <a:r>
              <a:rPr lang="ru-RU" dirty="0" err="1" smtClean="0"/>
              <a:t>чоловік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тримає</a:t>
            </a:r>
            <a:r>
              <a:rPr lang="ru-RU" dirty="0" smtClean="0"/>
              <a:t> </a:t>
            </a:r>
            <a:r>
              <a:rPr lang="ru-RU" dirty="0" err="1" smtClean="0"/>
              <a:t>змію</a:t>
            </a:r>
            <a:r>
              <a:rPr lang="ru-RU" dirty="0" smtClean="0"/>
              <a:t>, </a:t>
            </a:r>
            <a:r>
              <a:rPr lang="ru-RU" dirty="0" err="1" smtClean="0"/>
              <a:t>розділену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тілом</a:t>
            </a:r>
            <a:r>
              <a:rPr lang="ru-RU" dirty="0" smtClean="0"/>
              <a:t> на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, Голову </a:t>
            </a:r>
            <a:r>
              <a:rPr lang="ru-RU" dirty="0" err="1" smtClean="0"/>
              <a:t>Змії</a:t>
            </a:r>
            <a:r>
              <a:rPr lang="ru-RU" dirty="0" smtClean="0"/>
              <a:t> та </a:t>
            </a:r>
            <a:r>
              <a:rPr lang="ru-RU" dirty="0" err="1" smtClean="0"/>
              <a:t>Хвіст</a:t>
            </a:r>
            <a:r>
              <a:rPr lang="ru-RU" dirty="0" smtClean="0"/>
              <a:t> </a:t>
            </a:r>
            <a:r>
              <a:rPr lang="ru-RU" dirty="0" err="1" smtClean="0"/>
              <a:t>Змії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, </a:t>
            </a:r>
            <a:r>
              <a:rPr lang="ru-RU" dirty="0" err="1" smtClean="0"/>
              <a:t>вважають</a:t>
            </a:r>
            <a:r>
              <a:rPr lang="ru-RU" dirty="0" smtClean="0"/>
              <a:t> одним </a:t>
            </a:r>
            <a:r>
              <a:rPr lang="ru-RU" dirty="0" err="1" smtClean="0"/>
              <a:t>сузір'ям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15364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3029" y="2922984"/>
            <a:ext cx="4159076" cy="37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60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Змія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106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Єдине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яке </a:t>
            </a:r>
            <a:r>
              <a:rPr lang="ru-RU" dirty="0" err="1" smtClean="0"/>
              <a:t>складається</a:t>
            </a:r>
            <a:r>
              <a:rPr lang="ru-RU" dirty="0" smtClean="0"/>
              <a:t> з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ділянок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, </a:t>
            </a:r>
            <a:r>
              <a:rPr lang="ru-RU" dirty="0" err="1" smtClean="0"/>
              <a:t>відокремлених</a:t>
            </a:r>
            <a:r>
              <a:rPr lang="ru-RU" dirty="0" smtClean="0"/>
              <a:t> одна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одної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 </a:t>
            </a:r>
            <a:r>
              <a:rPr lang="ru-RU" dirty="0" err="1" smtClean="0"/>
              <a:t>Змієносця</a:t>
            </a:r>
            <a:r>
              <a:rPr lang="ru-RU" dirty="0" smtClean="0"/>
              <a:t> — Голова </a:t>
            </a:r>
            <a:r>
              <a:rPr lang="ru-RU" dirty="0" err="1" smtClean="0"/>
              <a:t>Змії</a:t>
            </a:r>
            <a:r>
              <a:rPr lang="ru-RU" dirty="0" smtClean="0"/>
              <a:t> і </a:t>
            </a:r>
            <a:r>
              <a:rPr lang="ru-RU" dirty="0" err="1" smtClean="0"/>
              <a:t>Хвіст</a:t>
            </a:r>
            <a:r>
              <a:rPr lang="ru-RU" dirty="0" smtClean="0"/>
              <a:t> </a:t>
            </a:r>
            <a:r>
              <a:rPr lang="ru-RU" dirty="0" err="1" smtClean="0"/>
              <a:t>Змії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7877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6263"/>
            <a:ext cx="3363466" cy="264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27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2177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Золота </a:t>
            </a:r>
            <a:r>
              <a:rPr lang="ru-RU" sz="2800" dirty="0" err="1" smtClean="0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32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04058"/>
            <a:ext cx="4399715" cy="46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94" y="2852936"/>
            <a:ext cx="350243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80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Індіанець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491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містить</a:t>
            </a:r>
            <a:r>
              <a:rPr lang="ru-RU" dirty="0" smtClean="0"/>
              <a:t> 38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неозброєних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5082"/>
            <a:ext cx="333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76653"/>
            <a:ext cx="5904656" cy="35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16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782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Кассіопея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3672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150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Кассіопея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смузі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</a:t>
            </a:r>
          </a:p>
          <a:p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Кассіопеї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«</a:t>
            </a:r>
            <a:r>
              <a:rPr lang="ru-RU" dirty="0" err="1" smtClean="0"/>
              <a:t>Дзеркала</a:t>
            </a:r>
            <a:r>
              <a:rPr lang="ru-RU" dirty="0" smtClean="0"/>
              <a:t> </a:t>
            </a:r>
            <a:r>
              <a:rPr lang="ru-RU" dirty="0" err="1" smtClean="0"/>
              <a:t>Уранії</a:t>
            </a:r>
            <a:r>
              <a:rPr lang="ru-RU" dirty="0" smtClean="0"/>
              <a:t>», набору </a:t>
            </a:r>
            <a:r>
              <a:rPr lang="ru-RU" dirty="0" err="1" smtClean="0"/>
              <a:t>карток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</a:t>
            </a:r>
            <a:r>
              <a:rPr lang="ru-RU" dirty="0" err="1" smtClean="0"/>
              <a:t>опублікованого</a:t>
            </a:r>
            <a:r>
              <a:rPr lang="ru-RU" dirty="0" smtClean="0"/>
              <a:t> у </a:t>
            </a:r>
            <a:r>
              <a:rPr lang="ru-RU" dirty="0" err="1" smtClean="0"/>
              <a:t>Лондоні</a:t>
            </a:r>
            <a:r>
              <a:rPr lang="ru-RU" dirty="0" smtClean="0"/>
              <a:t>, </a:t>
            </a:r>
            <a:r>
              <a:rPr lang="ru-RU" dirty="0" err="1" smtClean="0"/>
              <a:t>бл</a:t>
            </a:r>
            <a:r>
              <a:rPr lang="ru-RU" dirty="0" smtClean="0"/>
              <a:t>. 1825</a:t>
            </a:r>
          </a:p>
          <a:p>
            <a:endParaRPr lang="ru-RU" dirty="0" smtClean="0"/>
          </a:p>
          <a:p>
            <a:r>
              <a:rPr lang="ru-RU" dirty="0" err="1" smtClean="0"/>
              <a:t>Відомо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і включено до каталога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«Альмагест». </a:t>
            </a:r>
            <a:r>
              <a:rPr lang="ru-RU" dirty="0" err="1" smtClean="0"/>
              <a:t>Стародавня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«Борона» </a:t>
            </a:r>
            <a:r>
              <a:rPr lang="ru-RU" dirty="0" err="1" smtClean="0"/>
              <a:t>або</a:t>
            </a:r>
            <a:r>
              <a:rPr lang="ru-RU" dirty="0" smtClean="0"/>
              <a:t> «</a:t>
            </a:r>
            <a:r>
              <a:rPr lang="ru-RU" dirty="0" err="1" smtClean="0"/>
              <a:t>Пасіка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7443" y="44624"/>
            <a:ext cx="2857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14893"/>
            <a:ext cx="3528392" cy="33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64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Кит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737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у </a:t>
            </a:r>
            <a:r>
              <a:rPr lang="ru-RU" dirty="0" err="1" smtClean="0"/>
              <a:t>т.зв</a:t>
            </a:r>
            <a:r>
              <a:rPr lang="ru-RU" dirty="0" smtClean="0"/>
              <a:t>. «водному»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,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, </a:t>
            </a:r>
            <a:r>
              <a:rPr lang="ru-RU" dirty="0" err="1" smtClean="0"/>
              <a:t>Риб</a:t>
            </a:r>
            <a:r>
              <a:rPr lang="ru-RU" dirty="0" smtClean="0"/>
              <a:t> і </a:t>
            </a:r>
            <a:r>
              <a:rPr lang="ru-RU" dirty="0" err="1" smtClean="0"/>
              <a:t>Ерідана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1"/>
            <a:ext cx="3780928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8768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37" y="2420888"/>
            <a:ext cx="39604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40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980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Кіль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206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Кіль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старого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яке в 1752 за </a:t>
            </a:r>
            <a:r>
              <a:rPr lang="ru-RU" dirty="0" err="1" smtClean="0"/>
              <a:t>ініціативою</a:t>
            </a:r>
            <a:r>
              <a:rPr lang="ru-RU" dirty="0" smtClean="0"/>
              <a:t> </a:t>
            </a:r>
            <a:r>
              <a:rPr lang="ru-RU" dirty="0" err="1" smtClean="0"/>
              <a:t>Лакайля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поділене</a:t>
            </a:r>
            <a:r>
              <a:rPr lang="ru-RU" dirty="0" smtClean="0"/>
              <a:t> на три — </a:t>
            </a:r>
            <a:r>
              <a:rPr lang="ru-RU" dirty="0" err="1" smtClean="0"/>
              <a:t>Вітрила</a:t>
            </a:r>
            <a:r>
              <a:rPr lang="ru-RU" dirty="0" smtClean="0"/>
              <a:t>, </a:t>
            </a:r>
            <a:r>
              <a:rPr lang="ru-RU" dirty="0" err="1" smtClean="0"/>
              <a:t>Кіль</a:t>
            </a:r>
            <a:r>
              <a:rPr lang="ru-RU" dirty="0" smtClean="0"/>
              <a:t> і Корма.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24944"/>
            <a:ext cx="3456385" cy="17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738" y="3126027"/>
            <a:ext cx="4857750" cy="35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14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1422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Козоріг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035" y="980728"/>
            <a:ext cx="31098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Водолієм</a:t>
            </a:r>
            <a:r>
              <a:rPr lang="ru-RU" dirty="0" smtClean="0"/>
              <a:t> і </a:t>
            </a:r>
            <a:r>
              <a:rPr lang="ru-RU" dirty="0" err="1" smtClean="0"/>
              <a:t>Стрільцем</a:t>
            </a:r>
            <a:r>
              <a:rPr lang="ru-RU" dirty="0" smtClean="0"/>
              <a:t>.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Мікроскопа</a:t>
            </a:r>
            <a:r>
              <a:rPr lang="ru-RU" dirty="0" smtClean="0"/>
              <a:t>,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риби</a:t>
            </a:r>
            <a:r>
              <a:rPr lang="ru-RU" dirty="0" smtClean="0"/>
              <a:t> та Орла.</a:t>
            </a:r>
          </a:p>
          <a:p>
            <a:endParaRPr lang="ru-RU" dirty="0" smtClean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Козорога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екліптики</a:t>
            </a:r>
            <a:r>
              <a:rPr lang="ru-RU" dirty="0" smtClean="0"/>
              <a:t> 270° — 300°.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сузір'ї</a:t>
            </a:r>
            <a:r>
              <a:rPr lang="ru-RU" dirty="0" smtClean="0"/>
              <a:t> з 19 </a:t>
            </a:r>
            <a:r>
              <a:rPr lang="ru-RU" dirty="0" err="1" smtClean="0"/>
              <a:t>січня</a:t>
            </a:r>
            <a:r>
              <a:rPr lang="ru-RU" dirty="0" smtClean="0"/>
              <a:t> по 16 лютого, </a:t>
            </a:r>
            <a:r>
              <a:rPr lang="ru-RU" dirty="0" err="1" smtClean="0"/>
              <a:t>астрологія</a:t>
            </a:r>
            <a:r>
              <a:rPr lang="ru-RU" dirty="0" smtClean="0"/>
              <a:t> </a:t>
            </a:r>
            <a:r>
              <a:rPr lang="ru-RU" dirty="0" err="1" smtClean="0"/>
              <a:t>вважає</a:t>
            </a:r>
            <a:r>
              <a:rPr lang="ru-RU" dirty="0" smtClean="0"/>
              <a:t> часом знаку </a:t>
            </a:r>
            <a:r>
              <a:rPr lang="ru-RU" dirty="0" err="1" smtClean="0"/>
              <a:t>Козорога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22 </a:t>
            </a:r>
            <a:r>
              <a:rPr lang="ru-RU" dirty="0" err="1" smtClean="0"/>
              <a:t>грудня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971" y="310539"/>
            <a:ext cx="35775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502796" cy="35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65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334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спостерігачі</a:t>
            </a:r>
            <a:r>
              <a:rPr lang="ru-RU" dirty="0"/>
              <a:t> </a:t>
            </a:r>
            <a:r>
              <a:rPr lang="ru-RU" dirty="0" err="1"/>
              <a:t>виділяли</a:t>
            </a:r>
            <a:r>
              <a:rPr lang="ru-RU" dirty="0"/>
              <a:t> </a:t>
            </a:r>
            <a:r>
              <a:rPr lang="ru-RU" dirty="0" err="1"/>
              <a:t>різну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контури</a:t>
            </a:r>
            <a:r>
              <a:rPr lang="ru-RU" dirty="0"/>
              <a:t>, а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так і не </a:t>
            </a:r>
            <a:r>
              <a:rPr lang="ru-RU" dirty="0" err="1"/>
              <a:t>з'ясовано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. До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</a:t>
            </a:r>
            <a:r>
              <a:rPr lang="ru-RU" dirty="0" err="1"/>
              <a:t>розумілися</a:t>
            </a:r>
            <a:r>
              <a:rPr lang="ru-RU" dirty="0"/>
              <a:t> не </a:t>
            </a:r>
            <a:r>
              <a:rPr lang="ru-RU" dirty="0" err="1"/>
              <a:t>замкнуті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неба, а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перекривалися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виходило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належали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двом</a:t>
            </a:r>
            <a:r>
              <a:rPr lang="ru-RU" dirty="0"/>
              <a:t> </a:t>
            </a:r>
            <a:r>
              <a:rPr lang="ru-RU" dirty="0" err="1"/>
              <a:t>сузір'ям</a:t>
            </a:r>
            <a:r>
              <a:rPr lang="ru-RU" dirty="0"/>
              <a:t>, 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бідні</a:t>
            </a:r>
            <a:r>
              <a:rPr lang="ru-RU" dirty="0"/>
              <a:t> </a:t>
            </a:r>
            <a:r>
              <a:rPr lang="ru-RU" dirty="0" err="1"/>
              <a:t>зірками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не </a:t>
            </a:r>
            <a:r>
              <a:rPr lang="ru-RU" dirty="0" err="1"/>
              <a:t>ставилися</a:t>
            </a:r>
            <a:r>
              <a:rPr lang="ru-RU" dirty="0"/>
              <a:t> до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сузір'ю</a:t>
            </a:r>
            <a:r>
              <a:rPr lang="ru-RU" dirty="0"/>
              <a:t>. На початку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проведені</a:t>
            </a:r>
            <a:r>
              <a:rPr lang="ru-RU" dirty="0"/>
              <a:t> кордону, </a:t>
            </a:r>
            <a:r>
              <a:rPr lang="ru-RU" dirty="0" err="1"/>
              <a:t>ліквідували</a:t>
            </a:r>
            <a:r>
              <a:rPr lang="ru-RU" dirty="0"/>
              <a:t> "</a:t>
            </a:r>
            <a:r>
              <a:rPr lang="ru-RU" dirty="0" err="1"/>
              <a:t>порожнечі</a:t>
            </a:r>
            <a:r>
              <a:rPr lang="ru-RU" dirty="0"/>
              <a:t>"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чіткого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, як і </a:t>
            </a:r>
            <a:r>
              <a:rPr lang="ru-RU" dirty="0" err="1"/>
              <a:t>раніше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, і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астрономи</a:t>
            </a:r>
            <a:r>
              <a:rPr lang="ru-RU" dirty="0"/>
              <a:t> </a:t>
            </a:r>
            <a:r>
              <a:rPr lang="ru-RU" dirty="0" err="1"/>
              <a:t>визначали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по-своєму</a:t>
            </a:r>
            <a:r>
              <a:rPr lang="ru-RU" dirty="0"/>
              <a:t>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6048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57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402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Компас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9087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43 </a:t>
            </a:r>
            <a:r>
              <a:rPr lang="ru-RU" dirty="0" err="1" smtClean="0"/>
              <a:t>зірки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На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небесних</a:t>
            </a:r>
            <a:r>
              <a:rPr lang="ru-RU" dirty="0" smtClean="0"/>
              <a:t> атласах на </a:t>
            </a:r>
            <a:r>
              <a:rPr lang="ru-RU" dirty="0" err="1" smtClean="0"/>
              <a:t>місці</a:t>
            </a:r>
            <a:r>
              <a:rPr lang="ru-RU" dirty="0" smtClean="0"/>
              <a:t> Компаса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розташовувалася</a:t>
            </a:r>
            <a:r>
              <a:rPr lang="ru-RU" dirty="0" smtClean="0"/>
              <a:t> </a:t>
            </a:r>
            <a:r>
              <a:rPr lang="ru-RU" dirty="0" err="1" smtClean="0"/>
              <a:t>щогла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яка не </a:t>
            </a:r>
            <a:r>
              <a:rPr lang="ru-RU" dirty="0" err="1" smtClean="0"/>
              <a:t>виділялася</a:t>
            </a:r>
            <a:r>
              <a:rPr lang="ru-RU" dirty="0" smtClean="0"/>
              <a:t>, як </a:t>
            </a:r>
            <a:r>
              <a:rPr lang="ru-RU" dirty="0" err="1" smtClean="0"/>
              <a:t>окрема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Корабля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064" y="90428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331" y="3284984"/>
            <a:ext cx="5724525" cy="343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57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1286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Корма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241 зорю,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існувало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Арго.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512" y="927884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88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1763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Косинець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2664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неба. Через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проходять</a:t>
            </a:r>
            <a:r>
              <a:rPr lang="ru-RU" dirty="0" smtClean="0"/>
              <a:t> </a:t>
            </a:r>
            <a:r>
              <a:rPr lang="ru-RU" dirty="0" err="1" smtClean="0"/>
              <a:t>обидві</a:t>
            </a:r>
            <a:r>
              <a:rPr lang="ru-RU" dirty="0" smtClean="0"/>
              <a:t> </a:t>
            </a:r>
            <a:r>
              <a:rPr lang="ru-RU" dirty="0" err="1" smtClean="0"/>
              <a:t>гілки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 </a:t>
            </a:r>
            <a:r>
              <a:rPr lang="ru-RU" dirty="0" err="1" smtClean="0"/>
              <a:t>Сузір'я</a:t>
            </a:r>
            <a:r>
              <a:rPr lang="ru-RU" dirty="0" smtClean="0"/>
              <a:t> не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яскравіше</a:t>
            </a:r>
            <a:r>
              <a:rPr lang="ru-RU" dirty="0" smtClean="0"/>
              <a:t> 4,0 </a:t>
            </a:r>
            <a:r>
              <a:rPr lang="ru-RU" dirty="0" err="1" smtClean="0"/>
              <a:t>видимої</a:t>
            </a:r>
            <a:r>
              <a:rPr lang="ru-RU" dirty="0" smtClean="0"/>
              <a:t> </a:t>
            </a:r>
            <a:r>
              <a:rPr lang="ru-RU" dirty="0" err="1" smtClean="0"/>
              <a:t>зоряної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, 42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видимі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Видиме</a:t>
            </a:r>
            <a:r>
              <a:rPr lang="ru-RU" dirty="0" smtClean="0"/>
              <a:t> 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518457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92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1351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Лебідь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928" y="112474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в </a:t>
            </a:r>
            <a:r>
              <a:rPr lang="ru-RU" dirty="0" err="1" smtClean="0"/>
              <a:t>смузі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</a:t>
            </a:r>
          </a:p>
          <a:p>
            <a:endParaRPr lang="ru-RU" dirty="0" smtClean="0"/>
          </a:p>
          <a:p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: </a:t>
            </a:r>
            <a:r>
              <a:rPr lang="ru-RU" dirty="0" err="1" smtClean="0"/>
              <a:t>Північний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, за </a:t>
            </a:r>
            <a:r>
              <a:rPr lang="ru-RU" dirty="0" err="1" smtClean="0"/>
              <a:t>аналогією</a:t>
            </a:r>
            <a:r>
              <a:rPr lang="ru-RU" dirty="0" smtClean="0"/>
              <a:t> з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. </a:t>
            </a:r>
            <a:r>
              <a:rPr lang="ru-RU" dirty="0" err="1" smtClean="0"/>
              <a:t>Українська</a:t>
            </a:r>
            <a:r>
              <a:rPr lang="ru-RU" dirty="0" smtClean="0"/>
              <a:t> народна </a:t>
            </a:r>
            <a:r>
              <a:rPr lang="ru-RU" dirty="0" err="1" smtClean="0"/>
              <a:t>назва</a:t>
            </a:r>
            <a:r>
              <a:rPr lang="ru-RU" dirty="0" smtClean="0"/>
              <a:t>: </a:t>
            </a:r>
            <a:r>
              <a:rPr lang="ru-RU" dirty="0" err="1" smtClean="0"/>
              <a:t>Хрест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11620"/>
            <a:ext cx="4536504" cy="425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702" y="2411620"/>
            <a:ext cx="3862681" cy="28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10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70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Лев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Рака та </a:t>
            </a:r>
            <a:r>
              <a:rPr lang="ru-RU" dirty="0" err="1" smtClean="0"/>
              <a:t>Діви</a:t>
            </a:r>
            <a:r>
              <a:rPr lang="ru-RU" dirty="0" smtClean="0"/>
              <a:t>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сузір'ї</a:t>
            </a:r>
            <a:r>
              <a:rPr lang="ru-RU" dirty="0" smtClean="0"/>
              <a:t> Лева з 10 </a:t>
            </a:r>
            <a:r>
              <a:rPr lang="ru-RU" dirty="0" err="1" smtClean="0"/>
              <a:t>серпня</a:t>
            </a:r>
            <a:r>
              <a:rPr lang="ru-RU" dirty="0" smtClean="0"/>
              <a:t> по 15 </a:t>
            </a:r>
            <a:r>
              <a:rPr lang="ru-RU" dirty="0" err="1" smtClean="0"/>
              <a:t>вересня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9175"/>
            <a:ext cx="4032448" cy="378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24036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38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229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Летюча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3078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31 зорю,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857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3593554" cy="28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44230"/>
            <a:ext cx="3096344" cy="345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22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Лисичка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433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42831"/>
            <a:ext cx="403244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762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5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912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Ліра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Геркулесом і Лебедем.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7215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43" y="1916832"/>
            <a:ext cx="4465570" cy="43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56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028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Мала </a:t>
            </a:r>
            <a:r>
              <a:rPr lang="ru-RU" sz="2800" dirty="0" err="1">
                <a:solidFill>
                  <a:srgbClr val="FFFF00"/>
                </a:solidFill>
              </a:rPr>
              <a:t>Ведмедиця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8615"/>
            <a:ext cx="321754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59" y="7647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у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  <a:p>
            <a:endParaRPr lang="ru-RU" dirty="0"/>
          </a:p>
          <a:p>
            <a:r>
              <a:rPr lang="ru-RU" dirty="0"/>
              <a:t>До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 1933 року словники подавали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як </a:t>
            </a:r>
            <a:r>
              <a:rPr lang="ru-RU" dirty="0" err="1"/>
              <a:t>Малий</a:t>
            </a:r>
            <a:r>
              <a:rPr lang="ru-RU" dirty="0"/>
              <a:t>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застосовується</a:t>
            </a:r>
            <a:r>
              <a:rPr lang="ru-RU" dirty="0"/>
              <a:t> </a:t>
            </a:r>
            <a:r>
              <a:rPr lang="ru-RU" dirty="0" err="1"/>
              <a:t>відповідник</a:t>
            </a:r>
            <a:r>
              <a:rPr lang="ru-RU" dirty="0"/>
              <a:t> </a:t>
            </a:r>
            <a:r>
              <a:rPr lang="ru-RU" dirty="0" err="1"/>
              <a:t>латинського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— </a:t>
            </a:r>
            <a:r>
              <a:rPr lang="ru-RU" dirty="0" err="1"/>
              <a:t>Полярна</a:t>
            </a:r>
            <a:r>
              <a:rPr lang="ru-RU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86115"/>
            <a:ext cx="5184576" cy="318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20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2133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Кінь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найменших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14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604642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5720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03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277" y="18864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Із</a:t>
            </a:r>
            <a:r>
              <a:rPr lang="ru-RU" sz="2000" dirty="0" smtClean="0"/>
              <a:t> часом в </a:t>
            </a:r>
            <a:r>
              <a:rPr lang="ru-RU" sz="2000" dirty="0" err="1" smtClean="0"/>
              <a:t>астрономів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виникла</a:t>
            </a:r>
            <a:r>
              <a:rPr lang="ru-RU" sz="2000" dirty="0" smtClean="0"/>
              <a:t> потреба однозначного </a:t>
            </a:r>
            <a:r>
              <a:rPr lang="ru-RU" sz="2000" dirty="0" err="1" smtClean="0"/>
              <a:t>визначення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зірок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небі</a:t>
            </a:r>
            <a:r>
              <a:rPr lang="ru-RU" sz="2000" dirty="0" smtClean="0"/>
              <a:t>. </a:t>
            </a:r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розподіл</a:t>
            </a:r>
            <a:r>
              <a:rPr lang="ru-RU" sz="2000" dirty="0" smtClean="0"/>
              <a:t> </a:t>
            </a:r>
            <a:r>
              <a:rPr lang="ru-RU" sz="2000" dirty="0" err="1" smtClean="0"/>
              <a:t>північного</a:t>
            </a:r>
            <a:r>
              <a:rPr lang="ru-RU" sz="2000" dirty="0" smtClean="0"/>
              <a:t> неба </a:t>
            </a:r>
            <a:r>
              <a:rPr lang="ru-RU" sz="2000" dirty="0" err="1" smtClean="0"/>
              <a:t>базується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сузір'ях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визначив</a:t>
            </a:r>
            <a:r>
              <a:rPr lang="ru-RU" sz="2000" dirty="0" smtClean="0"/>
              <a:t> </a:t>
            </a:r>
            <a:r>
              <a:rPr lang="ru-RU" sz="2000" dirty="0" err="1" smtClean="0"/>
              <a:t>грецький</a:t>
            </a:r>
            <a:r>
              <a:rPr lang="ru-RU" sz="2000" dirty="0" smtClean="0"/>
              <a:t> астроном </a:t>
            </a:r>
            <a:r>
              <a:rPr lang="ru-RU" sz="2000" dirty="0" err="1" smtClean="0"/>
              <a:t>Клавдій</a:t>
            </a:r>
            <a:r>
              <a:rPr lang="ru-RU" sz="2000" dirty="0" smtClean="0"/>
              <a:t> Птолемей.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перелік</a:t>
            </a:r>
            <a:r>
              <a:rPr lang="ru-RU" sz="2000" dirty="0" smtClean="0"/>
              <a:t> 88 </a:t>
            </a:r>
            <a:r>
              <a:rPr lang="ru-RU" sz="2000" dirty="0" err="1" smtClean="0"/>
              <a:t>сузір'їв</a:t>
            </a:r>
            <a:r>
              <a:rPr lang="ru-RU" sz="2000" dirty="0" smtClean="0"/>
              <a:t> </a:t>
            </a:r>
            <a:r>
              <a:rPr lang="ru-RU" sz="2000" dirty="0" err="1" smtClean="0"/>
              <a:t>зафіксовано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астрономічний</a:t>
            </a:r>
            <a:r>
              <a:rPr lang="ru-RU" sz="2000" dirty="0" smtClean="0"/>
              <a:t> союз 1922 року.</a:t>
            </a:r>
          </a:p>
          <a:p>
            <a:r>
              <a:rPr lang="ru-RU" sz="2000" dirty="0" err="1" smtClean="0"/>
              <a:t>Сучасні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межі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сузір'їв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проведені</a:t>
            </a:r>
            <a:r>
              <a:rPr lang="ru-RU" sz="2000" dirty="0" smtClean="0"/>
              <a:t> Еженом </a:t>
            </a:r>
            <a:r>
              <a:rPr lang="ru-RU" sz="2000" dirty="0" err="1" smtClean="0"/>
              <a:t>Дельпортом</a:t>
            </a:r>
            <a:r>
              <a:rPr lang="ru-RU" sz="2000" dirty="0" smtClean="0"/>
              <a:t> 1930 року.</a:t>
            </a:r>
            <a:endParaRPr lang="ru-RU" sz="20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80049"/>
            <a:ext cx="3240360" cy="37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80049"/>
            <a:ext cx="2921934" cy="37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44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98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Лев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3438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34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Спостерігається</a:t>
            </a:r>
            <a:r>
              <a:rPr lang="ru-RU" dirty="0"/>
              <a:t> 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80831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39192"/>
            <a:ext cx="5112568" cy="39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18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2012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Пес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68369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/>
              <a:t>Малий</a:t>
            </a:r>
            <a:r>
              <a:rPr lang="ru-RU" dirty="0"/>
              <a:t> Пес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: </a:t>
            </a:r>
            <a:r>
              <a:rPr lang="ru-RU" dirty="0" err="1" smtClean="0"/>
              <a:t>Проціон</a:t>
            </a:r>
            <a:r>
              <a:rPr lang="en-US" dirty="0" smtClean="0"/>
              <a:t>, </a:t>
            </a:r>
            <a:r>
              <a:rPr lang="ru-RU" dirty="0" err="1" smtClean="0"/>
              <a:t>Гомейса</a:t>
            </a:r>
            <a:r>
              <a:rPr lang="en-US" dirty="0" smtClean="0"/>
              <a:t>. </a:t>
            </a:r>
            <a:r>
              <a:rPr lang="ru-RU" dirty="0" err="1"/>
              <a:t>Проціон</a:t>
            </a:r>
            <a:r>
              <a:rPr lang="ru-RU" dirty="0"/>
              <a:t> є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найяскравіших</a:t>
            </a:r>
            <a:r>
              <a:rPr lang="ru-RU" dirty="0"/>
              <a:t> і </a:t>
            </a:r>
            <a:r>
              <a:rPr lang="ru-RU" dirty="0" err="1"/>
              <a:t>найближчих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Сузір'я</a:t>
            </a:r>
            <a:r>
              <a:rPr lang="ru-RU" dirty="0"/>
              <a:t> не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помітних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далекого космосу.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5283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6805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96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94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Мікроскоп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7211"/>
            <a:ext cx="35101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Лежить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Козорога</a:t>
            </a:r>
            <a:r>
              <a:rPr lang="ru-RU" dirty="0"/>
              <a:t>, на </a:t>
            </a:r>
            <a:r>
              <a:rPr lang="ru-RU" dirty="0" err="1"/>
              <a:t>північ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Індіанця</a:t>
            </a:r>
            <a:r>
              <a:rPr lang="ru-RU" dirty="0"/>
              <a:t>, на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Стрільця</a:t>
            </a:r>
            <a:r>
              <a:rPr lang="ru-RU" dirty="0"/>
              <a:t> і на </a:t>
            </a:r>
            <a:r>
              <a:rPr lang="ru-RU" dirty="0" err="1"/>
              <a:t>захід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і Журавля.</a:t>
            </a:r>
          </a:p>
          <a:p>
            <a:endParaRPr lang="ru-RU" dirty="0"/>
          </a:p>
          <a:p>
            <a:r>
              <a:rPr lang="ru-RU" dirty="0" err="1"/>
              <a:t>Займає</a:t>
            </a:r>
            <a:r>
              <a:rPr lang="ru-RU" dirty="0"/>
              <a:t> на </a:t>
            </a:r>
            <a:r>
              <a:rPr lang="ru-RU" dirty="0" err="1"/>
              <a:t>небі</a:t>
            </a:r>
            <a:r>
              <a:rPr lang="ru-RU" dirty="0"/>
              <a:t> </a:t>
            </a:r>
            <a:r>
              <a:rPr lang="ru-RU" dirty="0" err="1"/>
              <a:t>площу</a:t>
            </a:r>
            <a:r>
              <a:rPr lang="ru-RU" dirty="0"/>
              <a:t> в 210 </a:t>
            </a:r>
            <a:r>
              <a:rPr lang="ru-RU" dirty="0" err="1"/>
              <a:t>квадратних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, </a:t>
            </a:r>
            <a:r>
              <a:rPr lang="ru-RU" dirty="0" err="1"/>
              <a:t>містить</a:t>
            </a:r>
            <a:r>
              <a:rPr lang="ru-RU" dirty="0"/>
              <a:t> 37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Не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яскравіше</a:t>
            </a:r>
            <a:r>
              <a:rPr lang="ru-RU" dirty="0"/>
              <a:t> 5-ї </a:t>
            </a:r>
            <a:r>
              <a:rPr lang="ru-RU" dirty="0" err="1"/>
              <a:t>зоряної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вересні-жовтні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7013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70763"/>
            <a:ext cx="4320481" cy="307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26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102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Муха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7647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60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888432" cy="3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2448" cy="3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0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158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Насос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541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13" y="2319784"/>
            <a:ext cx="402165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81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Овен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756" y="1196752"/>
            <a:ext cx="26953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/>
              <a:t>Сонце</a:t>
            </a:r>
            <a:r>
              <a:rPr lang="ru-RU" dirty="0"/>
              <a:t> входить у знак Овна 21 </a:t>
            </a:r>
            <a:r>
              <a:rPr lang="ru-RU" dirty="0" err="1"/>
              <a:t>березня</a:t>
            </a:r>
            <a:r>
              <a:rPr lang="ru-RU" dirty="0"/>
              <a:t>, </a:t>
            </a:r>
            <a:r>
              <a:rPr lang="ru-RU" dirty="0" err="1"/>
              <a:t>відмічаючи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день </a:t>
            </a:r>
            <a:r>
              <a:rPr lang="ru-RU" dirty="0" err="1"/>
              <a:t>весняного</a:t>
            </a:r>
            <a:r>
              <a:rPr lang="ru-RU" dirty="0"/>
              <a:t> </a:t>
            </a:r>
            <a:r>
              <a:rPr lang="ru-RU" dirty="0" err="1"/>
              <a:t>рівнодення</a:t>
            </a:r>
            <a:r>
              <a:rPr lang="ru-RU" dirty="0"/>
              <a:t> (початок </a:t>
            </a:r>
            <a:r>
              <a:rPr lang="ru-RU" dirty="0" err="1"/>
              <a:t>весни</a:t>
            </a:r>
            <a:r>
              <a:rPr lang="ru-RU" dirty="0"/>
              <a:t>); в </a:t>
            </a:r>
            <a:r>
              <a:rPr lang="ru-RU" dirty="0" err="1"/>
              <a:t>сузір'я</a:t>
            </a:r>
            <a:r>
              <a:rPr lang="ru-RU" dirty="0"/>
              <a:t> Овна </a:t>
            </a:r>
            <a:r>
              <a:rPr lang="ru-RU" dirty="0" err="1"/>
              <a:t>воно</a:t>
            </a:r>
            <a:r>
              <a:rPr lang="ru-RU" dirty="0"/>
              <a:t> входить 18 </a:t>
            </a:r>
            <a:r>
              <a:rPr lang="ru-RU" dirty="0" err="1"/>
              <a:t>квітня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літа</a:t>
            </a:r>
            <a:r>
              <a:rPr lang="ru-RU" dirty="0"/>
              <a:t>, </a:t>
            </a:r>
            <a:r>
              <a:rPr lang="ru-RU" dirty="0" err="1"/>
              <a:t>восени</a:t>
            </a:r>
            <a:r>
              <a:rPr lang="ru-RU" dirty="0"/>
              <a:t> і </a:t>
            </a:r>
            <a:r>
              <a:rPr lang="ru-RU" dirty="0" err="1"/>
              <a:t>взимку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4309070" cy="32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61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39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Октант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56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 У </a:t>
            </a:r>
            <a:r>
              <a:rPr lang="ru-RU" dirty="0" err="1"/>
              <a:t>сузір'ї</a:t>
            </a:r>
            <a:r>
              <a:rPr lang="ru-RU" dirty="0"/>
              <a:t> Октанта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Південний</a:t>
            </a:r>
            <a:r>
              <a:rPr lang="ru-RU" dirty="0"/>
              <a:t> полюс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2989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253" y="3933056"/>
            <a:ext cx="26193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376624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19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1040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Орел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 </a:t>
            </a:r>
            <a:r>
              <a:rPr lang="ru-RU" dirty="0" err="1"/>
              <a:t>Західна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гілці</a:t>
            </a:r>
            <a:r>
              <a:rPr lang="ru-RU" dirty="0"/>
              <a:t> </a:t>
            </a:r>
            <a:r>
              <a:rPr lang="ru-RU" dirty="0" err="1"/>
              <a:t>Чумацького</a:t>
            </a:r>
            <a:r>
              <a:rPr lang="ru-RU" dirty="0"/>
              <a:t> Шляху, </a:t>
            </a:r>
            <a:r>
              <a:rPr lang="ru-RU" dirty="0" err="1"/>
              <a:t>південніше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Стріли</a:t>
            </a:r>
            <a:r>
              <a:rPr lang="ru-RU" dirty="0"/>
              <a:t>.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652,5 </a:t>
            </a:r>
            <a:r>
              <a:rPr lang="ru-RU" dirty="0" err="1"/>
              <a:t>квадратних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, число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яскравіших</a:t>
            </a:r>
            <a:r>
              <a:rPr lang="ru-RU" dirty="0"/>
              <a:t> 6</a:t>
            </a:r>
            <a:r>
              <a:rPr lang="en-US" dirty="0"/>
              <a:t>m — 70. </a:t>
            </a:r>
            <a:r>
              <a:rPr lang="ru-RU" dirty="0" err="1"/>
              <a:t>Стародавня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— «</a:t>
            </a:r>
            <a:r>
              <a:rPr lang="ru-RU" dirty="0" err="1"/>
              <a:t>Дівчина</a:t>
            </a:r>
            <a:r>
              <a:rPr lang="ru-RU" dirty="0"/>
              <a:t> з </a:t>
            </a:r>
            <a:r>
              <a:rPr lang="ru-RU" dirty="0" err="1"/>
              <a:t>відрами</a:t>
            </a:r>
            <a:r>
              <a:rPr lang="ru-RU" dirty="0"/>
              <a:t>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0883" y="2564904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11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1246"/>
            <a:ext cx="5600700" cy="31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34534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Оріон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7470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найпомітніших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на </a:t>
            </a:r>
            <a:r>
              <a:rPr lang="ru-RU" dirty="0" err="1"/>
              <a:t>небосхилі</a:t>
            </a:r>
            <a:r>
              <a:rPr lang="ru-RU" dirty="0"/>
              <a:t>. </a:t>
            </a:r>
            <a:r>
              <a:rPr lang="ru-RU" dirty="0" err="1"/>
              <a:t>Розташоване</a:t>
            </a:r>
            <a:r>
              <a:rPr lang="ru-RU" dirty="0"/>
              <a:t> на небесному </a:t>
            </a:r>
            <a:r>
              <a:rPr lang="ru-RU" dirty="0" err="1"/>
              <a:t>екваторі</a:t>
            </a:r>
            <a:r>
              <a:rPr lang="ru-RU" dirty="0"/>
              <a:t>. Названо на честь </a:t>
            </a:r>
            <a:r>
              <a:rPr lang="ru-RU" dirty="0" err="1"/>
              <a:t>грецького</a:t>
            </a:r>
            <a:r>
              <a:rPr lang="ru-RU" dirty="0"/>
              <a:t> </a:t>
            </a:r>
            <a:r>
              <a:rPr lang="ru-RU" dirty="0" err="1"/>
              <a:t>міфічного</a:t>
            </a:r>
            <a:r>
              <a:rPr lang="ru-RU" dirty="0"/>
              <a:t> </a:t>
            </a:r>
            <a:r>
              <a:rPr lang="ru-RU" dirty="0" err="1"/>
              <a:t>мисливця</a:t>
            </a:r>
            <a:r>
              <a:rPr lang="ru-RU" dirty="0"/>
              <a:t> </a:t>
            </a:r>
            <a:r>
              <a:rPr lang="ru-RU" dirty="0" err="1"/>
              <a:t>Оріона</a:t>
            </a:r>
            <a:r>
              <a:rPr lang="ru-RU" dirty="0"/>
              <a:t>.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у </a:t>
            </a:r>
            <a:r>
              <a:rPr lang="ru-RU" dirty="0" err="1"/>
              <a:t>розташуванні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впізнається</a:t>
            </a:r>
            <a:r>
              <a:rPr lang="ru-RU" dirty="0"/>
              <a:t> </a:t>
            </a:r>
            <a:r>
              <a:rPr lang="ru-RU" dirty="0" err="1"/>
              <a:t>фігура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Оріона</a:t>
            </a:r>
            <a:r>
              <a:rPr lang="ru-RU" dirty="0"/>
              <a:t> легко </a:t>
            </a:r>
            <a:r>
              <a:rPr lang="ru-RU" dirty="0" err="1"/>
              <a:t>розшукати</a:t>
            </a:r>
            <a:r>
              <a:rPr lang="ru-RU" dirty="0"/>
              <a:t> за </a:t>
            </a:r>
            <a:r>
              <a:rPr lang="ru-RU" dirty="0" err="1"/>
              <a:t>трьома</a:t>
            </a:r>
            <a:r>
              <a:rPr lang="ru-RU" dirty="0"/>
              <a:t> </a:t>
            </a:r>
            <a:r>
              <a:rPr lang="ru-RU" dirty="0" err="1"/>
              <a:t>блакитними</a:t>
            </a:r>
            <a:r>
              <a:rPr lang="ru-RU" dirty="0"/>
              <a:t> </a:t>
            </a:r>
            <a:r>
              <a:rPr lang="ru-RU" dirty="0" err="1"/>
              <a:t>надгігантами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астеризм Пояс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584" y="332656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29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228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Павич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28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79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830364" cy="243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35897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76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276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Андромеда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923" y="83671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містить</a:t>
            </a:r>
            <a:r>
              <a:rPr lang="ru-RU" dirty="0" smtClean="0"/>
              <a:t> одну з </a:t>
            </a:r>
            <a:r>
              <a:rPr lang="ru-RU" dirty="0" err="1" smtClean="0"/>
              <a:t>найвідоміших</a:t>
            </a:r>
            <a:r>
              <a:rPr lang="ru-RU" dirty="0" smtClean="0"/>
              <a:t> галактик — </a:t>
            </a:r>
            <a:r>
              <a:rPr lang="ru-RU" dirty="0" err="1" smtClean="0"/>
              <a:t>Туманність</a:t>
            </a:r>
            <a:r>
              <a:rPr lang="ru-RU" dirty="0" smtClean="0"/>
              <a:t> </a:t>
            </a:r>
            <a:r>
              <a:rPr lang="ru-RU" dirty="0" err="1" smtClean="0"/>
              <a:t>Андромеди</a:t>
            </a:r>
            <a:r>
              <a:rPr lang="ru-RU" dirty="0" smtClean="0"/>
              <a:t>. В </a:t>
            </a:r>
            <a:r>
              <a:rPr lang="ru-RU" dirty="0" err="1" smtClean="0"/>
              <a:t>середніх</a:t>
            </a:r>
            <a:r>
              <a:rPr lang="ru-RU" dirty="0" smtClean="0"/>
              <a:t> широтах видно </a:t>
            </a:r>
            <a:r>
              <a:rPr lang="ru-RU" dirty="0" err="1" smtClean="0"/>
              <a:t>влітку</a:t>
            </a:r>
            <a:r>
              <a:rPr lang="ru-RU" dirty="0" smtClean="0"/>
              <a:t>, </a:t>
            </a:r>
            <a:r>
              <a:rPr lang="ru-RU" dirty="0" err="1" smtClean="0"/>
              <a:t>восени</a:t>
            </a:r>
            <a:r>
              <a:rPr lang="ru-RU" dirty="0" smtClean="0"/>
              <a:t> і зимою.</a:t>
            </a:r>
          </a:p>
          <a:p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. </a:t>
            </a:r>
            <a:r>
              <a:rPr lang="ru-RU" dirty="0" err="1" smtClean="0"/>
              <a:t>Включене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Альмагест. </a:t>
            </a:r>
            <a:r>
              <a:rPr lang="ru-RU" dirty="0" err="1" smtClean="0"/>
              <a:t>Отримало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Андромеди</a:t>
            </a:r>
            <a:r>
              <a:rPr lang="ru-RU" dirty="0" smtClean="0"/>
              <a:t> — </a:t>
            </a:r>
            <a:r>
              <a:rPr lang="ru-RU" dirty="0" err="1" smtClean="0"/>
              <a:t>принцеси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давньогрецького</a:t>
            </a:r>
            <a:r>
              <a:rPr lang="ru-RU" dirty="0" smtClean="0"/>
              <a:t> </a:t>
            </a:r>
            <a:r>
              <a:rPr lang="ru-RU" dirty="0" err="1" smtClean="0"/>
              <a:t>міфу</a:t>
            </a:r>
            <a:r>
              <a:rPr lang="ru-RU" dirty="0" smtClean="0"/>
              <a:t> про Персея.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9034"/>
            <a:ext cx="3600400" cy="294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73415"/>
            <a:ext cx="3456384" cy="48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93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111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Пегас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59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найбільших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, </a:t>
            </a:r>
            <a:r>
              <a:rPr lang="ru-RU" dirty="0" err="1"/>
              <a:t>містить</a:t>
            </a:r>
            <a:r>
              <a:rPr lang="ru-RU" dirty="0"/>
              <a:t> 166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962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07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374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Персей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83868"/>
            <a:ext cx="332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6604"/>
            <a:ext cx="2857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11" y="1772816"/>
            <a:ext cx="5521317" cy="491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84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646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Гідра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містить</a:t>
            </a:r>
            <a:r>
              <a:rPr lang="ru-RU" dirty="0"/>
              <a:t> 32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249" y="24208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7"/>
            <a:ext cx="49949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89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2987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Корона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795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95" y="2337470"/>
            <a:ext cx="47625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19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578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. </a:t>
            </a:r>
            <a:r>
              <a:rPr lang="ru-RU" dirty="0" err="1"/>
              <a:t>Містить</a:t>
            </a:r>
            <a:r>
              <a:rPr lang="ru-RU" dirty="0"/>
              <a:t> 43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Спостерігається</a:t>
            </a:r>
            <a:r>
              <a:rPr lang="ru-RU" dirty="0"/>
              <a:t> 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жовтня</a:t>
            </a:r>
            <a:r>
              <a:rPr lang="ru-RU" dirty="0"/>
              <a:t>-листопада (</a:t>
            </a:r>
            <a:r>
              <a:rPr lang="ru-RU" dirty="0" err="1"/>
              <a:t>низько</a:t>
            </a:r>
            <a:r>
              <a:rPr lang="ru-RU" dirty="0"/>
              <a:t> над </a:t>
            </a:r>
            <a:r>
              <a:rPr lang="ru-RU" dirty="0" err="1"/>
              <a:t>південним</a:t>
            </a:r>
            <a:r>
              <a:rPr lang="ru-RU" dirty="0"/>
              <a:t> горизонтом).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314" y="3212976"/>
            <a:ext cx="375662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12367" cy="18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212976"/>
            <a:ext cx="3996952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20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3901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Трикутник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317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957" y="1052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32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664024" cy="28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54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298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Хрест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400" y="980728"/>
            <a:ext cx="362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найменше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88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Південний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 </a:t>
            </a:r>
            <a:r>
              <a:rPr lang="ru-RU" dirty="0" err="1"/>
              <a:t>оточений</a:t>
            </a:r>
            <a:r>
              <a:rPr lang="ru-RU" dirty="0"/>
              <a:t> </a:t>
            </a:r>
            <a:r>
              <a:rPr lang="ru-RU" dirty="0" err="1"/>
              <a:t>сузір'ям</a:t>
            </a:r>
            <a:r>
              <a:rPr lang="ru-RU" dirty="0"/>
              <a:t> Центавра, з </a:t>
            </a:r>
            <a:r>
              <a:rPr lang="ru-RU" dirty="0" err="1"/>
              <a:t>півдня</a:t>
            </a:r>
            <a:r>
              <a:rPr lang="ru-RU" dirty="0"/>
              <a:t> з ним </a:t>
            </a:r>
            <a:r>
              <a:rPr lang="ru-RU" dirty="0" err="1"/>
              <a:t>межує</a:t>
            </a:r>
            <a:r>
              <a:rPr lang="ru-RU" dirty="0"/>
              <a:t> Муха.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03114"/>
            <a:ext cx="4592629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20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927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Північна</a:t>
            </a:r>
            <a:r>
              <a:rPr lang="ru-RU" sz="2800" dirty="0">
                <a:solidFill>
                  <a:srgbClr val="FFFF00"/>
                </a:solidFill>
              </a:rPr>
              <a:t> Корона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червня</a:t>
            </a:r>
            <a:r>
              <a:rPr lang="ru-RU" dirty="0"/>
              <a:t>—</a:t>
            </a:r>
            <a:r>
              <a:rPr lang="ru-RU" dirty="0" err="1"/>
              <a:t>серпня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9376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8148"/>
            <a:ext cx="4392488" cy="325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60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Піч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містить</a:t>
            </a:r>
            <a:r>
              <a:rPr lang="ru-RU" dirty="0"/>
              <a:t> 57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ввчечері</a:t>
            </a:r>
            <a:r>
              <a:rPr lang="ru-RU" dirty="0"/>
              <a:t> у </a:t>
            </a:r>
            <a:r>
              <a:rPr lang="ru-RU" dirty="0" err="1"/>
              <a:t>грудні-січні</a:t>
            </a:r>
            <a:r>
              <a:rPr lang="ru-RU" dirty="0"/>
              <a:t> (</a:t>
            </a:r>
            <a:r>
              <a:rPr lang="ru-RU" dirty="0" err="1"/>
              <a:t>низько</a:t>
            </a:r>
            <a:r>
              <a:rPr lang="ru-RU" dirty="0"/>
              <a:t> над </a:t>
            </a:r>
            <a:r>
              <a:rPr lang="ru-RU" dirty="0" err="1"/>
              <a:t>південним</a:t>
            </a:r>
            <a:r>
              <a:rPr lang="ru-RU" dirty="0"/>
              <a:t> горизонтом).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79360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33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90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784" y="2543538"/>
            <a:ext cx="6276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☺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1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70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Близнята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822669"/>
            <a:ext cx="35283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Одне</a:t>
            </a:r>
            <a:r>
              <a:rPr lang="ru-RU" dirty="0" smtClean="0"/>
              <a:t> з 12 </a:t>
            </a:r>
            <a:r>
              <a:rPr lang="ru-RU" dirty="0" err="1" smtClean="0"/>
              <a:t>сузір'їв</a:t>
            </a:r>
            <a:r>
              <a:rPr lang="ru-RU" dirty="0" smtClean="0"/>
              <a:t> </a:t>
            </a:r>
            <a:r>
              <a:rPr lang="ru-RU" dirty="0" err="1" smtClean="0"/>
              <a:t>зодіаку</a:t>
            </a:r>
            <a:r>
              <a:rPr lang="ru-RU" dirty="0" smtClean="0"/>
              <a:t>.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найдавніших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. За </a:t>
            </a:r>
            <a:r>
              <a:rPr lang="ru-RU" dirty="0" err="1" smtClean="0"/>
              <a:t>однією</a:t>
            </a:r>
            <a:r>
              <a:rPr lang="ru-RU" dirty="0" smtClean="0"/>
              <a:t> з </a:t>
            </a:r>
            <a:r>
              <a:rPr lang="ru-RU" dirty="0" err="1" smtClean="0"/>
              <a:t>версій</a:t>
            </a:r>
            <a:r>
              <a:rPr lang="ru-RU" dirty="0" smtClean="0"/>
              <a:t> </a:t>
            </a:r>
            <a:r>
              <a:rPr lang="ru-RU" dirty="0" err="1" smtClean="0"/>
              <a:t>древні</a:t>
            </a:r>
            <a:r>
              <a:rPr lang="ru-RU" dirty="0" smtClean="0"/>
              <a:t> греки </a:t>
            </a:r>
            <a:r>
              <a:rPr lang="ru-RU" dirty="0" err="1" smtClean="0"/>
              <a:t>вважали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зображенням</a:t>
            </a:r>
            <a:r>
              <a:rPr lang="ru-RU" dirty="0" smtClean="0"/>
              <a:t> </a:t>
            </a:r>
            <a:r>
              <a:rPr lang="ru-RU" dirty="0" err="1" smtClean="0"/>
              <a:t>Діоскурів</a:t>
            </a:r>
            <a:r>
              <a:rPr lang="ru-RU" dirty="0" smtClean="0"/>
              <a:t> — Кастора і </a:t>
            </a:r>
            <a:r>
              <a:rPr lang="ru-RU" dirty="0" err="1" smtClean="0"/>
              <a:t>Полідевка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 smtClean="0"/>
              <a:t>Близнятах</a:t>
            </a:r>
            <a:r>
              <a:rPr lang="ru-RU" dirty="0" smtClean="0"/>
              <a:t> </a:t>
            </a:r>
            <a:r>
              <a:rPr lang="ru-RU" dirty="0" err="1" smtClean="0"/>
              <a:t>розташовано</a:t>
            </a:r>
            <a:r>
              <a:rPr lang="ru-RU" dirty="0" smtClean="0"/>
              <a:t> </a:t>
            </a:r>
            <a:r>
              <a:rPr lang="ru-RU" dirty="0" err="1" smtClean="0"/>
              <a:t>розсіяне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 </a:t>
            </a:r>
            <a:r>
              <a:rPr lang="en-US" dirty="0" smtClean="0"/>
              <a:t>M35 </a:t>
            </a:r>
            <a:r>
              <a:rPr lang="ru-RU" dirty="0" smtClean="0"/>
              <a:t>та </a:t>
            </a:r>
            <a:r>
              <a:rPr lang="ru-RU" dirty="0" err="1" smtClean="0"/>
              <a:t>планетарна</a:t>
            </a:r>
            <a:r>
              <a:rPr lang="ru-RU" dirty="0" smtClean="0"/>
              <a:t> </a:t>
            </a:r>
            <a:r>
              <a:rPr lang="ru-RU" dirty="0" err="1" smtClean="0"/>
              <a:t>туманність</a:t>
            </a:r>
            <a:r>
              <a:rPr lang="ru-RU" dirty="0" smtClean="0"/>
              <a:t> </a:t>
            </a:r>
            <a:r>
              <a:rPr lang="en-US" dirty="0" smtClean="0"/>
              <a:t>NGC 2392.</a:t>
            </a:r>
          </a:p>
          <a:p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Близнят</a:t>
            </a:r>
            <a:r>
              <a:rPr lang="ru-RU" dirty="0" smtClean="0"/>
              <a:t> </a:t>
            </a:r>
            <a:r>
              <a:rPr lang="ru-RU" dirty="0" err="1" smtClean="0"/>
              <a:t>найкраще</a:t>
            </a:r>
            <a:r>
              <a:rPr lang="ru-RU" dirty="0" smtClean="0"/>
              <a:t> видно </a:t>
            </a:r>
            <a:r>
              <a:rPr lang="ru-RU" dirty="0" err="1" smtClean="0"/>
              <a:t>пізньої</a:t>
            </a:r>
            <a:r>
              <a:rPr lang="ru-RU" dirty="0" smtClean="0"/>
              <a:t> </a:t>
            </a:r>
            <a:r>
              <a:rPr lang="ru-RU" dirty="0" err="1" smtClean="0"/>
              <a:t>осені</a:t>
            </a:r>
            <a:r>
              <a:rPr lang="ru-RU" dirty="0" smtClean="0"/>
              <a:t>, </a:t>
            </a:r>
            <a:r>
              <a:rPr lang="ru-RU" dirty="0" err="1" smtClean="0"/>
              <a:t>взимку</a:t>
            </a:r>
            <a:r>
              <a:rPr lang="ru-RU" dirty="0" smtClean="0"/>
              <a:t> та </a:t>
            </a:r>
            <a:r>
              <a:rPr lang="ru-RU" dirty="0" err="1" smtClean="0"/>
              <a:t>ранньої</a:t>
            </a:r>
            <a:r>
              <a:rPr lang="ru-RU" dirty="0" smtClean="0"/>
              <a:t> </a:t>
            </a:r>
            <a:r>
              <a:rPr lang="ru-RU" dirty="0" err="1" smtClean="0"/>
              <a:t>весни</a:t>
            </a:r>
            <a:r>
              <a:rPr lang="ru-RU" dirty="0" smtClean="0"/>
              <a:t>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у </a:t>
            </a:r>
            <a:r>
              <a:rPr lang="ru-RU" dirty="0" err="1" smtClean="0"/>
              <a:t>сузір'ї</a:t>
            </a:r>
            <a:r>
              <a:rPr lang="ru-RU" dirty="0" smtClean="0"/>
              <a:t> з 21 </a:t>
            </a:r>
            <a:r>
              <a:rPr lang="ru-RU" dirty="0" err="1" smtClean="0"/>
              <a:t>червня</a:t>
            </a:r>
            <a:r>
              <a:rPr lang="ru-RU" dirty="0" smtClean="0"/>
              <a:t> по 20 </a:t>
            </a:r>
            <a:r>
              <a:rPr lang="ru-RU" dirty="0" err="1" smtClean="0"/>
              <a:t>липня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2266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8228"/>
            <a:ext cx="3793604" cy="26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33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6411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Велика </a:t>
            </a:r>
            <a:r>
              <a:rPr lang="ru-RU" sz="2800" dirty="0" err="1" smtClean="0">
                <a:solidFill>
                  <a:srgbClr val="FFFF00"/>
                </a:solidFill>
              </a:rPr>
              <a:t>Ведмедиця</a:t>
            </a:r>
            <a:r>
              <a:rPr lang="ru-RU" sz="2800" dirty="0" smtClean="0">
                <a:solidFill>
                  <a:srgbClr val="FFFF00"/>
                </a:solidFill>
              </a:rPr>
              <a:t> - </a:t>
            </a:r>
            <a:r>
              <a:rPr lang="ru-RU" sz="2800" dirty="0" err="1" smtClean="0">
                <a:solidFill>
                  <a:srgbClr val="FFFF00"/>
                </a:solidFill>
              </a:rPr>
              <a:t>це</a:t>
            </a:r>
            <a:r>
              <a:rPr lang="ru-RU" sz="2800" dirty="0" smtClean="0">
                <a:solidFill>
                  <a:srgbClr val="FFFF00"/>
                </a:solidFill>
              </a:rPr>
              <a:t> «Великий </a:t>
            </a:r>
            <a:r>
              <a:rPr lang="ru-RU" sz="2800" dirty="0" err="1" smtClean="0">
                <a:solidFill>
                  <a:srgbClr val="FFFF00"/>
                </a:solidFill>
              </a:rPr>
              <a:t>Віз</a:t>
            </a:r>
            <a:r>
              <a:rPr lang="ru-RU" sz="2800" dirty="0" smtClean="0">
                <a:solidFill>
                  <a:srgbClr val="FFFF00"/>
                </a:solidFill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5183" y="980728"/>
            <a:ext cx="49517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С</a:t>
            </a:r>
            <a:r>
              <a:rPr lang="ru-RU" dirty="0" err="1" smtClean="0"/>
              <a:t>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складається</a:t>
            </a:r>
            <a:r>
              <a:rPr lang="ru-RU" dirty="0" smtClean="0"/>
              <a:t> з семи великих </a:t>
            </a:r>
            <a:r>
              <a:rPr lang="ru-RU" dirty="0" err="1" smtClean="0"/>
              <a:t>зірок</a:t>
            </a:r>
            <a:r>
              <a:rPr lang="ru-RU" dirty="0" smtClean="0"/>
              <a:t> (Великий </a:t>
            </a:r>
            <a:r>
              <a:rPr lang="ru-RU" dirty="0" err="1" smtClean="0"/>
              <a:t>Віз</a:t>
            </a:r>
            <a:r>
              <a:rPr lang="ru-RU" dirty="0" smtClean="0"/>
              <a:t>) та 80 </a:t>
            </a:r>
            <a:r>
              <a:rPr lang="ru-RU" dirty="0" err="1" smtClean="0"/>
              <a:t>малих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Сім</a:t>
            </a:r>
            <a:r>
              <a:rPr lang="ru-RU" dirty="0" smtClean="0"/>
              <a:t> великих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Ведмедиці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окремий</a:t>
            </a:r>
            <a:r>
              <a:rPr lang="ru-RU" dirty="0" smtClean="0"/>
              <a:t> астеризм,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різними</a:t>
            </a:r>
            <a:r>
              <a:rPr lang="ru-RU" dirty="0" smtClean="0"/>
              <a:t> </a:t>
            </a:r>
            <a:r>
              <a:rPr lang="ru-RU" dirty="0" err="1" smtClean="0"/>
              <a:t>назвами</a:t>
            </a:r>
            <a:r>
              <a:rPr lang="ru-RU" dirty="0" smtClean="0"/>
              <a:t>. В </a:t>
            </a:r>
            <a:r>
              <a:rPr lang="ru-RU" dirty="0" err="1" smtClean="0"/>
              <a:t>Китаї</a:t>
            </a:r>
            <a:r>
              <a:rPr lang="ru-RU" dirty="0" smtClean="0"/>
              <a:t>, </a:t>
            </a:r>
            <a:r>
              <a:rPr lang="ru-RU" dirty="0" err="1" smtClean="0"/>
              <a:t>Японії</a:t>
            </a:r>
            <a:r>
              <a:rPr lang="ru-RU" dirty="0" smtClean="0"/>
              <a:t> і </a:t>
            </a:r>
            <a:r>
              <a:rPr lang="ru-RU" dirty="0" err="1" smtClean="0"/>
              <a:t>Кореї</a:t>
            </a:r>
            <a:r>
              <a:rPr lang="ru-RU" dirty="0" smtClean="0"/>
              <a:t> — </a:t>
            </a:r>
            <a:r>
              <a:rPr lang="ru-RU" dirty="0" err="1" smtClean="0"/>
              <a:t>Північним</a:t>
            </a:r>
            <a:r>
              <a:rPr lang="ru-RU" dirty="0" smtClean="0"/>
              <a:t> </a:t>
            </a:r>
            <a:r>
              <a:rPr lang="ru-RU" dirty="0" err="1" smtClean="0"/>
              <a:t>ковшем</a:t>
            </a:r>
            <a:r>
              <a:rPr lang="en-US" altLang="ja-JP" dirty="0" smtClean="0"/>
              <a:t>. </a:t>
            </a:r>
            <a:r>
              <a:rPr lang="ru-RU" dirty="0" err="1" smtClean="0"/>
              <a:t>Синоніми</a:t>
            </a:r>
            <a:r>
              <a:rPr lang="ru-RU" dirty="0" smtClean="0"/>
              <a:t> - Великий Ковш, Плуг, Лось,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 smtClean="0"/>
              <a:t>Сім</a:t>
            </a:r>
            <a:r>
              <a:rPr lang="ru-RU" dirty="0" smtClean="0"/>
              <a:t> </a:t>
            </a:r>
            <a:r>
              <a:rPr lang="ru-RU" dirty="0" err="1" smtClean="0"/>
              <a:t>Мудреців</a:t>
            </a:r>
            <a:r>
              <a:rPr lang="ru-RU" dirty="0" smtClean="0"/>
              <a:t>, Катафалк і </a:t>
            </a:r>
            <a:r>
              <a:rPr lang="ru-RU" dirty="0" err="1" smtClean="0"/>
              <a:t>Плакальниці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До </a:t>
            </a:r>
            <a:r>
              <a:rPr lang="ru-RU" dirty="0" err="1" smtClean="0"/>
              <a:t>реформи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правопису</a:t>
            </a:r>
            <a:r>
              <a:rPr lang="ru-RU" dirty="0" smtClean="0"/>
              <a:t> 1933 року словники подавали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як </a:t>
            </a:r>
            <a:r>
              <a:rPr lang="ru-RU" dirty="0" err="1" smtClean="0"/>
              <a:t>Віз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Великий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реформи</a:t>
            </a:r>
            <a:r>
              <a:rPr lang="ru-RU" dirty="0" smtClean="0"/>
              <a:t> </a:t>
            </a:r>
            <a:r>
              <a:rPr lang="ru-RU" dirty="0" err="1" smtClean="0"/>
              <a:t>застосовується</a:t>
            </a:r>
            <a:r>
              <a:rPr lang="ru-RU" dirty="0" smtClean="0"/>
              <a:t> </a:t>
            </a:r>
            <a:r>
              <a:rPr lang="ru-RU" dirty="0" err="1" smtClean="0"/>
              <a:t>відповідник</a:t>
            </a:r>
            <a:r>
              <a:rPr lang="ru-RU" dirty="0" smtClean="0"/>
              <a:t> </a:t>
            </a:r>
            <a:r>
              <a:rPr lang="ru-RU" dirty="0" err="1" smtClean="0"/>
              <a:t>російського</a:t>
            </a:r>
            <a:r>
              <a:rPr lang="ru-RU" dirty="0" smtClean="0"/>
              <a:t> </a:t>
            </a:r>
            <a:r>
              <a:rPr lang="ru-RU" dirty="0" err="1" smtClean="0"/>
              <a:t>терміну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цілого</a:t>
            </a:r>
            <a:r>
              <a:rPr lang="ru-RU" dirty="0" smtClean="0"/>
              <a:t> року.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976" y="944885"/>
            <a:ext cx="2857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977" y="3789040"/>
            <a:ext cx="28575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20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304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Великий Пес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718263"/>
            <a:ext cx="29878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давен</a:t>
            </a:r>
            <a:r>
              <a:rPr lang="ru-RU" dirty="0" smtClean="0"/>
              <a:t>. </a:t>
            </a:r>
            <a:r>
              <a:rPr lang="ru-RU" dirty="0" err="1" smtClean="0"/>
              <a:t>Одне</a:t>
            </a:r>
            <a:r>
              <a:rPr lang="ru-RU" dirty="0" smtClean="0"/>
              <a:t> з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включених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Птолемея. Великий Пес, </a:t>
            </a:r>
            <a:r>
              <a:rPr lang="ru-RU" dirty="0" err="1" smtClean="0"/>
              <a:t>Малий</a:t>
            </a:r>
            <a:r>
              <a:rPr lang="ru-RU" dirty="0" smtClean="0"/>
              <a:t> Пес та </a:t>
            </a:r>
            <a:r>
              <a:rPr lang="ru-RU" dirty="0" err="1" smtClean="0"/>
              <a:t>Гончі</a:t>
            </a:r>
            <a:r>
              <a:rPr lang="ru-RU" dirty="0" smtClean="0"/>
              <a:t> Пси є собаками </a:t>
            </a:r>
            <a:r>
              <a:rPr lang="ru-RU" dirty="0" err="1" smtClean="0"/>
              <a:t>мисливця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— </a:t>
            </a:r>
            <a:r>
              <a:rPr lang="ru-RU" dirty="0" err="1" smtClean="0"/>
              <a:t>Сіріус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древня </a:t>
            </a:r>
            <a:r>
              <a:rPr lang="ru-RU" dirty="0" err="1" smtClean="0"/>
              <a:t>шумерська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— «собака </a:t>
            </a:r>
            <a:r>
              <a:rPr lang="ru-RU" dirty="0" err="1" smtClean="0"/>
              <a:t>сонця</a:t>
            </a:r>
            <a:r>
              <a:rPr lang="ru-RU" dirty="0" smtClean="0"/>
              <a:t>». Греки </a:t>
            </a:r>
            <a:r>
              <a:rPr lang="ru-RU" dirty="0" err="1" smtClean="0"/>
              <a:t>називали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просто «собака», а </a:t>
            </a:r>
            <a:r>
              <a:rPr lang="ru-RU" dirty="0" err="1" smtClean="0"/>
              <a:t>римляни</a:t>
            </a:r>
            <a:r>
              <a:rPr lang="ru-RU" dirty="0" smtClean="0"/>
              <a:t> — «собачка».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і походить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612" y="72639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176464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44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172</TotalTime>
  <Words>2771</Words>
  <Application>Microsoft Office PowerPoint</Application>
  <PresentationFormat>Экран (4:3)</PresentationFormat>
  <Paragraphs>205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BlackTie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Valera</cp:lastModifiedBy>
  <cp:revision>60</cp:revision>
  <dcterms:created xsi:type="dcterms:W3CDTF">2014-03-12T12:19:45Z</dcterms:created>
  <dcterms:modified xsi:type="dcterms:W3CDTF">2015-03-27T13:35:30Z</dcterms:modified>
</cp:coreProperties>
</file>