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notesMasterIdLst>
    <p:notesMasterId r:id="rId28"/>
  </p:notesMasterIdLst>
  <p:sldIdLst>
    <p:sldId id="256" r:id="rId10"/>
    <p:sldId id="257" r:id="rId11"/>
    <p:sldId id="258" r:id="rId12"/>
    <p:sldId id="259" r:id="rId13"/>
    <p:sldId id="266" r:id="rId14"/>
    <p:sldId id="274" r:id="rId15"/>
    <p:sldId id="260" r:id="rId16"/>
    <p:sldId id="269" r:id="rId17"/>
    <p:sldId id="270" r:id="rId18"/>
    <p:sldId id="271" r:id="rId19"/>
    <p:sldId id="262" r:id="rId20"/>
    <p:sldId id="267" r:id="rId21"/>
    <p:sldId id="268" r:id="rId22"/>
    <p:sldId id="263" r:id="rId23"/>
    <p:sldId id="264" r:id="rId24"/>
    <p:sldId id="265" r:id="rId25"/>
    <p:sldId id="272" r:id="rId26"/>
    <p:sldId id="27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99AEFD-CC56-4063-880A-F1CB9B905318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0B3AA46-DFBD-44D3-853B-85E6A88AF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991335-723D-4B77-A6B7-6A5C454C4628}" type="slidenum">
              <a:rPr lang="ru-RU" smtClean="0"/>
              <a:pPr/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3AA46-DFBD-44D3-853B-85E6A88AFC0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9AB306-2371-47D2-A042-734061107F67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97205-FEA7-47AA-A00B-176BAA17B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DB96-4FD7-496A-991C-193E66D55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9C38-7CC6-4F7C-B6B5-342C88775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0BC9A-087D-4338-9D75-72F2F9984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AE751-753F-4F38-8EA8-489D0732A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6745A-343A-4FC5-9875-02F5CAFF0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2B95-96AB-43DB-9EEF-3694BABEA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E3617-9701-4726-B401-518F37906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DFEB9-1BE7-44F6-B521-6BF0A8DF5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F865F-140E-44B6-AC3C-FF07EAC58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999DE-8A47-4D38-BAB2-4C1D5F888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30DBC-C844-4EB3-8732-D34C27386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CE562-EDE0-4031-AA2E-33E5158A7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5A81C-548B-4CF9-8182-A3597EB49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EFB5C-2DD9-4DAD-AEB7-C9C7664A6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15292-44E7-472C-9FC1-EE39E00FF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4DD47-8CB1-4E98-95F5-41A9FEDDF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E218A-1C6A-4E4C-AA52-A9BCA829F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3017838"/>
            <a:ext cx="3810000" cy="3459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017838"/>
            <a:ext cx="3810000" cy="3459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0494C-60C3-4988-98AF-3F68F6976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34DF8-8286-4B2C-B6E2-61A4A605C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A25AB-44D7-4A94-A21D-4C7C61BCE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8B6FF-8F7E-4EFA-BF62-BDB63872E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0C5D8-5DB2-44FB-A48B-88F2DDD3F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5DA6B-9906-4142-8911-2245A8D20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D0633-87CA-4810-9D31-E27F4A8D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DB4C3-F4C2-42A4-81C3-F91C0551F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46238"/>
            <a:ext cx="2057400" cy="4830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46238"/>
            <a:ext cx="6019800" cy="4830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77489-57CF-4B0A-9B27-3A2618AA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A18A5-C3D5-4F59-B195-78547B058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FB2AA-C9E3-4919-AA8F-0CD46AB72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578F8-10BB-40BB-BEB9-0C7056769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0A1F1-197D-43A9-88B7-5EB228A0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CD10C-7208-4475-8FC1-671A97D9A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A6B7E-4C57-4E69-8AE8-ED6945154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637CB-FD9B-43B2-9E7A-A35A28589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D21A7-47D2-429F-B29F-DE7AA47DC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6E6D6-21A3-48C9-AEF3-1D91472A0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A1D08-DC9D-4E04-BB8D-0583BF6F8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B2DAA-9AD4-48D0-AD76-62444F3E2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2880-AAB6-43A1-83C2-C49483621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25158-3451-4E04-817A-1BE60728B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CFB22-D69B-44E6-824C-904C9EFCD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54FF4-DC4A-42A0-B099-F7E666C27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15CBA-B0F7-4736-B5F3-68C3F0ED1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4FB2A-370E-43E8-9468-192C72DCD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065DB-4488-44DC-801E-F464C220E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6672F-20AD-4360-8497-D5F808BFF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039E8-3813-46BE-85BD-1AB1CB3DC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0C22C-F267-4172-9687-5779EFE2C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90B30-658C-44AB-AC82-07F8BA195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A73AE-A805-4C2E-8CC2-EA5E0AA8F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8CF7C-4E95-433E-B621-621FCFB4D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CA100-AD83-45A1-A033-F3E5CAEE3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36D48-249D-4D0B-A5B5-2DB98E686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A2697-F4CD-4F70-8055-C3DB81BF0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3017838"/>
            <a:ext cx="3810000" cy="3459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017838"/>
            <a:ext cx="3810000" cy="3459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43640-C98B-4EA7-9E73-B2C9DB709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6FF2-9C30-4749-ABB4-0647CA304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09574-ADCE-494A-B9FF-7A5785ACB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07C9A-76F0-4CB8-B8DA-69ECC02BF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C7A11-4E20-4AC4-87F5-56A91DADB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B43D5-E813-4CF3-86C4-AD4D1943D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5808B-A525-43F8-BFCD-FFE93A08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809C8-78C1-4DF7-9F47-A960D2C44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46238"/>
            <a:ext cx="2057400" cy="4830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46238"/>
            <a:ext cx="6019800" cy="4830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4897F-3549-4B74-8144-70C0EC148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BAB6-C21F-4234-9C8B-A10B7DD24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63132-8CD1-4659-8813-0C63D723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6D117-15B7-4533-8B9C-608A7E3CA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A6A82-8BD8-422C-8063-793EA8338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5870C-55CC-49AC-83D9-37FBE1257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2312-CABC-4B65-8BD2-AEE7CA377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4269-4B5D-4E77-878B-1B1F0AF6C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EBDB8-9AC3-4C05-B8FB-BEB23765C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90936-F39A-4112-8B1F-A61577A9B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551A6-0B68-4E7F-ADFF-02466F03C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198E-517D-40D4-A025-CFBDD029E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8837-F310-4118-8506-88D32A0F4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B4C2D-A916-45AD-BAFA-03C14B212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B5345-D2D4-400F-AA46-42BF9D7C4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D4729-6723-4A37-A7A9-81C5C97C2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87F9A-ADF4-453B-90EF-641D736F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43B84-AF79-451A-827B-ED91B11B9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5B8E8-2215-40B8-8171-FBFEC4A8B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33E3F-94CC-4553-A867-09EA03DD2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3B4C4-EFC7-4F6C-BCE2-CA8C7687F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45156-2190-4511-9F48-C3367A61E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1D307-7763-4FC8-B358-91853FAB5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0DBDD-A258-43EE-9425-46935050D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25CB-C609-412C-AECD-77B362367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D5C69-74F0-4AD9-9182-3D3031283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42F03-E12F-41EA-90F3-044E7FD5A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E5E66-A89E-4D5E-84C1-ACAB97B1F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8FCC-F212-45E9-89D7-1AECC285D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3017838"/>
            <a:ext cx="3810000" cy="3459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017838"/>
            <a:ext cx="3810000" cy="3459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ED995-E765-4ACF-90C9-4CD1EB89D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87EF0-8CE4-4589-9C78-074FEFF97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37430-CB21-4E36-9A54-FB3E957DB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4BD3A-B195-4FFA-BEDA-1B7D9B65E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9549F-ADC7-432D-A394-58EB8ED7F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A856E-0D99-4927-BBBD-A45E35514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126ED-F7AF-40EF-B61A-E264ED937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46238"/>
            <a:ext cx="2057400" cy="4830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46238"/>
            <a:ext cx="6019800" cy="4830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1BEB8-1122-48B7-84AF-64BA4D5E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6CE5F1-2DE5-4A48-872E-525CE8C24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3E260D-9080-4D7C-8BB6-21F7C7CE7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46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017838"/>
            <a:ext cx="7772400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321B4F2-8512-4B1C-B46E-A7AB62B32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37429E6-4869-4547-AF52-850AE5257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5E939E-86C2-488C-908C-D0193654B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46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017838"/>
            <a:ext cx="7772400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DCE6FB-F55B-4327-8E05-BC1BA1989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1BF26B0-7B8B-4016-8E84-D95322F52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56C3988-7EBC-4D9C-AA12-A002C3CFE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46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017838"/>
            <a:ext cx="7772400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8612A06-87E2-4181-8C4D-BEA8D0516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5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571768"/>
          </a:xfrm>
        </p:spPr>
        <p:txBody>
          <a:bodyPr/>
          <a:lstStyle/>
          <a:p>
            <a:pPr eaLnBrk="1" hangingPunct="1"/>
            <a:r>
              <a:rPr lang="uk-UA" sz="4800" dirty="0" smtClean="0">
                <a:solidFill>
                  <a:srgbClr val="FF0000"/>
                </a:solidFill>
                <a:latin typeface="Impact" pitchFamily="34" charset="0"/>
                <a:cs typeface="Aharoni" pitchFamily="2" charset="-79"/>
              </a:rPr>
              <a:t/>
            </a:r>
            <a:br>
              <a:rPr lang="uk-UA" sz="4800" dirty="0" smtClean="0">
                <a:solidFill>
                  <a:srgbClr val="FF0000"/>
                </a:solidFill>
                <a:latin typeface="Impact" pitchFamily="34" charset="0"/>
                <a:cs typeface="Aharoni" pitchFamily="2" charset="-79"/>
              </a:rPr>
            </a:br>
            <a:r>
              <a:rPr lang="uk-UA" sz="4800" dirty="0" smtClean="0">
                <a:solidFill>
                  <a:srgbClr val="FF0000"/>
                </a:solidFill>
                <a:latin typeface="Impact" pitchFamily="34" charset="0"/>
                <a:cs typeface="Aharoni" pitchFamily="2" charset="-79"/>
              </a:rPr>
              <a:t/>
            </a:r>
            <a:br>
              <a:rPr lang="uk-UA" sz="4800" dirty="0" smtClean="0">
                <a:solidFill>
                  <a:srgbClr val="FF0000"/>
                </a:solidFill>
                <a:latin typeface="Impact" pitchFamily="34" charset="0"/>
                <a:cs typeface="Aharoni" pitchFamily="2" charset="-79"/>
              </a:rPr>
            </a:br>
            <a:r>
              <a:rPr lang="uk-UA" sz="4800" dirty="0" smtClean="0">
                <a:solidFill>
                  <a:srgbClr val="FF0000"/>
                </a:solidFill>
                <a:latin typeface="Impact" pitchFamily="34" charset="0"/>
                <a:cs typeface="Aharoni" pitchFamily="2" charset="-79"/>
              </a:rPr>
              <a:t>ТЕМА  УРОКУ: </a:t>
            </a:r>
            <a:br>
              <a:rPr lang="uk-UA" sz="4800" dirty="0" smtClean="0">
                <a:solidFill>
                  <a:srgbClr val="FF0000"/>
                </a:solidFill>
                <a:latin typeface="Impact" pitchFamily="34" charset="0"/>
                <a:cs typeface="Aharoni" pitchFamily="2" charset="-79"/>
              </a:rPr>
            </a:br>
            <a:r>
              <a:rPr lang="uk-UA" sz="4800" dirty="0" smtClean="0">
                <a:solidFill>
                  <a:srgbClr val="FF0000"/>
                </a:solidFill>
                <a:latin typeface="Impact" pitchFamily="34" charset="0"/>
                <a:cs typeface="Aharoni" pitchFamily="2" charset="-79"/>
              </a:rPr>
              <a:t>“ </a:t>
            </a:r>
            <a:r>
              <a:rPr lang="uk-UA" sz="5400" dirty="0" smtClean="0">
                <a:solidFill>
                  <a:srgbClr val="FF0000"/>
                </a:solidFill>
                <a:latin typeface="Impact" pitchFamily="34" charset="0"/>
                <a:cs typeface="Aharoni" pitchFamily="2" charset="-79"/>
              </a:rPr>
              <a:t>У</a:t>
            </a:r>
            <a:r>
              <a:rPr lang="uk-UA" sz="4800" dirty="0" smtClean="0">
                <a:solidFill>
                  <a:srgbClr val="FF0000"/>
                </a:solidFill>
                <a:latin typeface="Impact" pitchFamily="34" charset="0"/>
                <a:cs typeface="Aharoni" pitchFamily="2" charset="-79"/>
              </a:rPr>
              <a:t>КРАЇНА </a:t>
            </a:r>
            <a:br>
              <a:rPr lang="uk-UA" sz="4800" dirty="0" smtClean="0">
                <a:solidFill>
                  <a:srgbClr val="FF0000"/>
                </a:solidFill>
                <a:latin typeface="Impact" pitchFamily="34" charset="0"/>
                <a:cs typeface="Aharoni" pitchFamily="2" charset="-79"/>
              </a:rPr>
            </a:br>
            <a:r>
              <a:rPr lang="uk-UA" sz="4800" dirty="0" smtClean="0">
                <a:solidFill>
                  <a:srgbClr val="FF0000"/>
                </a:solidFill>
                <a:latin typeface="Impact" pitchFamily="34" charset="0"/>
                <a:cs typeface="Aharoni" pitchFamily="2" charset="-79"/>
              </a:rPr>
              <a:t>В ПОДІЯХ ПІВНІЧНОЇ ВІЙНИ”</a:t>
            </a:r>
            <a:endParaRPr lang="ru-RU" sz="4800" dirty="0" smtClean="0">
              <a:solidFill>
                <a:srgbClr val="FF0000"/>
              </a:solidFill>
              <a:latin typeface="Impact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643042" y="0"/>
            <a:ext cx="6215106" cy="2000240"/>
          </a:xfrm>
          <a:prstGeom prst="rightArrow">
            <a:avLst>
              <a:gd name="adj1" fmla="val 50000"/>
              <a:gd name="adj2" fmla="val 3936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ВИХІД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285992"/>
            <a:ext cx="4786346" cy="36433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4">
                    <a:lumMod val="10000"/>
                  </a:schemeClr>
                </a:solidFill>
              </a:rPr>
              <a:t>Єдиним порятунком було визволення з-під влади царя до завершення війни та укладення мирного договору</a:t>
            </a:r>
            <a:endParaRPr lang="ru-RU" sz="32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7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086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Содержимое 18"/>
          <p:cNvSpPr>
            <a:spLocks noGrp="1"/>
          </p:cNvSpPr>
          <p:nvPr>
            <p:ph sz="half" idx="1"/>
          </p:nvPr>
        </p:nvSpPr>
        <p:spPr>
          <a:xfrm>
            <a:off x="990600" y="2438400"/>
            <a:ext cx="2743200" cy="3429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6" name="Содержимое 19"/>
          <p:cNvSpPr>
            <a:spLocks noGrp="1"/>
          </p:cNvSpPr>
          <p:nvPr>
            <p:ph sz="half" idx="2"/>
          </p:nvPr>
        </p:nvSpPr>
        <p:spPr>
          <a:xfrm>
            <a:off x="5181600" y="2286000"/>
            <a:ext cx="3124200" cy="35814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29200" y="2214554"/>
            <a:ext cx="3352800" cy="3805246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chemeClr val="accent4">
                    <a:lumMod val="10000"/>
                  </a:schemeClr>
                </a:solidFill>
              </a:rPr>
              <a:t>Чутки про докорінну реформу України і ліквідацію козацько-гетьманської автономії</a:t>
            </a:r>
            <a:endParaRPr lang="ru-RU" sz="24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85800" y="2214554"/>
            <a:ext cx="3352800" cy="3805246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chemeClr val="accent4">
                    <a:lumMod val="10000"/>
                  </a:schemeClr>
                </a:solidFill>
              </a:rPr>
              <a:t>Політика Петра І, спрямована на підпорядкування гетьманської влади російському урядові</a:t>
            </a:r>
            <a:endParaRPr lang="ru-RU" sz="24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143000" y="304800"/>
            <a:ext cx="7162800" cy="1295400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dirty="0">
                <a:solidFill>
                  <a:srgbClr val="FF0000"/>
                </a:solidFill>
              </a:rPr>
              <a:t>Причини переходу І. Мазепи на бік Карла ХІІ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133600" y="1600200"/>
            <a:ext cx="685800" cy="54291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429388" y="1571612"/>
            <a:ext cx="533400" cy="60007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4" descr="b_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levenhau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071546"/>
            <a:ext cx="1857388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3200" dirty="0" smtClean="0">
                <a:solidFill>
                  <a:srgbClr val="FF0000"/>
                </a:solidFill>
              </a:rPr>
              <a:t>Воєнно-політичні заходи Петра І проти українців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500034" y="2857496"/>
            <a:ext cx="6572296" cy="135732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endParaRPr lang="uk-UA" sz="20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accent4">
                    <a:lumMod val="10000"/>
                  </a:schemeClr>
                </a:solidFill>
              </a:rPr>
              <a:t>17 листопада 1708 р.</a:t>
            </a:r>
          </a:p>
          <a:p>
            <a:pPr lvl="0" algn="ctr"/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Старшинська рада у Глухові – обрання гетьманом </a:t>
            </a:r>
          </a:p>
          <a:p>
            <a:pPr lvl="0" algn="ctr"/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І. Скоропадського.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endParaRPr lang="uk-UA" sz="20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428596" y="1357298"/>
            <a:ext cx="6072230" cy="135732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13 листопада 1708 р.</a:t>
            </a:r>
          </a:p>
          <a:p>
            <a:pPr lvl="0" algn="ctr"/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Зруйнування російськими військами під командуванням О. Меншикова  гетьманської резиденції Батурин</a:t>
            </a:r>
            <a:endParaRPr lang="ru-RU" sz="2000" dirty="0" smtClean="0"/>
          </a:p>
          <a:p>
            <a:pPr algn="ctr"/>
            <a:endParaRPr lang="ru-RU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3073" name="Picture 1" descr="C:\Users\User\Desktop\урок\Menshi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071546"/>
            <a:ext cx="2222500" cy="1928826"/>
          </a:xfrm>
          <a:prstGeom prst="rect">
            <a:avLst/>
          </a:prstGeom>
          <a:noFill/>
        </p:spPr>
      </p:pic>
      <p:sp>
        <p:nvSpPr>
          <p:cNvPr id="8" name="Пятиугольник 7"/>
          <p:cNvSpPr/>
          <p:nvPr/>
        </p:nvSpPr>
        <p:spPr>
          <a:xfrm>
            <a:off x="500034" y="5857868"/>
            <a:ext cx="8072494" cy="100013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4">
                    <a:lumMod val="10000"/>
                  </a:schemeClr>
                </a:solidFill>
              </a:rPr>
              <a:t>25 травня 1709 р.</a:t>
            </a:r>
          </a:p>
          <a:p>
            <a:pPr algn="ctr"/>
            <a:r>
              <a:rPr lang="uk-UA" sz="2000" dirty="0" smtClean="0">
                <a:solidFill>
                  <a:schemeClr val="accent4">
                    <a:lumMod val="10000"/>
                  </a:schemeClr>
                </a:solidFill>
              </a:rPr>
              <a:t>Зруйнування Чортомлицької Січі</a:t>
            </a:r>
            <a:endParaRPr lang="ru-RU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428596" y="4286256"/>
            <a:ext cx="7572428" cy="1285860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dirty="0" smtClean="0">
              <a:solidFill>
                <a:schemeClr val="tx2">
                  <a:lumMod val="10000"/>
                </a:schemeClr>
              </a:solidFill>
            </a:endParaRPr>
          </a:p>
          <a:p>
            <a:pPr lvl="0" algn="ctr"/>
            <a:r>
              <a:rPr lang="uk-UA" sz="2000" b="1" dirty="0" smtClean="0">
                <a:solidFill>
                  <a:schemeClr val="tx2">
                    <a:lumMod val="10000"/>
                  </a:schemeClr>
                </a:solidFill>
              </a:rPr>
              <a:t>Листопад 1708 р.</a:t>
            </a:r>
          </a:p>
          <a:p>
            <a:pPr lvl="0" algn="ctr"/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У глухівській Свято-Троїцькій церкві і одночасно у московському Успенському соборі  І. Мазепі було проголошено анафему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8" grpId="0" build="p" animBg="1"/>
      <p:bldP spid="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rgbClr val="FF0000"/>
                </a:solidFill>
              </a:rPr>
              <a:t>8 квітня 1709 р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1571612"/>
            <a:ext cx="2438400" cy="519130"/>
          </a:xfrm>
        </p:spPr>
        <p:txBody>
          <a:bodyPr/>
          <a:lstStyle/>
          <a:p>
            <a:pPr algn="ctr">
              <a:defRPr/>
            </a:pPr>
            <a:r>
              <a:rPr lang="uk-UA" sz="3200" dirty="0" smtClean="0">
                <a:solidFill>
                  <a:srgbClr val="FFFF00"/>
                </a:solidFill>
              </a:rPr>
              <a:t>І. Мазепа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21508" name="Picture 10" descr="Гетмана Мазепу шведы уважают как союзника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071678"/>
            <a:ext cx="2095500" cy="2214578"/>
          </a:xfrm>
          <a:noFill/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629400" y="2819400"/>
            <a:ext cx="2057400" cy="685800"/>
          </a:xfrm>
        </p:spPr>
        <p:txBody>
          <a:bodyPr/>
          <a:lstStyle/>
          <a:p>
            <a:pPr algn="ctr">
              <a:defRPr/>
            </a:pPr>
            <a:r>
              <a:rPr lang="uk-UA" sz="3200" dirty="0" smtClean="0">
                <a:solidFill>
                  <a:srgbClr val="FFFF00"/>
                </a:solidFill>
              </a:rPr>
              <a:t>Карл ХІІ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1510" name="Содержимое 4"/>
          <p:cNvSpPr>
            <a:spLocks noGrp="1"/>
          </p:cNvSpPr>
          <p:nvPr>
            <p:ph sz="quarter" idx="4"/>
          </p:nvPr>
        </p:nvSpPr>
        <p:spPr>
          <a:xfrm>
            <a:off x="6477000" y="3962400"/>
            <a:ext cx="2209800" cy="2286000"/>
          </a:xfrm>
        </p:spPr>
        <p:txBody>
          <a:bodyPr/>
          <a:lstStyle/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ru-RU" smtClean="0"/>
          </a:p>
        </p:txBody>
      </p:sp>
      <p:pic>
        <p:nvPicPr>
          <p:cNvPr id="21511" name="Picture 7" descr="По указу президента Украины Карлу XII поставят памятник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786190"/>
            <a:ext cx="2209800" cy="253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ертикальный свиток 7"/>
          <p:cNvSpPr/>
          <p:nvPr/>
        </p:nvSpPr>
        <p:spPr>
          <a:xfrm>
            <a:off x="1905000" y="1143000"/>
            <a:ext cx="5105400" cy="5181600"/>
          </a:xfrm>
          <a:prstGeom prst="verticalScrol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uk-UA" sz="2400" dirty="0">
                <a:solidFill>
                  <a:schemeClr val="accent4">
                    <a:lumMod val="10000"/>
                  </a:schemeClr>
                </a:solidFill>
              </a:rPr>
              <a:t>Шведський король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uk-UA" sz="2400" dirty="0">
                <a:solidFill>
                  <a:schemeClr val="accent4">
                    <a:lumMod val="10000"/>
                  </a:schemeClr>
                </a:solidFill>
              </a:rPr>
              <a:t> повинен був захищати Гетьманщину і приєднані до неї землі;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uk-UA" sz="2400" dirty="0">
                <a:solidFill>
                  <a:schemeClr val="accent4">
                    <a:lumMod val="10000"/>
                  </a:schemeClr>
                </a:solidFill>
              </a:rPr>
              <a:t>І. Мазепа отримував титул князя із збереженням всіх повноважень;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uk-UA" sz="2400" dirty="0">
                <a:solidFill>
                  <a:schemeClr val="accent4">
                    <a:lumMod val="10000"/>
                  </a:schemeClr>
                </a:solidFill>
              </a:rPr>
              <a:t>Українські землі  визнавалися незалежною територією.</a:t>
            </a:r>
            <a:endParaRPr lang="ru-RU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 smtClean="0">
                <a:solidFill>
                  <a:srgbClr val="FF0000"/>
                </a:solidFill>
              </a:rPr>
              <a:t>Полтавська битва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028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Перегляд в</a:t>
            </a:r>
            <a:r>
              <a:rPr lang="uk-UA" dirty="0" err="1" smtClean="0"/>
              <a:t>ідеофрагмента</a:t>
            </a:r>
            <a:r>
              <a:rPr lang="uk-UA" dirty="0" smtClean="0"/>
              <a:t> </a:t>
            </a:r>
          </a:p>
          <a:p>
            <a:pPr algn="ctr">
              <a:buNone/>
            </a:pPr>
            <a:r>
              <a:rPr lang="uk-UA" dirty="0" smtClean="0"/>
              <a:t> </a:t>
            </a:r>
            <a:r>
              <a:rPr lang="uk-UA" dirty="0" err="1" smtClean="0"/>
              <a:t>“Полтавська</a:t>
            </a:r>
            <a:r>
              <a:rPr lang="uk-UA" dirty="0" smtClean="0"/>
              <a:t> </a:t>
            </a:r>
            <a:r>
              <a:rPr lang="uk-UA" dirty="0" err="1" smtClean="0"/>
              <a:t>битва”</a:t>
            </a:r>
            <a:r>
              <a:rPr lang="uk-UA" dirty="0" smtClean="0"/>
              <a:t> із циклу</a:t>
            </a:r>
          </a:p>
          <a:p>
            <a:pPr algn="ctr">
              <a:buNone/>
            </a:pPr>
            <a:r>
              <a:rPr lang="uk-UA" dirty="0" smtClean="0"/>
              <a:t> “20 кроків до </a:t>
            </a:r>
            <a:r>
              <a:rPr lang="uk-UA" dirty="0" err="1" smtClean="0"/>
              <a:t>мрії”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Закріплення</a:t>
            </a:r>
            <a:r>
              <a:rPr lang="uk-UA" dirty="0" smtClean="0">
                <a:solidFill>
                  <a:srgbClr val="FF0000"/>
                </a:solidFill>
              </a:rPr>
              <a:t> вивченого матеріалу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4248150" y="3084513"/>
          <a:ext cx="647700" cy="687387"/>
        </p:xfrm>
        <a:graphic>
          <a:graphicData uri="http://schemas.openxmlformats.org/presentationml/2006/ole">
            <p:oleObj spid="_x0000_s130050" name="Объект упаковщика для оболочки" showAsIcon="1" r:id="rId3" imgW="647280" imgH="686880" progId="Package">
              <p:embed/>
            </p:oleObj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3695700" y="3084513"/>
          <a:ext cx="1751013" cy="687387"/>
        </p:xfrm>
        <a:graphic>
          <a:graphicData uri="http://schemas.openxmlformats.org/presentationml/2006/ole">
            <p:oleObj spid="_x0000_s130051" name="Объект упаковщика для оболочки" showAsIcon="1" r:id="rId4" imgW="1751400" imgH="6868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Підсумки уроку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/>
          <a:lstStyle/>
          <a:p>
            <a:pPr algn="just"/>
            <a:r>
              <a:rPr lang="uk-UA" sz="2000" dirty="0" smtClean="0"/>
              <a:t>Північна війна лягла важким тягарем на плечі українського народу. У далеких походах і на будівництвах гинули українські козаки. Зазнавала розорення економіка України, населення знемагало від поборів, повинностей і постоїв царських військ.</a:t>
            </a:r>
            <a:endParaRPr lang="ru-RU" sz="2000" dirty="0" smtClean="0"/>
          </a:p>
          <a:p>
            <a:pPr algn="just"/>
            <a:r>
              <a:rPr lang="uk-UA" sz="2000" dirty="0" smtClean="0"/>
              <a:t>У таких умовах проти політики царя виступив гетьман І. Мазепа. Але у своїх діях він поклався на хитрість, розрахунок та інтриги, а не  героїзм та ентузіазм народу. Як наслідок виступ Мазепи підтримала не значна частина його оточення. А в битві під Полтавою (27 червня (8 липня) 1709 р.) між шведами і росіянами вже від гетьмана нічого не залежало. Поразка шведів стала й поразкою планів гетьмана по здобуттю незалежності України. Царська влада доклала всіх зусиль, щоб витравити пам'ять про гетьмана в українському народі. Йому було проголошено анафему. «</a:t>
            </a:r>
            <a:r>
              <a:rPr lang="uk-UA" sz="2000" dirty="0" err="1" smtClean="0"/>
              <a:t>Мазепинством</a:t>
            </a:r>
            <a:r>
              <a:rPr lang="uk-UA" sz="2000" dirty="0" smtClean="0"/>
              <a:t>» став називатися в Російській імперії український національно-визвольний рух. Заслугою гетьмана стало те, що він створив прецедент виступу української еліти проти російського центру.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Домашнє завдання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Опрацювати текст §26</a:t>
            </a:r>
          </a:p>
          <a:p>
            <a:pPr lvl="0">
              <a:buNone/>
            </a:pPr>
            <a:r>
              <a:rPr lang="uk-UA" dirty="0" smtClean="0"/>
              <a:t>     Написати твір – роздум</a:t>
            </a:r>
          </a:p>
          <a:p>
            <a:pPr lvl="0">
              <a:buNone/>
            </a:pPr>
            <a:r>
              <a:rPr lang="uk-UA" dirty="0" smtClean="0"/>
              <a:t> </a:t>
            </a:r>
            <a:r>
              <a:rPr lang="ru-RU" dirty="0" smtClean="0"/>
              <a:t>“ </a:t>
            </a:r>
            <a:r>
              <a:rPr lang="uk-UA" dirty="0" smtClean="0"/>
              <a:t>Іван Мазепа</a:t>
            </a:r>
            <a:r>
              <a:rPr lang="ru-RU" dirty="0" smtClean="0"/>
              <a:t>:</a:t>
            </a:r>
            <a:r>
              <a:rPr lang="uk-UA" dirty="0" smtClean="0"/>
              <a:t> патріот чи зрадник</a:t>
            </a:r>
            <a:r>
              <a:rPr lang="ru-RU" dirty="0" smtClean="0"/>
              <a:t>”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 smtClean="0">
                <a:solidFill>
                  <a:srgbClr val="FF0000"/>
                </a:solidFill>
              </a:rPr>
              <a:t>Актуалізація опорних знань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sz="2800" b="1" dirty="0" smtClean="0"/>
              <a:t>1. Приведіть у відповідність події та дати:</a:t>
            </a:r>
          </a:p>
          <a:p>
            <a:pPr algn="just" eaLnBrk="1" hangingPunct="1"/>
            <a:endParaRPr lang="uk-UA" sz="2800" b="1" dirty="0" smtClean="0"/>
          </a:p>
          <a:p>
            <a:pPr algn="just" eaLnBrk="1" hangingPunct="1"/>
            <a:endParaRPr lang="ru-RU" sz="2800" b="1" dirty="0" smtClean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57200" y="2362200"/>
          <a:ext cx="8229600" cy="403859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99388"/>
                <a:gridCol w="6130212"/>
              </a:tblGrid>
              <a:tr h="1101436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1.</a:t>
                      </a:r>
                      <a:r>
                        <a:rPr lang="uk-UA" sz="28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1687 р.</a:t>
                      </a:r>
                      <a:endParaRPr lang="ru-RU" sz="28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а) Бахчисарайський  мирний договір;</a:t>
                      </a:r>
                      <a:endParaRPr lang="ru-RU" sz="28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11909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2. 1686 р.</a:t>
                      </a:r>
                      <a:endParaRPr lang="ru-RU" sz="28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б)Підписання</a:t>
                      </a:r>
                      <a:r>
                        <a:rPr lang="uk-UA" sz="28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uk-UA" sz="2800" b="1" baseline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“Вічного</a:t>
                      </a:r>
                      <a:r>
                        <a:rPr lang="uk-UA" sz="28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uk-UA" sz="2800" b="1" baseline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миру”</a:t>
                      </a:r>
                      <a:r>
                        <a:rPr lang="uk-UA" sz="28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;</a:t>
                      </a:r>
                      <a:endParaRPr lang="uk-UA" sz="2800" b="1" noProof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11909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3. 1689 р.</a:t>
                      </a:r>
                      <a:endParaRPr lang="ru-RU" sz="28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в)  Перший кримський похід;</a:t>
                      </a:r>
                      <a:endParaRPr lang="ru-RU" sz="28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01436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4. 1681 р.</a:t>
                      </a:r>
                      <a:endParaRPr lang="ru-RU" sz="28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/>
                        <a:t> </a:t>
                      </a:r>
                      <a:r>
                        <a:rPr lang="uk-UA" sz="2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г) прихід до влади</a:t>
                      </a:r>
                    </a:p>
                    <a:p>
                      <a:pPr algn="l"/>
                      <a:r>
                        <a:rPr lang="uk-UA" sz="2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І. Самойловича;</a:t>
                      </a:r>
                      <a:endParaRPr lang="ru-RU" sz="28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11909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5.</a:t>
                      </a:r>
                      <a:r>
                        <a:rPr lang="uk-UA" sz="28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1672 р.</a:t>
                      </a:r>
                      <a:endParaRPr lang="ru-RU" sz="28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 </a:t>
                      </a:r>
                      <a:r>
                        <a:rPr lang="uk-UA" sz="2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д)</a:t>
                      </a:r>
                      <a:r>
                        <a:rPr lang="uk-UA" sz="28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Другий кримський похід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>
                <a:solidFill>
                  <a:srgbClr val="FF0000"/>
                </a:solidFill>
              </a:rPr>
              <a:t>2. Виберіть правильні судження про політику Івана Мазепи: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1331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z="2000" dirty="0" smtClean="0"/>
              <a:t>а) припинив процес перетворення козаків у підсусідків та переведення їх у посполиті;</a:t>
            </a:r>
            <a:endParaRPr lang="ru-RU" sz="2000" dirty="0" smtClean="0"/>
          </a:p>
          <a:p>
            <a:pPr eaLnBrk="1" hangingPunct="1"/>
            <a:r>
              <a:rPr lang="uk-UA" sz="2000" dirty="0" smtClean="0"/>
              <a:t>б) забезпечував ранговими нагородами та приватними маєтностями і посполитими заможної верхівки козацтва;</a:t>
            </a:r>
            <a:endParaRPr lang="ru-RU" sz="2000" dirty="0" smtClean="0"/>
          </a:p>
          <a:p>
            <a:pPr eaLnBrk="1" hangingPunct="1"/>
            <a:r>
              <a:rPr lang="uk-UA" sz="2000" dirty="0" smtClean="0"/>
              <a:t>в) розширив оренди та збільшив розміри і види податків із селян та міщан;</a:t>
            </a:r>
            <a:endParaRPr lang="ru-RU" sz="2000" dirty="0" smtClean="0"/>
          </a:p>
          <a:p>
            <a:pPr eaLnBrk="1" hangingPunct="1"/>
            <a:r>
              <a:rPr lang="uk-UA" sz="2000" dirty="0" smtClean="0"/>
              <a:t>г) зневажав інтереси освітніх закладів та православної церкви;</a:t>
            </a:r>
            <a:endParaRPr lang="ru-RU" sz="2000" dirty="0" smtClean="0"/>
          </a:p>
          <a:p>
            <a:pPr eaLnBrk="1" hangingPunct="1"/>
            <a:r>
              <a:rPr lang="uk-UA" sz="2000" dirty="0" smtClean="0"/>
              <a:t>д) підтримував політику реформ Петра І та забезпечував потреби Росії у війську, провізії, робочій силі;</a:t>
            </a:r>
            <a:endParaRPr lang="ru-RU" sz="2000" dirty="0" smtClean="0"/>
          </a:p>
          <a:p>
            <a:pPr eaLnBrk="1" hangingPunct="1"/>
            <a:r>
              <a:rPr lang="uk-UA" sz="2000" dirty="0" smtClean="0"/>
              <a:t>є)  упорядкував систему оренд, податків;</a:t>
            </a:r>
            <a:endParaRPr lang="ru-RU" sz="2000" dirty="0" smtClean="0"/>
          </a:p>
          <a:p>
            <a:pPr eaLnBrk="1" hangingPunct="1"/>
            <a:r>
              <a:rPr lang="uk-UA" sz="2000" dirty="0" smtClean="0"/>
              <a:t>е) зміцнив особисту владу та зміцнив владу гетьмана над Запорожжям;</a:t>
            </a:r>
            <a:endParaRPr lang="ru-RU" sz="2000" dirty="0" smtClean="0"/>
          </a:p>
          <a:p>
            <a:pPr eaLnBrk="1" hangingPunct="1"/>
            <a:r>
              <a:rPr lang="uk-UA" sz="2000" dirty="0" smtClean="0"/>
              <a:t>ж) сприяв розвитку науки і культури, підтримував церкву.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uk-UA" sz="3200" dirty="0" smtClean="0">
                <a:solidFill>
                  <a:srgbClr val="FF0000"/>
                </a:solidFill>
              </a:rPr>
              <a:t>3. Позначте правильні твердження знаком «+», а неправильні знаком — «–».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562600"/>
          </a:xfrm>
        </p:spPr>
        <p:txBody>
          <a:bodyPr/>
          <a:lstStyle/>
          <a:p>
            <a:pPr eaLnBrk="1" hangingPunct="1">
              <a:buFont typeface="Arial" charset="0"/>
              <a:buAutoNum type="arabicPeriod"/>
            </a:pPr>
            <a:r>
              <a:rPr lang="uk-UA" sz="1800" dirty="0" smtClean="0"/>
              <a:t>«Вічний мир» був укладений між Туреччиною і Росією у 1687 р.</a:t>
            </a:r>
            <a:endParaRPr lang="ru-RU" sz="1800" dirty="0" smtClean="0"/>
          </a:p>
          <a:p>
            <a:pPr eaLnBrk="1" hangingPunct="1">
              <a:buFont typeface="Arial" charset="0"/>
              <a:buAutoNum type="arabicPeriod"/>
            </a:pPr>
            <a:r>
              <a:rPr lang="uk-UA" sz="1800" dirty="0" smtClean="0"/>
              <a:t>«Вічний мир» суттєво покращив становище лівобережного гетьмана І. Самойловича і сприяв посиленню його влади у Гетьманщині.</a:t>
            </a:r>
            <a:endParaRPr lang="ru-RU" sz="1800" dirty="0" smtClean="0"/>
          </a:p>
          <a:p>
            <a:pPr eaLnBrk="1" hangingPunct="1">
              <a:buFont typeface="Arial" charset="0"/>
              <a:buAutoNum type="arabicPeriod"/>
            </a:pPr>
            <a:r>
              <a:rPr lang="uk-UA" sz="1800" dirty="0" smtClean="0"/>
              <a:t>Після невдалого Кримського походу 1687 р. старшинська верхівка передала князю Голіцину листа, в якому звинуватила Самойловича у зраді.</a:t>
            </a:r>
            <a:endParaRPr lang="ru-RU" sz="1800" dirty="0" smtClean="0"/>
          </a:p>
          <a:p>
            <a:pPr eaLnBrk="1" hangingPunct="1">
              <a:buFont typeface="Arial" charset="0"/>
              <a:buAutoNum type="arabicPeriod"/>
            </a:pPr>
            <a:r>
              <a:rPr lang="uk-UA" sz="1800" dirty="0" smtClean="0"/>
              <a:t>25 липня 1688 р. на козацькій раді, що відбулася на річці </a:t>
            </a:r>
            <a:r>
              <a:rPr lang="uk-UA" sz="1800" dirty="0" err="1" smtClean="0"/>
              <a:t>Коломак</a:t>
            </a:r>
            <a:r>
              <a:rPr lang="uk-UA" sz="1800" dirty="0" smtClean="0"/>
              <a:t>, гетьманом лівобережної України було обрано генерального писаря Івана Мазепу.</a:t>
            </a:r>
            <a:endParaRPr lang="ru-RU" sz="1800" dirty="0" smtClean="0"/>
          </a:p>
          <a:p>
            <a:pPr eaLnBrk="1" hangingPunct="1">
              <a:buFont typeface="Arial" charset="0"/>
              <a:buAutoNum type="arabicPeriod"/>
            </a:pPr>
            <a:r>
              <a:rPr lang="uk-UA" sz="1800" dirty="0" smtClean="0"/>
              <a:t>«</a:t>
            </a:r>
            <a:r>
              <a:rPr lang="uk-UA" sz="1800" dirty="0" err="1" smtClean="0"/>
              <a:t>Коломацькі</a:t>
            </a:r>
            <a:r>
              <a:rPr lang="uk-UA" sz="1800" dirty="0" smtClean="0"/>
              <a:t> статті» регламентували українсько-польські відносини.</a:t>
            </a:r>
            <a:endParaRPr lang="ru-RU" sz="1800" dirty="0" smtClean="0"/>
          </a:p>
          <a:p>
            <a:pPr eaLnBrk="1" hangingPunct="1">
              <a:buFont typeface="Arial" charset="0"/>
              <a:buAutoNum type="arabicPeriod"/>
            </a:pPr>
            <a:r>
              <a:rPr lang="uk-UA" sz="1800" dirty="0" smtClean="0"/>
              <a:t>«</a:t>
            </a:r>
            <a:r>
              <a:rPr lang="uk-UA" sz="1800" dirty="0" err="1" smtClean="0"/>
              <a:t>Коломацькі</a:t>
            </a:r>
            <a:r>
              <a:rPr lang="uk-UA" sz="1800" dirty="0" smtClean="0"/>
              <a:t> статті» значно розширювали російську присутність в Україні та обмежували козацьку автономію.</a:t>
            </a:r>
            <a:endParaRPr lang="ru-RU" sz="1800" dirty="0" smtClean="0"/>
          </a:p>
          <a:p>
            <a:pPr eaLnBrk="1" hangingPunct="1">
              <a:buFont typeface="Arial" charset="0"/>
              <a:buAutoNum type="arabicPeriod"/>
            </a:pPr>
            <a:r>
              <a:rPr lang="uk-UA" sz="1800" dirty="0" smtClean="0"/>
              <a:t>Іван Мазепа був гетьманом України з 1687 до 1708 року, прагнув подолати наслідки руїни, об’єднати всі українські землі під владою одного гетьмана, зберегти українську державність, піднести господарське і культурне життя.</a:t>
            </a:r>
            <a:endParaRPr lang="ru-RU" sz="1800" dirty="0" smtClean="0"/>
          </a:p>
          <a:p>
            <a:pPr eaLnBrk="1" hangingPunct="1">
              <a:buFont typeface="Arial" charset="0"/>
              <a:buAutoNum type="arabicPeriod"/>
            </a:pPr>
            <a:r>
              <a:rPr lang="uk-UA" sz="1800" dirty="0" smtClean="0"/>
              <a:t>І. Мазепа хотів розбудувати Україну за західноєвропейським зразком, зберігши при цьому козацький устрій.</a:t>
            </a:r>
            <a:endParaRPr lang="ru-RU" sz="2800" dirty="0" smtClean="0"/>
          </a:p>
          <a:p>
            <a:pPr eaLnBrk="1" hangingPunct="1">
              <a:buFont typeface="Arial" charset="0"/>
              <a:buChar char="•"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uk-UA" sz="3200" dirty="0" smtClean="0">
                <a:solidFill>
                  <a:srgbClr val="FF0000"/>
                </a:solidFill>
              </a:rPr>
              <a:t>тема: </a:t>
            </a:r>
            <a:r>
              <a:rPr lang="uk-UA" sz="3200" dirty="0" err="1" smtClean="0">
                <a:solidFill>
                  <a:srgbClr val="FF0000"/>
                </a:solidFill>
              </a:rPr>
              <a:t>“Україна</a:t>
            </a:r>
            <a:r>
              <a:rPr lang="uk-UA" sz="3200" dirty="0" smtClean="0">
                <a:solidFill>
                  <a:srgbClr val="FF0000"/>
                </a:solidFill>
              </a:rPr>
              <a:t> в подіях Північної </a:t>
            </a:r>
            <a:r>
              <a:rPr lang="uk-UA" sz="3200" dirty="0" err="1" smtClean="0">
                <a:solidFill>
                  <a:srgbClr val="FF0000"/>
                </a:solidFill>
              </a:rPr>
              <a:t>війни”</a:t>
            </a:r>
            <a:r>
              <a:rPr lang="uk-UA" sz="3200" dirty="0" smtClean="0">
                <a:solidFill>
                  <a:srgbClr val="FF0000"/>
                </a:solidFill>
              </a:rPr>
              <a:t> 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686800" cy="5429264"/>
          </a:xfrm>
        </p:spPr>
        <p:txBody>
          <a:bodyPr/>
          <a:lstStyle/>
          <a:p>
            <a:pPr marL="514350" indent="-514350" algn="just">
              <a:buNone/>
            </a:pPr>
            <a:r>
              <a:rPr lang="uk-UA" dirty="0" smtClean="0">
                <a:solidFill>
                  <a:srgbClr val="FF0000"/>
                </a:solidFill>
              </a:rPr>
              <a:t>мета:</a:t>
            </a:r>
            <a:r>
              <a:rPr lang="uk-UA" sz="4400" dirty="0" smtClean="0">
                <a:solidFill>
                  <a:srgbClr val="FF0000"/>
                </a:solidFill>
              </a:rPr>
              <a:t> </a:t>
            </a:r>
            <a:r>
              <a:rPr lang="uk-UA" sz="2800" dirty="0" smtClean="0"/>
              <a:t>розглянути події Північної війни та місце України в ній; з’ясувати причини укладення українсько-шведського союзу; визначити роль Полтавської битви в подальшій долі України; </a:t>
            </a:r>
          </a:p>
          <a:p>
            <a:pPr marL="514350" indent="-514350" algn="just">
              <a:buNone/>
            </a:pPr>
            <a:r>
              <a:rPr lang="uk-UA" sz="2800" dirty="0" smtClean="0"/>
              <a:t>           розвивати вміння аналізу історичних подій і фактів, робити висновки; </a:t>
            </a:r>
          </a:p>
          <a:p>
            <a:pPr marL="514350" indent="-514350" algn="just">
              <a:buNone/>
            </a:pPr>
            <a:r>
              <a:rPr lang="uk-UA" sz="2800" dirty="0" smtClean="0"/>
              <a:t>           формувати історичну самосвідомість учнів; сприяти вихованню патріотичних почуттів на основі аналізу суперечливих сторінок української історії.</a:t>
            </a:r>
            <a:endParaRPr lang="ru-RU" sz="4400" dirty="0" smtClean="0"/>
          </a:p>
          <a:p>
            <a:pPr marL="514350" indent="-514350" algn="just">
              <a:buNone/>
            </a:pPr>
            <a:endParaRPr lang="ru-RU" sz="4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План</a:t>
            </a:r>
            <a:br>
              <a:rPr lang="uk-UA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endParaRPr lang="uk-UA" dirty="0" smtClean="0"/>
          </a:p>
          <a:p>
            <a:pPr marL="514350" indent="-514350">
              <a:buFontTx/>
              <a:buAutoNum type="arabicPeriod"/>
            </a:pPr>
            <a:r>
              <a:rPr lang="uk-UA" dirty="0" smtClean="0"/>
              <a:t>Гетьманщина в умовах Північної війни.</a:t>
            </a:r>
          </a:p>
          <a:p>
            <a:pPr marL="514350" indent="-514350">
              <a:buFontTx/>
              <a:buNone/>
            </a:pPr>
            <a:r>
              <a:rPr lang="uk-UA" dirty="0" smtClean="0"/>
              <a:t>2. Укладення угоди між І. Мазепою та Карлом ХІІ.</a:t>
            </a:r>
          </a:p>
          <a:p>
            <a:pPr marL="514350" indent="-514350">
              <a:buFontTx/>
              <a:buNone/>
            </a:pPr>
            <a:r>
              <a:rPr lang="uk-UA" dirty="0" smtClean="0"/>
              <a:t>3. Полтавська битва.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 smtClean="0">
                <a:solidFill>
                  <a:srgbClr val="FF0000"/>
                </a:solidFill>
              </a:rPr>
              <a:t>Північна війна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1700 – 1721 рр.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User\Desktop\урок\800px-Flag_of_Russia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2285993"/>
            <a:ext cx="2857520" cy="1785949"/>
          </a:xfrm>
          <a:prstGeom prst="rect">
            <a:avLst/>
          </a:prstGeom>
          <a:noFill/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5429256" y="3214686"/>
            <a:ext cx="4041775" cy="857256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Швеція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43" name="Picture 3" descr="C:\Users\User\Desktop\урок\800px-Flag_of_Sweden.svg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929322" y="4000504"/>
            <a:ext cx="3214678" cy="2526109"/>
          </a:xfrm>
          <a:prstGeom prst="rect">
            <a:avLst/>
          </a:prstGeom>
          <a:noFill/>
        </p:spPr>
      </p:pic>
      <p:sp>
        <p:nvSpPr>
          <p:cNvPr id="12" name="Стрелка вправо 11"/>
          <p:cNvSpPr/>
          <p:nvPr/>
        </p:nvSpPr>
        <p:spPr>
          <a:xfrm>
            <a:off x="2895600" y="3200400"/>
            <a:ext cx="2971800" cy="3048000"/>
          </a:xfrm>
          <a:prstGeom prst="rightArrow">
            <a:avLst>
              <a:gd name="adj1" fmla="val 50000"/>
              <a:gd name="adj2" fmla="val 2682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accent5">
                    <a:lumMod val="10000"/>
                  </a:schemeClr>
                </a:solidFill>
              </a:rPr>
              <a:t>Прагнення Росії отримати вихід до Балтійського моря</a:t>
            </a:r>
            <a:endParaRPr lang="ru-RU" sz="20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3200" dirty="0" smtClean="0">
                <a:solidFill>
                  <a:srgbClr val="FF0000"/>
                </a:solidFill>
              </a:rPr>
              <a:t>        Росія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6572272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857488" y="2285992"/>
            <a:ext cx="3786214" cy="12858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Гетьманщина в умовах Північної війни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 flipH="1">
            <a:off x="0" y="285728"/>
            <a:ext cx="2857520" cy="1643074"/>
          </a:xfrm>
          <a:prstGeom prst="wedgeEllipseCallout">
            <a:avLst>
              <a:gd name="adj1" fmla="val -57642"/>
              <a:gd name="adj2" fmla="val 7004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4">
                    <a:lumMod val="10000"/>
                  </a:schemeClr>
                </a:solidFill>
              </a:rPr>
              <a:t>Козаки не отримували винагороди за службу</a:t>
            </a:r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3214678" y="357166"/>
            <a:ext cx="3000396" cy="1500198"/>
          </a:xfrm>
          <a:prstGeom prst="wedgeEllipseCallout">
            <a:avLst>
              <a:gd name="adj1" fmla="val -15082"/>
              <a:gd name="adj2" fmla="val 7826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4">
                    <a:lumMod val="10000"/>
                  </a:schemeClr>
                </a:solidFill>
              </a:rPr>
              <a:t>потерпали від утисків московських воєначальників</a:t>
            </a:r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0" y="2786058"/>
            <a:ext cx="2500298" cy="1571636"/>
          </a:xfrm>
          <a:prstGeom prst="wedgeEllipseCallout">
            <a:avLst>
              <a:gd name="adj1" fmla="val 68764"/>
              <a:gd name="adj2" fmla="val -2399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ysClr val="windowText" lastClr="000000"/>
                </a:solidFill>
              </a:rPr>
              <a:t>Використову-вали</a:t>
            </a:r>
            <a:r>
              <a:rPr lang="uk-UA" b="1" dirty="0" smtClean="0">
                <a:solidFill>
                  <a:sysClr val="windowText" lastClr="000000"/>
                </a:solidFill>
              </a:rPr>
              <a:t> як дешеву робочу силу 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6429388" y="3143248"/>
            <a:ext cx="2714612" cy="1428760"/>
          </a:xfrm>
          <a:prstGeom prst="wedgeEllipseCallout">
            <a:avLst>
              <a:gd name="adj1" fmla="val -43551"/>
              <a:gd name="adj2" fmla="val -8956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b="1" dirty="0" smtClean="0">
                <a:solidFill>
                  <a:schemeClr val="accent4">
                    <a:lumMod val="10000"/>
                  </a:schemeClr>
                </a:solidFill>
              </a:rPr>
              <a:t>населення споряджало козацькі війська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714348" y="4500570"/>
            <a:ext cx="3071834" cy="1714512"/>
          </a:xfrm>
          <a:prstGeom prst="wedgeEllipseCallout">
            <a:avLst>
              <a:gd name="adj1" fmla="val 66309"/>
              <a:gd name="adj2" fmla="val -1042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4">
                    <a:lumMod val="10000"/>
                  </a:schemeClr>
                </a:solidFill>
              </a:rPr>
              <a:t>у ряді міст Гетьманщина утримувала московські гарнізони</a:t>
            </a:r>
            <a:endParaRPr lang="ru-RU" b="1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4643438" y="4714884"/>
            <a:ext cx="3214710" cy="1785950"/>
          </a:xfrm>
          <a:prstGeom prst="wedgeEllipseCallout">
            <a:avLst>
              <a:gd name="adj1" fmla="val -34739"/>
              <a:gd name="adj2" fmla="val -1174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ysClr val="windowText" lastClr="000000"/>
                </a:solidFill>
              </a:rPr>
              <a:t>з України у великій кількості вивозилися хліб й інші продукти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6357950" y="428604"/>
            <a:ext cx="2428892" cy="1285884"/>
          </a:xfrm>
          <a:prstGeom prst="wedgeEllipseCallout">
            <a:avLst>
              <a:gd name="adj1" fmla="val -59301"/>
              <a:gd name="adj2" fmla="val 9122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4">
                    <a:lumMod val="10000"/>
                  </a:schemeClr>
                </a:solidFill>
              </a:rPr>
              <a:t>Обмеження станових прав козаків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r>
              <a:rPr lang="uk-UA" sz="4000" dirty="0" smtClean="0">
                <a:solidFill>
                  <a:srgbClr val="FF0000"/>
                </a:solidFill>
              </a:rPr>
              <a:t>Передумови переходу І. Мазепи на бік Карла ХІІ</a:t>
            </a:r>
            <a:endParaRPr lang="ru-RU" sz="4000" dirty="0"/>
          </a:p>
        </p:txBody>
      </p:sp>
      <p:pic>
        <p:nvPicPr>
          <p:cNvPr id="126978" name="Picture 2" descr="C:\Users\User\Desktop\урок\stanisla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36" y="4143356"/>
            <a:ext cx="2000264" cy="2714644"/>
          </a:xfrm>
          <a:prstGeom prst="rect">
            <a:avLst/>
          </a:prstGeom>
          <a:noFill/>
        </p:spPr>
      </p:pic>
      <p:sp>
        <p:nvSpPr>
          <p:cNvPr id="126980" name="AutoShape 4" descr="Пётр I Алексее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6981" name="Picture 5" descr="C:\Users\User\Desktop\урок\280px-Peter_der-Grosse_1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1989197" cy="2786082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285984" y="1214422"/>
            <a:ext cx="4071966" cy="85725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4">
                    <a:lumMod val="10000"/>
                  </a:schemeClr>
                </a:solidFill>
              </a:rPr>
              <a:t>Перемога царя і польського короля Августа</a:t>
            </a:r>
            <a:endParaRPr lang="ru-RU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4546" y="2571744"/>
            <a:ext cx="4214842" cy="114300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4">
                    <a:lumMod val="10000"/>
                  </a:schemeClr>
                </a:solidFill>
              </a:rPr>
              <a:t>Україна була б поділеною між Польщею та Росією</a:t>
            </a:r>
            <a:endParaRPr lang="ru-RU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214810" y="2000240"/>
            <a:ext cx="357190" cy="500066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6982" name="Picture 6" descr="C:\Users\User\Desktop\урок\ca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256"/>
            <a:ext cx="2071670" cy="2571744"/>
          </a:xfrm>
          <a:prstGeom prst="rect">
            <a:avLst/>
          </a:prstGeom>
          <a:noFill/>
        </p:spPr>
      </p:pic>
      <p:pic>
        <p:nvPicPr>
          <p:cNvPr id="126983" name="Picture 7" descr="C:\Users\User\Desktop\урок\augu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1071546"/>
            <a:ext cx="1928794" cy="2643206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285984" y="4214818"/>
            <a:ext cx="4143404" cy="107157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b="1" dirty="0" smtClean="0">
                <a:solidFill>
                  <a:schemeClr val="accent4">
                    <a:lumMod val="10000"/>
                  </a:schemeClr>
                </a:solidFill>
              </a:rPr>
              <a:t>Перемога шведського короля Карла ХІІ та його ставленика Станіслава </a:t>
            </a:r>
            <a:r>
              <a:rPr lang="uk-UA" b="1" dirty="0" err="1" smtClean="0">
                <a:solidFill>
                  <a:schemeClr val="accent4">
                    <a:lumMod val="10000"/>
                  </a:schemeClr>
                </a:solidFill>
              </a:rPr>
              <a:t>Лещинського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85984" y="5857892"/>
            <a:ext cx="4214842" cy="100010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b="1" dirty="0" smtClean="0">
                <a:solidFill>
                  <a:schemeClr val="accent4">
                    <a:lumMod val="10000"/>
                  </a:schemeClr>
                </a:solidFill>
              </a:rPr>
              <a:t>Україна, як союзник Москви, опинилася б під владою Польщі і втратила автономію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214810" y="5286388"/>
            <a:ext cx="357190" cy="500066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5">
  <a:themeElements>
    <a:clrScheme name="">
      <a:dk1>
        <a:srgbClr val="C0C0C0"/>
      </a:dk1>
      <a:lt1>
        <a:srgbClr val="FFFFFF"/>
      </a:lt1>
      <a:dk2>
        <a:srgbClr val="0000CC"/>
      </a:dk2>
      <a:lt2>
        <a:srgbClr val="CCECFF"/>
      </a:lt2>
      <a:accent1>
        <a:srgbClr val="FF3399"/>
      </a:accent1>
      <a:accent2>
        <a:srgbClr val="99CCFF"/>
      </a:accent2>
      <a:accent3>
        <a:srgbClr val="AAAAE2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CC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E2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CC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E2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imple">
  <a:themeElements>
    <a:clrScheme name="">
      <a:dk1>
        <a:srgbClr val="C0C0C0"/>
      </a:dk1>
      <a:lt1>
        <a:srgbClr val="FFFFFF"/>
      </a:lt1>
      <a:dk2>
        <a:srgbClr val="0066CC"/>
      </a:dk2>
      <a:lt2>
        <a:srgbClr val="CCECFF"/>
      </a:lt2>
      <a:accent1>
        <a:srgbClr val="A725AA"/>
      </a:accent1>
      <a:accent2>
        <a:srgbClr val="00FFFF"/>
      </a:accent2>
      <a:accent3>
        <a:srgbClr val="AAB8E2"/>
      </a:accent3>
      <a:accent4>
        <a:srgbClr val="DADADA"/>
      </a:accent4>
      <a:accent5>
        <a:srgbClr val="D0ACD2"/>
      </a:accent5>
      <a:accent6>
        <a:srgbClr val="00E7E7"/>
      </a:accent6>
      <a:hlink>
        <a:srgbClr val="3B6AFF"/>
      </a:hlink>
      <a:folHlink>
        <a:srgbClr val="FF9900"/>
      </a:folHlink>
    </a:clrScheme>
    <a:fontScheme name="1_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0066CC"/>
      </a:lt1>
      <a:dk2>
        <a:srgbClr val="003399"/>
      </a:dk2>
      <a:lt2>
        <a:srgbClr val="C0C0C0"/>
      </a:lt2>
      <a:accent1>
        <a:srgbClr val="A725AA"/>
      </a:accent1>
      <a:accent2>
        <a:srgbClr val="00FFFF"/>
      </a:accent2>
      <a:accent3>
        <a:srgbClr val="AAB8E2"/>
      </a:accent3>
      <a:accent4>
        <a:srgbClr val="000000"/>
      </a:accent4>
      <a:accent5>
        <a:srgbClr val="D0ACD2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66CC"/>
      </a:lt1>
      <a:dk2>
        <a:srgbClr val="003399"/>
      </a:dk2>
      <a:lt2>
        <a:srgbClr val="C0C0C0"/>
      </a:lt2>
      <a:accent1>
        <a:srgbClr val="A725AA"/>
      </a:accent1>
      <a:accent2>
        <a:srgbClr val="00FFFF"/>
      </a:accent2>
      <a:accent3>
        <a:srgbClr val="AAB8E2"/>
      </a:accent3>
      <a:accent4>
        <a:srgbClr val="000000"/>
      </a:accent4>
      <a:accent5>
        <a:srgbClr val="D0ACD2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simple">
  <a:themeElements>
    <a:clrScheme name="">
      <a:dk1>
        <a:srgbClr val="C0C0C0"/>
      </a:dk1>
      <a:lt1>
        <a:srgbClr val="FFFFFF"/>
      </a:lt1>
      <a:dk2>
        <a:srgbClr val="CC0000"/>
      </a:dk2>
      <a:lt2>
        <a:srgbClr val="FFCC99"/>
      </a:lt2>
      <a:accent1>
        <a:srgbClr val="FF9900"/>
      </a:accent1>
      <a:accent2>
        <a:srgbClr val="CC0000"/>
      </a:accent2>
      <a:accent3>
        <a:srgbClr val="E2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2_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CC0000"/>
      </a:lt1>
      <a:dk2>
        <a:srgbClr val="990033"/>
      </a:dk2>
      <a:lt2>
        <a:srgbClr val="C0C0C0"/>
      </a:lt2>
      <a:accent1>
        <a:srgbClr val="FF9900"/>
      </a:accent1>
      <a:accent2>
        <a:srgbClr val="CC0000"/>
      </a:accent2>
      <a:accent3>
        <a:srgbClr val="E2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CC0000"/>
      </a:lt1>
      <a:dk2>
        <a:srgbClr val="990033"/>
      </a:dk2>
      <a:lt2>
        <a:srgbClr val="C0C0C0"/>
      </a:lt2>
      <a:accent1>
        <a:srgbClr val="FF9900"/>
      </a:accent1>
      <a:accent2>
        <a:srgbClr val="CC0000"/>
      </a:accent2>
      <a:accent3>
        <a:srgbClr val="E2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175</Template>
  <TotalTime>816</TotalTime>
  <Words>895</Words>
  <Application>Microsoft Office PowerPoint</Application>
  <PresentationFormat>Экран (4:3)</PresentationFormat>
  <Paragraphs>108</Paragraphs>
  <Slides>18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175</vt:lpstr>
      <vt:lpstr>1_colormaster</vt:lpstr>
      <vt:lpstr>2_colormaster</vt:lpstr>
      <vt:lpstr>1_simple</vt:lpstr>
      <vt:lpstr>3_colormaster</vt:lpstr>
      <vt:lpstr>4_colormaster</vt:lpstr>
      <vt:lpstr>2_simple</vt:lpstr>
      <vt:lpstr>5_colormaster</vt:lpstr>
      <vt:lpstr>6_colormaster</vt:lpstr>
      <vt:lpstr>Объект упаковщика для оболочки</vt:lpstr>
      <vt:lpstr>  ТЕМА  УРОКУ:  “ УКРАЇНА  В ПОДІЯХ ПІВНІЧНОЇ ВІЙНИ”</vt:lpstr>
      <vt:lpstr>Актуалізація опорних знань </vt:lpstr>
      <vt:lpstr> 2. Виберіть правильні судження про політику Івана Мазепи: </vt:lpstr>
      <vt:lpstr>3. Позначте правильні твердження знаком «+», а неправильні знаком — «–». </vt:lpstr>
      <vt:lpstr>тема: “Україна в подіях Північної війни” </vt:lpstr>
      <vt:lpstr> План </vt:lpstr>
      <vt:lpstr>Північна війна 1700 – 1721 рр.</vt:lpstr>
      <vt:lpstr> </vt:lpstr>
      <vt:lpstr>Передумови переходу І. Мазепи на бік Карла ХІІ</vt:lpstr>
      <vt:lpstr>Слайд 10</vt:lpstr>
      <vt:lpstr>Слайд 11</vt:lpstr>
      <vt:lpstr>Слайд 12</vt:lpstr>
      <vt:lpstr>Воєнно-політичні заходи Петра І проти українців</vt:lpstr>
      <vt:lpstr>8 квітня 1709 р.</vt:lpstr>
      <vt:lpstr>Полтавська битва</vt:lpstr>
      <vt:lpstr>Закріплення вивченого матеріалу</vt:lpstr>
      <vt:lpstr>Підсумки уроку</vt:lpstr>
      <vt:lpstr>Домашнє завдання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 В ПОДІЯХ ПІВНІЧНОЇ ВІЙНИ</dc:title>
  <dc:creator>Admin</dc:creator>
  <cp:lastModifiedBy>bukhanova_a</cp:lastModifiedBy>
  <cp:revision>82</cp:revision>
  <dcterms:created xsi:type="dcterms:W3CDTF">2012-03-15T08:27:14Z</dcterms:created>
  <dcterms:modified xsi:type="dcterms:W3CDTF">2014-12-19T15:29:12Z</dcterms:modified>
</cp:coreProperties>
</file>