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57" r:id="rId7"/>
    <p:sldId id="258" r:id="rId8"/>
    <p:sldId id="259" r:id="rId9"/>
    <p:sldId id="261" r:id="rId10"/>
    <p:sldId id="26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B160F-7F4A-4082-9B22-A26FDCFAA9D7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5228D-ACAB-40F5-AC0C-3C0C62EC2F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B160F-7F4A-4082-9B22-A26FDCFAA9D7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5228D-ACAB-40F5-AC0C-3C0C62EC2F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B160F-7F4A-4082-9B22-A26FDCFAA9D7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5228D-ACAB-40F5-AC0C-3C0C62EC2F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B160F-7F4A-4082-9B22-A26FDCFAA9D7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5228D-ACAB-40F5-AC0C-3C0C62EC2F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B160F-7F4A-4082-9B22-A26FDCFAA9D7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5228D-ACAB-40F5-AC0C-3C0C62EC2F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B160F-7F4A-4082-9B22-A26FDCFAA9D7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5228D-ACAB-40F5-AC0C-3C0C62EC2F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B160F-7F4A-4082-9B22-A26FDCFAA9D7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5228D-ACAB-40F5-AC0C-3C0C62EC2F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B160F-7F4A-4082-9B22-A26FDCFAA9D7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5228D-ACAB-40F5-AC0C-3C0C62EC2F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B160F-7F4A-4082-9B22-A26FDCFAA9D7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5228D-ACAB-40F5-AC0C-3C0C62EC2F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B160F-7F4A-4082-9B22-A26FDCFAA9D7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5228D-ACAB-40F5-AC0C-3C0C62EC2F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B160F-7F4A-4082-9B22-A26FDCFAA9D7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5228D-ACAB-40F5-AC0C-3C0C62EC2F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B160F-7F4A-4082-9B22-A26FDCFAA9D7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5228D-ACAB-40F5-AC0C-3C0C62EC2F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5070051"/>
            <a:ext cx="6400800" cy="17526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П</a:t>
            </a:r>
            <a:r>
              <a:rPr lang="uk-UA" dirty="0" err="1" smtClean="0">
                <a:solidFill>
                  <a:schemeClr val="bg1">
                    <a:lumMod val="75000"/>
                  </a:schemeClr>
                </a:solidFill>
              </a:rPr>
              <a:t>ідготувала</a:t>
            </a:r>
            <a:r>
              <a:rPr lang="uk-UA" dirty="0" smtClean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uk-UA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uk-UA" dirty="0" smtClean="0">
                <a:solidFill>
                  <a:schemeClr val="bg1">
                    <a:lumMod val="75000"/>
                  </a:schemeClr>
                </a:solidFill>
              </a:rPr>
              <a:t>учениці </a:t>
            </a:r>
            <a:r>
              <a:rPr lang="uk-UA" dirty="0" smtClean="0">
                <a:solidFill>
                  <a:schemeClr val="bg1">
                    <a:lumMod val="75000"/>
                  </a:schemeClr>
                </a:solidFill>
              </a:rPr>
              <a:t>11-А класу</a:t>
            </a:r>
            <a:br>
              <a:rPr lang="uk-UA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uk-UA" dirty="0" err="1" smtClean="0">
                <a:solidFill>
                  <a:schemeClr val="bg1">
                    <a:lumMod val="75000"/>
                  </a:schemeClr>
                </a:solidFill>
              </a:rPr>
              <a:t>Макарівського</a:t>
            </a:r>
            <a:r>
              <a:rPr lang="uk-UA" dirty="0" smtClean="0">
                <a:solidFill>
                  <a:schemeClr val="bg1">
                    <a:lumMod val="75000"/>
                  </a:schemeClr>
                </a:solidFill>
              </a:rPr>
              <a:t> НВК</a:t>
            </a:r>
            <a:br>
              <a:rPr lang="uk-UA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uk-UA" dirty="0" err="1" smtClean="0">
                <a:solidFill>
                  <a:schemeClr val="bg1">
                    <a:lumMod val="75000"/>
                  </a:schemeClr>
                </a:solidFill>
              </a:rPr>
              <a:t>Заріцька</a:t>
            </a:r>
            <a:r>
              <a:rPr lang="uk-UA" dirty="0" smtClean="0">
                <a:solidFill>
                  <a:schemeClr val="bg1">
                    <a:lumMod val="75000"/>
                  </a:schemeClr>
                </a:solidFill>
              </a:rPr>
              <a:t> Вікторія</a:t>
            </a:r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44824"/>
            <a:ext cx="8207067" cy="1614041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Комети </a:t>
            </a:r>
            <a:r>
              <a:rPr lang="uk-UA" sz="5400" dirty="0" smtClean="0">
                <a:solidFill>
                  <a:schemeClr val="bg1"/>
                </a:solidFill>
              </a:rPr>
              <a:t>і астероїди 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6" name="Space-kosmicheskaya-muzyka(muzofon.com)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79512" y="11663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5" y="0"/>
            <a:ext cx="9036496" cy="6740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116632"/>
            <a:ext cx="4320480" cy="1143000"/>
          </a:xfrm>
        </p:spPr>
        <p:txBody>
          <a:bodyPr>
            <a:normAutofit/>
          </a:bodyPr>
          <a:lstStyle/>
          <a:p>
            <a:r>
              <a:rPr lang="uk-UA" sz="5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Астероїди</a:t>
            </a:r>
            <a:endParaRPr lang="uk-UA" sz="5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667" y="1988840"/>
            <a:ext cx="3674517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29425"/>
            <a:ext cx="3691161" cy="2782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228184" y="620689"/>
            <a:ext cx="291581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Загальна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їх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кількість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—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більше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575 тис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 Загальна маса -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4,2 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× 1021 кг,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що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становить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менше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одного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відсотка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від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маси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Землі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Орбіти більшості відомих астероїдів розташовані між орбітами Марса й Юпітера (так званий головний пояс астероїдів</a:t>
            </a:r>
            <a:r>
              <a:rPr lang="uk-UA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).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Найвідоміші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астероїди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: Паллада, Юнона, Веста,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Ерос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 Амур,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Гідальго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Ікар</a:t>
            </a:r>
            <a:r>
              <a:rPr lang="ru-RU" dirty="0" smtClean="0"/>
              <a:t>.</a:t>
            </a:r>
            <a:endParaRPr lang="uk-UA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Розмір: понад 100 км, але вже відкрито 26 астероїдів діаметром понад 200 км </a:t>
            </a:r>
            <a:endParaRPr lang="uk-UA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84" y="3769243"/>
            <a:ext cx="3670109" cy="2752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4794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К</a:t>
            </a:r>
            <a:r>
              <a:rPr lang="uk-UA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ласифікація астероїдів</a:t>
            </a:r>
            <a:endParaRPr lang="uk-UA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9040" y="2752444"/>
            <a:ext cx="4104456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436096" y="1556792"/>
            <a:ext cx="31683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астероїди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C-типу —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темні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багаті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вуглець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 вони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становлять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75%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усіх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відомих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астероїдів</a:t>
            </a:r>
            <a:endParaRPr lang="ru-RU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астероїди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S-типу —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кам'янисті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багаті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кремній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становлять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17%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всіх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астероїдів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до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астероїдів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U-типу 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належать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усі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інші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що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не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потрапляють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до перших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двох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категорій</a:t>
            </a:r>
            <a:r>
              <a:rPr lang="ru-RU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.</a:t>
            </a:r>
            <a:endParaRPr lang="uk-UA" sz="16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56792"/>
            <a:ext cx="4318000" cy="3238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48306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378296"/>
            <a:ext cx="8229600" cy="1143000"/>
          </a:xfrm>
        </p:spPr>
        <p:txBody>
          <a:bodyPr/>
          <a:lstStyle/>
          <a:p>
            <a:r>
              <a:rPr lang="uk-UA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Розподіл у Сонячній системі </a:t>
            </a:r>
            <a:endParaRPr lang="uk-UA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136504"/>
            <a:ext cx="5040560" cy="431904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uk-UA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Головний пояс астероїдів: </a:t>
            </a:r>
            <a:r>
              <a:rPr lang="ru-RU" sz="1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дуже</a:t>
            </a:r>
            <a:r>
              <a:rPr lang="ru-RU" sz="1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різні</a:t>
            </a:r>
            <a:r>
              <a:rPr lang="ru-RU" sz="1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за </a:t>
            </a:r>
            <a:r>
              <a:rPr lang="ru-RU" sz="18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розмірами</a:t>
            </a:r>
            <a:r>
              <a:rPr lang="ru-RU" sz="1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ru-RU" sz="18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від</a:t>
            </a:r>
            <a:r>
              <a:rPr lang="ru-RU" sz="1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544 км у </a:t>
            </a:r>
            <a:r>
              <a:rPr lang="ru-RU" sz="18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діаметрі</a:t>
            </a:r>
            <a:r>
              <a:rPr lang="ru-RU" sz="1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 як </a:t>
            </a:r>
            <a:r>
              <a:rPr lang="ru-RU" sz="18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Палада</a:t>
            </a:r>
            <a:r>
              <a:rPr lang="ru-RU" sz="1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 до 10 м. Вони </a:t>
            </a:r>
            <a:r>
              <a:rPr lang="ru-RU" sz="18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мають</a:t>
            </a:r>
            <a:r>
              <a:rPr lang="ru-RU" sz="1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сформоване</a:t>
            </a:r>
            <a:r>
              <a:rPr lang="ru-RU" sz="1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внутрішнє</a:t>
            </a:r>
            <a:r>
              <a:rPr lang="ru-RU" sz="1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ядро та </a:t>
            </a:r>
            <a:r>
              <a:rPr lang="ru-RU" sz="18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зовнішню</a:t>
            </a:r>
            <a:r>
              <a:rPr lang="ru-RU" sz="1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кору. </a:t>
            </a:r>
            <a:r>
              <a:rPr lang="ru-RU" sz="18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Однак</a:t>
            </a:r>
            <a:r>
              <a:rPr lang="ru-RU" sz="1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більшість</a:t>
            </a:r>
            <a:r>
              <a:rPr lang="ru-RU" sz="1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астероїдів</a:t>
            </a:r>
            <a:r>
              <a:rPr lang="ru-RU" sz="1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невеликі</a:t>
            </a:r>
            <a:r>
              <a:rPr lang="ru-RU" sz="1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й </a:t>
            </a:r>
            <a:r>
              <a:rPr lang="ru-RU" sz="18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мають</a:t>
            </a:r>
            <a:r>
              <a:rPr lang="ru-RU" sz="1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неправильну</a:t>
            </a:r>
            <a:r>
              <a:rPr lang="ru-RU" sz="1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форму. </a:t>
            </a:r>
            <a:r>
              <a:rPr lang="ru-RU" sz="18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Загальна</a:t>
            </a:r>
            <a:r>
              <a:rPr lang="ru-RU" sz="1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маса</a:t>
            </a:r>
            <a:r>
              <a:rPr lang="ru-RU" sz="1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усіх</a:t>
            </a:r>
            <a:r>
              <a:rPr lang="ru-RU" sz="1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астероїдів</a:t>
            </a:r>
            <a:r>
              <a:rPr lang="ru-RU" sz="1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поясу </a:t>
            </a:r>
            <a:r>
              <a:rPr lang="ru-RU" sz="18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оцінюється</a:t>
            </a:r>
            <a:r>
              <a:rPr lang="ru-RU" sz="1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в (3,0—3,6)× 1021 кг, </a:t>
            </a:r>
            <a:r>
              <a:rPr lang="ru-RU" sz="18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що</a:t>
            </a:r>
            <a:r>
              <a:rPr lang="ru-RU" sz="1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становить 4 </a:t>
            </a:r>
            <a:r>
              <a:rPr lang="ru-RU" sz="18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відсотки</a:t>
            </a:r>
            <a:r>
              <a:rPr lang="ru-RU" sz="1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від</a:t>
            </a:r>
            <a:r>
              <a:rPr lang="ru-RU" sz="1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маси</a:t>
            </a:r>
            <a:r>
              <a:rPr lang="ru-RU" sz="1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Місяця</a:t>
            </a:r>
            <a:r>
              <a:rPr lang="ru-RU" sz="1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.</a:t>
            </a:r>
            <a:endParaRPr lang="uk-UA" sz="18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89761" y="1840756"/>
            <a:ext cx="38064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Навколоземні астероїди: </a:t>
            </a:r>
            <a:r>
              <a:rPr lang="uk-UA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мають </a:t>
            </a:r>
            <a:r>
              <a:rPr lang="uk-UA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орбіти, що лежать неподалік земної орбіти </a:t>
            </a:r>
            <a:r>
              <a:rPr lang="uk-UA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. </a:t>
            </a:r>
            <a:r>
              <a:rPr lang="uk-UA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Деякі з них </a:t>
            </a:r>
            <a:r>
              <a:rPr lang="uk-UA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навіть </a:t>
            </a:r>
            <a:r>
              <a:rPr lang="uk-UA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перетинають орбіту Землі й потенційно можуть зіткнутися з нашою </a:t>
            </a:r>
            <a:r>
              <a:rPr lang="uk-UA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планетою, </a:t>
            </a:r>
            <a:r>
              <a:rPr lang="uk-UA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тому вивченню таких астероїдів приділяють значну увагу</a:t>
            </a:r>
            <a:r>
              <a:rPr lang="uk-UA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..</a:t>
            </a:r>
            <a:endParaRPr lang="uk-UA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51067" y="4149080"/>
            <a:ext cx="374512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dirty="0">
                <a:solidFill>
                  <a:schemeClr val="tx2">
                    <a:lumMod val="75000"/>
                  </a:schemeClr>
                </a:solidFill>
              </a:rPr>
              <a:t>Троянські  астероїди:пов'язані силою тяжіння з Юпітером і синхронізовані з </a:t>
            </a:r>
            <a:r>
              <a:rPr lang="uk-UA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ним у русі. Вони 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</a:rPr>
              <a:t>або випереджають </a:t>
            </a:r>
            <a:r>
              <a:rPr lang="uk-UA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або відстають 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</a:rPr>
              <a:t>від планети-гіганта </a:t>
            </a:r>
            <a:r>
              <a:rPr lang="uk-UA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в її орбітальному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uk-UA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русі. Відомо їх небагато, хоча вважається, що має бути не менше, ніж у поясі. </a:t>
            </a:r>
            <a:endParaRPr lang="uk-UA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endParaRPr lang="uk-UA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89761" y="767408"/>
            <a:ext cx="4119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Астрероїди-Кентаври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: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це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астероїди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орбіти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яких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лежать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між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орбітами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Юпітера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й Нептуна</a:t>
            </a:r>
            <a:r>
              <a:rPr lang="uk-UA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endParaRPr lang="uk-UA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39377"/>
            <a:ext cx="3577979" cy="3577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70419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uk-UA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Дослідження</a:t>
            </a:r>
            <a:endParaRPr lang="uk-UA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052736"/>
            <a:ext cx="3343027" cy="3343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914337" y="3995809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Астероїд </a:t>
            </a:r>
            <a:r>
              <a:rPr lang="uk-UA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Веста</a:t>
            </a:r>
            <a:r>
              <a:rPr lang="uk-UA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br>
              <a:rPr lang="uk-UA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uk-UA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(знімок космічного телескопа </a:t>
            </a:r>
            <a:r>
              <a:rPr lang="uk-UA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Хаббл</a:t>
            </a:r>
            <a:r>
              <a:rPr lang="uk-UA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)</a:t>
            </a:r>
            <a:endParaRPr lang="uk-UA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9992" y="1268760"/>
            <a:ext cx="410552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перший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астероїд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Цереру (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тепер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це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карликова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планета)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виявив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італієць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Джузеппе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Піацці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 1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січня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1801 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року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1891 року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німецький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астроном Макс Вольф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вперше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застосував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для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пошуку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астероїдів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метод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астрофотографі</a:t>
            </a:r>
            <a:endParaRPr lang="ru-RU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таном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на 27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березня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2013 в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базі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даних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Центру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малих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планет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налічувалось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99 992 812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об'єктів</a:t>
            </a:r>
            <a:endParaRPr lang="ru-RU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у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611 198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визначено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орбіти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їм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надано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постійний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номер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17 766 з них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мали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офіційно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затверджені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назви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Дослідники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припускають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що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у 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головному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поясі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астероїдів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має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бути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від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1,1 до 1,9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мільйона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об'єктів</a:t>
            </a:r>
            <a:endParaRPr lang="uk-UA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110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Комети</a:t>
            </a:r>
            <a:endParaRPr lang="ru-RU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57752" y="857232"/>
            <a:ext cx="4043362" cy="5626121"/>
          </a:xfrm>
        </p:spPr>
        <p:txBody>
          <a:bodyPr>
            <a:normAutofit fontScale="92500" lnSpcReduction="20000"/>
          </a:bodyPr>
          <a:lstStyle/>
          <a:p>
            <a:r>
              <a:rPr lang="ru-RU" sz="2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Хвостаті небесні гості — комети завжди привертали до себе увагу не тільки спеціалістів, а й найширших кіл людей. </a:t>
            </a:r>
          </a:p>
          <a:p>
            <a:r>
              <a:rPr lang="ru-RU" sz="2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У наш час на зміну всіляким марновірним уявленням про комети прийшло чітке розуміння природного походження цих своєрідних небесних тіл.</a:t>
            </a:r>
          </a:p>
          <a:p>
            <a:r>
              <a:rPr lang="ru-RU" sz="2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Маленьке ядро діаметром кілька кілометрів — єдина тверда частина комети, і в ньому практично зосереджена вся її маса. </a:t>
            </a:r>
          </a:p>
          <a:p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Маса комет надто мала й зовсім не впливає на рух планет. А планети</a:t>
            </a:r>
          </a:p>
          <a:p>
            <a:r>
              <a:rPr lang="ru-RU" sz="2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спричиняють великі збу­рення в русі комет.</a:t>
            </a:r>
          </a:p>
          <a:p>
            <a:endParaRPr lang="ru-RU" dirty="0"/>
          </a:p>
        </p:txBody>
      </p:sp>
      <p:pic>
        <p:nvPicPr>
          <p:cNvPr id="4" name="Рисунок 3" descr="0a2d2e0fb8f73ecb8c76a133b7b6fbe5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285860"/>
            <a:ext cx="4326971" cy="3900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Будова комет </a:t>
            </a:r>
            <a:endParaRPr lang="ru-RU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3971924" cy="4625989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Як правило, комети складаються з «голови» — невеликого яскравого згустку-ядра, що оточена світлою туманною оболонкою (комою), яка складається з газу та пилу.</a:t>
            </a:r>
          </a:p>
          <a:p>
            <a:r>
              <a:rPr lang="ru-RU" sz="2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У комет з наближенням до Сонця утворюється «хвіст» — слабка світна смуга, що у результаті дії сонячного в</a:t>
            </a:r>
            <a:r>
              <a:rPr lang="uk-UA" sz="2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і</a:t>
            </a:r>
            <a:r>
              <a:rPr lang="ru-RU" sz="2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тру найчастіше спрямована у протилежну від Сонця сторону.</a:t>
            </a:r>
            <a:endParaRPr lang="ru-RU" sz="20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Рисунок 3" descr="000046538-28_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1357298"/>
            <a:ext cx="4279363" cy="3938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Комети зблизька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29190" y="1643050"/>
            <a:ext cx="3729006" cy="4572032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Ядро комети Галлея має неправильну форму; його розміри дорівнюють кільком кілометрам: 14 — у довжину, 7,5 — у ширину; обертається ядро навколо своєї осі, що майже перпендикулярно площині орбіти комети. Період обертання дорівнює 53 години.</a:t>
            </a:r>
            <a:endParaRPr lang="ru-RU" sz="18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Рисунок 3" descr="astro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357298"/>
            <a:ext cx="4581638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74786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Майбутні дослідження</a:t>
            </a:r>
            <a:endParaRPr lang="ru-RU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142984"/>
            <a:ext cx="4371948" cy="4929198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Станція підійде до комети у 2014 р. далеко від Сонця - у холодній області, де в комети ще немає хвоста. Процес посадки на комету буде схожим, на стикування космічних апаратів, а не на приземлення. Швидкість посадкового модуля зменшиться до 0,7 м/с (2,5 км/год), що менше швидкості пішохода. Відеокамера, установлена зовні, покаже ландшафт  кометного ядра й те, що відбувається на ньому при викидах газових струменів з надр. Настільки докладна інформація надійде вперше й дасть пояснення тому, як улаштовано й із чого складається кометне ядро. </a:t>
            </a:r>
            <a:endParaRPr lang="ru-RU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Рисунок 3" descr="pict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1357298"/>
            <a:ext cx="4071934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577</Words>
  <Application>Microsoft Office PowerPoint</Application>
  <PresentationFormat>Экран (4:3)</PresentationFormat>
  <Paragraphs>38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Комети і астероїди </vt:lpstr>
      <vt:lpstr>Астероїди</vt:lpstr>
      <vt:lpstr>Класифікація астероїдів</vt:lpstr>
      <vt:lpstr>Розподіл у Сонячній системі </vt:lpstr>
      <vt:lpstr>Дослідження</vt:lpstr>
      <vt:lpstr>Комети</vt:lpstr>
      <vt:lpstr>Будова комет </vt:lpstr>
      <vt:lpstr>Комети зблизька </vt:lpstr>
      <vt:lpstr>Майбутні дослідження</vt:lpstr>
      <vt:lpstr>Слайд 10</vt:lpstr>
    </vt:vector>
  </TitlesOfParts>
  <Company>DreamLair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Комети і астероїди</dc:title>
  <dc:creator>Zver</dc:creator>
  <cp:lastModifiedBy>1</cp:lastModifiedBy>
  <cp:revision>14</cp:revision>
  <dcterms:created xsi:type="dcterms:W3CDTF">2013-11-18T19:58:42Z</dcterms:created>
  <dcterms:modified xsi:type="dcterms:W3CDTF">2013-12-03T21:00:27Z</dcterms:modified>
</cp:coreProperties>
</file>