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001125" cy="7200900"/>
  <p:notesSz cx="6858000" cy="9144000"/>
  <p:defaultTextStyle>
    <a:defPPr>
      <a:defRPr lang="ru-RU"/>
    </a:defPPr>
    <a:lvl1pPr marL="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74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166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457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749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040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332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7" d="100"/>
          <a:sy n="107" d="100"/>
        </p:scale>
        <p:origin x="1026" y="90"/>
      </p:cViewPr>
      <p:guideLst>
        <p:guide orient="horz" pos="226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092354" y="1112122"/>
            <a:ext cx="8847062" cy="8847062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-1510699" y="-758095"/>
            <a:ext cx="7198750" cy="5656166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 userDrawn="1"/>
        </p:nvSpPr>
        <p:spPr>
          <a:xfrm rot="1800000">
            <a:off x="3408883" y="2702693"/>
            <a:ext cx="678242" cy="6782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 userDrawn="1"/>
        </p:nvSpPr>
        <p:spPr>
          <a:xfrm rot="1800000">
            <a:off x="4787520" y="2950350"/>
            <a:ext cx="3272826" cy="3272826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 userDrawn="1"/>
        </p:nvSpPr>
        <p:spPr>
          <a:xfrm rot="1800000">
            <a:off x="6917447" y="4728364"/>
            <a:ext cx="678242" cy="6782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 userDrawn="1"/>
        </p:nvSpPr>
        <p:spPr>
          <a:xfrm rot="1800000">
            <a:off x="7489536" y="514112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 userDrawn="1"/>
        </p:nvSpPr>
        <p:spPr>
          <a:xfrm rot="1800000">
            <a:off x="4252732" y="3256111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 userDrawn="1"/>
        </p:nvSpPr>
        <p:spPr>
          <a:xfrm rot="1800000">
            <a:off x="3723561" y="2950594"/>
            <a:ext cx="364882" cy="364882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 userDrawn="1"/>
        </p:nvSpPr>
        <p:spPr>
          <a:xfrm rot="1800000">
            <a:off x="4734856" y="3106293"/>
            <a:ext cx="1782353" cy="2160240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 userDrawn="1"/>
        </p:nvSpPr>
        <p:spPr>
          <a:xfrm rot="1800000">
            <a:off x="3387870" y="2557554"/>
            <a:ext cx="1307642" cy="13076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 userDrawn="1"/>
        </p:nvSpPr>
        <p:spPr>
          <a:xfrm rot="1800000">
            <a:off x="6323896" y="3930320"/>
            <a:ext cx="2469286" cy="274365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 userDrawn="1"/>
        </p:nvSpPr>
        <p:spPr>
          <a:xfrm rot="1800000">
            <a:off x="4960005" y="3664455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 userDrawn="1"/>
        </p:nvSpPr>
        <p:spPr>
          <a:xfrm rot="1800000">
            <a:off x="5797998" y="3895017"/>
            <a:ext cx="1563290" cy="156329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 userDrawn="1"/>
        </p:nvSpPr>
        <p:spPr>
          <a:xfrm rot="1800000">
            <a:off x="6701115" y="468592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 userDrawn="1"/>
        </p:nvSpPr>
        <p:spPr>
          <a:xfrm rot="1800000">
            <a:off x="5647175" y="4061193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 userDrawn="1"/>
        </p:nvSpPr>
        <p:spPr>
          <a:xfrm rot="1800000">
            <a:off x="4818172" y="3582568"/>
            <a:ext cx="364882" cy="364882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 userDrawn="1"/>
        </p:nvSpPr>
        <p:spPr>
          <a:xfrm rot="1800000">
            <a:off x="3273194" y="2624353"/>
            <a:ext cx="678242" cy="678242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 userDrawn="1"/>
        </p:nvSpPr>
        <p:spPr>
          <a:xfrm rot="1800000">
            <a:off x="1833572" y="1659081"/>
            <a:ext cx="1307642" cy="13076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 userDrawn="1"/>
        </p:nvSpPr>
        <p:spPr>
          <a:xfrm rot="1800000">
            <a:off x="2243975" y="1481833"/>
            <a:ext cx="3272826" cy="3272826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 userDrawn="1"/>
        </p:nvSpPr>
        <p:spPr>
          <a:xfrm rot="1800000">
            <a:off x="1763462" y="493637"/>
            <a:ext cx="6636234" cy="6636234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759952" y="1320180"/>
            <a:ext cx="5256966" cy="120015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 userDrawn="1"/>
        </p:nvSpPr>
        <p:spPr>
          <a:xfrm>
            <a:off x="770268" y="801736"/>
            <a:ext cx="2636816" cy="26368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79388" y="3211375"/>
            <a:ext cx="3227387" cy="3888482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2880383" y="-2952339"/>
            <a:ext cx="3240359" cy="90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0850" y="288925"/>
            <a:ext cx="8101013" cy="120015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68313" y="1728242"/>
            <a:ext cx="8064500" cy="5112296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 flipV="1">
            <a:off x="179956" y="1368202"/>
            <a:ext cx="8713094" cy="838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 flipV="1">
            <a:off x="179956" y="6912818"/>
            <a:ext cx="8713094" cy="838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2880383" y="-2952339"/>
            <a:ext cx="3240359" cy="90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55612" y="287338"/>
            <a:ext cx="8089900" cy="5617367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56249" y="5934502"/>
            <a:ext cx="8088625" cy="1122332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3033" y="6120730"/>
            <a:ext cx="8101013" cy="936104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88370"/>
            <a:ext cx="8101013" cy="120015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7" y="1680211"/>
            <a:ext cx="8101013" cy="4752261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7" y="6674168"/>
            <a:ext cx="2100263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294F-37E3-459C-B4DB-B364F58DD55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6674168"/>
            <a:ext cx="2850357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7" y="6674168"/>
            <a:ext cx="2100263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C0D3-48E9-4861-A25D-1D7181B52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98" y="288082"/>
            <a:ext cx="7200800" cy="6336704"/>
          </a:xfrm>
        </p:spPr>
        <p:txBody>
          <a:bodyPr/>
          <a:lstStyle/>
          <a:p>
            <a:pPr algn="r"/>
            <a:r>
              <a:rPr lang="ru-RU" sz="5400" b="1" dirty="0" smtClean="0">
                <a:solidFill>
                  <a:srgbClr val="00B050"/>
                </a:solidFill>
              </a:rPr>
              <a:t>Питання </a:t>
            </a:r>
            <a:r>
              <a:rPr lang="ru-RU" sz="5400" b="1" dirty="0" err="1" smtClean="0">
                <a:solidFill>
                  <a:srgbClr val="00B050"/>
                </a:solidFill>
              </a:rPr>
              <a:t>існування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інших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Всесвітів</a:t>
            </a:r>
            <a:r>
              <a:rPr lang="ru-RU" sz="5400" b="1" dirty="0" smtClean="0">
                <a:solidFill>
                  <a:srgbClr val="00B050"/>
                </a:solidFill>
              </a:rPr>
              <a:t>. </a:t>
            </a:r>
            <a:r>
              <a:rPr lang="ru-RU" sz="5400" b="1" dirty="0" err="1" smtClean="0">
                <a:solidFill>
                  <a:srgbClr val="00B050"/>
                </a:solidFill>
              </a:rPr>
              <a:t>Унікуальність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нашого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Всесвіту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>
                <a:solidFill>
                  <a:srgbClr val="7030A0"/>
                </a:solidFill>
              </a:rPr>
              <a:t/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2000" b="1" dirty="0" err="1" smtClean="0">
                <a:solidFill>
                  <a:srgbClr val="00B0F0"/>
                </a:solidFill>
              </a:rPr>
              <a:t>Підготувала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учениця</a:t>
            </a:r>
            <a:r>
              <a:rPr lang="ru-RU" sz="2000" b="1" dirty="0" smtClean="0">
                <a:solidFill>
                  <a:srgbClr val="00B0F0"/>
                </a:solidFill>
              </a:rPr>
              <a:t> 7(11)-Б </a:t>
            </a:r>
            <a:r>
              <a:rPr lang="ru-RU" sz="2000" b="1" dirty="0" err="1" smtClean="0">
                <a:solidFill>
                  <a:srgbClr val="00B0F0"/>
                </a:solidFill>
              </a:rPr>
              <a:t>класу</a:t>
            </a: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err="1" smtClean="0">
                <a:solidFill>
                  <a:srgbClr val="00B0F0"/>
                </a:solidFill>
              </a:rPr>
              <a:t>Луцької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гімназії</a:t>
            </a:r>
            <a:r>
              <a:rPr lang="ru-RU" sz="2000" b="1" dirty="0" smtClean="0">
                <a:solidFill>
                  <a:srgbClr val="00B0F0"/>
                </a:solidFill>
              </a:rPr>
              <a:t> №4</a:t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err="1" smtClean="0">
                <a:solidFill>
                  <a:srgbClr val="00B0F0"/>
                </a:solidFill>
              </a:rPr>
              <a:t>імені</a:t>
            </a:r>
            <a:r>
              <a:rPr lang="ru-RU" sz="2000" b="1" dirty="0" smtClean="0">
                <a:solidFill>
                  <a:srgbClr val="00B0F0"/>
                </a:solidFill>
              </a:rPr>
              <a:t> Модеста </a:t>
            </a:r>
            <a:r>
              <a:rPr lang="ru-RU" sz="2000" b="1" dirty="0" err="1" smtClean="0">
                <a:solidFill>
                  <a:srgbClr val="00B0F0"/>
                </a:solidFill>
              </a:rPr>
              <a:t>Левицького</a:t>
            </a: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err="1" smtClean="0">
                <a:solidFill>
                  <a:srgbClr val="00B0F0"/>
                </a:solidFill>
              </a:rPr>
              <a:t>Цибульська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Вікторія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46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432098"/>
            <a:ext cx="8064500" cy="6408440"/>
          </a:xfrm>
        </p:spPr>
        <p:txBody>
          <a:bodyPr/>
          <a:lstStyle/>
          <a:p>
            <a:r>
              <a:rPr lang="ru-RU" sz="1800" dirty="0" err="1"/>
              <a:t>Основний</a:t>
            </a:r>
            <a:r>
              <a:rPr lang="ru-RU" sz="1800" dirty="0"/>
              <a:t> </a:t>
            </a:r>
            <a:r>
              <a:rPr lang="ru-RU" sz="1800" dirty="0" err="1"/>
              <a:t>клас</a:t>
            </a:r>
            <a:r>
              <a:rPr lang="ru-RU" sz="1800" dirty="0"/>
              <a:t> моделей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грунтується</a:t>
            </a:r>
            <a:r>
              <a:rPr lang="ru-RU" sz="1800" dirty="0"/>
              <a:t> на </a:t>
            </a:r>
            <a:r>
              <a:rPr lang="ru-RU" sz="1800" dirty="0" err="1"/>
              <a:t>припущенні</a:t>
            </a:r>
            <a:r>
              <a:rPr lang="ru-RU" sz="1800" dirty="0"/>
              <a:t> про </a:t>
            </a:r>
            <a:r>
              <a:rPr lang="ru-RU" sz="1800" dirty="0" err="1"/>
              <a:t>повільне</a:t>
            </a:r>
            <a:r>
              <a:rPr lang="ru-RU" sz="1800" dirty="0"/>
              <a:t> </a:t>
            </a:r>
            <a:r>
              <a:rPr lang="ru-RU" sz="1800" dirty="0" err="1"/>
              <a:t>скочування</a:t>
            </a:r>
            <a:r>
              <a:rPr lang="ru-RU" sz="1800" dirty="0"/>
              <a:t>: </a:t>
            </a:r>
            <a:r>
              <a:rPr lang="ru-RU" sz="1800" dirty="0" err="1" smtClean="0"/>
              <a:t>потенціал</a:t>
            </a:r>
            <a:r>
              <a:rPr lang="ru-RU" sz="1800" dirty="0" smtClean="0"/>
              <a:t> </a:t>
            </a:r>
            <a:r>
              <a:rPr lang="ru-RU" sz="1800" dirty="0"/>
              <a:t>і</a:t>
            </a:r>
            <a:r>
              <a:rPr lang="ru-RU" sz="1800" dirty="0" smtClean="0"/>
              <a:t>нфлантона</a:t>
            </a:r>
            <a:r>
              <a:rPr lang="ru-RU" sz="1800" dirty="0"/>
              <a:t> </a:t>
            </a:r>
            <a:r>
              <a:rPr lang="ru-RU" sz="1800" dirty="0" err="1"/>
              <a:t>повільно</a:t>
            </a:r>
            <a:r>
              <a:rPr lang="ru-RU" sz="1800" dirty="0"/>
              <a:t> </a:t>
            </a:r>
            <a:r>
              <a:rPr lang="ru-RU" sz="1800" dirty="0" err="1"/>
              <a:t>зменшується</a:t>
            </a:r>
            <a:r>
              <a:rPr lang="ru-RU" sz="1800" dirty="0"/>
              <a:t> до </a:t>
            </a:r>
            <a:r>
              <a:rPr lang="ru-RU" sz="1800" dirty="0" err="1"/>
              <a:t>нульового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. </a:t>
            </a:r>
            <a:r>
              <a:rPr lang="ru-RU" sz="1800" dirty="0" err="1"/>
              <a:t>Початкове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задаватися</a:t>
            </a:r>
            <a:r>
              <a:rPr lang="ru-RU" sz="1800" dirty="0"/>
              <a:t> </a:t>
            </a:r>
            <a:r>
              <a:rPr lang="ru-RU" sz="1800" dirty="0" err="1"/>
              <a:t>по-різному</a:t>
            </a:r>
            <a:r>
              <a:rPr lang="ru-RU" sz="1800" dirty="0"/>
              <a:t>: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початкових</a:t>
            </a:r>
            <a:r>
              <a:rPr lang="ru-RU" sz="1800" dirty="0"/>
              <a:t> </a:t>
            </a:r>
            <a:r>
              <a:rPr lang="ru-RU" sz="1800" dirty="0" err="1"/>
              <a:t>квантових</a:t>
            </a:r>
            <a:r>
              <a:rPr lang="ru-RU" sz="1800" dirty="0"/>
              <a:t> </a:t>
            </a:r>
            <a:r>
              <a:rPr lang="ru-RU" sz="1800" dirty="0" err="1"/>
              <a:t>збурень</a:t>
            </a:r>
            <a:r>
              <a:rPr lang="ru-RU" sz="1800" dirty="0"/>
              <a:t>, а </a:t>
            </a:r>
            <a:r>
              <a:rPr lang="ru-RU" sz="1800" dirty="0" err="1"/>
              <a:t>може</a:t>
            </a:r>
            <a:r>
              <a:rPr lang="ru-RU" sz="1800" dirty="0"/>
              <a:t> бути строго </a:t>
            </a:r>
            <a:r>
              <a:rPr lang="ru-RU" sz="1800" dirty="0" err="1"/>
              <a:t>фіксованим</a:t>
            </a:r>
            <a:r>
              <a:rPr lang="ru-RU" sz="1800" dirty="0"/>
              <a:t>. </a:t>
            </a:r>
            <a:r>
              <a:rPr lang="ru-RU" sz="1800" dirty="0" err="1"/>
              <a:t>Конкретний</a:t>
            </a:r>
            <a:r>
              <a:rPr lang="ru-RU" sz="1800" dirty="0"/>
              <a:t> вид </a:t>
            </a:r>
            <a:r>
              <a:rPr lang="ru-RU" sz="1800" dirty="0" err="1"/>
              <a:t>потенціалу</a:t>
            </a:r>
            <a:r>
              <a:rPr lang="ru-RU" sz="1800" dirty="0"/>
              <a:t>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обраної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діляться</a:t>
            </a:r>
            <a:r>
              <a:rPr lang="ru-RU" sz="1800" dirty="0"/>
              <a:t> на </a:t>
            </a:r>
            <a:r>
              <a:rPr lang="ru-RU" sz="1800" dirty="0" err="1"/>
              <a:t>нескінченні</a:t>
            </a:r>
            <a:r>
              <a:rPr lang="ru-RU" sz="1800" dirty="0"/>
              <a:t> і </a:t>
            </a:r>
            <a:r>
              <a:rPr lang="ru-RU" sz="1800" dirty="0" err="1"/>
              <a:t>скінченні</a:t>
            </a:r>
            <a:r>
              <a:rPr lang="ru-RU" sz="1800" dirty="0"/>
              <a:t> у часі. В </a:t>
            </a:r>
            <a:r>
              <a:rPr lang="ru-RU" sz="1800" dirty="0" err="1"/>
              <a:t>теорії</a:t>
            </a:r>
            <a:r>
              <a:rPr lang="ru-RU" sz="1800" dirty="0"/>
              <a:t> з </a:t>
            </a:r>
            <a:r>
              <a:rPr lang="ru-RU" sz="1800" dirty="0" err="1"/>
              <a:t>нескінченною</a:t>
            </a:r>
            <a:r>
              <a:rPr lang="ru-RU" sz="1800" dirty="0"/>
              <a:t> </a:t>
            </a:r>
            <a:r>
              <a:rPr lang="ru-RU" sz="1800" dirty="0" err="1"/>
              <a:t>інфляцією</a:t>
            </a:r>
            <a:r>
              <a:rPr lang="ru-RU" sz="1800" dirty="0"/>
              <a:t> </a:t>
            </a:r>
            <a:r>
              <a:rPr lang="ru-RU" sz="1800" dirty="0" err="1"/>
              <a:t>існують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 простору — домени — </a:t>
            </a:r>
            <a:r>
              <a:rPr lang="ru-RU" sz="1800" dirty="0" err="1"/>
              <a:t>які</a:t>
            </a:r>
            <a:r>
              <a:rPr lang="ru-RU" sz="1800" dirty="0"/>
              <a:t> почали </a:t>
            </a:r>
            <a:r>
              <a:rPr lang="ru-RU" sz="1800" dirty="0" err="1"/>
              <a:t>розширюватися</a:t>
            </a:r>
            <a:r>
              <a:rPr lang="ru-RU" sz="1800" dirty="0"/>
              <a:t>, але через </a:t>
            </a:r>
            <a:r>
              <a:rPr lang="ru-RU" sz="1800" dirty="0" err="1"/>
              <a:t>квантові</a:t>
            </a:r>
            <a:r>
              <a:rPr lang="ru-RU" sz="1800" dirty="0"/>
              <a:t> </a:t>
            </a:r>
            <a:r>
              <a:rPr lang="ru-RU" sz="1800" dirty="0" err="1"/>
              <a:t>флуктуації</a:t>
            </a:r>
            <a:r>
              <a:rPr lang="ru-RU" sz="1800" dirty="0"/>
              <a:t> </a:t>
            </a:r>
            <a:r>
              <a:rPr lang="ru-RU" sz="1800" dirty="0" err="1"/>
              <a:t>повернулися</a:t>
            </a:r>
            <a:r>
              <a:rPr lang="ru-RU" sz="1800" dirty="0"/>
              <a:t> в </a:t>
            </a:r>
            <a:r>
              <a:rPr lang="ru-RU" sz="1800" dirty="0" err="1"/>
              <a:t>початковий</a:t>
            </a:r>
            <a:r>
              <a:rPr lang="ru-RU" sz="1800" dirty="0"/>
              <a:t> стан, у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виникають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повторної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. До таких </a:t>
            </a:r>
            <a:r>
              <a:rPr lang="ru-RU" sz="1800" dirty="0" err="1"/>
              <a:t>теорій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будь-яка теорія з </a:t>
            </a:r>
            <a:r>
              <a:rPr lang="ru-RU" sz="1800" dirty="0" err="1"/>
              <a:t>нескінченним</a:t>
            </a:r>
            <a:r>
              <a:rPr lang="ru-RU" sz="1800" dirty="0"/>
              <a:t> </a:t>
            </a:r>
            <a:r>
              <a:rPr lang="ru-RU" sz="1800" dirty="0" err="1"/>
              <a:t>потенціалом</a:t>
            </a:r>
            <a:r>
              <a:rPr lang="ru-RU" sz="1800" dirty="0"/>
              <a:t> і хаотична теорія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Лінде</a:t>
            </a:r>
            <a:r>
              <a:rPr lang="ru-RU" sz="1800" dirty="0"/>
              <a:t>.</a:t>
            </a:r>
          </a:p>
          <a:p>
            <a:r>
              <a:rPr lang="uk-UA" dirty="0" smtClean="0"/>
              <a:t>3.</a:t>
            </a:r>
            <a:r>
              <a:rPr lang="ru-RU" b="1" dirty="0"/>
              <a:t> </a:t>
            </a:r>
            <a:r>
              <a:rPr lang="ru-RU" b="1" dirty="0" err="1"/>
              <a:t>Мультивсесвіт</a:t>
            </a:r>
            <a:endParaRPr lang="ru-RU" b="1" dirty="0"/>
          </a:p>
          <a:p>
            <a:r>
              <a:rPr lang="ru-RU" sz="1800" dirty="0"/>
              <a:t>«</a:t>
            </a:r>
            <a:r>
              <a:rPr lang="ru-RU" sz="1800" dirty="0" err="1"/>
              <a:t>Мультивсесвіт</a:t>
            </a:r>
            <a:r>
              <a:rPr lang="ru-RU" sz="1800" dirty="0"/>
              <a:t>», «Великий </a:t>
            </a:r>
            <a:r>
              <a:rPr lang="ru-RU" sz="1800" dirty="0" err="1"/>
              <a:t>Всесвіт</a:t>
            </a:r>
            <a:r>
              <a:rPr lang="ru-RU" sz="1800" dirty="0"/>
              <a:t>», «</a:t>
            </a:r>
            <a:r>
              <a:rPr lang="ru-RU" sz="1800" dirty="0" err="1"/>
              <a:t>Мультіверс</a:t>
            </a:r>
            <a:r>
              <a:rPr lang="ru-RU" sz="1800" dirty="0"/>
              <a:t>», «</a:t>
            </a:r>
            <a:r>
              <a:rPr lang="ru-RU" sz="1800" dirty="0" err="1"/>
              <a:t>Гіпервсесвіт</a:t>
            </a:r>
            <a:r>
              <a:rPr lang="ru-RU" sz="1800" dirty="0"/>
              <a:t>», «</a:t>
            </a:r>
            <a:r>
              <a:rPr lang="ru-RU" sz="1800" dirty="0" err="1"/>
              <a:t>надвсесвіт</a:t>
            </a:r>
            <a:r>
              <a:rPr lang="ru-RU" sz="1800" dirty="0"/>
              <a:t>», —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переклади</a:t>
            </a:r>
            <a:r>
              <a:rPr lang="ru-RU" sz="1800" dirty="0"/>
              <a:t> </a:t>
            </a:r>
            <a:r>
              <a:rPr lang="ru-RU" sz="1800" dirty="0" err="1"/>
              <a:t>англійського</a:t>
            </a:r>
            <a:r>
              <a:rPr lang="ru-RU" sz="1800" dirty="0"/>
              <a:t> </a:t>
            </a:r>
            <a:r>
              <a:rPr lang="ru-RU" sz="1800" dirty="0" err="1"/>
              <a:t>терміну</a:t>
            </a:r>
            <a:r>
              <a:rPr lang="ru-RU" sz="1800" dirty="0"/>
              <a:t> </a:t>
            </a:r>
            <a:r>
              <a:rPr lang="fr-CA" sz="1800" dirty="0"/>
              <a:t>multiverse. </a:t>
            </a:r>
            <a:r>
              <a:rPr lang="ru-RU" sz="1800" dirty="0" err="1"/>
              <a:t>З'явився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у </a:t>
            </a:r>
            <a:r>
              <a:rPr lang="ru-RU" sz="1800" dirty="0" err="1"/>
              <a:t>ході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96391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216074"/>
            <a:ext cx="8064500" cy="6624464"/>
          </a:xfrm>
        </p:spPr>
        <p:txBody>
          <a:bodyPr/>
          <a:lstStyle/>
          <a:p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, </a:t>
            </a:r>
            <a:r>
              <a:rPr lang="ru-RU" sz="1800" dirty="0" err="1"/>
              <a:t>розділені</a:t>
            </a:r>
            <a:r>
              <a:rPr lang="ru-RU" sz="1800" dirty="0"/>
              <a:t> </a:t>
            </a:r>
            <a:r>
              <a:rPr lang="ru-RU" sz="1800" dirty="0" err="1"/>
              <a:t>відстанями</a:t>
            </a:r>
            <a:r>
              <a:rPr lang="ru-RU" sz="1800" dirty="0"/>
              <a:t> </a:t>
            </a:r>
            <a:r>
              <a:rPr lang="ru-RU" sz="1800" dirty="0" err="1"/>
              <a:t>більшими</a:t>
            </a:r>
            <a:r>
              <a:rPr lang="ru-RU" sz="1800" dirty="0"/>
              <a:t> за </a:t>
            </a:r>
            <a:r>
              <a:rPr lang="ru-RU" sz="1800" dirty="0" err="1"/>
              <a:t>розмір</a:t>
            </a:r>
            <a:r>
              <a:rPr lang="ru-RU" sz="1800" dirty="0"/>
              <a:t> горизонту </a:t>
            </a:r>
            <a:r>
              <a:rPr lang="ru-RU" sz="1800" dirty="0" err="1"/>
              <a:t>подій</a:t>
            </a:r>
            <a:r>
              <a:rPr lang="ru-RU" sz="1800" dirty="0"/>
              <a:t>, </a:t>
            </a:r>
            <a:r>
              <a:rPr lang="ru-RU" sz="1800" dirty="0" err="1"/>
              <a:t>еволюціонують</a:t>
            </a:r>
            <a:r>
              <a:rPr lang="ru-RU" sz="1800" dirty="0"/>
              <a:t> </a:t>
            </a:r>
            <a:r>
              <a:rPr lang="ru-RU" sz="1800" dirty="0" err="1"/>
              <a:t>незалежно</a:t>
            </a:r>
            <a:r>
              <a:rPr lang="ru-RU" sz="1800" dirty="0"/>
              <a:t> один </a:t>
            </a:r>
            <a:r>
              <a:rPr lang="ru-RU" sz="1800" dirty="0" err="1"/>
              <a:t>від</a:t>
            </a:r>
            <a:r>
              <a:rPr lang="ru-RU" sz="1800" dirty="0"/>
              <a:t> одного. Будь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спостерігач</a:t>
            </a:r>
            <a:r>
              <a:rPr lang="ru-RU" sz="1800" dirty="0"/>
              <a:t> </a:t>
            </a:r>
            <a:r>
              <a:rPr lang="ru-RU" sz="1800" dirty="0" err="1"/>
              <a:t>бачить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ті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відбуваються</a:t>
            </a:r>
            <a:r>
              <a:rPr lang="ru-RU" sz="1800" dirty="0"/>
              <a:t> в </a:t>
            </a:r>
            <a:r>
              <a:rPr lang="ru-RU" sz="1800" dirty="0" err="1"/>
              <a:t>домені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дорівнює</a:t>
            </a:r>
            <a:r>
              <a:rPr lang="ru-RU" sz="1800" dirty="0"/>
              <a:t> за </a:t>
            </a:r>
            <a:r>
              <a:rPr lang="ru-RU" sz="1800" dirty="0" err="1"/>
              <a:t>обсягом</a:t>
            </a:r>
            <a:r>
              <a:rPr lang="ru-RU" sz="1800" dirty="0"/>
              <a:t> </a:t>
            </a:r>
            <a:r>
              <a:rPr lang="ru-RU" sz="1800" dirty="0" err="1"/>
              <a:t>сфері</a:t>
            </a:r>
            <a:r>
              <a:rPr lang="ru-RU" sz="1800" dirty="0"/>
              <a:t> з </a:t>
            </a:r>
            <a:r>
              <a:rPr lang="ru-RU" sz="1800" dirty="0" err="1"/>
              <a:t>радіусом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становить </a:t>
            </a:r>
            <a:r>
              <a:rPr lang="ru-RU" sz="1800" dirty="0" err="1"/>
              <a:t>відстань</a:t>
            </a:r>
            <a:r>
              <a:rPr lang="ru-RU" sz="1800" dirty="0"/>
              <a:t> до горизонту </a:t>
            </a:r>
            <a:r>
              <a:rPr lang="ru-RU" sz="1800" dirty="0" err="1"/>
              <a:t>подій</a:t>
            </a:r>
            <a:r>
              <a:rPr lang="ru-RU" sz="1800" dirty="0"/>
              <a:t>. В </a:t>
            </a:r>
            <a:r>
              <a:rPr lang="ru-RU" sz="1800" dirty="0" err="1"/>
              <a:t>епоху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, </a:t>
            </a:r>
            <a:r>
              <a:rPr lang="ru-RU" sz="1800" dirty="0" err="1"/>
              <a:t>розділені</a:t>
            </a:r>
            <a:r>
              <a:rPr lang="ru-RU" sz="1800" dirty="0"/>
              <a:t> </a:t>
            </a:r>
            <a:r>
              <a:rPr lang="ru-RU" sz="1800" dirty="0" err="1"/>
              <a:t>відстанню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горизонту, не </a:t>
            </a:r>
            <a:r>
              <a:rPr lang="ru-RU" sz="1800" dirty="0" err="1"/>
              <a:t>перетинаються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Такі</a:t>
            </a:r>
            <a:r>
              <a:rPr lang="ru-RU" sz="1800" dirty="0"/>
              <a:t> домени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розглядати</a:t>
            </a:r>
            <a:r>
              <a:rPr lang="ru-RU" sz="1800" dirty="0"/>
              <a:t> як </a:t>
            </a:r>
            <a:r>
              <a:rPr lang="ru-RU" sz="1800" dirty="0" err="1"/>
              <a:t>окремі</a:t>
            </a:r>
            <a:r>
              <a:rPr lang="ru-RU" sz="1800" dirty="0"/>
              <a:t> </a:t>
            </a:r>
            <a:r>
              <a:rPr lang="ru-RU" sz="1800" dirty="0" err="1"/>
              <a:t>всесвіти</a:t>
            </a:r>
            <a:r>
              <a:rPr lang="ru-RU" sz="1800" dirty="0"/>
              <a:t>, </a:t>
            </a:r>
            <a:r>
              <a:rPr lang="ru-RU" sz="1800" dirty="0" err="1"/>
              <a:t>подібні</a:t>
            </a:r>
            <a:r>
              <a:rPr lang="ru-RU" sz="1800" dirty="0"/>
              <a:t> до </a:t>
            </a:r>
            <a:r>
              <a:rPr lang="ru-RU" sz="1800" dirty="0" err="1"/>
              <a:t>нашого</a:t>
            </a:r>
            <a:r>
              <a:rPr lang="ru-RU" sz="1800" dirty="0"/>
              <a:t>: вони точно так же </a:t>
            </a:r>
            <a:r>
              <a:rPr lang="ru-RU" sz="1800" dirty="0" err="1"/>
              <a:t>однорідні</a:t>
            </a:r>
            <a:r>
              <a:rPr lang="ru-RU" sz="1800" dirty="0"/>
              <a:t> й </a:t>
            </a:r>
            <a:r>
              <a:rPr lang="ru-RU" sz="1800" dirty="0" err="1"/>
              <a:t>ізотропні</a:t>
            </a:r>
            <a:r>
              <a:rPr lang="ru-RU" sz="1800" dirty="0"/>
              <a:t> на великих масштабах. Конгломерат таких </a:t>
            </a:r>
            <a:r>
              <a:rPr lang="ru-RU" sz="1800" dirty="0" err="1"/>
              <a:t>утворень</a:t>
            </a:r>
            <a:r>
              <a:rPr lang="ru-RU" sz="1800" dirty="0"/>
              <a:t> і є </a:t>
            </a:r>
            <a:r>
              <a:rPr lang="ru-RU" sz="1800" dirty="0" err="1"/>
              <a:t>мультивсесвітом</a:t>
            </a:r>
            <a:r>
              <a:rPr lang="ru-RU" sz="1800" dirty="0"/>
              <a:t>.</a:t>
            </a:r>
          </a:p>
          <a:p>
            <a:r>
              <a:rPr lang="ru-RU" sz="1800" dirty="0"/>
              <a:t>Хаотична теорія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припускає</a:t>
            </a:r>
            <a:r>
              <a:rPr lang="ru-RU" sz="1800" dirty="0"/>
              <a:t> </a:t>
            </a:r>
            <a:r>
              <a:rPr lang="ru-RU" sz="1800" dirty="0" err="1"/>
              <a:t>нескінченну</a:t>
            </a:r>
            <a:r>
              <a:rPr lang="ru-RU" sz="1800" dirty="0"/>
              <a:t> </a:t>
            </a:r>
            <a:r>
              <a:rPr lang="ru-RU" sz="1800" dirty="0" err="1"/>
              <a:t>різноманітність</a:t>
            </a:r>
            <a:r>
              <a:rPr lang="ru-RU" sz="1800" dirty="0"/>
              <a:t> </a:t>
            </a:r>
            <a:r>
              <a:rPr lang="ru-RU" sz="1800" dirty="0" err="1"/>
              <a:t>Всесвітів</a:t>
            </a:r>
            <a:r>
              <a:rPr lang="ru-RU" sz="1800" dirty="0"/>
              <a:t>, </a:t>
            </a:r>
            <a:r>
              <a:rPr lang="ru-RU" sz="1800" dirty="0" err="1"/>
              <a:t>кожна</a:t>
            </a:r>
            <a:r>
              <a:rPr lang="ru-RU" sz="1800" dirty="0"/>
              <a:t> з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відмінні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Всесвітів</a:t>
            </a:r>
            <a:r>
              <a:rPr lang="ru-RU" sz="1800" dirty="0"/>
              <a:t> </a:t>
            </a:r>
            <a:r>
              <a:rPr lang="ru-RU" sz="1800" dirty="0" err="1"/>
              <a:t>фізичні</a:t>
            </a:r>
            <a:r>
              <a:rPr lang="ru-RU" sz="1800" dirty="0"/>
              <a:t> </a:t>
            </a:r>
            <a:r>
              <a:rPr lang="ru-RU" sz="1800" dirty="0" err="1"/>
              <a:t>константи</a:t>
            </a:r>
            <a:r>
              <a:rPr lang="ru-RU" sz="1800" dirty="0"/>
              <a:t>. В </a:t>
            </a:r>
            <a:r>
              <a:rPr lang="ru-RU" sz="1800" dirty="0" err="1"/>
              <a:t>іншій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Всесвіти</a:t>
            </a:r>
            <a:r>
              <a:rPr lang="ru-RU" sz="1800" dirty="0"/>
              <a:t> </a:t>
            </a:r>
            <a:r>
              <a:rPr lang="ru-RU" sz="1800" dirty="0" err="1"/>
              <a:t>розрізняються</a:t>
            </a:r>
            <a:r>
              <a:rPr lang="ru-RU" sz="1800" dirty="0"/>
              <a:t> за </a:t>
            </a:r>
            <a:r>
              <a:rPr lang="ru-RU" sz="1800" dirty="0" err="1"/>
              <a:t>квантовим</a:t>
            </a:r>
            <a:r>
              <a:rPr lang="ru-RU" sz="1800" dirty="0"/>
              <a:t> </a:t>
            </a:r>
            <a:r>
              <a:rPr lang="ru-RU" sz="1800" dirty="0" err="1"/>
              <a:t>виміром</a:t>
            </a:r>
            <a:r>
              <a:rPr lang="ru-RU" sz="1800" dirty="0"/>
              <a:t>. За </a:t>
            </a:r>
            <a:r>
              <a:rPr lang="ru-RU" sz="1800" dirty="0" err="1"/>
              <a:t>визначенням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припущення</a:t>
            </a:r>
            <a:r>
              <a:rPr lang="ru-RU" sz="1800" dirty="0"/>
              <a:t> не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експериментально</a:t>
            </a:r>
            <a:r>
              <a:rPr lang="ru-RU" sz="1800" dirty="0"/>
              <a:t> </a:t>
            </a:r>
            <a:r>
              <a:rPr lang="ru-RU" sz="1800" dirty="0" err="1"/>
              <a:t>перевірити</a:t>
            </a:r>
            <a:r>
              <a:rPr lang="ru-RU" sz="18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108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6203"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2" y="287338"/>
            <a:ext cx="8058759" cy="5627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3" y="295952"/>
            <a:ext cx="8089899" cy="5613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194" y="6336754"/>
            <a:ext cx="52565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 err="1" smtClean="0">
                <a:ln/>
                <a:solidFill>
                  <a:schemeClr val="accent3"/>
                </a:solidFill>
              </a:rPr>
              <a:t>Мультивсесвіт</a:t>
            </a:r>
            <a:endParaRPr lang="uk-UA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Проблема </a:t>
            </a:r>
            <a:r>
              <a:rPr lang="uk-UA" dirty="0">
                <a:solidFill>
                  <a:schemeClr val="bg1"/>
                </a:solidFill>
              </a:rPr>
              <a:t>існування інших </a:t>
            </a:r>
            <a:r>
              <a:rPr lang="uk-UA" dirty="0" err="1">
                <a:solidFill>
                  <a:schemeClr val="bg1"/>
                </a:solidFill>
              </a:rPr>
              <a:t>всевітів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22459" y="1489075"/>
            <a:ext cx="8064500" cy="5112296"/>
          </a:xfrm>
        </p:spPr>
        <p:txBody>
          <a:bodyPr/>
          <a:lstStyle/>
          <a:p>
            <a:r>
              <a:rPr lang="uk-UA" dirty="0"/>
              <a:t>Питання про нескінченну кількість можливих </a:t>
            </a:r>
            <a:r>
              <a:rPr lang="uk-UA" dirty="0" err="1"/>
              <a:t>всесвітів</a:t>
            </a:r>
            <a:r>
              <a:rPr lang="uk-UA" dirty="0"/>
              <a:t> у фізиці та космології , як і всяка інша нова проблема , стикається з </a:t>
            </a:r>
            <a:r>
              <a:rPr lang="uk-UA" dirty="0" err="1" smtClean="0"/>
              <a:t>неясностями</a:t>
            </a:r>
            <a:r>
              <a:rPr lang="uk-UA" dirty="0" smtClean="0"/>
              <a:t> </a:t>
            </a:r>
            <a:r>
              <a:rPr lang="uk-UA" dirty="0"/>
              <a:t>. Якщо інші </a:t>
            </a:r>
            <a:r>
              <a:rPr lang="uk-UA" dirty="0" err="1"/>
              <a:t>всесвіти</a:t>
            </a:r>
            <a:r>
              <a:rPr lang="uk-UA" dirty="0"/>
              <a:t> існують , то їхнє існування підкоряється принципово іншим законам , ніж існування нашого Всесвіту . А це означає , що ми аж ніяк </a:t>
            </a:r>
            <a:r>
              <a:rPr lang="uk-UA" dirty="0" smtClean="0"/>
              <a:t>не</a:t>
            </a:r>
            <a:r>
              <a:rPr lang="en-US" dirty="0" smtClean="0"/>
              <a:t> </a:t>
            </a:r>
            <a:r>
              <a:rPr lang="uk-UA" dirty="0" smtClean="0"/>
              <a:t>можемо </a:t>
            </a:r>
            <a:r>
              <a:rPr lang="uk-UA" dirty="0"/>
              <a:t>отримати від них інформацію , адже </a:t>
            </a:r>
            <a:r>
              <a:rPr lang="uk-UA" dirty="0" smtClean="0"/>
              <a:t>фізичний </a:t>
            </a:r>
            <a:r>
              <a:rPr lang="uk-UA" dirty="0"/>
              <a:t>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між різними об</a:t>
            </a:r>
            <a:r>
              <a:rPr lang="en-US" dirty="0"/>
              <a:t>’</a:t>
            </a:r>
            <a:r>
              <a:rPr lang="uk-UA" dirty="0" err="1"/>
              <a:t>єктами</a:t>
            </a:r>
            <a:r>
              <a:rPr lang="uk-UA" dirty="0"/>
              <a:t> можливий тоді , коли вони живуть за подібними </a:t>
            </a:r>
            <a:r>
              <a:rPr lang="uk-UA" dirty="0" smtClean="0"/>
              <a:t>законами </a:t>
            </a:r>
            <a:r>
              <a:rPr lang="uk-UA" dirty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43" y="147216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96106" y="288082"/>
            <a:ext cx="8136707" cy="6840760"/>
          </a:xfrm>
        </p:spPr>
        <p:txBody>
          <a:bodyPr/>
          <a:lstStyle/>
          <a:p>
            <a:r>
              <a:rPr lang="uk-UA" dirty="0"/>
              <a:t>Як </a:t>
            </a:r>
            <a:r>
              <a:rPr lang="uk-UA" dirty="0" err="1"/>
              <a:t>здіснити</a:t>
            </a:r>
            <a:r>
              <a:rPr lang="uk-UA" dirty="0"/>
              <a:t> 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з тим , що принципово не схоже на наш світ ? Окремі вчені </a:t>
            </a:r>
            <a:r>
              <a:rPr lang="uk-UA" dirty="0" err="1"/>
              <a:t>припу</a:t>
            </a:r>
            <a:r>
              <a:rPr lang="uk-UA" dirty="0"/>
              <a:t> </a:t>
            </a:r>
            <a:r>
              <a:rPr lang="uk-UA" dirty="0" err="1" smtClean="0"/>
              <a:t>скають</a:t>
            </a:r>
            <a:r>
              <a:rPr lang="uk-UA" dirty="0" smtClean="0"/>
              <a:t> </a:t>
            </a:r>
            <a:r>
              <a:rPr lang="uk-UA" dirty="0"/>
              <a:t>, що такими каналами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 можуть слугувати </a:t>
            </a:r>
            <a:r>
              <a:rPr lang="uk-UA" dirty="0" err="1"/>
              <a:t>сингулярності</a:t>
            </a:r>
            <a:r>
              <a:rPr lang="uk-UA" dirty="0"/>
              <a:t> , які в нашому </a:t>
            </a:r>
            <a:r>
              <a:rPr lang="uk-UA" dirty="0" smtClean="0"/>
              <a:t>Всесвіті </a:t>
            </a:r>
            <a:r>
              <a:rPr lang="uk-UA" dirty="0"/>
              <a:t>мають місце у випадку чорних дір . </a:t>
            </a:r>
            <a:r>
              <a:rPr lang="uk-UA" dirty="0" smtClean="0"/>
              <a:t>Можливо </a:t>
            </a:r>
            <a:r>
              <a:rPr lang="uk-UA" dirty="0"/>
              <a:t>, що бар</a:t>
            </a:r>
            <a:r>
              <a:rPr lang="en-US" dirty="0"/>
              <a:t>’</a:t>
            </a:r>
            <a:r>
              <a:rPr lang="uk-UA" dirty="0" err="1"/>
              <a:t>єри</a:t>
            </a:r>
            <a:r>
              <a:rPr lang="uk-UA" dirty="0"/>
              <a:t> </a:t>
            </a:r>
            <a:r>
              <a:rPr lang="uk-UA" dirty="0" err="1" smtClean="0"/>
              <a:t>просторучасу</a:t>
            </a:r>
            <a:r>
              <a:rPr lang="uk-UA" dirty="0" smtClean="0"/>
              <a:t> </a:t>
            </a:r>
            <a:r>
              <a:rPr lang="uk-UA" dirty="0"/>
              <a:t>, які відокремлюють наш Всесвіт від інших </a:t>
            </a:r>
            <a:r>
              <a:rPr lang="uk-UA" dirty="0" err="1" smtClean="0"/>
              <a:t>всесвітів</a:t>
            </a:r>
            <a:r>
              <a:rPr lang="uk-UA" dirty="0" smtClean="0"/>
              <a:t> </a:t>
            </a:r>
            <a:r>
              <a:rPr lang="uk-UA" dirty="0"/>
              <a:t>, не такі вже й не приступні . Не виключено , що з часом вони будуть </a:t>
            </a:r>
            <a:r>
              <a:rPr lang="uk-UA" dirty="0" smtClean="0"/>
              <a:t>подолані </a:t>
            </a:r>
            <a:r>
              <a:rPr lang="uk-UA" dirty="0"/>
              <a:t>наукою і виведуть наші уявлення про Космос  на якісно новий рівень .</a:t>
            </a:r>
            <a:endParaRPr lang="ru-RU" dirty="0"/>
          </a:p>
          <a:p>
            <a:r>
              <a:rPr lang="uk-UA" dirty="0"/>
              <a:t>Ще  1934 р. австрійський вчений К. Гендель сформував теорему про неповноту наших знань , яка проголошує “Жодна система не може бути пізнаною до кінця зсередини – поза зв</a:t>
            </a:r>
            <a:r>
              <a:rPr lang="en-US" dirty="0"/>
              <a:t>’</a:t>
            </a:r>
            <a:r>
              <a:rPr lang="uk-UA" dirty="0" err="1"/>
              <a:t>язком</a:t>
            </a:r>
            <a:r>
              <a:rPr lang="uk-UA" dirty="0"/>
              <a:t> її з іншими системами вищого порядку  ” .  Це означає , що неможливо </a:t>
            </a:r>
            <a:r>
              <a:rPr lang="uk-UA" dirty="0" err="1"/>
              <a:t>вичерпно</a:t>
            </a:r>
            <a:r>
              <a:rPr lang="uk-UA" dirty="0"/>
              <a:t> описати світ , у якому живе людина зокрема – описати причину появи та існування Всесвіту , не вийшовши за його межі 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21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5" y="-9802"/>
            <a:ext cx="9022259" cy="7210702"/>
          </a:xfrm>
        </p:spPr>
      </p:pic>
      <p:sp>
        <p:nvSpPr>
          <p:cNvPr id="8" name="TextBox 7"/>
          <p:cNvSpPr txBox="1"/>
          <p:nvPr/>
        </p:nvSpPr>
        <p:spPr>
          <a:xfrm>
            <a:off x="396106" y="5760690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E5C8D4"/>
                </a:solidFill>
              </a:rPr>
              <a:t>ДЯКУЮ ЗА УВАГУ!</a:t>
            </a:r>
            <a:endParaRPr lang="uk-UA" sz="6000" dirty="0">
              <a:solidFill>
                <a:srgbClr val="E5C8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7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88924"/>
            <a:ext cx="8101013" cy="1727349"/>
          </a:xfrm>
        </p:spPr>
        <p:txBody>
          <a:bodyPr/>
          <a:lstStyle/>
          <a:p>
            <a:r>
              <a:rPr lang="uk-UA" sz="2400" dirty="0">
                <a:solidFill>
                  <a:srgbClr val="00B0F0"/>
                </a:solidFill>
              </a:rPr>
              <a:t>Всесвіт – це весь існуючий матеріальний світ , безмежний у просторі і часі . Він </a:t>
            </a:r>
            <a:r>
              <a:rPr lang="uk-UA" sz="2400" dirty="0" err="1">
                <a:solidFill>
                  <a:srgbClr val="00B0F0"/>
                </a:solidFill>
              </a:rPr>
              <a:t>безпереривно</a:t>
            </a:r>
            <a:r>
              <a:rPr lang="uk-UA" sz="2400" dirty="0">
                <a:solidFill>
                  <a:srgbClr val="00B0F0"/>
                </a:solidFill>
              </a:rPr>
              <a:t> змінюється і постійно розширюється.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2" y="1728242"/>
            <a:ext cx="7661282" cy="5111750"/>
          </a:xfrm>
        </p:spPr>
      </p:pic>
    </p:spTree>
    <p:extLst>
      <p:ext uri="{BB962C8B-B14F-4D97-AF65-F5344CB8AC3E}">
        <p14:creationId xmlns:p14="http://schemas.microsoft.com/office/powerpoint/2010/main" val="198138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432098"/>
            <a:ext cx="8064500" cy="640844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У </a:t>
            </a:r>
            <a:r>
              <a:rPr lang="ru-RU" sz="1800" dirty="0" err="1">
                <a:solidFill>
                  <a:schemeClr val="bg1"/>
                </a:solidFill>
              </a:rPr>
              <a:t>вужчому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сенсі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Всесвітом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мається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увазі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світ</a:t>
            </a:r>
            <a:r>
              <a:rPr lang="ru-RU" sz="1800" dirty="0">
                <a:solidFill>
                  <a:schemeClr val="bg1"/>
                </a:solidFill>
              </a:rPr>
              <a:t> небесних </a:t>
            </a:r>
            <a:r>
              <a:rPr lang="ru-RU" sz="1800" dirty="0" err="1">
                <a:solidFill>
                  <a:schemeClr val="bg1"/>
                </a:solidFill>
              </a:rPr>
              <a:t>тіл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err="1">
                <a:solidFill>
                  <a:schemeClr val="bg1"/>
                </a:solidFill>
              </a:rPr>
              <a:t>із</a:t>
            </a:r>
            <a:r>
              <a:rPr lang="ru-RU" sz="1800" dirty="0">
                <a:solidFill>
                  <a:schemeClr val="bg1"/>
                </a:solidFill>
              </a:rPr>
              <a:t> законами </a:t>
            </a:r>
            <a:r>
              <a:rPr lang="ru-RU" sz="1800" dirty="0" err="1">
                <a:solidFill>
                  <a:schemeClr val="bg1"/>
                </a:solidFill>
              </a:rPr>
              <a:t>їхнього</a:t>
            </a:r>
            <a:r>
              <a:rPr lang="ru-RU" sz="1800" dirty="0">
                <a:solidFill>
                  <a:schemeClr val="bg1"/>
                </a:solidFill>
              </a:rPr>
              <a:t> руху </a:t>
            </a:r>
            <a:r>
              <a:rPr lang="ru-RU" sz="1800" dirty="0" smtClean="0">
                <a:solidFill>
                  <a:schemeClr val="bg1"/>
                </a:solidFill>
              </a:rPr>
              <a:t>та </a:t>
            </a:r>
            <a:r>
              <a:rPr lang="ru-RU" sz="18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їхній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розподіл</a:t>
            </a:r>
            <a:r>
              <a:rPr lang="ru-RU" sz="1800" dirty="0">
                <a:solidFill>
                  <a:schemeClr val="bg1"/>
                </a:solidFill>
              </a:rPr>
              <a:t> у часі і </a:t>
            </a:r>
            <a:r>
              <a:rPr lang="ru-RU" sz="1800" dirty="0" err="1">
                <a:solidFill>
                  <a:schemeClr val="bg1"/>
                </a:solidFill>
              </a:rPr>
              <a:t>просторі</a:t>
            </a:r>
            <a:r>
              <a:rPr lang="ru-RU" sz="1800" dirty="0">
                <a:solidFill>
                  <a:schemeClr val="bg1"/>
                </a:solidFill>
              </a:rPr>
              <a:t>. Матерія у </a:t>
            </a:r>
            <a:r>
              <a:rPr lang="ru-RU" sz="1800" dirty="0" err="1">
                <a:solidFill>
                  <a:schemeClr val="bg1"/>
                </a:solidFill>
              </a:rPr>
              <a:t>Всесвіті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розподілена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вкрай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нерівномірно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значна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частина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її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зосереджена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окремих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більш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або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менш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щільних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космічних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тілах</a:t>
            </a:r>
            <a:r>
              <a:rPr lang="ru-RU" sz="1800" dirty="0">
                <a:solidFill>
                  <a:schemeClr val="bg1"/>
                </a:solidFill>
              </a:rPr>
              <a:t>: галактиках,зірках і туманностях. </a:t>
            </a:r>
            <a:r>
              <a:rPr lang="ru-RU" sz="1800" dirty="0" err="1">
                <a:solidFill>
                  <a:schemeClr val="bg1"/>
                </a:solidFill>
              </a:rPr>
              <a:t>Відстані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між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окремими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об'єктами</a:t>
            </a:r>
            <a:r>
              <a:rPr lang="ru-RU" sz="1800" dirty="0">
                <a:solidFill>
                  <a:schemeClr val="bg1"/>
                </a:solidFill>
              </a:rPr>
              <a:t> як правило, </a:t>
            </a:r>
            <a:r>
              <a:rPr lang="ru-RU" sz="1800" dirty="0" err="1">
                <a:solidFill>
                  <a:schemeClr val="bg1"/>
                </a:solidFill>
              </a:rPr>
              <a:t>вимірюють</a:t>
            </a:r>
            <a:r>
              <a:rPr lang="ru-RU" sz="1800" dirty="0">
                <a:solidFill>
                  <a:schemeClr val="bg1"/>
                </a:solidFill>
              </a:rPr>
              <a:t> у світлових роках, </a:t>
            </a:r>
            <a:r>
              <a:rPr lang="ru-RU" sz="1800" dirty="0" err="1">
                <a:solidFill>
                  <a:schemeClr val="bg1"/>
                </a:solidFill>
              </a:rPr>
              <a:t>тобто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відстанях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які</a:t>
            </a:r>
            <a:r>
              <a:rPr lang="ru-RU" sz="1800" dirty="0">
                <a:solidFill>
                  <a:schemeClr val="bg1"/>
                </a:solidFill>
              </a:rPr>
              <a:t> світло проходить за один рік (</a:t>
            </a:r>
            <a:r>
              <a:rPr lang="ru-RU" sz="1800" dirty="0" err="1">
                <a:solidFill>
                  <a:schemeClr val="bg1"/>
                </a:solidFill>
              </a:rPr>
              <a:t>від</a:t>
            </a:r>
            <a:r>
              <a:rPr lang="ru-RU" sz="1800" dirty="0">
                <a:solidFill>
                  <a:schemeClr val="bg1"/>
                </a:solidFill>
              </a:rPr>
              <a:t> Сонця до </a:t>
            </a:r>
            <a:r>
              <a:rPr lang="ru-RU" sz="1800" dirty="0" err="1">
                <a:solidFill>
                  <a:schemeClr val="bg1"/>
                </a:solidFill>
              </a:rPr>
              <a:t>найближчої</a:t>
            </a:r>
            <a:r>
              <a:rPr lang="ru-RU" sz="1800" dirty="0">
                <a:solidFill>
                  <a:schemeClr val="bg1"/>
                </a:solidFill>
              </a:rPr>
              <a:t> до нас </a:t>
            </a:r>
            <a:r>
              <a:rPr lang="ru-RU" sz="1800" dirty="0" err="1">
                <a:solidFill>
                  <a:schemeClr val="bg1"/>
                </a:solidFill>
              </a:rPr>
              <a:t>зірки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воно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йде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понад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4 роки).</a:t>
            </a: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34" y="2716394"/>
            <a:ext cx="5292651" cy="41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>
                <a:solidFill>
                  <a:srgbClr val="00B0F0"/>
                </a:solidFill>
              </a:rPr>
              <a:t>Унікальність нашого Всесвіту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uk-UA" sz="2000" dirty="0"/>
              <a:t>Порівняно вузькі межі можливих змін </a:t>
            </a:r>
            <a:r>
              <a:rPr lang="uk-UA" sz="2000" dirty="0" smtClean="0"/>
              <a:t>фундаментальних </a:t>
            </a:r>
            <a:r>
              <a:rPr lang="uk-UA" sz="2000" dirty="0"/>
              <a:t>фізичних сталих , коли ще </a:t>
            </a:r>
            <a:r>
              <a:rPr lang="uk-UA" sz="2000" dirty="0" smtClean="0"/>
              <a:t>можливе </a:t>
            </a:r>
            <a:r>
              <a:rPr lang="uk-UA" sz="2000" dirty="0"/>
              <a:t>існування життя , говорить про </a:t>
            </a:r>
            <a:r>
              <a:rPr lang="uk-UA" sz="2000" dirty="0" err="1" smtClean="0"/>
              <a:t>унікальністі</a:t>
            </a:r>
            <a:r>
              <a:rPr lang="uk-UA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/>
              <a:t>значень</a:t>
            </a:r>
            <a:r>
              <a:rPr lang="ru-RU" sz="2000" dirty="0"/>
              <a:t> у </a:t>
            </a:r>
            <a:r>
              <a:rPr lang="ru-RU" sz="2000" dirty="0" err="1"/>
              <a:t>нашому</a:t>
            </a:r>
            <a:r>
              <a:rPr lang="ru-RU" sz="2000" dirty="0"/>
              <a:t> </a:t>
            </a:r>
            <a:r>
              <a:rPr lang="ru-RU" sz="2000" dirty="0" err="1"/>
              <a:t>Всесвіті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їхня</a:t>
            </a:r>
            <a:r>
              <a:rPr lang="ru-RU" sz="2000" dirty="0"/>
              <a:t> </a:t>
            </a:r>
            <a:r>
              <a:rPr lang="ru-RU" sz="2000" dirty="0" err="1"/>
              <a:t>винятковість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. </a:t>
            </a:r>
            <a:endParaRPr lang="ru-RU" sz="2000" dirty="0" smtClean="0"/>
          </a:p>
          <a:p>
            <a:r>
              <a:rPr lang="uk-UA" sz="2000" dirty="0"/>
              <a:t>З точки зору антропного принципу , наш </a:t>
            </a:r>
            <a:r>
              <a:rPr lang="uk-UA" sz="2000" dirty="0" smtClean="0"/>
              <a:t>Всесвіт </a:t>
            </a:r>
            <a:r>
              <a:rPr lang="uk-UA" sz="2000" dirty="0"/>
              <a:t>пройшов через нескінченну </a:t>
            </a:r>
            <a:r>
              <a:rPr lang="uk-UA" sz="2000" dirty="0" smtClean="0"/>
              <a:t>послідовність </a:t>
            </a:r>
            <a:r>
              <a:rPr lang="uk-UA" sz="2000" dirty="0"/>
              <a:t>циклів розширення і стиснення . На початку кожного з них складався свій набір фізичних констант , що змінювавсь від циклу до циклу . Ми </a:t>
            </a:r>
            <a:r>
              <a:rPr lang="uk-UA" sz="2000" dirty="0" smtClean="0"/>
              <a:t>живемо в </a:t>
            </a:r>
            <a:r>
              <a:rPr lang="uk-UA" sz="2000" dirty="0"/>
              <a:t>тому циклі , в якому сформувалося поєднання фізичних сталих та інших властивостей , сприятливе для </a:t>
            </a:r>
            <a:r>
              <a:rPr lang="uk-UA" sz="2000" dirty="0" err="1"/>
              <a:t>вине</a:t>
            </a:r>
            <a:r>
              <a:rPr lang="uk-UA" sz="2000" dirty="0"/>
              <a:t>- </a:t>
            </a:r>
            <a:r>
              <a:rPr lang="uk-UA" sz="2000" dirty="0" err="1"/>
              <a:t>кнення</a:t>
            </a:r>
            <a:r>
              <a:rPr lang="uk-UA" sz="2000" dirty="0"/>
              <a:t> складних структур і живих систем . Окрім цього , не виключено , що в </a:t>
            </a:r>
            <a:r>
              <a:rPr lang="uk-UA" sz="2000" dirty="0" smtClean="0"/>
              <a:t>матеріальному </a:t>
            </a:r>
            <a:r>
              <a:rPr lang="uk-UA" sz="2000" dirty="0"/>
              <a:t>Космосі існує </a:t>
            </a:r>
            <a:r>
              <a:rPr lang="uk-UA" sz="2000" dirty="0" err="1"/>
              <a:t>нескіченна</a:t>
            </a:r>
            <a:r>
              <a:rPr lang="uk-UA" sz="2000" dirty="0"/>
              <a:t> кількість різних </a:t>
            </a:r>
            <a:r>
              <a:rPr lang="uk-UA" sz="2000" dirty="0" err="1" smtClean="0"/>
              <a:t>Всесвітів</a:t>
            </a:r>
            <a:r>
              <a:rPr lang="uk-UA" sz="2000" dirty="0" smtClean="0"/>
              <a:t> </a:t>
            </a:r>
            <a:r>
              <a:rPr lang="uk-UA" sz="2000" dirty="0"/>
              <a:t>водночас у кожному з яких свій набір , свій комплекс фізичних констант і </a:t>
            </a:r>
            <a:r>
              <a:rPr lang="uk-UA" sz="2000" dirty="0" smtClean="0"/>
              <a:t>властивостей. </a:t>
            </a:r>
            <a:endParaRPr lang="ru-RU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30544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114" y="288082"/>
            <a:ext cx="8064699" cy="6552456"/>
          </a:xfrm>
        </p:spPr>
        <p:txBody>
          <a:bodyPr/>
          <a:lstStyle/>
          <a:p>
            <a:r>
              <a:rPr lang="uk-UA" dirty="0"/>
              <a:t>У нашому Всесвіті , з нашим комплексом </a:t>
            </a:r>
            <a:r>
              <a:rPr lang="uk-UA" dirty="0" smtClean="0"/>
              <a:t>фізичних </a:t>
            </a:r>
            <a:r>
              <a:rPr lang="uk-UA" dirty="0"/>
              <a:t>явищ , зв</a:t>
            </a:r>
            <a:r>
              <a:rPr lang="en-US" dirty="0"/>
              <a:t>’</a:t>
            </a:r>
            <a:r>
              <a:rPr lang="uk-UA" dirty="0" err="1"/>
              <a:t>язків</a:t>
            </a:r>
            <a:r>
              <a:rPr lang="uk-UA" dirty="0"/>
              <a:t> і фундаментальних </a:t>
            </a:r>
            <a:r>
              <a:rPr lang="uk-UA" dirty="0" smtClean="0"/>
              <a:t>фізичних </a:t>
            </a:r>
            <a:r>
              <a:rPr lang="uk-UA" dirty="0"/>
              <a:t>констант , його стабільність </a:t>
            </a:r>
            <a:r>
              <a:rPr lang="uk-UA" dirty="0" smtClean="0"/>
              <a:t>забезпечує </a:t>
            </a:r>
            <a:r>
              <a:rPr lang="uk-UA" dirty="0"/>
              <a:t>саме тими законами природи , які </a:t>
            </a:r>
            <a:r>
              <a:rPr lang="uk-UA" dirty="0" smtClean="0"/>
              <a:t>реалізувалися </a:t>
            </a:r>
            <a:r>
              <a:rPr lang="uk-UA" dirty="0"/>
              <a:t>в навколишньому світі . Але можуть існувати й інші , незвичні для нас комплекси явищ , стабільність яких </a:t>
            </a:r>
            <a:r>
              <a:rPr lang="uk-UA" dirty="0" smtClean="0"/>
              <a:t>забезпечується іншим </a:t>
            </a:r>
            <a:r>
              <a:rPr lang="uk-UA" dirty="0"/>
              <a:t>законам . </a:t>
            </a:r>
            <a:endParaRPr lang="ru-RU" dirty="0"/>
          </a:p>
          <a:p>
            <a:r>
              <a:rPr lang="ru-RU" dirty="0"/>
              <a:t>Зв</a:t>
            </a:r>
            <a:r>
              <a:rPr lang="uk-UA" dirty="0" err="1"/>
              <a:t>ідси</a:t>
            </a:r>
            <a:r>
              <a:rPr lang="uk-UA" dirty="0"/>
              <a:t> ясно , що можна припустити існування </a:t>
            </a:r>
            <a:r>
              <a:rPr lang="uk-UA" dirty="0" err="1" smtClean="0"/>
              <a:t>Всесвітів</a:t>
            </a:r>
            <a:r>
              <a:rPr lang="uk-UA" dirty="0" smtClean="0"/>
              <a:t> </a:t>
            </a:r>
            <a:r>
              <a:rPr lang="uk-UA" dirty="0"/>
              <a:t>з іншими законами , іншими </a:t>
            </a:r>
            <a:r>
              <a:rPr lang="uk-UA" dirty="0" err="1"/>
              <a:t>власти</a:t>
            </a:r>
            <a:r>
              <a:rPr lang="uk-UA" dirty="0"/>
              <a:t>- </a:t>
            </a:r>
            <a:r>
              <a:rPr lang="uk-UA" dirty="0" err="1"/>
              <a:t>востями</a:t>
            </a:r>
            <a:r>
              <a:rPr lang="uk-UA" dirty="0"/>
              <a:t> простору-часу і світовими </a:t>
            </a:r>
            <a:r>
              <a:rPr lang="uk-UA" dirty="0" smtClean="0"/>
              <a:t>константами </a:t>
            </a:r>
            <a:r>
              <a:rPr lang="uk-UA" dirty="0"/>
              <a:t>, не менш організованих , ніж наш , і навіть таких , що забезпечують існування не </a:t>
            </a:r>
            <a:r>
              <a:rPr lang="uk-UA" dirty="0" err="1"/>
              <a:t>гуманоїдної</a:t>
            </a:r>
            <a:r>
              <a:rPr lang="uk-UA" dirty="0"/>
              <a:t> форм життя і розуму. Отже ми існуємо у тому Всесвіті , властивості якого дозволяють формування живих організмів ; </a:t>
            </a:r>
            <a:r>
              <a:rPr lang="uk-UA" dirty="0" smtClean="0"/>
              <a:t>можуть </a:t>
            </a:r>
            <a:r>
              <a:rPr lang="uk-UA" dirty="0"/>
              <a:t>існувати інші </a:t>
            </a:r>
            <a:r>
              <a:rPr lang="uk-UA" dirty="0" err="1"/>
              <a:t>всесвіти</a:t>
            </a:r>
            <a:r>
              <a:rPr lang="uk-UA" dirty="0"/>
              <a:t> , де діють інші фундаментальні закони , і можливе існування принципово інших форм життя 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834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288082"/>
            <a:ext cx="8064500" cy="6552456"/>
          </a:xfrm>
        </p:spPr>
        <p:txBody>
          <a:bodyPr/>
          <a:lstStyle/>
          <a:p>
            <a:r>
              <a:rPr lang="uk-UA" dirty="0"/>
              <a:t>І в тому , і в іншому випадках питання про те , як міг реалізуватися випадковим чином </a:t>
            </a:r>
            <a:r>
              <a:rPr lang="uk-UA" dirty="0" smtClean="0"/>
              <a:t>унікальний </a:t>
            </a:r>
            <a:r>
              <a:rPr lang="uk-UA" dirty="0"/>
              <a:t>і тому малоймовірний набір фізичних констант , фактично знімається . Оскільки число можливостей , тобто циклів </a:t>
            </a:r>
            <a:r>
              <a:rPr lang="uk-UA" dirty="0" smtClean="0"/>
              <a:t>розширення </a:t>
            </a:r>
            <a:r>
              <a:rPr lang="uk-UA" dirty="0"/>
              <a:t>(різних </a:t>
            </a:r>
            <a:r>
              <a:rPr lang="uk-UA" dirty="0" err="1"/>
              <a:t>всесвітів</a:t>
            </a:r>
            <a:r>
              <a:rPr lang="uk-UA" dirty="0"/>
              <a:t> ) , нескінченне , то в існуванні одному з цих циклів (в одному з цих </a:t>
            </a:r>
            <a:r>
              <a:rPr lang="uk-UA" dirty="0" err="1"/>
              <a:t>всесвітів</a:t>
            </a:r>
            <a:r>
              <a:rPr lang="uk-UA" dirty="0"/>
              <a:t> ) необхідного для життя збіг умов з позиції теорії </a:t>
            </a:r>
            <a:r>
              <a:rPr lang="uk-UA" dirty="0" err="1"/>
              <a:t>ймвірностей</a:t>
            </a:r>
            <a:r>
              <a:rPr lang="uk-UA" dirty="0"/>
              <a:t> вже немає нічого неможливого .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2" y="3570288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4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Всесвіту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uk-UA" dirty="0" smtClean="0"/>
              <a:t>1.</a:t>
            </a:r>
            <a:r>
              <a:rPr lang="ru-RU" b="1" dirty="0"/>
              <a:t> Теорія Великого </a:t>
            </a:r>
            <a:r>
              <a:rPr lang="ru-RU" b="1" dirty="0" err="1"/>
              <a:t>вибуху</a:t>
            </a:r>
            <a:endParaRPr lang="ru-RU" b="1" dirty="0"/>
          </a:p>
          <a:p>
            <a:r>
              <a:rPr lang="ru-RU" sz="1800" dirty="0" err="1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err="1"/>
              <a:t>різноманітні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, </a:t>
            </a:r>
            <a:r>
              <a:rPr lang="ru-RU" sz="1800" dirty="0" err="1"/>
              <a:t>якими</a:t>
            </a:r>
            <a:r>
              <a:rPr lang="ru-RU" sz="1800" dirty="0"/>
              <a:t> </a:t>
            </a:r>
            <a:r>
              <a:rPr lang="ru-RU" sz="1800" dirty="0" err="1"/>
              <a:t>намагались</a:t>
            </a:r>
            <a:r>
              <a:rPr lang="ru-RU" sz="1800" dirty="0"/>
              <a:t> </a:t>
            </a:r>
            <a:r>
              <a:rPr lang="ru-RU" sz="1800" dirty="0" err="1"/>
              <a:t>обґрунтувати</a:t>
            </a:r>
            <a:r>
              <a:rPr lang="ru-RU" sz="1800" dirty="0"/>
              <a:t>, з </a:t>
            </a:r>
            <a:r>
              <a:rPr lang="ru-RU" sz="1800" dirty="0" err="1"/>
              <a:t>чого</a:t>
            </a:r>
            <a:r>
              <a:rPr lang="ru-RU" sz="1800" dirty="0"/>
              <a:t> </a:t>
            </a:r>
            <a:r>
              <a:rPr lang="ru-RU" sz="1800" dirty="0" err="1"/>
              <a:t>виник</a:t>
            </a:r>
            <a:r>
              <a:rPr lang="ru-RU" sz="1800" dirty="0"/>
              <a:t> </a:t>
            </a:r>
            <a:r>
              <a:rPr lang="ru-RU" sz="1800" dirty="0" err="1"/>
              <a:t>Всесвіт</a:t>
            </a:r>
            <a:r>
              <a:rPr lang="ru-RU" sz="1800" dirty="0"/>
              <a:t> і як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набув</a:t>
            </a:r>
            <a:r>
              <a:rPr lang="ru-RU" sz="1800" dirty="0"/>
              <a:t> </a:t>
            </a:r>
            <a:r>
              <a:rPr lang="ru-RU" sz="1800" dirty="0" err="1"/>
              <a:t>сучасних</a:t>
            </a:r>
            <a:r>
              <a:rPr lang="ru-RU" sz="1800" dirty="0"/>
              <a:t> </a:t>
            </a:r>
            <a:r>
              <a:rPr lang="ru-RU" sz="1800" dirty="0" err="1"/>
              <a:t>обрисів</a:t>
            </a:r>
            <a:r>
              <a:rPr lang="ru-RU" sz="1800" dirty="0"/>
              <a:t>.</a:t>
            </a:r>
          </a:p>
          <a:p>
            <a:r>
              <a:rPr lang="ru-RU" sz="1800" dirty="0"/>
              <a:t>Основною </a:t>
            </a:r>
            <a:r>
              <a:rPr lang="ru-RU" sz="1800" dirty="0" err="1"/>
              <a:t>теорією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 </a:t>
            </a:r>
            <a:r>
              <a:rPr lang="ru-RU" sz="1800" dirty="0" err="1"/>
              <a:t>вважається</a:t>
            </a:r>
            <a:r>
              <a:rPr lang="ru-RU" sz="1800" dirty="0"/>
              <a:t> теорія про Великий </a:t>
            </a:r>
            <a:r>
              <a:rPr lang="ru-RU" sz="1800" dirty="0" err="1"/>
              <a:t>вибух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відбувся</a:t>
            </a:r>
            <a:r>
              <a:rPr lang="ru-RU" sz="1800" dirty="0"/>
              <a:t> </a:t>
            </a:r>
            <a:r>
              <a:rPr lang="ru-RU" sz="1800" dirty="0" err="1"/>
              <a:t>приблизно</a:t>
            </a:r>
            <a:r>
              <a:rPr lang="ru-RU" sz="1800" dirty="0"/>
              <a:t> 13,73 (± 0,12) млрд </a:t>
            </a:r>
            <a:r>
              <a:rPr lang="ru-RU" sz="1800" dirty="0" err="1"/>
              <a:t>років</a:t>
            </a:r>
            <a:r>
              <a:rPr lang="ru-RU" sz="1800" dirty="0"/>
              <a:t> тому з </a:t>
            </a:r>
            <a:r>
              <a:rPr lang="ru-RU" sz="1800" dirty="0" err="1"/>
              <a:t>подальшим</a:t>
            </a:r>
            <a:r>
              <a:rPr lang="ru-RU" sz="1800" dirty="0"/>
              <a:t> </a:t>
            </a:r>
            <a:r>
              <a:rPr lang="ru-RU" sz="1800" dirty="0" err="1"/>
              <a:t>розширенням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. У </a:t>
            </a:r>
            <a:r>
              <a:rPr lang="ru-RU" sz="1800" dirty="0" err="1"/>
              <a:t>результаті</a:t>
            </a:r>
            <a:r>
              <a:rPr lang="ru-RU" sz="1800" dirty="0"/>
              <a:t> Великого </a:t>
            </a:r>
            <a:r>
              <a:rPr lang="ru-RU" sz="1800" dirty="0" err="1"/>
              <a:t>вибуху</a:t>
            </a:r>
            <a:r>
              <a:rPr lang="ru-RU" sz="1800" dirty="0"/>
              <a:t> </a:t>
            </a:r>
            <a:r>
              <a:rPr lang="ru-RU" sz="1800" dirty="0" err="1"/>
              <a:t>виникла</a:t>
            </a:r>
            <a:r>
              <a:rPr lang="ru-RU" sz="1800" dirty="0"/>
              <a:t> матерія, </a:t>
            </a:r>
            <a:r>
              <a:rPr lang="ru-RU" sz="1800" dirty="0" err="1"/>
              <a:t>простір</a:t>
            </a:r>
            <a:r>
              <a:rPr lang="ru-RU" sz="1800" dirty="0"/>
              <a:t> і час. Теорія </a:t>
            </a:r>
            <a:r>
              <a:rPr lang="ru-RU" sz="1800" dirty="0" err="1"/>
              <a:t>вважає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Великого </a:t>
            </a:r>
            <a:r>
              <a:rPr lang="ru-RU" sz="1800" dirty="0" err="1"/>
              <a:t>вибуху</a:t>
            </a:r>
            <a:r>
              <a:rPr lang="ru-RU" sz="1800" dirty="0"/>
              <a:t> </a:t>
            </a:r>
            <a:r>
              <a:rPr lang="ru-RU" sz="1800" dirty="0" err="1"/>
              <a:t>Всесвіт</a:t>
            </a:r>
            <a:r>
              <a:rPr lang="ru-RU" sz="1800" dirty="0"/>
              <a:t> </a:t>
            </a:r>
            <a:r>
              <a:rPr lang="ru-RU" sz="1800" dirty="0" err="1"/>
              <a:t>мав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високу</a:t>
            </a:r>
            <a:r>
              <a:rPr lang="ru-RU" sz="1800" dirty="0"/>
              <a:t> температуру. </a:t>
            </a:r>
            <a:r>
              <a:rPr lang="ru-RU" sz="1800" dirty="0" err="1"/>
              <a:t>Приблизно</a:t>
            </a:r>
            <a:r>
              <a:rPr lang="ru-RU" sz="1800" dirty="0"/>
              <a:t> через 10 секунд </a:t>
            </a:r>
            <a:r>
              <a:rPr lang="ru-RU" sz="1800" dirty="0" err="1"/>
              <a:t>сформувались</a:t>
            </a:r>
            <a:r>
              <a:rPr lang="ru-RU" sz="1800" dirty="0"/>
              <a:t> </a:t>
            </a:r>
            <a:r>
              <a:rPr lang="ru-RU" sz="1800" dirty="0" err="1"/>
              <a:t>атомні</a:t>
            </a:r>
            <a:r>
              <a:rPr lang="ru-RU" sz="1800" dirty="0"/>
              <a:t> </a:t>
            </a:r>
            <a:r>
              <a:rPr lang="ru-RU" sz="1800" dirty="0" err="1"/>
              <a:t>частинки</a:t>
            </a:r>
            <a:r>
              <a:rPr lang="ru-RU" sz="1800" dirty="0"/>
              <a:t> :</a:t>
            </a:r>
            <a:r>
              <a:rPr lang="ru-RU" sz="1800" dirty="0" err="1" smtClean="0"/>
              <a:t>протони</a:t>
            </a:r>
            <a:r>
              <a:rPr lang="ru-RU" sz="1800" dirty="0"/>
              <a:t>, </a:t>
            </a:r>
            <a:r>
              <a:rPr lang="ru-RU" sz="1800" dirty="0" err="1"/>
              <a:t>електрони</a:t>
            </a:r>
            <a:r>
              <a:rPr lang="ru-RU" sz="1800" dirty="0"/>
              <a:t> і </a:t>
            </a:r>
            <a:r>
              <a:rPr lang="ru-RU" sz="1800" dirty="0" err="1"/>
              <a:t>нейтрони</a:t>
            </a:r>
            <a:r>
              <a:rPr lang="ru-RU" sz="1800" dirty="0"/>
              <a:t>. </a:t>
            </a:r>
            <a:r>
              <a:rPr lang="ru-RU" sz="1800" dirty="0" err="1"/>
              <a:t>Атоми</a:t>
            </a:r>
            <a:r>
              <a:rPr lang="ru-RU" sz="1800" dirty="0"/>
              <a:t> </a:t>
            </a:r>
            <a:r>
              <a:rPr lang="ru-RU" sz="1800" dirty="0" err="1"/>
              <a:t>Гідрогену</a:t>
            </a:r>
            <a:r>
              <a:rPr lang="ru-RU" sz="1800" dirty="0"/>
              <a:t> і </a:t>
            </a:r>
            <a:r>
              <a:rPr lang="ru-RU" sz="1800" dirty="0" err="1"/>
              <a:t>Гелію</a:t>
            </a:r>
            <a:r>
              <a:rPr lang="ru-RU" sz="1800" dirty="0"/>
              <a:t>, з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складаються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зірок</a:t>
            </a:r>
            <a:r>
              <a:rPr lang="ru-RU" sz="1800" dirty="0"/>
              <a:t>, </a:t>
            </a:r>
            <a:r>
              <a:rPr lang="ru-RU" sz="1800" dirty="0" err="1"/>
              <a:t>утворилися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через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сотень</a:t>
            </a:r>
            <a:r>
              <a:rPr lang="ru-RU" sz="1800" dirty="0"/>
              <a:t> </a:t>
            </a:r>
            <a:r>
              <a:rPr lang="ru-RU" sz="1800" dirty="0" err="1"/>
              <a:t>тисяч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Великого </a:t>
            </a:r>
            <a:r>
              <a:rPr lang="ru-RU" sz="1800" dirty="0" err="1"/>
              <a:t>вибуху</a:t>
            </a:r>
            <a:r>
              <a:rPr lang="ru-RU" sz="1800" dirty="0"/>
              <a:t>, коли </a:t>
            </a:r>
            <a:r>
              <a:rPr lang="ru-RU" sz="1800" dirty="0" err="1"/>
              <a:t>Всесвіт</a:t>
            </a:r>
            <a:r>
              <a:rPr lang="ru-RU" sz="1800" dirty="0"/>
              <a:t>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розширився</a:t>
            </a:r>
            <a:r>
              <a:rPr lang="ru-RU" sz="1800" dirty="0"/>
              <a:t> в </a:t>
            </a:r>
            <a:r>
              <a:rPr lang="ru-RU" sz="1800" dirty="0" err="1"/>
              <a:t>розмірах</a:t>
            </a:r>
            <a:r>
              <a:rPr lang="ru-RU" sz="1800" dirty="0"/>
              <a:t> і </a:t>
            </a:r>
            <a:r>
              <a:rPr lang="ru-RU" sz="1800" dirty="0" err="1"/>
              <a:t>охолов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Пропонувалися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і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 теорія </a:t>
            </a:r>
            <a:r>
              <a:rPr lang="ru-RU" sz="1800" dirty="0" err="1"/>
              <a:t>стаціонарного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, яка, </a:t>
            </a:r>
            <a:r>
              <a:rPr lang="ru-RU" sz="1800" dirty="0" err="1"/>
              <a:t>втім</a:t>
            </a:r>
            <a:r>
              <a:rPr lang="ru-RU" sz="1800" dirty="0"/>
              <a:t>, </a:t>
            </a:r>
            <a:r>
              <a:rPr lang="ru-RU" sz="1800" dirty="0" err="1"/>
              <a:t>втратила</a:t>
            </a:r>
            <a:r>
              <a:rPr lang="ru-RU" sz="1800" dirty="0"/>
              <a:t> </a:t>
            </a:r>
            <a:r>
              <a:rPr lang="ru-RU" sz="1800" dirty="0" err="1"/>
              <a:t>прихильників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 </a:t>
            </a:r>
            <a:r>
              <a:rPr lang="ru-RU" sz="1800" dirty="0" err="1"/>
              <a:t>реліктового</a:t>
            </a:r>
            <a:r>
              <a:rPr lang="ru-RU" sz="1800" dirty="0"/>
              <a:t> випромінювання в </a:t>
            </a:r>
            <a:r>
              <a:rPr lang="ru-RU" sz="1800" dirty="0" err="1"/>
              <a:t>середині</a:t>
            </a:r>
            <a:r>
              <a:rPr lang="ru-RU" sz="1800" dirty="0"/>
              <a:t> 1960-их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2632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52090" y="360090"/>
            <a:ext cx="8064500" cy="6264696"/>
          </a:xfrm>
        </p:spPr>
        <p:txBody>
          <a:bodyPr/>
          <a:lstStyle/>
          <a:p>
            <a:r>
              <a:rPr lang="ru-RU" sz="1800" dirty="0"/>
              <a:t>За </a:t>
            </a:r>
            <a:r>
              <a:rPr lang="ru-RU" sz="1800" dirty="0" err="1"/>
              <a:t>підрахунками</a:t>
            </a:r>
            <a:r>
              <a:rPr lang="ru-RU" sz="1800" dirty="0"/>
              <a:t>, </a:t>
            </a:r>
            <a:r>
              <a:rPr lang="ru-RU" sz="1800" dirty="0" err="1"/>
              <a:t>якщо</a:t>
            </a:r>
            <a:r>
              <a:rPr lang="ru-RU" sz="1800" dirty="0"/>
              <a:t> Великий </a:t>
            </a:r>
            <a:r>
              <a:rPr lang="ru-RU" sz="1800" dirty="0" err="1"/>
              <a:t>вибух</a:t>
            </a:r>
            <a:r>
              <a:rPr lang="ru-RU" sz="1800" dirty="0"/>
              <a:t> </a:t>
            </a:r>
            <a:r>
              <a:rPr lang="ru-RU" sz="1800" dirty="0" err="1"/>
              <a:t>відбувся</a:t>
            </a:r>
            <a:r>
              <a:rPr lang="ru-RU" sz="1800" dirty="0"/>
              <a:t> </a:t>
            </a:r>
            <a:r>
              <a:rPr lang="ru-RU" sz="1800" dirty="0" err="1"/>
              <a:t>приблизно</a:t>
            </a:r>
            <a:r>
              <a:rPr lang="ru-RU" sz="1800" dirty="0"/>
              <a:t> 14 млрд </a:t>
            </a:r>
            <a:r>
              <a:rPr lang="ru-RU" sz="1800" dirty="0" err="1"/>
              <a:t>років</a:t>
            </a:r>
            <a:r>
              <a:rPr lang="ru-RU" sz="1800" dirty="0"/>
              <a:t> тому, </a:t>
            </a:r>
            <a:r>
              <a:rPr lang="ru-RU" sz="1800" dirty="0" err="1"/>
              <a:t>Всесвіт</a:t>
            </a:r>
            <a:r>
              <a:rPr lang="ru-RU" sz="1800" dirty="0"/>
              <a:t> </a:t>
            </a:r>
            <a:r>
              <a:rPr lang="ru-RU" sz="1800" dirty="0" err="1"/>
              <a:t>мав</a:t>
            </a:r>
            <a:r>
              <a:rPr lang="ru-RU" sz="1800" dirty="0"/>
              <a:t> </a:t>
            </a:r>
            <a:r>
              <a:rPr lang="ru-RU" sz="1800" dirty="0" err="1"/>
              <a:t>охолонути</a:t>
            </a:r>
            <a:r>
              <a:rPr lang="ru-RU" sz="1800" dirty="0"/>
              <a:t> до </a:t>
            </a:r>
            <a:r>
              <a:rPr lang="ru-RU" sz="1800" dirty="0" err="1"/>
              <a:t>температури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</a:t>
            </a:r>
            <a:r>
              <a:rPr lang="ru-RU" sz="1800" dirty="0" err="1"/>
              <a:t>трьох</a:t>
            </a:r>
            <a:r>
              <a:rPr lang="ru-RU" sz="1800" dirty="0"/>
              <a:t> градусів </a:t>
            </a:r>
            <a:r>
              <a:rPr lang="ru-RU" sz="1800" dirty="0" err="1"/>
              <a:t>Кельвіна</a:t>
            </a:r>
            <a:r>
              <a:rPr lang="ru-RU" sz="1800" dirty="0"/>
              <a:t>. За </a:t>
            </a:r>
            <a:r>
              <a:rPr lang="ru-RU" sz="1800" dirty="0" err="1"/>
              <a:t>допомогою</a:t>
            </a:r>
            <a:r>
              <a:rPr lang="ru-RU" sz="1800" dirty="0"/>
              <a:t> </a:t>
            </a:r>
            <a:r>
              <a:rPr lang="ru-RU" sz="1800" dirty="0" err="1"/>
              <a:t>радіотелескопів</a:t>
            </a:r>
            <a:r>
              <a:rPr lang="ru-RU" sz="1800" dirty="0"/>
              <a:t> 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зареєструвані</a:t>
            </a:r>
            <a:r>
              <a:rPr lang="ru-RU" sz="1800" dirty="0"/>
              <a:t> </a:t>
            </a:r>
            <a:r>
              <a:rPr lang="ru-RU" sz="1800" dirty="0" err="1"/>
              <a:t>радіошуми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відповідають</a:t>
            </a:r>
            <a:r>
              <a:rPr lang="ru-RU" sz="1800" dirty="0"/>
              <a:t> </a:t>
            </a:r>
            <a:r>
              <a:rPr lang="ru-RU" sz="1800" dirty="0" err="1"/>
              <a:t>даній</a:t>
            </a:r>
            <a:r>
              <a:rPr lang="ru-RU" sz="1800" dirty="0"/>
              <a:t> </a:t>
            </a:r>
            <a:r>
              <a:rPr lang="ru-RU" sz="1800" dirty="0" err="1"/>
              <a:t>температурі</a:t>
            </a:r>
            <a:r>
              <a:rPr lang="ru-RU" sz="1800" dirty="0"/>
              <a:t>, на </a:t>
            </a:r>
            <a:r>
              <a:rPr lang="ru-RU" sz="1800" dirty="0" err="1"/>
              <a:t>всьому</a:t>
            </a:r>
            <a:r>
              <a:rPr lang="ru-RU" sz="1800" dirty="0"/>
              <a:t> </a:t>
            </a:r>
            <a:r>
              <a:rPr lang="ru-RU" sz="1800" dirty="0" err="1"/>
              <a:t>зоряному</a:t>
            </a:r>
            <a:r>
              <a:rPr lang="ru-RU" sz="1800" dirty="0"/>
              <a:t> </a:t>
            </a:r>
            <a:r>
              <a:rPr lang="ru-RU" sz="1800" dirty="0" err="1"/>
              <a:t>небі</a:t>
            </a:r>
            <a:r>
              <a:rPr lang="ru-RU" sz="1800" dirty="0"/>
              <a:t>. Вони </a:t>
            </a:r>
            <a:r>
              <a:rPr lang="ru-RU" sz="1800" dirty="0" err="1"/>
              <a:t>вважаються</a:t>
            </a:r>
            <a:r>
              <a:rPr lang="ru-RU" sz="1800" dirty="0"/>
              <a:t> </a:t>
            </a:r>
            <a:r>
              <a:rPr lang="ru-RU" sz="1800" dirty="0" err="1"/>
              <a:t>відголосками</a:t>
            </a:r>
            <a:r>
              <a:rPr lang="ru-RU" sz="1800" dirty="0"/>
              <a:t> стану </a:t>
            </a:r>
            <a:r>
              <a:rPr lang="ru-RU" sz="1800" dirty="0" err="1"/>
              <a:t>Всесвіту</a:t>
            </a:r>
            <a:r>
              <a:rPr lang="ru-RU" sz="1800" dirty="0"/>
              <a:t> через </a:t>
            </a:r>
            <a:r>
              <a:rPr lang="ru-RU" sz="1800" dirty="0" err="1"/>
              <a:t>деякий</a:t>
            </a:r>
            <a:r>
              <a:rPr lang="ru-RU" sz="1800" dirty="0"/>
              <a:t> час </a:t>
            </a:r>
            <a:r>
              <a:rPr lang="ru-RU" sz="1800" dirty="0" err="1"/>
              <a:t>після</a:t>
            </a:r>
            <a:r>
              <a:rPr lang="ru-RU" sz="1800" dirty="0"/>
              <a:t> Великого </a:t>
            </a:r>
            <a:r>
              <a:rPr lang="ru-RU" sz="1800" dirty="0" err="1"/>
              <a:t>вибуху</a:t>
            </a:r>
            <a:r>
              <a:rPr lang="ru-RU" sz="1800" dirty="0"/>
              <a:t>, того часу, коли </a:t>
            </a:r>
            <a:r>
              <a:rPr lang="ru-RU" sz="1800" dirty="0" err="1"/>
              <a:t>відбулося</a:t>
            </a:r>
            <a:r>
              <a:rPr lang="ru-RU" sz="1800" dirty="0"/>
              <a:t> </a:t>
            </a:r>
            <a:r>
              <a:rPr lang="ru-RU" sz="1800" dirty="0" err="1"/>
              <a:t>утворення</a:t>
            </a:r>
            <a:r>
              <a:rPr lang="ru-RU" sz="1800" dirty="0"/>
              <a:t> </a:t>
            </a:r>
            <a:r>
              <a:rPr lang="ru-RU" sz="1800" dirty="0" err="1"/>
              <a:t>нейтральних</a:t>
            </a:r>
            <a:r>
              <a:rPr lang="ru-RU" sz="1800" dirty="0"/>
              <a:t> </a:t>
            </a:r>
            <a:r>
              <a:rPr lang="ru-RU" sz="1800" dirty="0" err="1"/>
              <a:t>атомів</a:t>
            </a:r>
            <a:r>
              <a:rPr lang="ru-RU" sz="1800" dirty="0"/>
              <a:t>.</a:t>
            </a:r>
          </a:p>
          <a:p>
            <a:endParaRPr lang="uk-UA" sz="18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0" y="2472220"/>
            <a:ext cx="5333333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360090"/>
            <a:ext cx="8064500" cy="6480448"/>
          </a:xfrm>
        </p:spPr>
        <p:txBody>
          <a:bodyPr/>
          <a:lstStyle/>
          <a:p>
            <a:r>
              <a:rPr lang="uk-UA" dirty="0" smtClean="0"/>
              <a:t>2.</a:t>
            </a:r>
            <a:r>
              <a:rPr lang="ru-RU" b="1" dirty="0"/>
              <a:t> </a:t>
            </a:r>
            <a:r>
              <a:rPr lang="ru-RU" b="1" dirty="0" err="1"/>
              <a:t>Інфляційна</a:t>
            </a:r>
            <a:r>
              <a:rPr lang="ru-RU" b="1" dirty="0"/>
              <a:t> модель</a:t>
            </a:r>
          </a:p>
          <a:p>
            <a:endParaRPr lang="uk-UA" dirty="0" smtClean="0"/>
          </a:p>
          <a:p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описують</a:t>
            </a:r>
            <a:r>
              <a:rPr lang="ru-RU" sz="1800" dirty="0"/>
              <a:t> </a:t>
            </a:r>
            <a:r>
              <a:rPr lang="ru-RU" sz="1800" dirty="0" err="1"/>
              <a:t>передбачувану</a:t>
            </a:r>
            <a:r>
              <a:rPr lang="ru-RU" sz="1800" dirty="0"/>
              <a:t> </a:t>
            </a:r>
            <a:r>
              <a:rPr lang="ru-RU" sz="1800" dirty="0" err="1"/>
              <a:t>стадію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почалася</a:t>
            </a:r>
            <a:r>
              <a:rPr lang="ru-RU" sz="1800" dirty="0"/>
              <a:t> через ~ 10</a:t>
            </a:r>
            <a:r>
              <a:rPr lang="ru-RU" sz="1800" baseline="30000" dirty="0"/>
              <a:t>−42</a:t>
            </a:r>
            <a:r>
              <a:rPr lang="ru-RU" sz="1800" dirty="0"/>
              <a:t>с </a:t>
            </a:r>
            <a:r>
              <a:rPr lang="ru-RU" sz="1800" dirty="0" err="1"/>
              <a:t>після</a:t>
            </a:r>
            <a:r>
              <a:rPr lang="ru-RU" sz="1800" dirty="0"/>
              <a:t> Великого </a:t>
            </a:r>
            <a:r>
              <a:rPr lang="ru-RU" sz="1800" dirty="0" err="1"/>
              <a:t>Вибуху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носить </a:t>
            </a:r>
            <a:r>
              <a:rPr lang="ru-RU" sz="1800" dirty="0" err="1"/>
              <a:t>назву</a:t>
            </a:r>
            <a:r>
              <a:rPr lang="ru-RU" sz="1800" dirty="0"/>
              <a:t> </a:t>
            </a:r>
            <a:r>
              <a:rPr lang="ru-RU" sz="1800" dirty="0" err="1"/>
              <a:t>інфляційної</a:t>
            </a:r>
            <a:r>
              <a:rPr lang="ru-RU" sz="1800" dirty="0"/>
              <a:t> </a:t>
            </a:r>
            <a:r>
              <a:rPr lang="ru-RU" sz="1800" dirty="0" err="1"/>
              <a:t>стадії</a:t>
            </a:r>
            <a:r>
              <a:rPr lang="ru-RU" sz="1800" dirty="0"/>
              <a:t>.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ідея</a:t>
            </a:r>
            <a:r>
              <a:rPr lang="ru-RU" sz="1800" dirty="0"/>
              <a:t>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пояснити</a:t>
            </a:r>
            <a:r>
              <a:rPr lang="ru-RU" sz="1800" dirty="0"/>
              <a:t> </a:t>
            </a:r>
            <a:r>
              <a:rPr lang="ru-RU" sz="1800" dirty="0" err="1"/>
              <a:t>плоску</a:t>
            </a:r>
            <a:r>
              <a:rPr lang="ru-RU" sz="1800" dirty="0"/>
              <a:t> </a:t>
            </a:r>
            <a:r>
              <a:rPr lang="ru-RU" sz="1800" dirty="0" err="1"/>
              <a:t>геометрію</a:t>
            </a:r>
            <a:r>
              <a:rPr lang="ru-RU" sz="1800" dirty="0"/>
              <a:t> простору. 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теорія </a:t>
            </a:r>
            <a:r>
              <a:rPr lang="ru-RU" sz="1800" dirty="0" err="1"/>
              <a:t>інфляції</a:t>
            </a:r>
            <a:r>
              <a:rPr lang="ru-RU" sz="1800" dirty="0"/>
              <a:t> </a:t>
            </a:r>
            <a:r>
              <a:rPr lang="ru-RU" sz="1800" dirty="0" err="1"/>
              <a:t>припускає</a:t>
            </a:r>
            <a:r>
              <a:rPr lang="ru-RU" sz="1800" dirty="0"/>
              <a:t> </a:t>
            </a:r>
            <a:r>
              <a:rPr lang="ru-RU" sz="1800" dirty="0" err="1"/>
              <a:t>народження</a:t>
            </a:r>
            <a:r>
              <a:rPr lang="ru-RU" sz="1800" dirty="0"/>
              <a:t> </a:t>
            </a:r>
            <a:r>
              <a:rPr lang="ru-RU" sz="1800" dirty="0" err="1"/>
              <a:t>спостережуваного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 з </a:t>
            </a:r>
            <a:r>
              <a:rPr lang="ru-RU" sz="1800" dirty="0" err="1"/>
              <a:t>маленької</a:t>
            </a:r>
            <a:r>
              <a:rPr lang="ru-RU" sz="1800" dirty="0"/>
              <a:t> </a:t>
            </a:r>
            <a:r>
              <a:rPr lang="ru-RU" sz="1800" dirty="0" err="1"/>
              <a:t>спочатку</a:t>
            </a:r>
            <a:r>
              <a:rPr lang="ru-RU" sz="1800" dirty="0"/>
              <a:t> причинно-</a:t>
            </a:r>
            <a:r>
              <a:rPr lang="ru-RU" sz="1800" dirty="0" err="1"/>
              <a:t>зв'язаної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пояснює</a:t>
            </a:r>
            <a:r>
              <a:rPr lang="ru-RU" sz="1800" dirty="0"/>
              <a:t> однорідність і ізотропність </a:t>
            </a:r>
            <a:r>
              <a:rPr lang="ru-RU" sz="1800" dirty="0" err="1"/>
              <a:t>Всесвіту</a:t>
            </a:r>
            <a:r>
              <a:rPr lang="ru-RU" sz="1800" dirty="0"/>
              <a:t>. </a:t>
            </a:r>
            <a:r>
              <a:rPr lang="ru-RU" sz="1800" dirty="0" err="1"/>
              <a:t>Габблове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є </a:t>
            </a:r>
            <a:r>
              <a:rPr lang="ru-RU" sz="1800" dirty="0" err="1"/>
              <a:t>рухом</a:t>
            </a:r>
            <a:r>
              <a:rPr lang="ru-RU" sz="1800" dirty="0"/>
              <a:t> по </a:t>
            </a:r>
            <a:r>
              <a:rPr lang="ru-RU" sz="1800" dirty="0" err="1"/>
              <a:t>інерції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великій</a:t>
            </a:r>
            <a:r>
              <a:rPr lang="ru-RU" sz="1800" dirty="0"/>
              <a:t> </a:t>
            </a:r>
            <a:r>
              <a:rPr lang="ru-RU" sz="1800" dirty="0" err="1"/>
              <a:t>кінетичної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накопичена</a:t>
            </a:r>
            <a:r>
              <a:rPr lang="ru-RU" sz="1800" dirty="0"/>
              <a:t> в </a:t>
            </a:r>
            <a:r>
              <a:rPr lang="ru-RU" sz="1800" dirty="0" err="1"/>
              <a:t>ході</a:t>
            </a:r>
            <a:r>
              <a:rPr lang="ru-RU" sz="1800" dirty="0"/>
              <a:t> </a:t>
            </a:r>
            <a:r>
              <a:rPr lang="ru-RU" sz="1800" dirty="0" err="1"/>
              <a:t>інфляції</a:t>
            </a:r>
            <a:r>
              <a:rPr lang="ru-RU" sz="1800" dirty="0"/>
              <a:t>.</a:t>
            </a:r>
          </a:p>
          <a:p>
            <a:r>
              <a:rPr lang="ru-RU" sz="1800" dirty="0"/>
              <a:t>Будь-яке </a:t>
            </a:r>
            <a:r>
              <a:rPr lang="ru-RU" sz="1800" dirty="0" err="1"/>
              <a:t>інфляційне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</a:t>
            </a:r>
            <a:r>
              <a:rPr lang="ru-RU" sz="1800" dirty="0" err="1"/>
              <a:t>починається</a:t>
            </a:r>
            <a:r>
              <a:rPr lang="ru-RU" sz="1800" dirty="0"/>
              <a:t> з </a:t>
            </a:r>
            <a:r>
              <a:rPr lang="ru-RU" sz="1800" dirty="0" err="1"/>
              <a:t>планківських</a:t>
            </a:r>
            <a:r>
              <a:rPr lang="ru-RU" sz="1800" dirty="0"/>
              <a:t> </a:t>
            </a:r>
            <a:r>
              <a:rPr lang="ru-RU" sz="1800" dirty="0" err="1"/>
              <a:t>розмірів</a:t>
            </a:r>
            <a:r>
              <a:rPr lang="ru-RU" sz="1800" dirty="0"/>
              <a:t> і </a:t>
            </a:r>
            <a:r>
              <a:rPr lang="ru-RU" sz="1800" dirty="0" err="1"/>
              <a:t>часів</a:t>
            </a:r>
            <a:r>
              <a:rPr lang="ru-RU" sz="1800" dirty="0"/>
              <a:t>, коли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закони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 </a:t>
            </a:r>
            <a:r>
              <a:rPr lang="ru-RU" sz="1800" dirty="0" err="1"/>
              <a:t>починають</a:t>
            </a:r>
            <a:r>
              <a:rPr lang="ru-RU" sz="1800" dirty="0"/>
              <a:t> адекватно </a:t>
            </a:r>
            <a:r>
              <a:rPr lang="ru-RU" sz="1800" dirty="0" err="1"/>
              <a:t>описувати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відбуваються</a:t>
            </a:r>
            <a:r>
              <a:rPr lang="ru-RU" sz="1800" dirty="0"/>
              <a:t> в </a:t>
            </a:r>
            <a:r>
              <a:rPr lang="ru-RU" sz="1800" dirty="0" err="1"/>
              <a:t>цей</a:t>
            </a:r>
            <a:r>
              <a:rPr lang="ru-RU" sz="1800" dirty="0"/>
              <a:t> момент. </a:t>
            </a:r>
            <a:r>
              <a:rPr lang="ru-RU" sz="1800" dirty="0" err="1"/>
              <a:t>Єдина</a:t>
            </a:r>
            <a:r>
              <a:rPr lang="ru-RU" sz="1800" dirty="0"/>
              <a:t> причина </a:t>
            </a:r>
            <a:r>
              <a:rPr lang="ru-RU" sz="1800" dirty="0" err="1"/>
              <a:t>прискореного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в рамках загальної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  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негативний</a:t>
            </a:r>
            <a:r>
              <a:rPr lang="ru-RU" sz="1800" dirty="0"/>
              <a:t> </a:t>
            </a:r>
            <a:r>
              <a:rPr lang="ru-RU" sz="1800" dirty="0" err="1"/>
              <a:t>тиск</a:t>
            </a:r>
            <a:r>
              <a:rPr lang="ru-RU" sz="1800" dirty="0"/>
              <a:t>. </a:t>
            </a:r>
            <a:r>
              <a:rPr lang="ru-RU" sz="1800" dirty="0" err="1"/>
              <a:t>Такий</a:t>
            </a:r>
            <a:r>
              <a:rPr lang="ru-RU" sz="1800" dirty="0"/>
              <a:t> </a:t>
            </a:r>
            <a:r>
              <a:rPr lang="ru-RU" sz="1800" dirty="0" err="1"/>
              <a:t>тиск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описати</a:t>
            </a:r>
            <a:r>
              <a:rPr lang="ru-RU" sz="1800" dirty="0"/>
              <a:t> </a:t>
            </a:r>
            <a:r>
              <a:rPr lang="ru-RU" sz="1800" dirty="0" err="1"/>
              <a:t>скалярним</a:t>
            </a:r>
            <a:r>
              <a:rPr lang="ru-RU" sz="1800" dirty="0"/>
              <a:t> полем,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</a:t>
            </a:r>
            <a:r>
              <a:rPr lang="ru-RU" sz="1800" dirty="0" err="1"/>
              <a:t>назву</a:t>
            </a:r>
            <a:r>
              <a:rPr lang="ru-RU" sz="1800" dirty="0"/>
              <a:t> інфлантона. </a:t>
            </a:r>
            <a:r>
              <a:rPr lang="ru-RU" sz="1800" dirty="0" err="1"/>
              <a:t>Зокрема</a:t>
            </a:r>
            <a:r>
              <a:rPr lang="ru-RU" sz="1800" dirty="0"/>
              <a:t>, таким же чином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описати</a:t>
            </a:r>
            <a:r>
              <a:rPr lang="ru-RU" sz="1800" dirty="0"/>
              <a:t> і </a:t>
            </a:r>
            <a:r>
              <a:rPr lang="ru-RU" sz="1800" dirty="0" err="1"/>
              <a:t>тиск</a:t>
            </a:r>
            <a:r>
              <a:rPr lang="ru-RU" sz="1800" dirty="0"/>
              <a:t> </a:t>
            </a:r>
            <a:r>
              <a:rPr lang="ru-RU" sz="1800" dirty="0" err="1"/>
              <a:t>фізичного</a:t>
            </a:r>
            <a:r>
              <a:rPr lang="ru-RU" sz="1800" dirty="0"/>
              <a:t> вакууму (</a:t>
            </a:r>
            <a:r>
              <a:rPr lang="ru-RU" sz="1800" dirty="0" err="1"/>
              <a:t>космологічну</a:t>
            </a:r>
            <a:r>
              <a:rPr lang="ru-RU" sz="1800" dirty="0"/>
              <a:t> константу). В </a:t>
            </a:r>
            <a:r>
              <a:rPr lang="ru-RU" sz="1800" dirty="0" err="1"/>
              <a:t>кінці</a:t>
            </a:r>
            <a:r>
              <a:rPr lang="ru-RU" sz="1800" dirty="0"/>
              <a:t> </a:t>
            </a:r>
            <a:r>
              <a:rPr lang="ru-RU" sz="1800" dirty="0" err="1"/>
              <a:t>інфляційної</a:t>
            </a:r>
            <a:r>
              <a:rPr lang="ru-RU" sz="1800" dirty="0"/>
              <a:t> </a:t>
            </a:r>
            <a:r>
              <a:rPr lang="ru-RU" sz="1800" dirty="0" err="1"/>
              <a:t>стадії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поле </a:t>
            </a:r>
            <a:r>
              <a:rPr lang="ru-RU" sz="1800" dirty="0" err="1"/>
              <a:t>повинне</a:t>
            </a:r>
            <a:r>
              <a:rPr lang="ru-RU" sz="1800" dirty="0"/>
              <a:t> </a:t>
            </a:r>
            <a:r>
              <a:rPr lang="ru-RU" sz="1800" dirty="0" err="1"/>
              <a:t>розпадатися</a:t>
            </a:r>
            <a:r>
              <a:rPr lang="ru-RU" sz="1800" dirty="0"/>
              <a:t>, в </a:t>
            </a:r>
            <a:r>
              <a:rPr lang="ru-RU" sz="1800" dirty="0" err="1"/>
              <a:t>іншому</a:t>
            </a:r>
            <a:r>
              <a:rPr lang="ru-RU" sz="1800" dirty="0"/>
              <a:t> </a:t>
            </a:r>
            <a:r>
              <a:rPr lang="ru-RU" sz="1800" dirty="0" err="1"/>
              <a:t>випадку</a:t>
            </a:r>
            <a:r>
              <a:rPr lang="ru-RU" sz="1800" dirty="0"/>
              <a:t> </a:t>
            </a:r>
            <a:r>
              <a:rPr lang="ru-RU" sz="1800" dirty="0" err="1"/>
              <a:t>експоненціальне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закінчиться</a:t>
            </a:r>
            <a:r>
              <a:rPr lang="ru-RU" sz="1800" dirty="0"/>
              <a:t>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5776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26462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4A8D57-F961-4C82-95EE-53050E8B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TS102646203</Template>
  <TotalTime>101</TotalTime>
  <Words>840</Words>
  <Application>Microsoft Office PowerPoint</Application>
  <PresentationFormat>Произвольный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TS102646203</vt:lpstr>
      <vt:lpstr>Питання існування інших Всесвітів. Унікуальність нашого Всесвіту  Підготувала учениця 7(11)-Б класу Луцької гімназії №4 імені Модеста Левицького Цибульська Вікторія </vt:lpstr>
      <vt:lpstr>Всесвіт – це весь існуючий матеріальний світ , безмежний у просторі і часі . Він безпереривно змінюється і постійно розширюється. </vt:lpstr>
      <vt:lpstr>Презентация PowerPoint</vt:lpstr>
      <vt:lpstr>Унікальність нашого Всесвіту</vt:lpstr>
      <vt:lpstr>Презентация PowerPoint</vt:lpstr>
      <vt:lpstr>Презентация PowerPoint</vt:lpstr>
      <vt:lpstr>Теорії походження Всесвіту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існування інших всевітів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Питання існування інших Всесвітів. Унікуальність нашого Всесвіту  Підготувала учениця 7(11)-Б класу Луцької гімназії №4 імені Модеста Левицького Цибульська Вікторія</dc:title>
  <dc:creator>Пользователь Windows</dc:creator>
  <cp:lastModifiedBy>Пользователь Windows</cp:lastModifiedBy>
  <cp:revision>9</cp:revision>
  <dcterms:created xsi:type="dcterms:W3CDTF">2014-05-13T14:57:18Z</dcterms:created>
  <dcterms:modified xsi:type="dcterms:W3CDTF">2014-05-13T16:39:18Z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TC026462039991</vt:lpwstr>
  </property>
</Properties>
</file>