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E8A0-790C-4A38-B57E-7159A8743015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C369-09EF-4B75-96F5-08DE7CA817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учениця 11 Б класу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Кандибка</a:t>
            </a:r>
            <a:r>
              <a:rPr lang="uk-UA" dirty="0" smtClean="0">
                <a:solidFill>
                  <a:schemeClr val="tx1"/>
                </a:solidFill>
              </a:rPr>
              <a:t> Ольга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43" y="1700808"/>
            <a:ext cx="9113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Планети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Сонячної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системи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найближче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становить 1738 км,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віддаль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384400 км.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у 81,3 рази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а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r>
              <a:rPr lang="ru-RU" dirty="0" smtClean="0"/>
              <a:t> на </a:t>
            </a:r>
            <a:r>
              <a:rPr lang="ru-RU" dirty="0" err="1" smtClean="0"/>
              <a:t>місячній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163 см/с</a:t>
            </a:r>
            <a:r>
              <a:rPr lang="ru-RU" baseline="30000" dirty="0" smtClean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Місяць</a:t>
            </a:r>
            <a:r>
              <a:rPr lang="ru-RU" dirty="0" smtClean="0"/>
              <a:t> — </a:t>
            </a:r>
            <a:r>
              <a:rPr lang="ru-RU" dirty="0" err="1" smtClean="0"/>
              <a:t>дуже</a:t>
            </a:r>
            <a:r>
              <a:rPr lang="ru-RU" dirty="0" smtClean="0"/>
              <a:t> великий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тому систему </a:t>
            </a:r>
            <a:r>
              <a:rPr lang="ru-RU" dirty="0" err="1" smtClean="0"/>
              <a:t>Земля-Місяць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подвійною</a:t>
            </a:r>
            <a:r>
              <a:rPr lang="ru-RU" dirty="0" smtClean="0"/>
              <a:t> планетою.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smtClean="0"/>
              <a:t>На </a:t>
            </a:r>
            <a:r>
              <a:rPr lang="ru-RU" dirty="0" err="1" smtClean="0"/>
              <a:t>фотографії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світлі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— материки. Вони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60% видимого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диска. 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на материках 4,6 млрд.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  Максимальна </a:t>
            </a:r>
            <a:r>
              <a:rPr lang="ru-RU" dirty="0" err="1" smtClean="0"/>
              <a:t>амплітуда</a:t>
            </a:r>
            <a:r>
              <a:rPr lang="ru-RU" dirty="0" smtClean="0"/>
              <a:t> </a:t>
            </a:r>
            <a:r>
              <a:rPr lang="ru-RU" dirty="0" err="1" smtClean="0"/>
              <a:t>висот</a:t>
            </a:r>
            <a:r>
              <a:rPr lang="ru-RU" dirty="0" smtClean="0"/>
              <a:t> на </a:t>
            </a:r>
            <a:r>
              <a:rPr lang="ru-RU" dirty="0" err="1" smtClean="0"/>
              <a:t>Місяці</a:t>
            </a:r>
            <a:r>
              <a:rPr lang="ru-RU" dirty="0" smtClean="0"/>
              <a:t> 11 км.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овальну</a:t>
            </a:r>
            <a:r>
              <a:rPr lang="ru-RU" dirty="0" smtClean="0"/>
              <a:t> форму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оточені</a:t>
            </a:r>
            <a:r>
              <a:rPr lang="ru-RU" dirty="0" smtClean="0"/>
              <a:t> </a:t>
            </a:r>
            <a:r>
              <a:rPr lang="ru-RU" dirty="0" err="1" smtClean="0"/>
              <a:t>кільцевими</a:t>
            </a:r>
            <a:r>
              <a:rPr lang="ru-RU" dirty="0" smtClean="0"/>
              <a:t> горами. </a:t>
            </a:r>
            <a:r>
              <a:rPr lang="ru-RU" dirty="0" err="1" smtClean="0"/>
              <a:t>Під</a:t>
            </a:r>
            <a:r>
              <a:rPr lang="ru-RU" dirty="0" smtClean="0"/>
              <a:t> ними в </a:t>
            </a:r>
            <a:r>
              <a:rPr lang="ru-RU" dirty="0" err="1" smtClean="0"/>
              <a:t>основі</a:t>
            </a:r>
            <a:r>
              <a:rPr lang="ru-RU" dirty="0" smtClean="0"/>
              <a:t> кори </a:t>
            </a:r>
            <a:r>
              <a:rPr lang="ru-RU" dirty="0" err="1" smtClean="0"/>
              <a:t>залягають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додатньою</a:t>
            </a:r>
            <a:r>
              <a:rPr lang="ru-RU" dirty="0" smtClean="0"/>
              <a:t> </a:t>
            </a:r>
            <a:r>
              <a:rPr lang="ru-RU" dirty="0" err="1" smtClean="0"/>
              <a:t>гравітаційною</a:t>
            </a:r>
            <a:r>
              <a:rPr lang="ru-RU" dirty="0" smtClean="0"/>
              <a:t> </a:t>
            </a:r>
            <a:r>
              <a:rPr lang="ru-RU" dirty="0" err="1" smtClean="0"/>
              <a:t>аномалією</a:t>
            </a:r>
            <a:r>
              <a:rPr lang="ru-RU" dirty="0" smtClean="0"/>
              <a:t> — </a:t>
            </a:r>
            <a:r>
              <a:rPr lang="ru-RU" dirty="0" err="1" smtClean="0"/>
              <a:t>маскони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покриває</a:t>
            </a:r>
            <a:r>
              <a:rPr lang="ru-RU" dirty="0" smtClean="0"/>
              <a:t> </a:t>
            </a:r>
            <a:r>
              <a:rPr lang="ru-RU" dirty="0" err="1" smtClean="0"/>
              <a:t>пухкий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реголіт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різнозернистий</a:t>
            </a:r>
            <a:r>
              <a:rPr lang="ru-RU" dirty="0" smtClean="0"/>
              <a:t> порошок </a:t>
            </a:r>
            <a:r>
              <a:rPr lang="ru-RU" dirty="0" err="1" smtClean="0"/>
              <a:t>темносірого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легко </a:t>
            </a:r>
            <a:r>
              <a:rPr lang="ru-RU" dirty="0" err="1" smtClean="0"/>
              <a:t>зминається</a:t>
            </a:r>
            <a:r>
              <a:rPr lang="ru-RU" dirty="0" smtClean="0"/>
              <a:t> в </a:t>
            </a:r>
            <a:r>
              <a:rPr lang="ru-RU" dirty="0" err="1" smtClean="0"/>
              <a:t>пухкі</a:t>
            </a:r>
            <a:r>
              <a:rPr lang="ru-RU" dirty="0" smtClean="0"/>
              <a:t> </a:t>
            </a:r>
            <a:r>
              <a:rPr lang="ru-RU" dirty="0" err="1" smtClean="0"/>
              <a:t>грудочки</a:t>
            </a:r>
            <a:r>
              <a:rPr lang="ru-RU" dirty="0" smtClean="0"/>
              <a:t>. Цей </a:t>
            </a:r>
            <a:r>
              <a:rPr lang="ru-RU" dirty="0" err="1" smtClean="0"/>
              <a:t>пухкий</a:t>
            </a:r>
            <a:r>
              <a:rPr lang="ru-RU" dirty="0" smtClean="0"/>
              <a:t> шар практично </a:t>
            </a:r>
            <a:r>
              <a:rPr lang="ru-RU" dirty="0" err="1" smtClean="0"/>
              <a:t>нікуди</a:t>
            </a:r>
            <a:r>
              <a:rPr lang="ru-RU" dirty="0" smtClean="0"/>
              <a:t> не </a:t>
            </a:r>
            <a:r>
              <a:rPr lang="ru-RU" dirty="0" err="1" smtClean="0"/>
              <a:t>переміщається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оберт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за 27 </a:t>
            </a:r>
            <a:r>
              <a:rPr lang="ru-RU" dirty="0" err="1" smtClean="0"/>
              <a:t>діб</a:t>
            </a:r>
            <a:r>
              <a:rPr lang="ru-RU" dirty="0" smtClean="0"/>
              <a:t> 7 годин 43 </a:t>
            </a:r>
            <a:r>
              <a:rPr lang="ru-RU" dirty="0" err="1" smtClean="0"/>
              <a:t>хвилини</a:t>
            </a:r>
            <a:r>
              <a:rPr lang="ru-RU" dirty="0" smtClean="0"/>
              <a:t>. За </a:t>
            </a:r>
            <a:r>
              <a:rPr lang="ru-RU" dirty="0" err="1" smtClean="0"/>
              <a:t>такий</a:t>
            </a:r>
            <a:r>
              <a:rPr lang="ru-RU" dirty="0" smtClean="0"/>
              <a:t> же час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тому </a:t>
            </a:r>
            <a:r>
              <a:rPr lang="ru-RU" dirty="0" err="1" smtClean="0"/>
              <a:t>Місяць</a:t>
            </a:r>
            <a:r>
              <a:rPr lang="ru-RU" dirty="0" smtClean="0"/>
              <a:t> весь час </a:t>
            </a:r>
            <a:r>
              <a:rPr lang="ru-RU" dirty="0" err="1" smtClean="0"/>
              <a:t>повернутий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одним боком.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731" y="332656"/>
            <a:ext cx="8940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МІСЯЦЬ — СУПУТНИК ЗЕМЛІ.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-drNkPp0SMw/SpJpq5ATEZI/AAAAAAAAAco/U1WGpyGJ4vQ/s400/%D1%81%D0%BE%D0%BD%D1%86%D0%B5-%D0%BC%D1%96%D1%81%D1%8F%D1%86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/>
              <a:t> За </a:t>
            </a:r>
            <a:r>
              <a:rPr lang="ru-RU" sz="3800" dirty="0" err="1" smtClean="0"/>
              <a:t>сучасними</a:t>
            </a:r>
            <a:r>
              <a:rPr lang="ru-RU" sz="3800" dirty="0" smtClean="0"/>
              <a:t> </a:t>
            </a:r>
            <a:r>
              <a:rPr lang="ru-RU" sz="3800" dirty="0" err="1" smtClean="0"/>
              <a:t>даними</a:t>
            </a:r>
            <a:r>
              <a:rPr lang="ru-RU" sz="3800" dirty="0" smtClean="0"/>
              <a:t> Марс </a:t>
            </a:r>
            <a:r>
              <a:rPr lang="ru-RU" sz="3800" dirty="0" err="1" smtClean="0"/>
              <a:t>четверта</a:t>
            </a:r>
            <a:r>
              <a:rPr lang="ru-RU" sz="3800" dirty="0" smtClean="0"/>
              <a:t> </a:t>
            </a:r>
            <a:r>
              <a:rPr lang="ru-RU" sz="3800" dirty="0" err="1" smtClean="0"/>
              <a:t>з</a:t>
            </a:r>
            <a:r>
              <a:rPr lang="ru-RU" sz="3800" dirty="0" smtClean="0"/>
              <a:t> планет </a:t>
            </a:r>
            <a:r>
              <a:rPr lang="ru-RU" sz="3800" dirty="0" err="1" smtClean="0"/>
              <a:t>земної</a:t>
            </a:r>
            <a:r>
              <a:rPr lang="ru-RU" sz="3800" dirty="0" smtClean="0"/>
              <a:t> </a:t>
            </a:r>
            <a:r>
              <a:rPr lang="ru-RU" sz="3800" dirty="0" err="1" smtClean="0"/>
              <a:t>групи</a:t>
            </a:r>
            <a:r>
              <a:rPr lang="ru-RU" sz="3800" dirty="0" smtClean="0"/>
              <a:t>, </a:t>
            </a:r>
            <a:r>
              <a:rPr lang="ru-RU" sz="3800" dirty="0" err="1" smtClean="0"/>
              <a:t>приблизно</a:t>
            </a:r>
            <a:r>
              <a:rPr lang="ru-RU" sz="3800" dirty="0" smtClean="0"/>
              <a:t> у 2 рази </a:t>
            </a:r>
            <a:r>
              <a:rPr lang="ru-RU" sz="3800" dirty="0" err="1" smtClean="0"/>
              <a:t>менша</a:t>
            </a:r>
            <a:r>
              <a:rPr lang="ru-RU" sz="3800" dirty="0" smtClean="0"/>
              <a:t> </a:t>
            </a:r>
            <a:r>
              <a:rPr lang="ru-RU" sz="3800" dirty="0" err="1" smtClean="0"/>
              <a:t>від</a:t>
            </a:r>
            <a:r>
              <a:rPr lang="ru-RU" sz="3800" dirty="0" smtClean="0"/>
              <a:t> </a:t>
            </a:r>
            <a:r>
              <a:rPr lang="ru-RU" sz="3800" dirty="0" err="1" smtClean="0"/>
              <a:t>Землі</a:t>
            </a:r>
            <a:r>
              <a:rPr lang="ru-RU" sz="3800" dirty="0" smtClean="0"/>
              <a:t> по </a:t>
            </a:r>
            <a:r>
              <a:rPr lang="ru-RU" sz="3800" dirty="0" err="1" smtClean="0"/>
              <a:t>діаметру</a:t>
            </a:r>
            <a:r>
              <a:rPr lang="ru-RU" sz="3800" dirty="0" smtClean="0"/>
              <a:t> 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в 9 </a:t>
            </a:r>
            <a:r>
              <a:rPr lang="ru-RU" sz="3800" dirty="0" err="1" smtClean="0"/>
              <a:t>разів</a:t>
            </a:r>
            <a:r>
              <a:rPr lang="ru-RU" sz="3800" dirty="0" smtClean="0"/>
              <a:t> </a:t>
            </a:r>
            <a:r>
              <a:rPr lang="ru-RU" sz="3800" dirty="0" err="1" smtClean="0"/>
              <a:t>менша</a:t>
            </a:r>
            <a:r>
              <a:rPr lang="ru-RU" sz="3800" dirty="0" smtClean="0"/>
              <a:t> за </a:t>
            </a:r>
            <a:r>
              <a:rPr lang="ru-RU" sz="3800" dirty="0" err="1" smtClean="0"/>
              <a:t>масою</a:t>
            </a:r>
            <a:r>
              <a:rPr lang="ru-RU" sz="3800" dirty="0" smtClean="0"/>
              <a:t>. </a:t>
            </a:r>
            <a:r>
              <a:rPr lang="ru-RU" sz="3800" dirty="0" err="1" smtClean="0"/>
              <a:t>Прискорення</a:t>
            </a:r>
            <a:r>
              <a:rPr lang="ru-RU" sz="3800" dirty="0" smtClean="0"/>
              <a:t> </a:t>
            </a:r>
            <a:r>
              <a:rPr lang="ru-RU" sz="3800" dirty="0" err="1" smtClean="0"/>
              <a:t>сили</a:t>
            </a:r>
            <a:r>
              <a:rPr lang="ru-RU" sz="3800" dirty="0" smtClean="0"/>
              <a:t> </a:t>
            </a:r>
            <a:r>
              <a:rPr lang="ru-RU" sz="3800" dirty="0" err="1" smtClean="0"/>
              <a:t>тяжіння</a:t>
            </a:r>
            <a:r>
              <a:rPr lang="ru-RU" sz="3800" dirty="0" smtClean="0"/>
              <a:t> на </a:t>
            </a:r>
            <a:r>
              <a:rPr lang="ru-RU" sz="3800" dirty="0" err="1" smtClean="0"/>
              <a:t>поверхні</a:t>
            </a:r>
            <a:r>
              <a:rPr lang="ru-RU" sz="3800" dirty="0" smtClean="0"/>
              <a:t> </a:t>
            </a:r>
            <a:r>
              <a:rPr lang="ru-RU" sz="3800" dirty="0" err="1" smtClean="0"/>
              <a:t>планети</a:t>
            </a:r>
            <a:r>
              <a:rPr lang="ru-RU" sz="3800" dirty="0" smtClean="0"/>
              <a:t> 376 см/с</a:t>
            </a:r>
            <a:r>
              <a:rPr lang="ru-RU" sz="3800" baseline="30000" dirty="0" smtClean="0"/>
              <a:t>2</a:t>
            </a:r>
            <a:r>
              <a:rPr lang="ru-RU" sz="3800" dirty="0" smtClean="0"/>
              <a:t>. </a:t>
            </a:r>
            <a:r>
              <a:rPr lang="ru-RU" sz="3800" dirty="0" smtClean="0"/>
              <a:t> </a:t>
            </a:r>
            <a:r>
              <a:rPr lang="ru-RU" sz="3800" dirty="0" err="1" smtClean="0"/>
              <a:t>Доба</a:t>
            </a:r>
            <a:r>
              <a:rPr lang="ru-RU" sz="3800" dirty="0" smtClean="0"/>
              <a:t> </a:t>
            </a:r>
            <a:r>
              <a:rPr lang="ru-RU" sz="3800" dirty="0" smtClean="0"/>
              <a:t>на </a:t>
            </a:r>
            <a:r>
              <a:rPr lang="ru-RU" sz="3800" dirty="0" err="1" smtClean="0"/>
              <a:t>Марсі</a:t>
            </a:r>
            <a:r>
              <a:rPr lang="ru-RU" sz="3800" dirty="0" smtClean="0"/>
              <a:t> </a:t>
            </a:r>
            <a:r>
              <a:rPr lang="ru-RU" sz="3800" dirty="0" err="1" smtClean="0"/>
              <a:t>триває</a:t>
            </a:r>
            <a:r>
              <a:rPr lang="ru-RU" sz="3800" dirty="0" smtClean="0"/>
              <a:t> 24 год. 37 </a:t>
            </a:r>
            <a:r>
              <a:rPr lang="ru-RU" sz="3800" dirty="0" err="1" smtClean="0"/>
              <a:t>хв</a:t>
            </a:r>
            <a:r>
              <a:rPr lang="ru-RU" sz="3800" dirty="0" smtClean="0"/>
              <a:t>. 23 с. </a:t>
            </a:r>
            <a:r>
              <a:rPr lang="ru-RU" sz="3800" dirty="0" err="1" smtClean="0"/>
              <a:t>Звідси</a:t>
            </a:r>
            <a:r>
              <a:rPr lang="ru-RU" sz="3800" dirty="0" smtClean="0"/>
              <a:t> </a:t>
            </a:r>
            <a:r>
              <a:rPr lang="ru-RU" sz="3800" dirty="0" err="1" smtClean="0"/>
              <a:t>можна</a:t>
            </a:r>
            <a:r>
              <a:rPr lang="ru-RU" sz="3800" dirty="0" smtClean="0"/>
              <a:t> </a:t>
            </a:r>
            <a:r>
              <a:rPr lang="ru-RU" sz="3800" dirty="0" err="1" smtClean="0"/>
              <a:t>зробити</a:t>
            </a:r>
            <a:r>
              <a:rPr lang="ru-RU" sz="3800" dirty="0" smtClean="0"/>
              <a:t> </a:t>
            </a:r>
            <a:r>
              <a:rPr lang="ru-RU" sz="3800" dirty="0" err="1" smtClean="0"/>
              <a:t>висновок</a:t>
            </a:r>
            <a:r>
              <a:rPr lang="ru-RU" sz="3800" dirty="0" smtClean="0"/>
              <a:t>, </a:t>
            </a:r>
            <a:r>
              <a:rPr lang="ru-RU" sz="3800" dirty="0" err="1" smtClean="0"/>
              <a:t>що</a:t>
            </a:r>
            <a:r>
              <a:rPr lang="ru-RU" sz="3800" dirty="0" smtClean="0"/>
              <a:t> на </a:t>
            </a:r>
            <a:r>
              <a:rPr lang="ru-RU" sz="3800" dirty="0" err="1" smtClean="0"/>
              <a:t>Марсі</a:t>
            </a:r>
            <a:r>
              <a:rPr lang="ru-RU" sz="3800" dirty="0" smtClean="0"/>
              <a:t> </a:t>
            </a:r>
            <a:r>
              <a:rPr lang="ru-RU" sz="3800" dirty="0" err="1" smtClean="0"/>
              <a:t>є</a:t>
            </a:r>
            <a:r>
              <a:rPr lang="ru-RU" sz="3800" dirty="0" smtClean="0"/>
              <a:t> пори року, </a:t>
            </a:r>
            <a:r>
              <a:rPr lang="ru-RU" sz="3800" dirty="0" err="1" smtClean="0"/>
              <a:t>хоч</a:t>
            </a:r>
            <a:r>
              <a:rPr lang="ru-RU" sz="3800" dirty="0" smtClean="0"/>
              <a:t> </a:t>
            </a:r>
            <a:r>
              <a:rPr lang="ru-RU" sz="3800" dirty="0" err="1" smtClean="0"/>
              <a:t>марсіанський</a:t>
            </a:r>
            <a:r>
              <a:rPr lang="ru-RU" sz="3800" dirty="0" smtClean="0"/>
              <a:t> </a:t>
            </a:r>
            <a:r>
              <a:rPr lang="ru-RU" sz="3800" dirty="0" err="1" smtClean="0"/>
              <a:t>рік</a:t>
            </a:r>
            <a:r>
              <a:rPr lang="ru-RU" sz="3800" dirty="0" smtClean="0"/>
              <a:t> </a:t>
            </a:r>
            <a:r>
              <a:rPr lang="ru-RU" sz="3800" dirty="0" err="1" smtClean="0"/>
              <a:t>триває</a:t>
            </a:r>
            <a:r>
              <a:rPr lang="ru-RU" sz="3800" dirty="0" smtClean="0"/>
              <a:t> 687 </a:t>
            </a:r>
            <a:r>
              <a:rPr lang="ru-RU" sz="3800" dirty="0" err="1" smtClean="0"/>
              <a:t>земних</a:t>
            </a:r>
            <a:r>
              <a:rPr lang="ru-RU" sz="3800" dirty="0" smtClean="0"/>
              <a:t> </a:t>
            </a:r>
            <a:r>
              <a:rPr lang="ru-RU" sz="3800" dirty="0" err="1" smtClean="0"/>
              <a:t>діб</a:t>
            </a:r>
            <a:r>
              <a:rPr lang="ru-RU" sz="3800" dirty="0" smtClean="0"/>
              <a:t>. </a:t>
            </a:r>
            <a:r>
              <a:rPr lang="ru-RU" sz="3800" dirty="0" err="1" smtClean="0"/>
              <a:t>Космічні</a:t>
            </a:r>
            <a:r>
              <a:rPr lang="ru-RU" sz="3800" dirty="0" smtClean="0"/>
              <a:t> </a:t>
            </a:r>
            <a:r>
              <a:rPr lang="ru-RU" sz="3800" dirty="0" err="1" smtClean="0"/>
              <a:t>станції</a:t>
            </a:r>
            <a:r>
              <a:rPr lang="ru-RU" sz="3800" dirty="0" smtClean="0"/>
              <a:t> </a:t>
            </a:r>
            <a:r>
              <a:rPr lang="ru-RU" sz="3800" dirty="0" err="1" smtClean="0"/>
              <a:t>виявили</a:t>
            </a:r>
            <a:r>
              <a:rPr lang="ru-RU" sz="3800" dirty="0" smtClean="0"/>
              <a:t> </a:t>
            </a:r>
            <a:r>
              <a:rPr lang="ru-RU" sz="3800" dirty="0" err="1" smtClean="0"/>
              <a:t>магнітне</a:t>
            </a:r>
            <a:r>
              <a:rPr lang="ru-RU" sz="3800" dirty="0" smtClean="0"/>
              <a:t> поле Марса </a:t>
            </a:r>
            <a:r>
              <a:rPr lang="ru-RU" sz="3800" dirty="0" err="1" smtClean="0"/>
              <a:t>напругою</a:t>
            </a:r>
            <a:r>
              <a:rPr lang="ru-RU" sz="3800" dirty="0" smtClean="0"/>
              <a:t> </a:t>
            </a:r>
            <a:r>
              <a:rPr lang="ru-RU" sz="3800" dirty="0" err="1" smtClean="0"/>
              <a:t>близько</a:t>
            </a:r>
            <a:r>
              <a:rPr lang="ru-RU" sz="3800" dirty="0" smtClean="0"/>
              <a:t> 30 гам/м. </a:t>
            </a:r>
            <a:r>
              <a:rPr lang="ru-RU" sz="3800" dirty="0" err="1" smtClean="0"/>
              <a:t>Інформація</a:t>
            </a:r>
            <a:r>
              <a:rPr lang="ru-RU" sz="3800" dirty="0" smtClean="0"/>
              <a:t>, передана на Землю </a:t>
            </a:r>
            <a:r>
              <a:rPr lang="ru-RU" sz="3800" dirty="0" err="1" smtClean="0"/>
              <a:t>космічними</a:t>
            </a:r>
            <a:r>
              <a:rPr lang="ru-RU" sz="3800" dirty="0" smtClean="0"/>
              <a:t> </a:t>
            </a:r>
            <a:r>
              <a:rPr lang="ru-RU" sz="3800" dirty="0" err="1" smtClean="0"/>
              <a:t>апаратами</a:t>
            </a:r>
            <a:r>
              <a:rPr lang="ru-RU" sz="3800" dirty="0" smtClean="0"/>
              <a:t>, </a:t>
            </a:r>
            <a:r>
              <a:rPr lang="ru-RU" sz="3800" dirty="0" err="1" smtClean="0"/>
              <a:t>свідчить</a:t>
            </a:r>
            <a:r>
              <a:rPr lang="ru-RU" sz="3800" dirty="0" smtClean="0"/>
              <a:t>, </a:t>
            </a:r>
            <a:r>
              <a:rPr lang="ru-RU" sz="3800" dirty="0" err="1" smtClean="0"/>
              <a:t>що</a:t>
            </a:r>
            <a:r>
              <a:rPr lang="ru-RU" sz="3800" dirty="0" smtClean="0"/>
              <a:t> </a:t>
            </a:r>
            <a:r>
              <a:rPr lang="ru-RU" sz="3800" dirty="0" err="1" smtClean="0"/>
              <a:t>життя</a:t>
            </a:r>
            <a:r>
              <a:rPr lang="ru-RU" sz="3800" dirty="0" smtClean="0"/>
              <a:t> на </a:t>
            </a:r>
            <a:r>
              <a:rPr lang="ru-RU" sz="3800" dirty="0" err="1" smtClean="0"/>
              <a:t>Марсі</a:t>
            </a:r>
            <a:r>
              <a:rPr lang="ru-RU" sz="3800" dirty="0" smtClean="0"/>
              <a:t> </a:t>
            </a:r>
            <a:r>
              <a:rPr lang="ru-RU" sz="3800" dirty="0" err="1" smtClean="0"/>
              <a:t>немає</a:t>
            </a:r>
            <a:r>
              <a:rPr lang="ru-RU" sz="3800" dirty="0" smtClean="0"/>
              <a:t>.</a:t>
            </a:r>
            <a:br>
              <a:rPr lang="ru-RU" sz="3800" dirty="0" smtClean="0"/>
            </a:br>
            <a:r>
              <a:rPr lang="ru-RU" sz="3800" dirty="0" smtClean="0"/>
              <a:t>   Марс </a:t>
            </a:r>
            <a:r>
              <a:rPr lang="ru-RU" sz="3800" dirty="0" err="1" smtClean="0"/>
              <a:t>оточений</a:t>
            </a:r>
            <a:r>
              <a:rPr lang="ru-RU" sz="3800" dirty="0" smtClean="0"/>
              <a:t> </a:t>
            </a:r>
            <a:r>
              <a:rPr lang="ru-RU" sz="3800" dirty="0" err="1" smtClean="0"/>
              <a:t>задушливою</a:t>
            </a:r>
            <a:r>
              <a:rPr lang="ru-RU" sz="3800" dirty="0" smtClean="0"/>
              <a:t> </a:t>
            </a:r>
            <a:r>
              <a:rPr lang="ru-RU" sz="3800" dirty="0" err="1" smtClean="0"/>
              <a:t>розрідженою</a:t>
            </a:r>
            <a:r>
              <a:rPr lang="ru-RU" sz="3800" dirty="0" smtClean="0"/>
              <a:t> газовою </a:t>
            </a:r>
            <a:r>
              <a:rPr lang="ru-RU" sz="3800" dirty="0" err="1" smtClean="0"/>
              <a:t>оболонкою</a:t>
            </a:r>
            <a:r>
              <a:rPr lang="ru-RU" sz="3800" dirty="0" smtClean="0"/>
              <a:t>, яка на 95% </a:t>
            </a:r>
            <a:r>
              <a:rPr lang="ru-RU" sz="3800" dirty="0" err="1" smtClean="0"/>
              <a:t>складається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вуглекислого</a:t>
            </a:r>
            <a:r>
              <a:rPr lang="ru-RU" sz="3800" dirty="0" smtClean="0"/>
              <a:t> газу, на 2,5% </a:t>
            </a:r>
            <a:r>
              <a:rPr lang="ru-RU" sz="3800" dirty="0" err="1" smtClean="0"/>
              <a:t>з</a:t>
            </a:r>
            <a:r>
              <a:rPr lang="ru-RU" sz="3800" dirty="0" smtClean="0"/>
              <a:t> азоту, на 2% — </a:t>
            </a:r>
            <a:r>
              <a:rPr lang="ru-RU" sz="3800" dirty="0" err="1" smtClean="0"/>
              <a:t>з</a:t>
            </a:r>
            <a:r>
              <a:rPr lang="ru-RU" sz="3800" dirty="0" smtClean="0"/>
              <a:t> аргону, на 0,3% </a:t>
            </a:r>
            <a:r>
              <a:rPr lang="ru-RU" sz="3800" dirty="0" err="1" smtClean="0"/>
              <a:t>з</a:t>
            </a:r>
            <a:r>
              <a:rPr lang="ru-RU" sz="3800" dirty="0" smtClean="0"/>
              <a:t> </a:t>
            </a:r>
            <a:r>
              <a:rPr lang="ru-RU" sz="3800" dirty="0" err="1" smtClean="0"/>
              <a:t>кисню</a:t>
            </a:r>
            <a:r>
              <a:rPr lang="ru-RU" sz="3800" dirty="0" smtClean="0"/>
              <a:t>. </a:t>
            </a:r>
            <a:r>
              <a:rPr lang="ru-RU" sz="3800" dirty="0" err="1" smtClean="0"/>
              <a:t>Водяної</a:t>
            </a:r>
            <a:r>
              <a:rPr lang="ru-RU" sz="3800" dirty="0" smtClean="0"/>
              <a:t> пари — 0,1%.</a:t>
            </a:r>
            <a:br>
              <a:rPr lang="ru-RU" sz="3800" dirty="0" smtClean="0"/>
            </a:br>
            <a:r>
              <a:rPr lang="ru-RU" sz="3800" dirty="0" smtClean="0"/>
              <a:t>   </a:t>
            </a:r>
            <a:r>
              <a:rPr lang="ru-RU" sz="3800" dirty="0" err="1" smtClean="0"/>
              <a:t>Навіть</a:t>
            </a:r>
            <a:r>
              <a:rPr lang="ru-RU" sz="3800" dirty="0" smtClean="0"/>
              <a:t> </a:t>
            </a:r>
            <a:r>
              <a:rPr lang="ru-RU" sz="3800" dirty="0" err="1" smtClean="0"/>
              <a:t>біля</a:t>
            </a:r>
            <a:r>
              <a:rPr lang="ru-RU" sz="3800" dirty="0" smtClean="0"/>
              <a:t> </a:t>
            </a:r>
            <a:r>
              <a:rPr lang="ru-RU" sz="3800" dirty="0" err="1" smtClean="0"/>
              <a:t>поверхні</a:t>
            </a:r>
            <a:r>
              <a:rPr lang="ru-RU" sz="3800" dirty="0" smtClean="0"/>
              <a:t> Марса </a:t>
            </a:r>
            <a:r>
              <a:rPr lang="ru-RU" sz="3800" dirty="0" err="1" smtClean="0"/>
              <a:t>атмосферний</a:t>
            </a:r>
            <a:r>
              <a:rPr lang="ru-RU" sz="3800" dirty="0" smtClean="0"/>
              <a:t> </a:t>
            </a:r>
            <a:r>
              <a:rPr lang="ru-RU" sz="3800" dirty="0" err="1" smtClean="0"/>
              <a:t>тиск</a:t>
            </a:r>
            <a:r>
              <a:rPr lang="ru-RU" sz="3800" dirty="0" smtClean="0"/>
              <a:t> в 160 </a:t>
            </a:r>
            <a:r>
              <a:rPr lang="ru-RU" sz="3800" dirty="0" err="1" smtClean="0"/>
              <a:t>разів</a:t>
            </a:r>
            <a:r>
              <a:rPr lang="ru-RU" sz="3800" dirty="0" smtClean="0"/>
              <a:t> </a:t>
            </a:r>
            <a:r>
              <a:rPr lang="ru-RU" sz="3800" dirty="0" err="1" smtClean="0"/>
              <a:t>менший</a:t>
            </a:r>
            <a:r>
              <a:rPr lang="ru-RU" sz="3800" dirty="0" smtClean="0"/>
              <a:t> </a:t>
            </a:r>
            <a:r>
              <a:rPr lang="ru-RU" sz="3800" dirty="0" err="1" smtClean="0"/>
              <a:t>ніж</a:t>
            </a:r>
            <a:r>
              <a:rPr lang="ru-RU" sz="3800" dirty="0" smtClean="0"/>
              <a:t> </a:t>
            </a:r>
            <a:r>
              <a:rPr lang="ru-RU" sz="3800" dirty="0" err="1" smtClean="0"/>
              <a:t>біля</a:t>
            </a:r>
            <a:r>
              <a:rPr lang="ru-RU" sz="3800" dirty="0" smtClean="0"/>
              <a:t> </a:t>
            </a:r>
            <a:r>
              <a:rPr lang="ru-RU" sz="3800" dirty="0" err="1" smtClean="0"/>
              <a:t>поверхні</a:t>
            </a:r>
            <a:r>
              <a:rPr lang="ru-RU" sz="3800" dirty="0" smtClean="0"/>
              <a:t> </a:t>
            </a:r>
            <a:r>
              <a:rPr lang="ru-RU" sz="3800" dirty="0" err="1" smtClean="0"/>
              <a:t>Землі</a:t>
            </a:r>
            <a:r>
              <a:rPr lang="ru-RU" sz="3800" dirty="0" smtClean="0"/>
              <a:t>. </a:t>
            </a:r>
            <a:r>
              <a:rPr lang="ru-RU" sz="3800" dirty="0" smtClean="0"/>
              <a:t>Максимальна </a:t>
            </a:r>
            <a:r>
              <a:rPr lang="ru-RU" sz="3800" dirty="0" smtClean="0"/>
              <a:t>температура на </a:t>
            </a:r>
            <a:r>
              <a:rPr lang="ru-RU" sz="3800" dirty="0" err="1" smtClean="0"/>
              <a:t>екваторі</a:t>
            </a:r>
            <a:r>
              <a:rPr lang="ru-RU" sz="3800" dirty="0" smtClean="0"/>
              <a:t> Марса вдень </a:t>
            </a:r>
            <a:r>
              <a:rPr lang="ru-RU" sz="3800" dirty="0" err="1" smtClean="0"/>
              <a:t>близька</a:t>
            </a:r>
            <a:r>
              <a:rPr lang="ru-RU" sz="3800" dirty="0" smtClean="0"/>
              <a:t> до +250С, а до </a:t>
            </a:r>
            <a:r>
              <a:rPr lang="ru-RU" sz="3800" dirty="0" err="1" smtClean="0"/>
              <a:t>вечора</a:t>
            </a:r>
            <a:r>
              <a:rPr lang="ru-RU" sz="3800" dirty="0" smtClean="0"/>
              <a:t> </a:t>
            </a:r>
            <a:r>
              <a:rPr lang="ru-RU" sz="3800" dirty="0" err="1" smtClean="0"/>
              <a:t>наступають</a:t>
            </a:r>
            <a:r>
              <a:rPr lang="ru-RU" sz="3800" dirty="0" smtClean="0"/>
              <a:t> </a:t>
            </a:r>
            <a:r>
              <a:rPr lang="ru-RU" sz="3800" dirty="0" err="1" smtClean="0"/>
              <a:t>морози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температура </a:t>
            </a:r>
            <a:r>
              <a:rPr lang="ru-RU" sz="3800" dirty="0" err="1" smtClean="0"/>
              <a:t>падає</a:t>
            </a:r>
            <a:r>
              <a:rPr lang="ru-RU" sz="3800" dirty="0" smtClean="0"/>
              <a:t> до —900С </a:t>
            </a:r>
            <a:r>
              <a:rPr lang="ru-RU" sz="3800" dirty="0" smtClean="0"/>
              <a:t>. </a:t>
            </a:r>
            <a:r>
              <a:rPr lang="ru-RU" sz="3800" dirty="0" err="1" smtClean="0"/>
              <a:t>Середньорічна</a:t>
            </a:r>
            <a:r>
              <a:rPr lang="ru-RU" sz="3800" dirty="0" smtClean="0"/>
              <a:t> температура Марса </a:t>
            </a:r>
            <a:r>
              <a:rPr lang="ru-RU" sz="3800" dirty="0" err="1" smtClean="0"/>
              <a:t>близька</a:t>
            </a:r>
            <a:r>
              <a:rPr lang="ru-RU" sz="3800" dirty="0" smtClean="0"/>
              <a:t> до —600С. </a:t>
            </a:r>
            <a:r>
              <a:rPr lang="ru-RU" sz="3800" dirty="0" err="1" smtClean="0"/>
              <a:t>Різкі</a:t>
            </a:r>
            <a:r>
              <a:rPr lang="ru-RU" sz="3800" dirty="0" smtClean="0"/>
              <a:t> </a:t>
            </a:r>
            <a:r>
              <a:rPr lang="ru-RU" sz="3800" dirty="0" err="1" smtClean="0"/>
              <a:t>температурні</a:t>
            </a:r>
            <a:r>
              <a:rPr lang="ru-RU" sz="3800" dirty="0" smtClean="0"/>
              <a:t> </a:t>
            </a:r>
            <a:r>
              <a:rPr lang="ru-RU" sz="3800" dirty="0" err="1" smtClean="0"/>
              <a:t>контрасти</a:t>
            </a:r>
            <a:r>
              <a:rPr lang="ru-RU" sz="3800" dirty="0" smtClean="0"/>
              <a:t> </a:t>
            </a:r>
            <a:r>
              <a:rPr lang="ru-RU" sz="3800" dirty="0" err="1" smtClean="0"/>
              <a:t>породжують</a:t>
            </a:r>
            <a:r>
              <a:rPr lang="ru-RU" sz="3800" dirty="0" smtClean="0"/>
              <a:t> </a:t>
            </a:r>
            <a:r>
              <a:rPr lang="ru-RU" sz="3800" dirty="0" err="1" smtClean="0"/>
              <a:t>сильні</a:t>
            </a:r>
            <a:r>
              <a:rPr lang="ru-RU" sz="3800" dirty="0" smtClean="0"/>
              <a:t> </a:t>
            </a:r>
            <a:r>
              <a:rPr lang="ru-RU" sz="3800" dirty="0" err="1" smtClean="0"/>
              <a:t>вітри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пилові</a:t>
            </a:r>
            <a:r>
              <a:rPr lang="ru-RU" sz="3800" dirty="0" smtClean="0"/>
              <a:t> </a:t>
            </a:r>
            <a:r>
              <a:rPr lang="ru-RU" sz="3800" dirty="0" err="1" smtClean="0"/>
              <a:t>бурі</a:t>
            </a:r>
            <a:r>
              <a:rPr lang="ru-RU" sz="3800" dirty="0" smtClean="0"/>
              <a:t>, </a:t>
            </a:r>
            <a:r>
              <a:rPr lang="ru-RU" sz="3800" dirty="0" err="1" smtClean="0"/>
              <a:t>під</a:t>
            </a:r>
            <a:r>
              <a:rPr lang="ru-RU" sz="3800" dirty="0" smtClean="0"/>
              <a:t> час </a:t>
            </a:r>
            <a:r>
              <a:rPr lang="ru-RU" sz="3800" dirty="0" err="1" smtClean="0"/>
              <a:t>яких</a:t>
            </a:r>
            <a:r>
              <a:rPr lang="ru-RU" sz="3800" dirty="0" smtClean="0"/>
              <a:t> </a:t>
            </a:r>
            <a:r>
              <a:rPr lang="ru-RU" sz="3800" dirty="0" err="1" smtClean="0"/>
              <a:t>густі</a:t>
            </a:r>
            <a:r>
              <a:rPr lang="ru-RU" sz="3800" dirty="0" smtClean="0"/>
              <a:t> хмари </a:t>
            </a:r>
            <a:r>
              <a:rPr lang="ru-RU" sz="3800" dirty="0" err="1" smtClean="0"/>
              <a:t>піску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пилу </a:t>
            </a:r>
            <a:r>
              <a:rPr lang="ru-RU" sz="3800" dirty="0" err="1" smtClean="0"/>
              <a:t>підіймаються</a:t>
            </a:r>
            <a:r>
              <a:rPr lang="ru-RU" sz="3800" dirty="0" smtClean="0"/>
              <a:t> до </a:t>
            </a:r>
            <a:r>
              <a:rPr lang="ru-RU" sz="3800" dirty="0" err="1" smtClean="0"/>
              <a:t>висоти</a:t>
            </a:r>
            <a:r>
              <a:rPr lang="ru-RU" sz="3800" dirty="0" smtClean="0"/>
              <a:t> 20 км.</a:t>
            </a:r>
            <a:br>
              <a:rPr lang="ru-RU" sz="3800" dirty="0" smtClean="0"/>
            </a:br>
            <a:r>
              <a:rPr lang="ru-RU" sz="3800" dirty="0" smtClean="0"/>
              <a:t>   </a:t>
            </a:r>
            <a:r>
              <a:rPr lang="ru-RU" sz="3800" dirty="0" err="1" smtClean="0"/>
              <a:t>Червонястий</a:t>
            </a:r>
            <a:r>
              <a:rPr lang="ru-RU" sz="3800" dirty="0" smtClean="0"/>
              <a:t> </a:t>
            </a:r>
            <a:r>
              <a:rPr lang="ru-RU" sz="3800" dirty="0" err="1" smtClean="0"/>
              <a:t>блиск</a:t>
            </a:r>
            <a:r>
              <a:rPr lang="ru-RU" sz="3800" dirty="0" smtClean="0"/>
              <a:t> Марса </a:t>
            </a:r>
            <a:r>
              <a:rPr lang="ru-RU" sz="3800" dirty="0" err="1" smtClean="0"/>
              <a:t>пояснюється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тим</a:t>
            </a:r>
            <a:r>
              <a:rPr lang="ru-RU" sz="3800" dirty="0" smtClean="0"/>
              <a:t>, </a:t>
            </a:r>
            <a:r>
              <a:rPr lang="ru-RU" sz="3800" dirty="0" err="1" smtClean="0"/>
              <a:t>що</a:t>
            </a:r>
            <a:r>
              <a:rPr lang="ru-RU" sz="3800" dirty="0" smtClean="0"/>
              <a:t> </a:t>
            </a:r>
            <a:r>
              <a:rPr lang="ru-RU" sz="3800" dirty="0" err="1" smtClean="0"/>
              <a:t>більша</a:t>
            </a:r>
            <a:r>
              <a:rPr lang="ru-RU" sz="3800" dirty="0" smtClean="0"/>
              <a:t> </a:t>
            </a:r>
            <a:r>
              <a:rPr lang="ru-RU" sz="3800" dirty="0" err="1" smtClean="0"/>
              <a:t>його</a:t>
            </a:r>
            <a:r>
              <a:rPr lang="ru-RU" sz="3800" dirty="0" smtClean="0"/>
              <a:t> </a:t>
            </a:r>
            <a:r>
              <a:rPr lang="ru-RU" sz="3800" dirty="0" err="1" smtClean="0"/>
              <a:t>частина</a:t>
            </a:r>
            <a:r>
              <a:rPr lang="ru-RU" sz="3800" dirty="0" smtClean="0"/>
              <a:t> </a:t>
            </a:r>
            <a:r>
              <a:rPr lang="ru-RU" sz="3800" dirty="0" err="1" smtClean="0"/>
              <a:t>зайнята</a:t>
            </a:r>
            <a:r>
              <a:rPr lang="ru-RU" sz="3800" dirty="0" smtClean="0"/>
              <a:t> </a:t>
            </a:r>
            <a:r>
              <a:rPr lang="ru-RU" sz="3800" dirty="0" err="1" smtClean="0"/>
              <a:t>червоно-оранжевими</a:t>
            </a:r>
            <a:r>
              <a:rPr lang="ru-RU" sz="3800" dirty="0" smtClean="0"/>
              <a:t> </a:t>
            </a:r>
            <a:r>
              <a:rPr lang="ru-RU" sz="3800" dirty="0" err="1" smtClean="0"/>
              <a:t>пустинями</a:t>
            </a:r>
            <a:r>
              <a:rPr lang="ru-RU" sz="3800" dirty="0" smtClean="0"/>
              <a:t>, грунт </a:t>
            </a:r>
            <a:r>
              <a:rPr lang="ru-RU" sz="3800" dirty="0" err="1" smtClean="0"/>
              <a:t>насичений</a:t>
            </a:r>
            <a:r>
              <a:rPr lang="ru-RU" sz="3800" dirty="0" smtClean="0"/>
              <a:t> оксидами </a:t>
            </a:r>
            <a:r>
              <a:rPr lang="ru-RU" sz="3800" dirty="0" err="1" smtClean="0"/>
              <a:t>заліза</a:t>
            </a:r>
            <a:r>
              <a:rPr lang="ru-RU" sz="3800" dirty="0" smtClean="0"/>
              <a:t>. </a:t>
            </a:r>
            <a:r>
              <a:rPr lang="ru-RU" sz="3800" dirty="0" err="1" smtClean="0"/>
              <a:t>Крім</a:t>
            </a:r>
            <a:r>
              <a:rPr lang="ru-RU" sz="3800" dirty="0" smtClean="0"/>
              <a:t> </a:t>
            </a:r>
            <a:r>
              <a:rPr lang="ru-RU" sz="3800" dirty="0" err="1" smtClean="0"/>
              <a:t>заліза</a:t>
            </a:r>
            <a:r>
              <a:rPr lang="ru-RU" sz="3800" dirty="0" smtClean="0"/>
              <a:t> (14%) в </a:t>
            </a:r>
            <a:r>
              <a:rPr lang="ru-RU" sz="3800" dirty="0" err="1" smtClean="0"/>
              <a:t>марсіанських</a:t>
            </a:r>
            <a:r>
              <a:rPr lang="ru-RU" sz="3800" dirty="0" smtClean="0"/>
              <a:t> породах </a:t>
            </a:r>
            <a:r>
              <a:rPr lang="ru-RU" sz="3800" dirty="0" err="1" smtClean="0"/>
              <a:t>знайдені</a:t>
            </a:r>
            <a:r>
              <a:rPr lang="ru-RU" sz="3800" dirty="0" smtClean="0"/>
              <a:t> </a:t>
            </a:r>
            <a:r>
              <a:rPr lang="ru-RU" sz="3800" dirty="0" err="1" smtClean="0"/>
              <a:t>кремній</a:t>
            </a:r>
            <a:r>
              <a:rPr lang="ru-RU" sz="3800" dirty="0" smtClean="0"/>
              <a:t> (20%), </a:t>
            </a:r>
            <a:r>
              <a:rPr lang="ru-RU" sz="3800" dirty="0" err="1" smtClean="0"/>
              <a:t>кальцій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магній</a:t>
            </a:r>
            <a:r>
              <a:rPr lang="ru-RU" sz="3800" dirty="0" smtClean="0"/>
              <a:t> (до 5%), </a:t>
            </a:r>
            <a:r>
              <a:rPr lang="ru-RU" sz="3800" dirty="0" err="1" smtClean="0"/>
              <a:t>сірка</a:t>
            </a:r>
            <a:r>
              <a:rPr lang="ru-RU" sz="3800" dirty="0" smtClean="0"/>
              <a:t> (до 3%) та </a:t>
            </a:r>
            <a:r>
              <a:rPr lang="ru-RU" sz="3800" dirty="0" err="1" smtClean="0"/>
              <a:t>інші</a:t>
            </a:r>
            <a:r>
              <a:rPr lang="ru-RU" sz="3800" dirty="0" smtClean="0"/>
              <a:t> </a:t>
            </a:r>
            <a:r>
              <a:rPr lang="ru-RU" sz="3800" dirty="0" err="1" smtClean="0"/>
              <a:t>елементи</a:t>
            </a:r>
            <a:r>
              <a:rPr lang="ru-RU" sz="3800" dirty="0" smtClean="0"/>
              <a:t>. </a:t>
            </a:r>
            <a:r>
              <a:rPr lang="ru-RU" sz="3800" dirty="0" err="1" smtClean="0"/>
              <a:t>Білі</a:t>
            </a:r>
            <a:r>
              <a:rPr lang="ru-RU" sz="3800" dirty="0" smtClean="0"/>
              <a:t> </a:t>
            </a:r>
            <a:r>
              <a:rPr lang="ru-RU" sz="3800" dirty="0" err="1" smtClean="0"/>
              <a:t>полярні</a:t>
            </a:r>
            <a:r>
              <a:rPr lang="ru-RU" sz="3800" dirty="0" smtClean="0"/>
              <a:t> шапки Марса </a:t>
            </a:r>
            <a:r>
              <a:rPr lang="ru-RU" sz="3800" dirty="0" err="1" smtClean="0"/>
              <a:t>утворені</a:t>
            </a:r>
            <a:r>
              <a:rPr lang="ru-RU" sz="3800" dirty="0" smtClean="0"/>
              <a:t> </a:t>
            </a:r>
            <a:r>
              <a:rPr lang="ru-RU" sz="3800" dirty="0" err="1" smtClean="0"/>
              <a:t>сумішшю</a:t>
            </a:r>
            <a:r>
              <a:rPr lang="ru-RU" sz="3800" dirty="0" smtClean="0"/>
              <a:t> водного </a:t>
            </a:r>
            <a:r>
              <a:rPr lang="ru-RU" sz="3800" dirty="0" err="1" smtClean="0"/>
              <a:t>інею</a:t>
            </a:r>
            <a:r>
              <a:rPr lang="ru-RU" sz="3800" dirty="0" smtClean="0"/>
              <a:t> та </a:t>
            </a:r>
            <a:r>
              <a:rPr lang="ru-RU" sz="3800" dirty="0" err="1" smtClean="0"/>
              <a:t>твердої</a:t>
            </a:r>
            <a:r>
              <a:rPr lang="ru-RU" sz="3800" dirty="0" smtClean="0"/>
              <a:t> </a:t>
            </a:r>
            <a:r>
              <a:rPr lang="ru-RU" sz="3800" dirty="0" err="1" smtClean="0"/>
              <a:t>вуглекислоти</a:t>
            </a:r>
            <a:r>
              <a:rPr lang="ru-RU" sz="3800" dirty="0" smtClean="0"/>
              <a:t>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   </a:t>
            </a:r>
            <a:r>
              <a:rPr lang="ru-RU" sz="3800" dirty="0" err="1" smtClean="0"/>
              <a:t>Поверхня</a:t>
            </a:r>
            <a:r>
              <a:rPr lang="ru-RU" sz="3800" dirty="0" smtClean="0"/>
              <a:t> Марса </a:t>
            </a:r>
            <a:r>
              <a:rPr lang="ru-RU" sz="3800" dirty="0" err="1" smtClean="0"/>
              <a:t>дуже</a:t>
            </a:r>
            <a:r>
              <a:rPr lang="ru-RU" sz="3800" dirty="0" smtClean="0"/>
              <a:t> </a:t>
            </a:r>
            <a:r>
              <a:rPr lang="ru-RU" sz="3800" dirty="0" err="1" smtClean="0"/>
              <a:t>подібна</a:t>
            </a:r>
            <a:r>
              <a:rPr lang="ru-RU" sz="3800" dirty="0" smtClean="0"/>
              <a:t> до </a:t>
            </a:r>
            <a:r>
              <a:rPr lang="ru-RU" sz="3800" dirty="0" err="1" smtClean="0"/>
              <a:t>Місячної</a:t>
            </a:r>
            <a:r>
              <a:rPr lang="ru-RU" sz="3800" dirty="0" smtClean="0"/>
              <a:t>, </a:t>
            </a:r>
            <a:r>
              <a:rPr lang="ru-RU" sz="3800" dirty="0" err="1" smtClean="0"/>
              <a:t>з</a:t>
            </a:r>
            <a:r>
              <a:rPr lang="ru-RU" sz="3800" dirty="0" smtClean="0"/>
              <a:t> тою </a:t>
            </a:r>
            <a:r>
              <a:rPr lang="ru-RU" sz="3800" dirty="0" err="1" smtClean="0"/>
              <a:t>лише</a:t>
            </a:r>
            <a:r>
              <a:rPr lang="ru-RU" sz="3800" dirty="0" smtClean="0"/>
              <a:t> </a:t>
            </a:r>
            <a:r>
              <a:rPr lang="ru-RU" sz="3800" dirty="0" err="1" smtClean="0"/>
              <a:t>різницею</a:t>
            </a:r>
            <a:r>
              <a:rPr lang="ru-RU" sz="3800" dirty="0" smtClean="0"/>
              <a:t>, </a:t>
            </a:r>
            <a:r>
              <a:rPr lang="ru-RU" sz="3800" dirty="0" err="1" smtClean="0"/>
              <a:t>що</a:t>
            </a:r>
            <a:r>
              <a:rPr lang="ru-RU" sz="3800" dirty="0" smtClean="0"/>
              <a:t> </a:t>
            </a:r>
            <a:r>
              <a:rPr lang="ru-RU" sz="3800" dirty="0" err="1" smtClean="0"/>
              <a:t>кратери</a:t>
            </a:r>
            <a:r>
              <a:rPr lang="ru-RU" sz="3800" dirty="0" smtClean="0"/>
              <a:t> на </a:t>
            </a:r>
            <a:r>
              <a:rPr lang="ru-RU" sz="3800" dirty="0" err="1" smtClean="0"/>
              <a:t>Марсі</a:t>
            </a:r>
            <a:r>
              <a:rPr lang="ru-RU" sz="3800" dirty="0" smtClean="0"/>
              <a:t> </a:t>
            </a:r>
            <a:r>
              <a:rPr lang="ru-RU" sz="3800" dirty="0" err="1" smtClean="0"/>
              <a:t>більші</a:t>
            </a:r>
            <a:r>
              <a:rPr lang="ru-RU" sz="3800" dirty="0" smtClean="0"/>
              <a:t>. На </a:t>
            </a:r>
            <a:r>
              <a:rPr lang="ru-RU" sz="3800" dirty="0" err="1" smtClean="0"/>
              <a:t>Марсі</a:t>
            </a:r>
            <a:r>
              <a:rPr lang="ru-RU" sz="3800" dirty="0" smtClean="0"/>
              <a:t> </a:t>
            </a:r>
            <a:r>
              <a:rPr lang="ru-RU" sz="3800" dirty="0" err="1" smtClean="0"/>
              <a:t>наявні</a:t>
            </a:r>
            <a:r>
              <a:rPr lang="ru-RU" sz="3800" dirty="0" smtClean="0"/>
              <a:t> </a:t>
            </a:r>
            <a:r>
              <a:rPr lang="ru-RU" sz="3800" dirty="0" err="1" smtClean="0"/>
              <a:t>великі</a:t>
            </a:r>
            <a:r>
              <a:rPr lang="ru-RU" sz="3800" dirty="0" smtClean="0"/>
              <a:t> </a:t>
            </a:r>
            <a:r>
              <a:rPr lang="ru-RU" sz="3800" dirty="0" err="1" smtClean="0"/>
              <a:t>грабени</a:t>
            </a:r>
            <a:r>
              <a:rPr lang="ru-RU" sz="3800" dirty="0" smtClean="0"/>
              <a:t> </a:t>
            </a:r>
            <a:r>
              <a:rPr lang="ru-RU" sz="3800" dirty="0" err="1" smtClean="0"/>
              <a:t>чи</a:t>
            </a:r>
            <a:r>
              <a:rPr lang="ru-RU" sz="3800" dirty="0" smtClean="0"/>
              <a:t> </a:t>
            </a:r>
            <a:r>
              <a:rPr lang="ru-RU" sz="3800" dirty="0" err="1" smtClean="0"/>
              <a:t>каньйони</a:t>
            </a:r>
            <a:r>
              <a:rPr lang="ru-RU" sz="3800" dirty="0" smtClean="0"/>
              <a:t> </a:t>
            </a:r>
            <a:r>
              <a:rPr lang="ru-RU" sz="3800" dirty="0" err="1" smtClean="0"/>
              <a:t>довжиною</a:t>
            </a:r>
            <a:r>
              <a:rPr lang="ru-RU" sz="3800" dirty="0" smtClean="0"/>
              <a:t> в </a:t>
            </a:r>
            <a:r>
              <a:rPr lang="ru-RU" sz="3800" dirty="0" err="1" smtClean="0"/>
              <a:t>сотні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тисячі</a:t>
            </a:r>
            <a:r>
              <a:rPr lang="ru-RU" sz="3800" dirty="0" smtClean="0"/>
              <a:t> км, шириною до </a:t>
            </a:r>
            <a:r>
              <a:rPr lang="ru-RU" sz="3800" dirty="0" err="1" smtClean="0"/>
              <a:t>кількох</a:t>
            </a:r>
            <a:r>
              <a:rPr lang="ru-RU" sz="3800" dirty="0" smtClean="0"/>
              <a:t> сот </a:t>
            </a:r>
            <a:r>
              <a:rPr lang="ru-RU" sz="3800" dirty="0" err="1" smtClean="0"/>
              <a:t>метрів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глибиною</a:t>
            </a:r>
            <a:r>
              <a:rPr lang="ru-RU" sz="3800" dirty="0" smtClean="0"/>
              <a:t> в </a:t>
            </a:r>
            <a:r>
              <a:rPr lang="ru-RU" sz="3800" dirty="0" err="1" smtClean="0"/>
              <a:t>тисячі</a:t>
            </a:r>
            <a:r>
              <a:rPr lang="ru-RU" sz="3800" dirty="0" smtClean="0"/>
              <a:t> </a:t>
            </a:r>
            <a:r>
              <a:rPr lang="ru-RU" sz="3800" dirty="0" err="1" smtClean="0"/>
              <a:t>метрів</a:t>
            </a:r>
            <a:r>
              <a:rPr lang="ru-RU" sz="3800" dirty="0" smtClean="0"/>
              <a:t>. Тут активно </a:t>
            </a:r>
            <a:r>
              <a:rPr lang="ru-RU" sz="3800" dirty="0" err="1" smtClean="0"/>
              <a:t>протікають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екзогенні</a:t>
            </a:r>
            <a:r>
              <a:rPr lang="ru-RU" sz="3800" dirty="0" smtClean="0"/>
              <a:t> </a:t>
            </a:r>
            <a:r>
              <a:rPr lang="ru-RU" sz="3800" dirty="0" err="1" smtClean="0"/>
              <a:t>процеси</a:t>
            </a:r>
            <a:r>
              <a:rPr lang="ru-RU" sz="3800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siada.ru/files/About=Of=Mars/ab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планета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778,3 млн. км. </a:t>
            </a:r>
            <a:r>
              <a:rPr lang="ru-RU" dirty="0" err="1" smtClean="0"/>
              <a:t>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71398 км,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орбітального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11,86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осьового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9 год. 50 </a:t>
            </a:r>
            <a:r>
              <a:rPr lang="ru-RU" dirty="0" err="1" smtClean="0"/>
              <a:t>хв</a:t>
            </a:r>
            <a:r>
              <a:rPr lang="ru-RU" dirty="0" smtClean="0"/>
              <a:t>..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Юпітер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рідким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. </a:t>
            </a:r>
            <a:r>
              <a:rPr lang="ru-RU" dirty="0" err="1" smtClean="0"/>
              <a:t>Хімічний</a:t>
            </a:r>
            <a:r>
              <a:rPr lang="ru-RU" dirty="0" smtClean="0"/>
              <a:t> </a:t>
            </a:r>
            <a:r>
              <a:rPr lang="ru-RU" dirty="0" smtClean="0"/>
              <a:t>склад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аналогічний</a:t>
            </a:r>
            <a:r>
              <a:rPr lang="ru-RU" dirty="0" smtClean="0"/>
              <a:t> складу </a:t>
            </a:r>
            <a:r>
              <a:rPr lang="ru-RU" dirty="0" err="1" smtClean="0"/>
              <a:t>Сонця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за </a:t>
            </a:r>
            <a:r>
              <a:rPr lang="ru-RU" dirty="0" err="1" smtClean="0"/>
              <a:t>будовою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подібний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до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планет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мале</a:t>
            </a:r>
            <a:r>
              <a:rPr lang="ru-RU" dirty="0" smtClean="0"/>
              <a:t> ядро,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силікатів</a:t>
            </a:r>
            <a:r>
              <a:rPr lang="ru-RU" dirty="0" smtClean="0"/>
              <a:t>. Ядро </a:t>
            </a:r>
            <a:r>
              <a:rPr lang="ru-RU" dirty="0" err="1" smtClean="0"/>
              <a:t>оточене</a:t>
            </a:r>
            <a:r>
              <a:rPr lang="ru-RU" dirty="0" smtClean="0"/>
              <a:t> потужною </a:t>
            </a:r>
            <a:r>
              <a:rPr lang="ru-RU" dirty="0" err="1" smtClean="0"/>
              <a:t>оболонкою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. </a:t>
            </a:r>
            <a:r>
              <a:rPr lang="ru-RU" dirty="0" err="1" smtClean="0"/>
              <a:t>Воднева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: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  Атмосфера </a:t>
            </a:r>
            <a:r>
              <a:rPr lang="ru-RU" dirty="0" err="1" smtClean="0"/>
              <a:t>складається</a:t>
            </a:r>
            <a:r>
              <a:rPr lang="ru-RU" dirty="0" smtClean="0"/>
              <a:t> на 90%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9%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гелію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наявна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аміаку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метану.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встановлена</a:t>
            </a:r>
            <a:r>
              <a:rPr lang="ru-RU" dirty="0" smtClean="0"/>
              <a:t>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видимі</a:t>
            </a:r>
            <a:r>
              <a:rPr lang="ru-RU" dirty="0" smtClean="0"/>
              <a:t> хмари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аміаку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температура на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хмарного</a:t>
            </a:r>
            <a:r>
              <a:rPr lang="ru-RU" dirty="0" smtClean="0"/>
              <a:t> шару —1230С, а </a:t>
            </a:r>
            <a:r>
              <a:rPr lang="ru-RU" dirty="0" err="1" smtClean="0"/>
              <a:t>аміак</a:t>
            </a:r>
            <a:r>
              <a:rPr lang="ru-RU" dirty="0" smtClean="0"/>
              <a:t> </a:t>
            </a:r>
            <a:r>
              <a:rPr lang="ru-RU" dirty="0" err="1" smtClean="0"/>
              <a:t>замерзає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—780С. </a:t>
            </a:r>
            <a:r>
              <a:rPr lang="ru-RU" dirty="0" err="1" smtClean="0"/>
              <a:t>Нижче</a:t>
            </a:r>
            <a:r>
              <a:rPr lang="ru-RU" dirty="0" smtClean="0"/>
              <a:t> хмари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льодяних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, а в </a:t>
            </a:r>
            <a:r>
              <a:rPr lang="ru-RU" dirty="0" err="1" smtClean="0"/>
              <a:t>найнижчому</a:t>
            </a:r>
            <a:r>
              <a:rPr lang="ru-RU" dirty="0" smtClean="0"/>
              <a:t> </a:t>
            </a:r>
            <a:r>
              <a:rPr lang="ru-RU" dirty="0" err="1" smtClean="0"/>
              <a:t>шарі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водяних</a:t>
            </a:r>
            <a:r>
              <a:rPr lang="ru-RU" dirty="0" smtClean="0"/>
              <a:t> </a:t>
            </a:r>
            <a:r>
              <a:rPr lang="ru-RU" dirty="0" err="1" smtClean="0"/>
              <a:t>крапель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Спектроскопічними</a:t>
            </a:r>
            <a:r>
              <a:rPr lang="ru-RU" dirty="0" smtClean="0"/>
              <a:t> методами </a:t>
            </a:r>
            <a:r>
              <a:rPr lang="ru-RU" dirty="0" err="1" smtClean="0"/>
              <a:t>встановлено</a:t>
            </a:r>
            <a:r>
              <a:rPr lang="ru-RU" dirty="0" smtClean="0"/>
              <a:t> 5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: </a:t>
            </a:r>
            <a:r>
              <a:rPr lang="ru-RU" dirty="0" err="1" smtClean="0"/>
              <a:t>водень</a:t>
            </a:r>
            <a:r>
              <a:rPr lang="ru-RU" dirty="0" smtClean="0"/>
              <a:t>, </a:t>
            </a:r>
            <a:r>
              <a:rPr lang="ru-RU" dirty="0" err="1" smtClean="0"/>
              <a:t>гелій</a:t>
            </a:r>
            <a:r>
              <a:rPr lang="ru-RU" dirty="0" smtClean="0"/>
              <a:t>, метан, </a:t>
            </a:r>
            <a:r>
              <a:rPr lang="ru-RU" dirty="0" err="1" smtClean="0"/>
              <a:t>аміак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вода.</a:t>
            </a:r>
            <a:br>
              <a:rPr lang="ru-RU" dirty="0" smtClean="0"/>
            </a:br>
            <a:r>
              <a:rPr lang="ru-RU" dirty="0" smtClean="0"/>
              <a:t>   На диску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простежується</a:t>
            </a:r>
            <a:r>
              <a:rPr lang="ru-RU" dirty="0" smtClean="0"/>
              <a:t> Велика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Пляма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шару </a:t>
            </a:r>
            <a:r>
              <a:rPr lang="ru-RU" dirty="0" err="1" smtClean="0"/>
              <a:t>хмар</a:t>
            </a:r>
            <a:r>
              <a:rPr lang="ru-RU" dirty="0" smtClean="0"/>
              <a:t>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пляма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циклонічне</a:t>
            </a:r>
            <a:r>
              <a:rPr lang="ru-RU" dirty="0" smtClean="0"/>
              <a:t> </a:t>
            </a:r>
            <a:r>
              <a:rPr lang="ru-RU" dirty="0" err="1" smtClean="0"/>
              <a:t>завихрення</a:t>
            </a:r>
            <a:r>
              <a:rPr lang="ru-RU" dirty="0" smtClean="0"/>
              <a:t> типу урагану. </a:t>
            </a:r>
            <a:br>
              <a:rPr lang="ru-RU" dirty="0" smtClean="0"/>
            </a:br>
            <a:r>
              <a:rPr lang="ru-RU" dirty="0" smtClean="0"/>
              <a:t>   </a:t>
            </a:r>
            <a:r>
              <a:rPr lang="ru-RU" dirty="0" err="1" smtClean="0"/>
              <a:t>Юпітер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16 </a:t>
            </a:r>
            <a:r>
              <a:rPr lang="ru-RU" dirty="0" err="1" smtClean="0"/>
              <a:t>супутників</a:t>
            </a:r>
            <a:r>
              <a:rPr lang="ru-RU" dirty="0" smtClean="0"/>
              <a:t>,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в 1610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Супутники</a:t>
            </a:r>
            <a:r>
              <a:rPr lang="ru-RU" dirty="0" smtClean="0"/>
              <a:t> </a:t>
            </a:r>
            <a:r>
              <a:rPr lang="ru-RU" dirty="0" err="1" smtClean="0"/>
              <a:t>рухаються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по </a:t>
            </a:r>
            <a:r>
              <a:rPr lang="ru-RU" dirty="0" err="1" smtClean="0"/>
              <a:t>еліптичних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витягнутих</a:t>
            </a:r>
            <a:r>
              <a:rPr lang="ru-RU" dirty="0" smtClean="0"/>
              <a:t> </a:t>
            </a:r>
            <a:r>
              <a:rPr lang="ru-RU" dirty="0" err="1" smtClean="0"/>
              <a:t>орбітах</a:t>
            </a:r>
            <a:r>
              <a:rPr lang="ru-RU" dirty="0" smtClean="0"/>
              <a:t>. </a:t>
            </a:r>
            <a:r>
              <a:rPr lang="ru-RU" dirty="0" err="1" smtClean="0"/>
              <a:t>Найближчий</a:t>
            </a:r>
            <a:r>
              <a:rPr lang="ru-RU" dirty="0" smtClean="0"/>
              <a:t> до </a:t>
            </a:r>
            <a:r>
              <a:rPr lang="ru-RU" dirty="0" err="1" smtClean="0"/>
              <a:t>Юпітера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Амальтея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ЮПІТЕР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celestiaproject.ru/wp-content/uploads/jupi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Сатурна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1 млрд. 429,4 млн.км.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орбітального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29,46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осьового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10,2 </a:t>
            </a:r>
            <a:r>
              <a:rPr lang="ru-RU" dirty="0" err="1" smtClean="0"/>
              <a:t>доби</a:t>
            </a:r>
            <a:r>
              <a:rPr lang="ru-RU" dirty="0" smtClean="0"/>
              <a:t>. </a:t>
            </a:r>
            <a:r>
              <a:rPr lang="ru-RU" dirty="0" err="1" smtClean="0"/>
              <a:t>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60390 км. </a:t>
            </a:r>
            <a:br>
              <a:rPr lang="ru-RU" dirty="0" smtClean="0"/>
            </a:br>
            <a:r>
              <a:rPr lang="ru-RU" dirty="0" smtClean="0"/>
              <a:t>   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спектроскопічних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Сатурна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гелію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домішкою</a:t>
            </a:r>
            <a:r>
              <a:rPr lang="ru-RU" dirty="0" smtClean="0"/>
              <a:t> метану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аміаку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подібна</a:t>
            </a:r>
            <a:r>
              <a:rPr lang="ru-RU" dirty="0" smtClean="0"/>
              <a:t> до </a:t>
            </a:r>
            <a:r>
              <a:rPr lang="ru-RU" dirty="0" err="1" smtClean="0"/>
              <a:t>юпітерської</a:t>
            </a:r>
            <a:r>
              <a:rPr lang="ru-RU" dirty="0" smtClean="0"/>
              <a:t>. Температура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—1670С,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температура </a:t>
            </a:r>
            <a:r>
              <a:rPr lang="ru-RU" dirty="0" err="1" smtClean="0"/>
              <a:t>мабуть</a:t>
            </a:r>
            <a:r>
              <a:rPr lang="ru-RU" dirty="0" smtClean="0"/>
              <a:t> на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хмар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Сатурн очевидно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потужну</a:t>
            </a:r>
            <a:r>
              <a:rPr lang="ru-RU" dirty="0" smtClean="0"/>
              <a:t> атмосферу. Атмосфера над </a:t>
            </a:r>
            <a:r>
              <a:rPr lang="ru-RU" dirty="0" err="1" smtClean="0"/>
              <a:t>екваторіальними</a:t>
            </a:r>
            <a:r>
              <a:rPr lang="ru-RU" dirty="0" smtClean="0"/>
              <a:t> районами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smtClean="0"/>
              <a:t>Хмари </a:t>
            </a:r>
            <a:r>
              <a:rPr lang="ru-RU" dirty="0" smtClean="0"/>
              <a:t>Сатурна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кристаликів</a:t>
            </a:r>
            <a:r>
              <a:rPr lang="ru-RU" dirty="0" smtClean="0"/>
              <a:t> метану, </a:t>
            </a:r>
            <a:r>
              <a:rPr lang="ru-RU" dirty="0" err="1" smtClean="0"/>
              <a:t>нижче</a:t>
            </a:r>
            <a:r>
              <a:rPr lang="ru-RU" dirty="0" smtClean="0"/>
              <a:t> — </a:t>
            </a:r>
            <a:r>
              <a:rPr lang="ru-RU" dirty="0" err="1" smtClean="0"/>
              <a:t>аміаку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— хмари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льодяних</a:t>
            </a:r>
            <a:r>
              <a:rPr lang="ru-RU" dirty="0" smtClean="0"/>
              <a:t> </a:t>
            </a:r>
            <a:r>
              <a:rPr lang="ru-RU" dirty="0" err="1" smtClean="0"/>
              <a:t>кристаликів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водяних</a:t>
            </a:r>
            <a:r>
              <a:rPr lang="ru-RU" dirty="0" smtClean="0"/>
              <a:t> капель.</a:t>
            </a:r>
            <a:br>
              <a:rPr lang="ru-RU" dirty="0" smtClean="0"/>
            </a:br>
            <a:r>
              <a:rPr lang="ru-RU" dirty="0" smtClean="0"/>
              <a:t>   Сатурн </a:t>
            </a:r>
            <a:r>
              <a:rPr lang="ru-RU" dirty="0" err="1" smtClean="0"/>
              <a:t>оточений</a:t>
            </a:r>
            <a:r>
              <a:rPr lang="ru-RU" dirty="0" smtClean="0"/>
              <a:t> плоским тонким </a:t>
            </a:r>
            <a:r>
              <a:rPr lang="ru-RU" dirty="0" err="1" smtClean="0"/>
              <a:t>кільцем</a:t>
            </a:r>
            <a:r>
              <a:rPr lang="ru-RU" dirty="0" smtClean="0"/>
              <a:t>.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в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 Сатурна,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вид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диску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найбільш</a:t>
            </a:r>
            <a:r>
              <a:rPr lang="ru-RU" dirty="0" smtClean="0"/>
              <a:t> видимого </a:t>
            </a:r>
            <a:r>
              <a:rPr lang="ru-RU" dirty="0" err="1" smtClean="0"/>
              <a:t>нахилу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вид </a:t>
            </a:r>
            <a:r>
              <a:rPr lang="ru-RU" dirty="0" err="1" smtClean="0"/>
              <a:t>еліпса</a:t>
            </a:r>
            <a:r>
              <a:rPr lang="ru-RU" dirty="0" smtClean="0"/>
              <a:t>, в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вписаний</a:t>
            </a:r>
            <a:r>
              <a:rPr lang="ru-RU" dirty="0" smtClean="0"/>
              <a:t> диск Сатурна. А коли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повернуті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ребром, вони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невидимими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в них мала </a:t>
            </a:r>
            <a:r>
              <a:rPr lang="ru-RU" dirty="0" err="1" smtClean="0"/>
              <a:t>товщина</a:t>
            </a:r>
            <a:r>
              <a:rPr lang="ru-RU" dirty="0" smtClean="0"/>
              <a:t> (20 км). </a:t>
            </a:r>
            <a:r>
              <a:rPr lang="ru-RU" dirty="0" err="1" smtClean="0"/>
              <a:t>Припускають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шматки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покриті</a:t>
            </a:r>
            <a:r>
              <a:rPr lang="ru-RU" dirty="0" smtClean="0"/>
              <a:t> ним. Сатурн </a:t>
            </a:r>
            <a:r>
              <a:rPr lang="ru-RU" dirty="0" err="1" smtClean="0"/>
              <a:t>має</a:t>
            </a:r>
            <a:r>
              <a:rPr lang="ru-RU" dirty="0" smtClean="0"/>
              <a:t> 20 </a:t>
            </a:r>
            <a:r>
              <a:rPr lang="ru-RU" dirty="0" err="1" smtClean="0"/>
              <a:t>супутників</a:t>
            </a:r>
            <a:r>
              <a:rPr lang="ru-RU" dirty="0" smtClean="0"/>
              <a:t>, </a:t>
            </a:r>
            <a:r>
              <a:rPr lang="ru-RU" dirty="0" err="1" smtClean="0"/>
              <a:t>найбіль­ший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Титан, </a:t>
            </a:r>
            <a:r>
              <a:rPr lang="ru-RU" dirty="0" err="1" smtClean="0"/>
              <a:t>завбільшки</a:t>
            </a:r>
            <a:r>
              <a:rPr lang="ru-RU" dirty="0" smtClean="0"/>
              <a:t> як Марс.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0,9 до 350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діб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до </a:t>
            </a:r>
            <a:r>
              <a:rPr lang="ru-RU" dirty="0" err="1" smtClean="0"/>
              <a:t>планети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nipedia.org.ua/wp-content/uploads/2012/12/saturn-okolcovannaya-pla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Відстань</a:t>
            </a:r>
            <a:r>
              <a:rPr lang="ru-RU" dirty="0" smtClean="0"/>
              <a:t> Урану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2 млрд. 870 млн. км, </a:t>
            </a:r>
            <a:r>
              <a:rPr lang="ru-RU" dirty="0" err="1" smtClean="0"/>
              <a:t>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26200 км,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орбітального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84 роки,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осьового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17 год. 18 </a:t>
            </a:r>
            <a:r>
              <a:rPr lang="ru-RU" dirty="0" err="1" smtClean="0"/>
              <a:t>хв</a:t>
            </a:r>
            <a:r>
              <a:rPr lang="ru-RU" dirty="0" smtClean="0"/>
              <a:t>., при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зворотне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Урану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тому день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тривати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Густина</a:t>
            </a:r>
            <a:r>
              <a:rPr lang="ru-RU" dirty="0" smtClean="0"/>
              <a:t> 1,15 </a:t>
            </a:r>
            <a:r>
              <a:rPr lang="ru-RU" dirty="0" smtClean="0"/>
              <a:t>г/см</a:t>
            </a:r>
            <a:r>
              <a:rPr lang="ru-RU" baseline="30000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Температура на </a:t>
            </a:r>
            <a:r>
              <a:rPr lang="ru-RU" dirty="0" err="1" smtClean="0"/>
              <a:t>Урані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—2000С. В </a:t>
            </a:r>
            <a:r>
              <a:rPr lang="ru-RU" dirty="0" err="1" smtClean="0"/>
              <a:t>атмосфері</a:t>
            </a:r>
            <a:r>
              <a:rPr lang="ru-RU" dirty="0" smtClean="0"/>
              <a:t> Урану </a:t>
            </a:r>
            <a:r>
              <a:rPr lang="ru-RU" dirty="0" err="1" smtClean="0"/>
              <a:t>наявний</a:t>
            </a:r>
            <a:r>
              <a:rPr lang="ru-RU" dirty="0" smtClean="0"/>
              <a:t> метан, </a:t>
            </a:r>
            <a:r>
              <a:rPr lang="ru-RU" dirty="0" err="1" smtClean="0"/>
              <a:t>водень</a:t>
            </a:r>
            <a:r>
              <a:rPr lang="ru-RU" dirty="0" smtClean="0"/>
              <a:t>, </a:t>
            </a:r>
            <a:r>
              <a:rPr lang="ru-RU" dirty="0" err="1" smtClean="0"/>
              <a:t>гелій</a:t>
            </a:r>
            <a:r>
              <a:rPr lang="ru-RU" dirty="0" smtClean="0"/>
              <a:t>.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гелій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невеликою </a:t>
            </a:r>
            <a:r>
              <a:rPr lang="ru-RU" dirty="0" err="1" smtClean="0"/>
              <a:t>домішкою</a:t>
            </a:r>
            <a:r>
              <a:rPr lang="ru-RU" dirty="0" smtClean="0"/>
              <a:t> метану. Атмосфера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прозора</a:t>
            </a:r>
            <a:r>
              <a:rPr lang="ru-RU" dirty="0" smtClean="0"/>
              <a:t>. </a:t>
            </a:r>
            <a:r>
              <a:rPr lang="ru-RU" dirty="0" err="1" smtClean="0"/>
              <a:t>Цікаві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 пори року.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влітку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роками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зеніті</a:t>
            </a:r>
            <a:r>
              <a:rPr lang="ru-RU" dirty="0" smtClean="0"/>
              <a:t> над </a:t>
            </a:r>
            <a:r>
              <a:rPr lang="ru-RU" dirty="0" err="1" smtClean="0"/>
              <a:t>північним</a:t>
            </a:r>
            <a:r>
              <a:rPr lang="ru-RU" dirty="0" smtClean="0"/>
              <a:t> полюсом.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настанням</a:t>
            </a:r>
            <a:r>
              <a:rPr lang="ru-RU" dirty="0" smtClean="0"/>
              <a:t> </a:t>
            </a:r>
            <a:r>
              <a:rPr lang="ru-RU" dirty="0" err="1" smtClean="0"/>
              <a:t>зими</a:t>
            </a:r>
            <a:r>
              <a:rPr lang="ru-RU" dirty="0" smtClean="0"/>
              <a:t> </a:t>
            </a:r>
            <a:r>
              <a:rPr lang="ru-RU" dirty="0" err="1" smtClean="0"/>
              <a:t>північна</a:t>
            </a:r>
            <a:r>
              <a:rPr lang="ru-RU" dirty="0" smtClean="0"/>
              <a:t> </a:t>
            </a:r>
            <a:r>
              <a:rPr lang="ru-RU" dirty="0" err="1" smtClean="0"/>
              <a:t>півкуля</a:t>
            </a:r>
            <a:r>
              <a:rPr lang="ru-RU" dirty="0" smtClean="0"/>
              <a:t> </a:t>
            </a:r>
            <a:r>
              <a:rPr lang="ru-RU" dirty="0" err="1" smtClean="0"/>
              <a:t>занурюється</a:t>
            </a:r>
            <a:r>
              <a:rPr lang="ru-RU" dirty="0" smtClean="0"/>
              <a:t> в морок </a:t>
            </a:r>
            <a:r>
              <a:rPr lang="ru-RU" dirty="0" err="1" smtClean="0"/>
              <a:t>і</a:t>
            </a:r>
            <a:r>
              <a:rPr lang="ru-RU" dirty="0" smtClean="0"/>
              <a:t> холод.</a:t>
            </a:r>
            <a:br>
              <a:rPr lang="ru-RU" dirty="0" smtClean="0"/>
            </a:br>
            <a:r>
              <a:rPr lang="ru-RU" dirty="0" smtClean="0"/>
              <a:t>   Уран </a:t>
            </a:r>
            <a:r>
              <a:rPr lang="ru-RU" dirty="0" err="1" smtClean="0"/>
              <a:t>має</a:t>
            </a:r>
            <a:r>
              <a:rPr lang="ru-RU" dirty="0" smtClean="0"/>
              <a:t> 15 </a:t>
            </a:r>
            <a:r>
              <a:rPr lang="ru-RU" dirty="0" err="1" smtClean="0"/>
              <a:t>супутників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в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перпендикулярній</a:t>
            </a:r>
            <a:r>
              <a:rPr lang="ru-RU" dirty="0" smtClean="0"/>
              <a:t> до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800 до 1450 км у поперечнику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 УРАН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zorich.ru/worlds/zavtra_vojna/astrography/planet_lu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sz="4600" b="1" dirty="0"/>
              <a:t> 9 </a:t>
            </a:r>
            <a:r>
              <a:rPr lang="ru-RU" dirty="0"/>
              <a:t>планет,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</a:t>
            </a:r>
            <a:r>
              <a:rPr lang="ru-RU" dirty="0" err="1"/>
              <a:t>об'єднуються</a:t>
            </a:r>
            <a:r>
              <a:rPr lang="ru-RU" dirty="0"/>
              <a:t> в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 поясом </a:t>
            </a:r>
            <a:r>
              <a:rPr lang="ru-RU" dirty="0" err="1" smtClean="0"/>
              <a:t>астероїдів</a:t>
            </a:r>
            <a:r>
              <a:rPr lang="ru-RU" dirty="0"/>
              <a:t>.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 (</a:t>
            </a:r>
            <a:r>
              <a:rPr lang="ru-RU" dirty="0" err="1"/>
              <a:t>Меркурій</a:t>
            </a:r>
            <a:r>
              <a:rPr lang="ru-RU" dirty="0"/>
              <a:t>, Венера, Земля, Марс)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. </a:t>
            </a:r>
            <a:r>
              <a:rPr lang="ru-RU" dirty="0"/>
              <a:t>Вони невеликого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тверду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щільність</a:t>
            </a:r>
            <a:r>
              <a:rPr lang="ru-RU" dirty="0"/>
              <a:t>,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за </a:t>
            </a:r>
            <a:r>
              <a:rPr lang="ru-RU" dirty="0" err="1"/>
              <a:t>кільцем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,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планет-гігантів</a:t>
            </a:r>
            <a:r>
              <a:rPr lang="ru-RU" dirty="0"/>
              <a:t> (</a:t>
            </a:r>
            <a:r>
              <a:rPr lang="ru-RU" dirty="0" err="1"/>
              <a:t>Юпітер</a:t>
            </a:r>
            <a:r>
              <a:rPr lang="ru-RU" dirty="0"/>
              <a:t>, Сатурн, Уран, Нептун).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малу </a:t>
            </a:r>
            <a:r>
              <a:rPr lang="ru-RU" dirty="0" err="1"/>
              <a:t>густину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обертаються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твердої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Плутон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вивчений</a:t>
            </a:r>
            <a:r>
              <a:rPr lang="ru-RU" dirty="0"/>
              <a:t> тому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вказаних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4664"/>
            <a:ext cx="56166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Віддаль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4 млрд. 497 млн.км.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орбітального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164,8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осьового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16 год. 6 </a:t>
            </a:r>
            <a:r>
              <a:rPr lang="ru-RU" dirty="0" err="1" smtClean="0"/>
              <a:t>хв</a:t>
            </a:r>
            <a:r>
              <a:rPr lang="ru-RU" dirty="0" smtClean="0"/>
              <a:t>. 36 с. </a:t>
            </a:r>
            <a:r>
              <a:rPr lang="ru-RU" dirty="0" err="1" smtClean="0"/>
              <a:t>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25230 км. Нептун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густину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планет-гігантів</a:t>
            </a:r>
            <a:r>
              <a:rPr lang="ru-RU" dirty="0" smtClean="0"/>
              <a:t> — 1,55 г/см3 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Нептун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</a:t>
            </a:r>
            <a:r>
              <a:rPr lang="ru-RU" dirty="0" err="1" smtClean="0"/>
              <a:t>апарату</a:t>
            </a:r>
            <a:r>
              <a:rPr lang="ru-RU" dirty="0" smtClean="0"/>
              <a:t> "Вояджер-2" </a:t>
            </a:r>
            <a:r>
              <a:rPr lang="ru-RU" dirty="0" err="1" smtClean="0"/>
              <a:t>виявився</a:t>
            </a:r>
            <a:r>
              <a:rPr lang="ru-RU" dirty="0" smtClean="0"/>
              <a:t> голубою планетою.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метан,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 </a:t>
            </a:r>
            <a:r>
              <a:rPr lang="ru-RU" dirty="0" err="1" smtClean="0"/>
              <a:t>товстих</a:t>
            </a:r>
            <a:r>
              <a:rPr lang="ru-RU" dirty="0" smtClean="0"/>
              <a:t> шарах </a:t>
            </a:r>
            <a:r>
              <a:rPr lang="ru-RU" dirty="0" err="1" smtClean="0"/>
              <a:t>поглинає</a:t>
            </a:r>
            <a:r>
              <a:rPr lang="ru-RU" dirty="0" smtClean="0"/>
              <a:t> </a:t>
            </a:r>
            <a:r>
              <a:rPr lang="ru-RU" dirty="0" err="1" smtClean="0"/>
              <a:t>червоні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. В </a:t>
            </a:r>
            <a:r>
              <a:rPr lang="ru-RU" dirty="0" err="1" smtClean="0"/>
              <a:t>атмосфері</a:t>
            </a:r>
            <a:r>
              <a:rPr lang="ru-RU" dirty="0" smtClean="0"/>
              <a:t> Нептуна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вітри</a:t>
            </a:r>
            <a:r>
              <a:rPr lang="ru-RU" dirty="0" smtClean="0"/>
              <a:t>.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 видно </a:t>
            </a:r>
            <a:r>
              <a:rPr lang="ru-RU" dirty="0" err="1" smtClean="0"/>
              <a:t>овальну</a:t>
            </a:r>
            <a:r>
              <a:rPr lang="ru-RU" dirty="0" smtClean="0"/>
              <a:t> темну </a:t>
            </a:r>
            <a:r>
              <a:rPr lang="ru-RU" dirty="0" err="1" smtClean="0"/>
              <a:t>пляму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мабуть</a:t>
            </a:r>
            <a:r>
              <a:rPr lang="ru-RU" dirty="0" smtClean="0"/>
              <a:t> </a:t>
            </a:r>
            <a:r>
              <a:rPr lang="ru-RU" dirty="0" err="1" smtClean="0"/>
              <a:t>гігантський</a:t>
            </a:r>
            <a:r>
              <a:rPr lang="ru-RU" dirty="0" smtClean="0"/>
              <a:t> циклон </a:t>
            </a:r>
            <a:r>
              <a:rPr lang="ru-RU" dirty="0" err="1" smtClean="0"/>
              <a:t>діаметром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земно­му. </a:t>
            </a:r>
            <a:r>
              <a:rPr lang="ru-RU" dirty="0" err="1" smtClean="0"/>
              <a:t>Наявне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поле, яке </a:t>
            </a:r>
            <a:r>
              <a:rPr lang="ru-RU" dirty="0" err="1" smtClean="0"/>
              <a:t>слабкіше</a:t>
            </a:r>
            <a:r>
              <a:rPr lang="ru-RU" dirty="0" smtClean="0"/>
              <a:t> земного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дивує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аси­метричністю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smtClean="0"/>
              <a:t>того, центр </a:t>
            </a:r>
            <a:r>
              <a:rPr lang="ru-RU" dirty="0" err="1" smtClean="0"/>
              <a:t>кулястого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не </a:t>
            </a:r>
            <a:r>
              <a:rPr lang="ru-RU" dirty="0" err="1" smtClean="0"/>
              <a:t>співпадає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центром </a:t>
            </a:r>
            <a:r>
              <a:rPr lang="ru-RU" dirty="0" err="1" smtClean="0"/>
              <a:t>планети</a:t>
            </a:r>
            <a:r>
              <a:rPr lang="ru-RU" dirty="0" smtClean="0"/>
              <a:t>, а </a:t>
            </a:r>
            <a:r>
              <a:rPr lang="ru-RU" dirty="0" err="1" smtClean="0"/>
              <a:t>зміщений</a:t>
            </a:r>
            <a:r>
              <a:rPr lang="ru-RU" dirty="0" smtClean="0"/>
              <a:t> до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На </a:t>
            </a:r>
            <a:r>
              <a:rPr lang="ru-RU" dirty="0" err="1" smtClean="0"/>
              <a:t>Нептуні</a:t>
            </a:r>
            <a:r>
              <a:rPr lang="ru-RU" dirty="0" smtClean="0"/>
              <a:t>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потовщення</a:t>
            </a:r>
            <a:r>
              <a:rPr lang="ru-RU" dirty="0" smtClean="0"/>
              <a:t>. </a:t>
            </a:r>
            <a:r>
              <a:rPr lang="ru-RU" dirty="0" err="1" smtClean="0"/>
              <a:t>Кілець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5. </a:t>
            </a:r>
            <a:r>
              <a:rPr lang="ru-RU" dirty="0" err="1" smtClean="0"/>
              <a:t>Крім</a:t>
            </a:r>
            <a:r>
              <a:rPr lang="ru-RU" dirty="0" smtClean="0"/>
              <a:t> Тритона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Нереїди</a:t>
            </a:r>
            <a:r>
              <a:rPr lang="ru-RU" dirty="0" smtClean="0"/>
              <a:t>,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6 </a:t>
            </a:r>
            <a:r>
              <a:rPr lang="ru-RU" dirty="0" err="1" smtClean="0"/>
              <a:t>супутників</a:t>
            </a:r>
            <a:r>
              <a:rPr lang="ru-RU" dirty="0" smtClean="0"/>
              <a:t> (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8),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центра </a:t>
            </a:r>
            <a:r>
              <a:rPr lang="ru-RU" dirty="0" err="1" smtClean="0"/>
              <a:t>планети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50-120 </a:t>
            </a:r>
            <a:r>
              <a:rPr lang="ru-RU" dirty="0" err="1" smtClean="0"/>
              <a:t>тис.км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неправильну</a:t>
            </a:r>
            <a:r>
              <a:rPr lang="ru-RU" dirty="0" smtClean="0"/>
              <a:t> форму.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НЕПТУН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3/83/440/83440944_large_1310460557_neptu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   Про Плутон — </a:t>
            </a:r>
            <a:r>
              <a:rPr lang="ru-RU" sz="4000" dirty="0" err="1" smtClean="0"/>
              <a:t>найдальшу</a:t>
            </a:r>
            <a:r>
              <a:rPr lang="ru-RU" sz="4000" dirty="0" smtClean="0"/>
              <a:t> планету </a:t>
            </a:r>
            <a:r>
              <a:rPr lang="ru-RU" sz="4000" dirty="0" err="1" smtClean="0"/>
              <a:t>Сонячної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системи</a:t>
            </a:r>
            <a:r>
              <a:rPr lang="ru-RU" sz="4000" dirty="0" smtClean="0"/>
              <a:t> </a:t>
            </a:r>
            <a:r>
              <a:rPr lang="ru-RU" sz="4000" dirty="0" err="1" smtClean="0"/>
              <a:t>ще</a:t>
            </a:r>
            <a:r>
              <a:rPr lang="ru-RU" sz="4000" dirty="0" smtClean="0"/>
              <a:t> </a:t>
            </a:r>
            <a:r>
              <a:rPr lang="ru-RU" sz="4000" dirty="0" err="1" smtClean="0"/>
              <a:t>дуже</a:t>
            </a:r>
            <a:r>
              <a:rPr lang="ru-RU" sz="4000" dirty="0" smtClean="0"/>
              <a:t> мало </a:t>
            </a:r>
            <a:r>
              <a:rPr lang="ru-RU" sz="4000" dirty="0" err="1" smtClean="0"/>
              <a:t>відомостей</a:t>
            </a:r>
            <a:r>
              <a:rPr lang="ru-RU" sz="4000" dirty="0" smtClean="0"/>
              <a:t>. </a:t>
            </a:r>
            <a:r>
              <a:rPr lang="ru-RU" sz="4000" dirty="0" err="1" smtClean="0"/>
              <a:t>Його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віддаль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Сонця</a:t>
            </a:r>
            <a:r>
              <a:rPr lang="ru-RU" sz="4000" dirty="0" smtClean="0"/>
              <a:t> 5911,8 млн.км, </a:t>
            </a:r>
            <a:r>
              <a:rPr lang="ru-RU" sz="4000" dirty="0" err="1" smtClean="0"/>
              <a:t>екваторіа­льний</a:t>
            </a:r>
            <a:r>
              <a:rPr lang="ru-RU" sz="4000" dirty="0" smtClean="0"/>
              <a:t> </a:t>
            </a:r>
            <a:r>
              <a:rPr lang="ru-RU" sz="4000" dirty="0" err="1" smtClean="0"/>
              <a:t>радіус</a:t>
            </a:r>
            <a:r>
              <a:rPr lang="ru-RU" sz="4000" dirty="0" smtClean="0"/>
              <a:t> 1150 км, </a:t>
            </a:r>
            <a:r>
              <a:rPr lang="ru-RU" sz="4000" dirty="0" err="1" smtClean="0"/>
              <a:t>період</a:t>
            </a:r>
            <a:r>
              <a:rPr lang="ru-RU" sz="4000" dirty="0" smtClean="0"/>
              <a:t> </a:t>
            </a:r>
            <a:r>
              <a:rPr lang="ru-RU" sz="4000" dirty="0" err="1" smtClean="0"/>
              <a:t>орбітального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руху</a:t>
            </a:r>
            <a:r>
              <a:rPr lang="ru-RU" sz="4000" dirty="0" smtClean="0"/>
              <a:t> 247,7 року, </a:t>
            </a:r>
            <a:r>
              <a:rPr lang="ru-RU" sz="4000" dirty="0" err="1" smtClean="0"/>
              <a:t>період</a:t>
            </a:r>
            <a:r>
              <a:rPr lang="ru-RU" sz="4000" dirty="0" smtClean="0"/>
              <a:t> </a:t>
            </a:r>
            <a:r>
              <a:rPr lang="ru-RU" sz="4000" dirty="0" err="1" smtClean="0"/>
              <a:t>осьового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обертання</a:t>
            </a:r>
            <a:r>
              <a:rPr lang="ru-RU" sz="4000" dirty="0" smtClean="0"/>
              <a:t> 6,4 </a:t>
            </a:r>
            <a:r>
              <a:rPr lang="ru-RU" sz="4000" dirty="0" err="1" smtClean="0"/>
              <a:t>земної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доби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ПЛУТОН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osmonews.ru/images/foto/pluton/plu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1.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планети-гіганти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пішла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2.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віддалені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3.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великий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4.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5.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сплющені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полюсів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6. </a:t>
            </a:r>
            <a:r>
              <a:rPr lang="ru-RU" dirty="0" err="1" smtClean="0"/>
              <a:t>Планети-гіганти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7. В них мала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густина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скла­дом.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планет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силікатів</a:t>
            </a:r>
            <a:r>
              <a:rPr lang="ru-RU" dirty="0" smtClean="0"/>
              <a:t>,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, </a:t>
            </a:r>
            <a:r>
              <a:rPr lang="ru-RU" dirty="0" err="1" smtClean="0"/>
              <a:t>планети-гіганти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легких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(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гелію</a:t>
            </a:r>
            <a:r>
              <a:rPr lang="ru-RU" dirty="0" smtClean="0"/>
              <a:t>, </a:t>
            </a:r>
            <a:r>
              <a:rPr lang="ru-RU" dirty="0" err="1" smtClean="0"/>
              <a:t>суміші</a:t>
            </a:r>
            <a:r>
              <a:rPr lang="ru-RU" dirty="0" smtClean="0"/>
              <a:t> метану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аміаку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   8.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температура,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віддалю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9.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планет-гігантів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lassy.ru/Stati/color_plan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ochtimes.com.ua/upload/iblock/a3e/a3e336d5f013819b142cff55b4d8b5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err="1" smtClean="0"/>
              <a:t>І.Кеплер</a:t>
            </a:r>
            <a:r>
              <a:rPr lang="ru-RU" b="1" dirty="0" smtClean="0"/>
              <a:t> </a:t>
            </a:r>
            <a:r>
              <a:rPr lang="ru-RU" b="1" dirty="0" err="1"/>
              <a:t>встановив</a:t>
            </a:r>
            <a:r>
              <a:rPr lang="ru-RU" b="1" dirty="0"/>
              <a:t> три </a:t>
            </a:r>
            <a:r>
              <a:rPr lang="ru-RU" b="1" dirty="0" err="1"/>
              <a:t>закони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b="1" dirty="0"/>
              <a:t> планет.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1.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рухаються</a:t>
            </a:r>
            <a:r>
              <a:rPr lang="ru-RU" dirty="0"/>
              <a:t> по </a:t>
            </a:r>
            <a:r>
              <a:rPr lang="ru-RU" dirty="0" err="1"/>
              <a:t>еліпсу</a:t>
            </a:r>
            <a:r>
              <a:rPr lang="ru-RU" dirty="0"/>
              <a:t>, в одному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фокусів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 2. </a:t>
            </a:r>
            <a:r>
              <a:rPr lang="ru-RU" dirty="0" err="1"/>
              <a:t>Радіус-вектор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за </a:t>
            </a:r>
            <a:r>
              <a:rPr lang="ru-RU" dirty="0" err="1"/>
              <a:t>однакові</a:t>
            </a:r>
            <a:r>
              <a:rPr lang="ru-RU" dirty="0"/>
              <a:t> </a:t>
            </a:r>
            <a:r>
              <a:rPr lang="ru-RU" dirty="0" err="1"/>
              <a:t>проміжки</a:t>
            </a:r>
            <a:r>
              <a:rPr lang="ru-RU" dirty="0"/>
              <a:t> часу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рівновеликі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закону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en-US" dirty="0"/>
              <a:t>CSD </a:t>
            </a:r>
            <a:r>
              <a:rPr lang="ru-RU" dirty="0"/>
              <a:t>описана </a:t>
            </a:r>
            <a:r>
              <a:rPr lang="ru-RU" dirty="0" err="1"/>
              <a:t>радіусом-вектором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перигелія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АВ</a:t>
            </a:r>
            <a:r>
              <a:rPr lang="en-US" dirty="0"/>
              <a:t>S, </a:t>
            </a:r>
            <a:r>
              <a:rPr lang="ru-RU" dirty="0" err="1"/>
              <a:t>описаній</a:t>
            </a:r>
            <a:r>
              <a:rPr lang="ru-RU" dirty="0"/>
              <a:t> за той же час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афелія</a:t>
            </a:r>
            <a:r>
              <a:rPr lang="ru-RU" dirty="0"/>
              <a:t>. А </a:t>
            </a:r>
            <a:r>
              <a:rPr lang="ru-RU" dirty="0" err="1"/>
              <a:t>оскільки</a:t>
            </a:r>
            <a:r>
              <a:rPr lang="ru-RU" dirty="0"/>
              <a:t> дуга </a:t>
            </a:r>
            <a:r>
              <a:rPr lang="en-US" dirty="0"/>
              <a:t>CD </a:t>
            </a:r>
            <a:r>
              <a:rPr lang="ru-RU" dirty="0" err="1"/>
              <a:t>більша</a:t>
            </a:r>
            <a:r>
              <a:rPr lang="ru-RU" dirty="0"/>
              <a:t> дуги </a:t>
            </a:r>
            <a:r>
              <a:rPr lang="en-US" dirty="0"/>
              <a:t>AB </a:t>
            </a:r>
            <a:r>
              <a:rPr lang="ru-RU" dirty="0"/>
              <a:t>то планета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перигелія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афелії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нерівномірний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 3. </a:t>
            </a:r>
            <a:r>
              <a:rPr lang="ru-RU" dirty="0" err="1"/>
              <a:t>Квадрати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планет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пропорційні</a:t>
            </a:r>
            <a:r>
              <a:rPr lang="ru-RU" dirty="0"/>
              <a:t> кубам великих </a:t>
            </a:r>
            <a:r>
              <a:rPr lang="ru-RU" dirty="0" err="1"/>
              <a:t>півосей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еліптичних</a:t>
            </a:r>
            <a:r>
              <a:rPr lang="ru-RU" dirty="0"/>
              <a:t> </a:t>
            </a:r>
            <a:r>
              <a:rPr lang="ru-RU" dirty="0" err="1"/>
              <a:t>орбіт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604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Закони руху планет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encrypted-tbn1.gstatic.com/images?q=tbn:ANd9GcS0Ok4rYfSg3PxxyYjLgzCRa6NBNyoKK9ITpU4qixyyfek40eSn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referatua.org.ua/i/2/94bff2d3c450654e2e83e08eceaf3d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0"/>
            <a:ext cx="4762500" cy="3619500"/>
          </a:xfrm>
          <a:prstGeom prst="rect">
            <a:avLst/>
          </a:prstGeom>
          <a:noFill/>
        </p:spPr>
      </p:pic>
      <p:pic>
        <p:nvPicPr>
          <p:cNvPr id="16390" name="Picture 6" descr="http://image.tsn.ua/media/images/original/Mar2011/383396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/>
              <a:t>Меркурія</a:t>
            </a:r>
            <a:r>
              <a:rPr lang="ru-RU" dirty="0"/>
              <a:t> 4880 </a:t>
            </a:r>
            <a:r>
              <a:rPr lang="ru-RU" dirty="0" smtClean="0"/>
              <a:t>км,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становить 0,06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густина</a:t>
            </a:r>
            <a:r>
              <a:rPr lang="ru-RU" dirty="0"/>
              <a:t> 5,5 г/см</a:t>
            </a:r>
            <a:r>
              <a:rPr lang="ru-RU" baseline="30000" dirty="0"/>
              <a:t>3</a:t>
            </a:r>
            <a:r>
              <a:rPr lang="ru-RU" dirty="0"/>
              <a:t>.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 в 2,6 рази </a:t>
            </a:r>
            <a:r>
              <a:rPr lang="ru-RU" dirty="0" err="1"/>
              <a:t>менше</a:t>
            </a:r>
            <a:r>
              <a:rPr lang="ru-RU" dirty="0"/>
              <a:t> земного.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становить 88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 </a:t>
            </a:r>
            <a:r>
              <a:rPr lang="ru-RU" dirty="0" err="1"/>
              <a:t>Фотографії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на </a:t>
            </a:r>
            <a:r>
              <a:rPr lang="ru-RU" dirty="0" err="1"/>
              <a:t>місячні</a:t>
            </a:r>
            <a:r>
              <a:rPr lang="ru-RU" dirty="0"/>
              <a:t>.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де </a:t>
            </a:r>
            <a:r>
              <a:rPr lang="ru-RU" dirty="0" err="1"/>
              <a:t>сфотографовано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, а де </a:t>
            </a:r>
            <a:r>
              <a:rPr lang="ru-RU" dirty="0" err="1"/>
              <a:t>Меркурій</a:t>
            </a:r>
            <a:r>
              <a:rPr lang="ru-RU" dirty="0"/>
              <a:t>.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кратери</a:t>
            </a:r>
            <a:r>
              <a:rPr lang="ru-RU" dirty="0"/>
              <a:t>.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дрібними</a:t>
            </a:r>
            <a:r>
              <a:rPr lang="ru-RU" dirty="0"/>
              <a:t> кратерами </a:t>
            </a:r>
            <a:r>
              <a:rPr lang="ru-RU" dirty="0" err="1"/>
              <a:t>діаметром</a:t>
            </a:r>
            <a:r>
              <a:rPr lang="ru-RU" dirty="0"/>
              <a:t> в десятки м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км в поперечнику.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хребти</a:t>
            </a:r>
            <a:r>
              <a:rPr lang="ru-RU" dirty="0"/>
              <a:t> </a:t>
            </a:r>
            <a:r>
              <a:rPr lang="ru-RU" dirty="0" err="1"/>
              <a:t>подекуди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4 км.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сліди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вулканічної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тектонічної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На </a:t>
            </a:r>
            <a:r>
              <a:rPr lang="ru-RU" dirty="0" err="1"/>
              <a:t>Меркурії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"море".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круглу</a:t>
            </a:r>
            <a:r>
              <a:rPr lang="ru-RU" dirty="0"/>
              <a:t> западину поперечником 1300 км назвали Морем Спеки. </a:t>
            </a:r>
            <a:r>
              <a:rPr lang="ru-RU" dirty="0" err="1"/>
              <a:t>Від</a:t>
            </a:r>
            <a:r>
              <a:rPr lang="ru-RU" dirty="0"/>
              <a:t> сходу </a:t>
            </a:r>
            <a:r>
              <a:rPr lang="ru-RU" dirty="0" err="1"/>
              <a:t>Сонця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заходу на </a:t>
            </a:r>
            <a:r>
              <a:rPr lang="ru-RU" dirty="0" err="1"/>
              <a:t>Меркурії</a:t>
            </a:r>
            <a:r>
              <a:rPr lang="ru-RU" dirty="0"/>
              <a:t> проходить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88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 За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освітлені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нагріваються</a:t>
            </a:r>
            <a:r>
              <a:rPr lang="ru-RU" dirty="0"/>
              <a:t> до 4500С, а </a:t>
            </a:r>
            <a:r>
              <a:rPr lang="ru-RU" dirty="0" err="1"/>
              <a:t>вночі</a:t>
            </a:r>
            <a:r>
              <a:rPr lang="ru-RU" dirty="0"/>
              <a:t> </a:t>
            </a:r>
            <a:r>
              <a:rPr lang="ru-RU" dirty="0" err="1"/>
              <a:t>охолоджуються</a:t>
            </a:r>
            <a:r>
              <a:rPr lang="ru-RU" dirty="0"/>
              <a:t> до —90...-1800С.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Атмосфера на </a:t>
            </a:r>
            <a:r>
              <a:rPr lang="ru-RU" dirty="0" err="1"/>
              <a:t>Меркурії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, тому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пом'якшувати</a:t>
            </a:r>
            <a:r>
              <a:rPr lang="ru-RU" dirty="0"/>
              <a:t> </a:t>
            </a:r>
            <a:r>
              <a:rPr lang="ru-RU" dirty="0" err="1"/>
              <a:t>температурні</a:t>
            </a:r>
            <a:r>
              <a:rPr lang="ru-RU" dirty="0"/>
              <a:t> </a:t>
            </a:r>
            <a:r>
              <a:rPr lang="ru-RU" dirty="0" err="1"/>
              <a:t>контрасти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 </a:t>
            </a:r>
            <a:r>
              <a:rPr lang="ru-RU" dirty="0" err="1"/>
              <a:t>Зігель</a:t>
            </a:r>
            <a:r>
              <a:rPr lang="ru-RU" dirty="0"/>
              <a:t> Ф.Ю. </a:t>
            </a:r>
            <a:r>
              <a:rPr lang="ru-RU" dirty="0" err="1"/>
              <a:t>пише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Меркурії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слабке</a:t>
            </a:r>
            <a:r>
              <a:rPr lang="ru-RU" dirty="0"/>
              <a:t> </a:t>
            </a:r>
            <a:r>
              <a:rPr lang="ru-RU" dirty="0" err="1"/>
              <a:t>магнітне</a:t>
            </a:r>
            <a:r>
              <a:rPr lang="ru-RU" dirty="0"/>
              <a:t> поле, яке </a:t>
            </a:r>
            <a:r>
              <a:rPr lang="ru-RU" dirty="0" err="1"/>
              <a:t>приблизно</a:t>
            </a:r>
            <a:r>
              <a:rPr lang="ru-RU" dirty="0"/>
              <a:t> в 100 раз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земне</a:t>
            </a:r>
            <a:r>
              <a:rPr lang="ru-RU" dirty="0"/>
              <a:t>. </a:t>
            </a:r>
            <a:r>
              <a:rPr lang="ru-RU" dirty="0" err="1" smtClean="0"/>
              <a:t>Магніта</a:t>
            </a:r>
            <a:r>
              <a:rPr lang="ru-RU" dirty="0" smtClean="0"/>
              <a:t> сфера </a:t>
            </a:r>
            <a:r>
              <a:rPr lang="ru-RU" dirty="0" err="1"/>
              <a:t>дуже</a:t>
            </a:r>
            <a:r>
              <a:rPr lang="ru-RU" dirty="0"/>
              <a:t> стиснута </a:t>
            </a:r>
            <a:r>
              <a:rPr lang="ru-RU" dirty="0" err="1"/>
              <a:t>сонячним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. Планета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густе</a:t>
            </a:r>
            <a:r>
              <a:rPr lang="ru-RU" dirty="0"/>
              <a:t> ядро, </a:t>
            </a:r>
            <a:r>
              <a:rPr lang="ru-RU" dirty="0" err="1"/>
              <a:t>радіусом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1900 км.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силікатна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товста</a:t>
            </a:r>
            <a:r>
              <a:rPr lang="ru-RU" dirty="0"/>
              <a:t> (</a:t>
            </a:r>
            <a:r>
              <a:rPr lang="ru-RU" dirty="0" err="1"/>
              <a:t>біля</a:t>
            </a:r>
            <a:r>
              <a:rPr lang="ru-RU" dirty="0"/>
              <a:t> 500 км). </a:t>
            </a:r>
            <a:r>
              <a:rPr lang="ru-RU" dirty="0" err="1"/>
              <a:t>Меркурій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супутників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Меркурій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izone.info/data/2003/01/02/imag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/>
              <a:t>Венера друга за </a:t>
            </a:r>
            <a:r>
              <a:rPr lang="ru-RU" sz="4200" dirty="0" err="1"/>
              <a:t>віддаленістю</a:t>
            </a:r>
            <a:r>
              <a:rPr lang="ru-RU" sz="4200" dirty="0"/>
              <a:t> </a:t>
            </a:r>
            <a:r>
              <a:rPr lang="ru-RU" sz="4200" dirty="0" err="1"/>
              <a:t>від</a:t>
            </a:r>
            <a:r>
              <a:rPr lang="ru-RU" sz="4200" dirty="0"/>
              <a:t> </a:t>
            </a:r>
            <a:r>
              <a:rPr lang="ru-RU" sz="4200" dirty="0" err="1"/>
              <a:t>Сонця</a:t>
            </a:r>
            <a:r>
              <a:rPr lang="ru-RU" sz="4200" dirty="0"/>
              <a:t> </a:t>
            </a:r>
            <a:r>
              <a:rPr lang="ru-RU" sz="4200" dirty="0" err="1"/>
              <a:t>після</a:t>
            </a:r>
            <a:r>
              <a:rPr lang="ru-RU" sz="4200" dirty="0"/>
              <a:t> </a:t>
            </a:r>
            <a:r>
              <a:rPr lang="ru-RU" sz="4200" dirty="0" err="1" smtClean="0"/>
              <a:t>Меркурія</a:t>
            </a:r>
            <a:r>
              <a:rPr lang="ru-RU" sz="4200" dirty="0" smtClean="0"/>
              <a:t> планета </a:t>
            </a:r>
            <a:r>
              <a:rPr lang="ru-RU" sz="4200" dirty="0" err="1"/>
              <a:t>земної</a:t>
            </a:r>
            <a:r>
              <a:rPr lang="ru-RU" sz="4200" dirty="0"/>
              <a:t> </a:t>
            </a:r>
            <a:r>
              <a:rPr lang="ru-RU" sz="4200" dirty="0" err="1"/>
              <a:t>групи</a:t>
            </a:r>
            <a:r>
              <a:rPr lang="ru-RU" sz="4200" dirty="0"/>
              <a:t>. </a:t>
            </a:r>
            <a:r>
              <a:rPr lang="ru-RU" sz="4200" dirty="0" err="1"/>
              <a:t>Її</a:t>
            </a:r>
            <a:r>
              <a:rPr lang="ru-RU" sz="4200" dirty="0"/>
              <a:t> </a:t>
            </a:r>
            <a:r>
              <a:rPr lang="ru-RU" sz="4200" dirty="0" err="1"/>
              <a:t>орбіта</a:t>
            </a:r>
            <a:r>
              <a:rPr lang="ru-RU" sz="4200" dirty="0"/>
              <a:t> </a:t>
            </a:r>
            <a:r>
              <a:rPr lang="ru-RU" sz="4200" dirty="0" err="1"/>
              <a:t>має</a:t>
            </a:r>
            <a:r>
              <a:rPr lang="ru-RU" sz="4200" dirty="0"/>
              <a:t> форму </a:t>
            </a:r>
            <a:r>
              <a:rPr lang="ru-RU" sz="4200" dirty="0" err="1"/>
              <a:t>майже</a:t>
            </a:r>
            <a:r>
              <a:rPr lang="ru-RU" sz="4200" dirty="0"/>
              <a:t> правильного кола. </a:t>
            </a:r>
            <a:r>
              <a:rPr lang="ru-RU" sz="4200" dirty="0" smtClean="0"/>
              <a:t>Венера </a:t>
            </a:r>
            <a:r>
              <a:rPr lang="ru-RU" sz="4200" dirty="0" err="1"/>
              <a:t>обертається</a:t>
            </a:r>
            <a:r>
              <a:rPr lang="ru-RU" sz="4200" dirty="0"/>
              <a:t> </a:t>
            </a:r>
            <a:r>
              <a:rPr lang="ru-RU" sz="4200" dirty="0" err="1"/>
              <a:t>навколо</a:t>
            </a:r>
            <a:r>
              <a:rPr lang="ru-RU" sz="4200" dirty="0"/>
              <a:t> </a:t>
            </a:r>
            <a:r>
              <a:rPr lang="ru-RU" sz="4200" dirty="0" err="1"/>
              <a:t>Сонця</a:t>
            </a:r>
            <a:r>
              <a:rPr lang="ru-RU" sz="4200" dirty="0"/>
              <a:t> за 224,7 </a:t>
            </a:r>
            <a:r>
              <a:rPr lang="ru-RU" sz="4200" dirty="0" err="1"/>
              <a:t>земних</a:t>
            </a:r>
            <a:r>
              <a:rPr lang="ru-RU" sz="4200" dirty="0"/>
              <a:t> </a:t>
            </a:r>
            <a:r>
              <a:rPr lang="ru-RU" sz="4200" dirty="0" err="1"/>
              <a:t>діб</a:t>
            </a:r>
            <a:r>
              <a:rPr lang="ru-RU" sz="4200" dirty="0"/>
              <a:t> </a:t>
            </a:r>
            <a:r>
              <a:rPr lang="ru-RU" sz="4200" dirty="0" err="1"/>
              <a:t>з</a:t>
            </a:r>
            <a:r>
              <a:rPr lang="ru-RU" sz="4200" dirty="0"/>
              <a:t> </a:t>
            </a:r>
            <a:r>
              <a:rPr lang="ru-RU" sz="4200" dirty="0" err="1"/>
              <a:t>швидкістю</a:t>
            </a:r>
            <a:r>
              <a:rPr lang="ru-RU" sz="4200" dirty="0"/>
              <a:t> 35 км/с. </a:t>
            </a:r>
            <a:r>
              <a:rPr lang="ru-RU" sz="4200" dirty="0" err="1"/>
              <a:t>Хоч</a:t>
            </a:r>
            <a:r>
              <a:rPr lang="ru-RU" sz="4200" dirty="0"/>
              <a:t> вона </a:t>
            </a:r>
            <a:r>
              <a:rPr lang="ru-RU" sz="4200" dirty="0" err="1"/>
              <a:t>має</a:t>
            </a:r>
            <a:r>
              <a:rPr lang="ru-RU" sz="4200" dirty="0"/>
              <a:t> </a:t>
            </a:r>
            <a:r>
              <a:rPr lang="ru-RU" sz="4200" dirty="0" err="1"/>
              <a:t>досить</a:t>
            </a:r>
            <a:r>
              <a:rPr lang="ru-RU" sz="4200" dirty="0"/>
              <a:t> </a:t>
            </a:r>
            <a:r>
              <a:rPr lang="ru-RU" sz="4200" dirty="0" err="1"/>
              <a:t>велику</a:t>
            </a:r>
            <a:r>
              <a:rPr lang="ru-RU" sz="4200" dirty="0"/>
              <a:t> </a:t>
            </a:r>
            <a:r>
              <a:rPr lang="ru-RU" sz="4200" dirty="0" err="1"/>
              <a:t>швидкість</a:t>
            </a:r>
            <a:r>
              <a:rPr lang="ru-RU" sz="4200" dirty="0"/>
              <a:t> </a:t>
            </a:r>
            <a:r>
              <a:rPr lang="ru-RU" sz="4200" dirty="0" err="1"/>
              <a:t>обертання</a:t>
            </a:r>
            <a:r>
              <a:rPr lang="ru-RU" sz="4200" dirty="0"/>
              <a:t> </a:t>
            </a:r>
            <a:r>
              <a:rPr lang="ru-RU" sz="4200" dirty="0" err="1"/>
              <a:t>навколо</a:t>
            </a:r>
            <a:r>
              <a:rPr lang="ru-RU" sz="4200" dirty="0"/>
              <a:t> </a:t>
            </a:r>
            <a:r>
              <a:rPr lang="ru-RU" sz="4200" dirty="0" err="1"/>
              <a:t>Сонця</a:t>
            </a:r>
            <a:r>
              <a:rPr lang="ru-RU" sz="4200" dirty="0"/>
              <a:t>, </a:t>
            </a:r>
            <a:r>
              <a:rPr lang="ru-RU" sz="4200" dirty="0" err="1"/>
              <a:t>але</a:t>
            </a:r>
            <a:r>
              <a:rPr lang="ru-RU" sz="4200" dirty="0"/>
              <a:t> </a:t>
            </a:r>
            <a:r>
              <a:rPr lang="ru-RU" sz="4200" dirty="0" err="1"/>
              <a:t>дуже</a:t>
            </a:r>
            <a:r>
              <a:rPr lang="ru-RU" sz="4200" dirty="0"/>
              <a:t> </a:t>
            </a:r>
            <a:r>
              <a:rPr lang="ru-RU" sz="4200" dirty="0" err="1"/>
              <a:t>повільно</a:t>
            </a:r>
            <a:r>
              <a:rPr lang="ru-RU" sz="4200" dirty="0"/>
              <a:t> </a:t>
            </a:r>
            <a:r>
              <a:rPr lang="ru-RU" sz="4200" dirty="0" err="1"/>
              <a:t>обертається</a:t>
            </a:r>
            <a:r>
              <a:rPr lang="ru-RU" sz="4200" dirty="0"/>
              <a:t> </a:t>
            </a:r>
            <a:r>
              <a:rPr lang="ru-RU" sz="4200" dirty="0" err="1"/>
              <a:t>навколо</a:t>
            </a:r>
            <a:r>
              <a:rPr lang="ru-RU" sz="4200" dirty="0"/>
              <a:t> </a:t>
            </a:r>
            <a:r>
              <a:rPr lang="ru-RU" sz="4200" dirty="0" err="1"/>
              <a:t>своєї</a:t>
            </a:r>
            <a:r>
              <a:rPr lang="ru-RU" sz="4200" dirty="0"/>
              <a:t> </a:t>
            </a:r>
            <a:r>
              <a:rPr lang="ru-RU" sz="4200" dirty="0" err="1" smtClean="0"/>
              <a:t>осі</a:t>
            </a:r>
            <a:r>
              <a:rPr lang="ru-RU" sz="4200" dirty="0" smtClean="0"/>
              <a:t>. </a:t>
            </a:r>
          </a:p>
          <a:p>
            <a:pPr>
              <a:buNone/>
            </a:pPr>
            <a:r>
              <a:rPr lang="ru-RU" sz="4200" dirty="0" err="1"/>
              <a:t>Крім</a:t>
            </a:r>
            <a:r>
              <a:rPr lang="ru-RU" sz="4200" dirty="0"/>
              <a:t> того, </a:t>
            </a:r>
            <a:r>
              <a:rPr lang="ru-RU" sz="4200" dirty="0" err="1"/>
              <a:t>якщо</a:t>
            </a:r>
            <a:r>
              <a:rPr lang="ru-RU" sz="4200" dirty="0"/>
              <a:t> </a:t>
            </a:r>
            <a:r>
              <a:rPr lang="ru-RU" sz="4200" dirty="0" err="1"/>
              <a:t>всі</a:t>
            </a:r>
            <a:r>
              <a:rPr lang="ru-RU" sz="4200" dirty="0"/>
              <a:t> </a:t>
            </a:r>
            <a:r>
              <a:rPr lang="ru-RU" sz="4200" dirty="0" err="1"/>
              <a:t>планети</a:t>
            </a:r>
            <a:r>
              <a:rPr lang="ru-RU" sz="4200" dirty="0"/>
              <a:t> (</a:t>
            </a:r>
            <a:r>
              <a:rPr lang="ru-RU" sz="4200" dirty="0" err="1"/>
              <a:t>крім</a:t>
            </a:r>
            <a:r>
              <a:rPr lang="ru-RU" sz="4200" dirty="0"/>
              <a:t> Урану) </a:t>
            </a:r>
            <a:r>
              <a:rPr lang="ru-RU" sz="4200" dirty="0" err="1"/>
              <a:t>обертаються</a:t>
            </a:r>
            <a:r>
              <a:rPr lang="ru-RU" sz="4200" dirty="0"/>
              <a:t> </a:t>
            </a:r>
            <a:r>
              <a:rPr lang="ru-RU" sz="4200" dirty="0" err="1"/>
              <a:t>навколо</a:t>
            </a:r>
            <a:r>
              <a:rPr lang="ru-RU" sz="4200" dirty="0"/>
              <a:t> </a:t>
            </a:r>
            <a:r>
              <a:rPr lang="ru-RU" sz="4200" dirty="0" err="1"/>
              <a:t>своєї</a:t>
            </a:r>
            <a:r>
              <a:rPr lang="ru-RU" sz="4200" dirty="0"/>
              <a:t> </a:t>
            </a:r>
            <a:r>
              <a:rPr lang="ru-RU" sz="4200" dirty="0" err="1"/>
              <a:t>осі</a:t>
            </a:r>
            <a:r>
              <a:rPr lang="ru-RU" sz="4200" dirty="0"/>
              <a:t> </a:t>
            </a:r>
            <a:r>
              <a:rPr lang="ru-RU" sz="4200" dirty="0" err="1"/>
              <a:t>проти</a:t>
            </a:r>
            <a:r>
              <a:rPr lang="ru-RU" sz="4200" dirty="0"/>
              <a:t> </a:t>
            </a:r>
            <a:r>
              <a:rPr lang="ru-RU" sz="4200" dirty="0" err="1"/>
              <a:t>годинникової</a:t>
            </a:r>
            <a:r>
              <a:rPr lang="ru-RU" sz="4200" dirty="0"/>
              <a:t> </a:t>
            </a:r>
            <a:r>
              <a:rPr lang="ru-RU" sz="4200" dirty="0" err="1"/>
              <a:t>стрілки</a:t>
            </a:r>
            <a:r>
              <a:rPr lang="ru-RU" sz="4200" dirty="0"/>
              <a:t>, то Венера </a:t>
            </a:r>
            <a:r>
              <a:rPr lang="ru-RU" sz="4200" dirty="0" err="1"/>
              <a:t>обертається</a:t>
            </a:r>
            <a:r>
              <a:rPr lang="ru-RU" sz="4200" dirty="0"/>
              <a:t> в </a:t>
            </a:r>
            <a:r>
              <a:rPr lang="ru-RU" sz="4200" dirty="0" err="1"/>
              <a:t>протилежному</a:t>
            </a:r>
            <a:r>
              <a:rPr lang="ru-RU" sz="4200" dirty="0"/>
              <a:t> </a:t>
            </a:r>
            <a:r>
              <a:rPr lang="ru-RU" sz="4200" dirty="0" err="1"/>
              <a:t>напрямку</a:t>
            </a:r>
            <a:r>
              <a:rPr lang="ru-RU" sz="4200" dirty="0"/>
              <a:t> — за </a:t>
            </a:r>
            <a:r>
              <a:rPr lang="ru-RU" sz="4200" dirty="0" err="1"/>
              <a:t>годинниковою</a:t>
            </a:r>
            <a:r>
              <a:rPr lang="ru-RU" sz="4200" dirty="0"/>
              <a:t> </a:t>
            </a:r>
            <a:r>
              <a:rPr lang="ru-RU" sz="4200" dirty="0" err="1"/>
              <a:t>стрілкою</a:t>
            </a:r>
            <a:r>
              <a:rPr lang="ru-RU" sz="4200" dirty="0"/>
              <a:t>. </a:t>
            </a:r>
            <a:endParaRPr lang="ru-RU" sz="4200" dirty="0" smtClean="0"/>
          </a:p>
          <a:p>
            <a:pPr>
              <a:buNone/>
            </a:pPr>
            <a:r>
              <a:rPr lang="ru-RU" sz="4200" dirty="0"/>
              <a:t>  </a:t>
            </a:r>
            <a:r>
              <a:rPr lang="ru-RU" sz="4200" dirty="0" err="1"/>
              <a:t>Внутрішня</a:t>
            </a:r>
            <a:r>
              <a:rPr lang="ru-RU" sz="4200" dirty="0"/>
              <a:t> структура </a:t>
            </a:r>
            <a:r>
              <a:rPr lang="ru-RU" sz="4200" dirty="0" err="1"/>
              <a:t>Венери</a:t>
            </a:r>
            <a:r>
              <a:rPr lang="ru-RU" sz="4200" dirty="0"/>
              <a:t> </a:t>
            </a:r>
            <a:r>
              <a:rPr lang="ru-RU" sz="4200" dirty="0" err="1"/>
              <a:t>подібна</a:t>
            </a:r>
            <a:r>
              <a:rPr lang="ru-RU" sz="4200" dirty="0"/>
              <a:t> до </a:t>
            </a:r>
            <a:r>
              <a:rPr lang="ru-RU" sz="4200" dirty="0" err="1"/>
              <a:t>Земної</a:t>
            </a:r>
            <a:r>
              <a:rPr lang="ru-RU" sz="4200" dirty="0"/>
              <a:t>. </a:t>
            </a:r>
            <a:r>
              <a:rPr lang="ru-RU" sz="4200" dirty="0" err="1"/>
              <a:t>Наявне</a:t>
            </a:r>
            <a:r>
              <a:rPr lang="ru-RU" sz="4200" dirty="0"/>
              <a:t> </a:t>
            </a:r>
            <a:r>
              <a:rPr lang="ru-RU" sz="4200" dirty="0" err="1"/>
              <a:t>рідке</a:t>
            </a:r>
            <a:r>
              <a:rPr lang="ru-RU" sz="4200" dirty="0"/>
              <a:t> ядро </a:t>
            </a:r>
            <a:r>
              <a:rPr lang="ru-RU" sz="4200" dirty="0" err="1"/>
              <a:t>радіусом</a:t>
            </a:r>
            <a:r>
              <a:rPr lang="ru-RU" sz="4200" dirty="0"/>
              <a:t> 2900 км. </a:t>
            </a:r>
            <a:r>
              <a:rPr lang="ru-RU" sz="4200" dirty="0" err="1"/>
              <a:t>Воно</a:t>
            </a:r>
            <a:r>
              <a:rPr lang="ru-RU" sz="4200" dirty="0"/>
              <a:t> </a:t>
            </a:r>
            <a:r>
              <a:rPr lang="ru-RU" sz="4200" dirty="0" err="1"/>
              <a:t>створює</a:t>
            </a:r>
            <a:r>
              <a:rPr lang="ru-RU" sz="4200" dirty="0"/>
              <a:t> </a:t>
            </a:r>
            <a:r>
              <a:rPr lang="ru-RU" sz="4200" dirty="0" err="1"/>
              <a:t>слабке</a:t>
            </a:r>
            <a:r>
              <a:rPr lang="ru-RU" sz="4200" dirty="0"/>
              <a:t> </a:t>
            </a:r>
            <a:r>
              <a:rPr lang="ru-RU" sz="4200" dirty="0" err="1"/>
              <a:t>магнітне</a:t>
            </a:r>
            <a:r>
              <a:rPr lang="ru-RU" sz="4200" dirty="0"/>
              <a:t> поле, </a:t>
            </a:r>
            <a:r>
              <a:rPr lang="ru-RU" sz="4200" dirty="0" err="1"/>
              <a:t>що</a:t>
            </a:r>
            <a:r>
              <a:rPr lang="ru-RU" sz="4200" dirty="0"/>
              <a:t> в 3000 </a:t>
            </a:r>
            <a:r>
              <a:rPr lang="ru-RU" sz="4200" dirty="0" err="1"/>
              <a:t>разів</a:t>
            </a:r>
            <a:r>
              <a:rPr lang="ru-RU" sz="4200" dirty="0"/>
              <a:t> </a:t>
            </a:r>
            <a:r>
              <a:rPr lang="ru-RU" sz="4200" dirty="0" err="1"/>
              <a:t>менше</a:t>
            </a:r>
            <a:r>
              <a:rPr lang="ru-RU" sz="4200" dirty="0"/>
              <a:t> </a:t>
            </a:r>
            <a:r>
              <a:rPr lang="ru-RU" sz="4200" dirty="0" err="1"/>
              <a:t>від</a:t>
            </a:r>
            <a:r>
              <a:rPr lang="ru-RU" sz="4200" dirty="0"/>
              <a:t> </a:t>
            </a:r>
            <a:r>
              <a:rPr lang="ru-RU" sz="4200" dirty="0" err="1"/>
              <a:t>геомагнітного</a:t>
            </a:r>
            <a:r>
              <a:rPr lang="ru-RU" sz="4200" dirty="0"/>
              <a:t> поля. </a:t>
            </a:r>
            <a:r>
              <a:rPr lang="ru-RU" sz="4200" dirty="0" err="1"/>
              <a:t>Така</a:t>
            </a:r>
            <a:r>
              <a:rPr lang="ru-RU" sz="4200" dirty="0"/>
              <a:t> мала </a:t>
            </a:r>
            <a:r>
              <a:rPr lang="ru-RU" sz="4200" dirty="0" err="1"/>
              <a:t>напруга</a:t>
            </a:r>
            <a:r>
              <a:rPr lang="ru-RU" sz="4200" dirty="0"/>
              <a:t> </a:t>
            </a:r>
            <a:r>
              <a:rPr lang="ru-RU" sz="4200" dirty="0" err="1"/>
              <a:t>пояснюється</a:t>
            </a:r>
            <a:r>
              <a:rPr lang="ru-RU" sz="4200" dirty="0"/>
              <a:t> </a:t>
            </a:r>
            <a:r>
              <a:rPr lang="ru-RU" sz="4200" dirty="0" err="1"/>
              <a:t>повільністю</a:t>
            </a:r>
            <a:r>
              <a:rPr lang="ru-RU" sz="4200" dirty="0"/>
              <a:t> </a:t>
            </a:r>
            <a:r>
              <a:rPr lang="ru-RU" sz="4200" dirty="0" err="1"/>
              <a:t>обертання</a:t>
            </a:r>
            <a:r>
              <a:rPr lang="ru-RU" sz="4200" dirty="0"/>
              <a:t> </a:t>
            </a:r>
            <a:r>
              <a:rPr lang="ru-RU" sz="4200" dirty="0" err="1"/>
              <a:t>Венери</a:t>
            </a:r>
            <a:r>
              <a:rPr lang="ru-RU" sz="4200" dirty="0"/>
              <a:t> </a:t>
            </a:r>
            <a:r>
              <a:rPr lang="ru-RU" sz="4200" dirty="0" err="1"/>
              <a:t>навколо</a:t>
            </a:r>
            <a:r>
              <a:rPr lang="ru-RU" sz="4200" dirty="0"/>
              <a:t> </a:t>
            </a:r>
            <a:r>
              <a:rPr lang="ru-RU" sz="4200" dirty="0" err="1"/>
              <a:t>своєї</a:t>
            </a:r>
            <a:r>
              <a:rPr lang="ru-RU" sz="4200" dirty="0"/>
              <a:t> </a:t>
            </a:r>
            <a:r>
              <a:rPr lang="ru-RU" sz="4200" dirty="0" err="1"/>
              <a:t>осі</a:t>
            </a:r>
            <a:r>
              <a:rPr lang="ru-RU" sz="4200" dirty="0" smtClean="0"/>
              <a:t>. </a:t>
            </a:r>
            <a:r>
              <a:rPr lang="ru-RU" sz="4200" dirty="0"/>
              <a:t>На </a:t>
            </a:r>
            <a:r>
              <a:rPr lang="ru-RU" sz="4200" dirty="0" err="1"/>
              <a:t>Венері</a:t>
            </a:r>
            <a:r>
              <a:rPr lang="ru-RU" sz="4200" dirty="0"/>
              <a:t> </a:t>
            </a:r>
            <a:r>
              <a:rPr lang="ru-RU" sz="4200" dirty="0" err="1"/>
              <a:t>є</a:t>
            </a:r>
            <a:r>
              <a:rPr lang="ru-RU" sz="4200" dirty="0"/>
              <a:t> атмосфера</a:t>
            </a:r>
            <a:r>
              <a:rPr lang="ru-RU" sz="4200" dirty="0" smtClean="0"/>
              <a:t>.</a:t>
            </a:r>
          </a:p>
          <a:p>
            <a:pPr>
              <a:buNone/>
            </a:pPr>
            <a:r>
              <a:rPr lang="ru-RU" sz="4200" dirty="0"/>
              <a:t>Атмосфера </a:t>
            </a:r>
            <a:r>
              <a:rPr lang="ru-RU" sz="4200" dirty="0" err="1"/>
              <a:t>Венери</a:t>
            </a:r>
            <a:r>
              <a:rPr lang="ru-RU" sz="4200" dirty="0"/>
              <a:t> легко </a:t>
            </a:r>
            <a:r>
              <a:rPr lang="ru-RU" sz="4200" dirty="0" err="1"/>
              <a:t>пропускає</a:t>
            </a:r>
            <a:r>
              <a:rPr lang="ru-RU" sz="4200" dirty="0"/>
              <a:t> </a:t>
            </a:r>
            <a:r>
              <a:rPr lang="ru-RU" sz="4200" dirty="0" err="1"/>
              <a:t>видимі</a:t>
            </a:r>
            <a:r>
              <a:rPr lang="ru-RU" sz="4200" dirty="0"/>
              <a:t> </a:t>
            </a:r>
            <a:r>
              <a:rPr lang="ru-RU" sz="4200" dirty="0" err="1"/>
              <a:t>сонячні</a:t>
            </a:r>
            <a:r>
              <a:rPr lang="ru-RU" sz="4200" dirty="0"/>
              <a:t> </a:t>
            </a:r>
            <a:r>
              <a:rPr lang="ru-RU" sz="4200" dirty="0" err="1"/>
              <a:t>промені</a:t>
            </a:r>
            <a:r>
              <a:rPr lang="ru-RU" sz="4200" dirty="0"/>
              <a:t>, </a:t>
            </a:r>
            <a:r>
              <a:rPr lang="ru-RU" sz="4200" dirty="0" err="1"/>
              <a:t>але</a:t>
            </a:r>
            <a:r>
              <a:rPr lang="ru-RU" sz="4200" dirty="0"/>
              <a:t> </a:t>
            </a:r>
            <a:r>
              <a:rPr lang="ru-RU" sz="4200" dirty="0" err="1"/>
              <a:t>затримує</a:t>
            </a:r>
            <a:r>
              <a:rPr lang="ru-RU" sz="4200" dirty="0"/>
              <a:t> тепло, </a:t>
            </a:r>
            <a:r>
              <a:rPr lang="ru-RU" sz="4200" dirty="0" err="1"/>
              <a:t>що</a:t>
            </a:r>
            <a:r>
              <a:rPr lang="ru-RU" sz="4200" dirty="0"/>
              <a:t> </a:t>
            </a:r>
            <a:r>
              <a:rPr lang="ru-RU" sz="4200" dirty="0" err="1"/>
              <a:t>виходить</a:t>
            </a:r>
            <a:r>
              <a:rPr lang="ru-RU" sz="4200" dirty="0"/>
              <a:t> </a:t>
            </a:r>
            <a:r>
              <a:rPr lang="ru-RU" sz="4200" dirty="0" err="1"/>
              <a:t>з</a:t>
            </a:r>
            <a:r>
              <a:rPr lang="ru-RU" sz="4200" dirty="0"/>
              <a:t> </a:t>
            </a:r>
            <a:r>
              <a:rPr lang="ru-RU" sz="4200" dirty="0" err="1"/>
              <a:t>поверхні</a:t>
            </a:r>
            <a:r>
              <a:rPr lang="ru-RU" sz="4200" dirty="0"/>
              <a:t> </a:t>
            </a:r>
            <a:r>
              <a:rPr lang="ru-RU" sz="4200" dirty="0" err="1"/>
              <a:t>планети</a:t>
            </a:r>
            <a:r>
              <a:rPr lang="ru-RU" sz="4200" dirty="0"/>
              <a:t>. Так </a:t>
            </a:r>
            <a:r>
              <a:rPr lang="ru-RU" sz="4200" dirty="0" err="1"/>
              <a:t>виникає</a:t>
            </a:r>
            <a:r>
              <a:rPr lang="ru-RU" sz="4200" dirty="0"/>
              <a:t> </a:t>
            </a:r>
            <a:r>
              <a:rPr lang="ru-RU" sz="4200" dirty="0" err="1"/>
              <a:t>парниковий</a:t>
            </a:r>
            <a:r>
              <a:rPr lang="ru-RU" sz="4200" dirty="0"/>
              <a:t> </a:t>
            </a:r>
            <a:r>
              <a:rPr lang="ru-RU" sz="4200" dirty="0" err="1"/>
              <a:t>ефект</a:t>
            </a:r>
            <a:r>
              <a:rPr lang="ru-RU" sz="4200" dirty="0"/>
              <a:t>. </a:t>
            </a:r>
            <a:br>
              <a:rPr lang="ru-RU" sz="4200" dirty="0"/>
            </a:br>
            <a:r>
              <a:rPr lang="ru-RU" sz="4200" dirty="0"/>
              <a:t>   </a:t>
            </a:r>
            <a:r>
              <a:rPr lang="ru-RU" sz="4200" dirty="0" err="1"/>
              <a:t>Хоч</a:t>
            </a:r>
            <a:r>
              <a:rPr lang="ru-RU" sz="4200" dirty="0"/>
              <a:t> небо </a:t>
            </a:r>
            <a:r>
              <a:rPr lang="ru-RU" sz="4200" dirty="0" err="1"/>
              <a:t>Венери</a:t>
            </a:r>
            <a:r>
              <a:rPr lang="ru-RU" sz="4200" dirty="0"/>
              <a:t> </a:t>
            </a:r>
            <a:r>
              <a:rPr lang="ru-RU" sz="4200" dirty="0" err="1"/>
              <a:t>постійно</a:t>
            </a:r>
            <a:r>
              <a:rPr lang="ru-RU" sz="4200" dirty="0"/>
              <a:t> </a:t>
            </a:r>
            <a:r>
              <a:rPr lang="ru-RU" sz="4200" dirty="0" err="1"/>
              <a:t>вкрите</a:t>
            </a:r>
            <a:r>
              <a:rPr lang="ru-RU" sz="4200" dirty="0"/>
              <a:t> </a:t>
            </a:r>
            <a:r>
              <a:rPr lang="ru-RU" sz="4200" dirty="0" err="1"/>
              <a:t>хмарами</a:t>
            </a:r>
            <a:r>
              <a:rPr lang="ru-RU" sz="4200" dirty="0"/>
              <a:t>, </a:t>
            </a:r>
            <a:r>
              <a:rPr lang="ru-RU" sz="4200" dirty="0" err="1"/>
              <a:t>освітленість</a:t>
            </a:r>
            <a:r>
              <a:rPr lang="ru-RU" sz="4200" dirty="0"/>
              <a:t> </a:t>
            </a:r>
            <a:r>
              <a:rPr lang="ru-RU" sz="4200" dirty="0" err="1"/>
              <a:t>її</a:t>
            </a:r>
            <a:r>
              <a:rPr lang="ru-RU" sz="4200" dirty="0"/>
              <a:t> на </a:t>
            </a:r>
            <a:r>
              <a:rPr lang="ru-RU" sz="4200" dirty="0" err="1"/>
              <a:t>поверхні</a:t>
            </a:r>
            <a:r>
              <a:rPr lang="ru-RU" sz="4200" dirty="0"/>
              <a:t> </a:t>
            </a:r>
            <a:r>
              <a:rPr lang="ru-RU" sz="4200" dirty="0" err="1"/>
              <a:t>відповідає</a:t>
            </a:r>
            <a:r>
              <a:rPr lang="ru-RU" sz="4200" dirty="0"/>
              <a:t> тому, </a:t>
            </a:r>
            <a:r>
              <a:rPr lang="ru-RU" sz="4200" dirty="0" err="1"/>
              <a:t>що</a:t>
            </a:r>
            <a:r>
              <a:rPr lang="ru-RU" sz="4200" dirty="0"/>
              <a:t> </a:t>
            </a:r>
            <a:r>
              <a:rPr lang="ru-RU" sz="4200" dirty="0" err="1"/>
              <a:t>спостерігається</a:t>
            </a:r>
            <a:r>
              <a:rPr lang="ru-RU" sz="4200" dirty="0"/>
              <a:t> на </a:t>
            </a:r>
            <a:r>
              <a:rPr lang="ru-RU" sz="4200" dirty="0" err="1"/>
              <a:t>Землі</a:t>
            </a:r>
            <a:r>
              <a:rPr lang="ru-RU" sz="4200" dirty="0"/>
              <a:t> в </a:t>
            </a:r>
            <a:r>
              <a:rPr lang="ru-RU" sz="4200" dirty="0" err="1"/>
              <a:t>похмурий</a:t>
            </a:r>
            <a:r>
              <a:rPr lang="ru-RU" sz="4200" dirty="0"/>
              <a:t> день. </a:t>
            </a:r>
            <a:br>
              <a:rPr lang="ru-RU" sz="4200" dirty="0"/>
            </a:br>
            <a:r>
              <a:rPr lang="ru-RU" sz="4200" dirty="0"/>
              <a:t>   На </a:t>
            </a:r>
            <a:r>
              <a:rPr lang="ru-RU" sz="4200" dirty="0" err="1"/>
              <a:t>Венері</a:t>
            </a:r>
            <a:r>
              <a:rPr lang="ru-RU" sz="4200" dirty="0"/>
              <a:t> </a:t>
            </a:r>
            <a:r>
              <a:rPr lang="ru-RU" sz="4200" dirty="0" err="1"/>
              <a:t>є</a:t>
            </a:r>
            <a:r>
              <a:rPr lang="ru-RU" sz="4200" dirty="0"/>
              <a:t> </a:t>
            </a:r>
            <a:r>
              <a:rPr lang="ru-RU" sz="4200" dirty="0" err="1"/>
              <a:t>багато</a:t>
            </a:r>
            <a:r>
              <a:rPr lang="ru-RU" sz="4200" dirty="0"/>
              <a:t> </a:t>
            </a:r>
            <a:r>
              <a:rPr lang="ru-RU" sz="4200" dirty="0" err="1"/>
              <a:t>діючих</a:t>
            </a:r>
            <a:r>
              <a:rPr lang="ru-RU" sz="4200" dirty="0"/>
              <a:t> </a:t>
            </a:r>
            <a:r>
              <a:rPr lang="ru-RU" sz="4200" dirty="0" err="1"/>
              <a:t>вулканів</a:t>
            </a:r>
            <a:r>
              <a:rPr lang="ru-RU" sz="4200" dirty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ВЕНЕРА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WF1DH6QGfPk/UbhGlEFklcI/AAAAAAAAAPM/9J1dmFn_LvY/s1600/%D0%B2%D0%B5%D0%BD%D0%B5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516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10</cp:revision>
  <dcterms:created xsi:type="dcterms:W3CDTF">2013-10-17T15:18:18Z</dcterms:created>
  <dcterms:modified xsi:type="dcterms:W3CDTF">2013-10-18T16:42:41Z</dcterms:modified>
</cp:coreProperties>
</file>