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CCA86-76D9-4650-9AD6-11293614DF3F}" type="datetimeFigureOut">
              <a:rPr lang="ru-RU" smtClean="0"/>
              <a:t>08.11.2013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B7973-2A9E-4273-88AE-65E432318988}" type="slidenum">
              <a:rPr lang="ru-RU" smtClean="0"/>
              <a:t>‹#›</a:t>
            </a:fld>
            <a:endParaRPr lang="ru-RU"/>
          </a:p>
        </p:txBody>
      </p:sp>
    </p:spTree>
    <p:extLst>
      <p:ext uri="{BB962C8B-B14F-4D97-AF65-F5344CB8AC3E}">
        <p14:creationId xmlns:p14="http://schemas.microsoft.com/office/powerpoint/2010/main" val="21402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5B7973-2A9E-4273-88AE-65E432318988}" type="slidenum">
              <a:rPr lang="ru-RU" smtClean="0"/>
              <a:t>29</a:t>
            </a:fld>
            <a:endParaRPr lang="ru-RU"/>
          </a:p>
        </p:txBody>
      </p:sp>
    </p:spTree>
    <p:extLst>
      <p:ext uri="{BB962C8B-B14F-4D97-AF65-F5344CB8AC3E}">
        <p14:creationId xmlns:p14="http://schemas.microsoft.com/office/powerpoint/2010/main" val="199356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08.11.2013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08.11.2013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Земля </a:t>
            </a:r>
            <a:r>
              <a:rPr lang="uk-UA" dirty="0" smtClean="0"/>
              <a:t>і Місяць як небесні тіла</a:t>
            </a:r>
            <a:endParaRPr lang="ru-RU" dirty="0"/>
          </a:p>
        </p:txBody>
      </p:sp>
      <p:sp>
        <p:nvSpPr>
          <p:cNvPr id="3" name="Подзаголовок 2"/>
          <p:cNvSpPr>
            <a:spLocks noGrp="1"/>
          </p:cNvSpPr>
          <p:nvPr>
            <p:ph type="subTitle" idx="1"/>
          </p:nvPr>
        </p:nvSpPr>
        <p:spPr>
          <a:xfrm>
            <a:off x="4531862" y="5105400"/>
            <a:ext cx="4612138" cy="1752600"/>
          </a:xfrm>
        </p:spPr>
        <p:txBody>
          <a:bodyPr>
            <a:normAutofit fontScale="85000" lnSpcReduction="20000"/>
          </a:bodyPr>
          <a:lstStyle/>
          <a:p>
            <a:r>
              <a:rPr lang="uk-UA" dirty="0" smtClean="0"/>
              <a:t>Роботу виконали: </a:t>
            </a:r>
          </a:p>
          <a:p>
            <a:r>
              <a:rPr lang="uk-UA" dirty="0" smtClean="0"/>
              <a:t>учениця 11 класу </a:t>
            </a:r>
            <a:r>
              <a:rPr lang="uk-UA" dirty="0" err="1" smtClean="0"/>
              <a:t>Бахшиєва</a:t>
            </a:r>
            <a:r>
              <a:rPr lang="uk-UA" dirty="0" smtClean="0"/>
              <a:t> Карина</a:t>
            </a:r>
          </a:p>
          <a:p>
            <a:r>
              <a:rPr lang="uk-UA" dirty="0" smtClean="0"/>
              <a:t>учень 11класу </a:t>
            </a:r>
            <a:r>
              <a:rPr lang="uk-UA" dirty="0" err="1" smtClean="0"/>
              <a:t>Гініятуллін</a:t>
            </a:r>
            <a:r>
              <a:rPr lang="uk-UA" dirty="0" smtClean="0"/>
              <a:t> Владислав</a:t>
            </a:r>
            <a:endParaRPr lang="ru-RU" dirty="0"/>
          </a:p>
        </p:txBody>
      </p:sp>
    </p:spTree>
    <p:extLst>
      <p:ext uri="{BB962C8B-B14F-4D97-AF65-F5344CB8AC3E}">
        <p14:creationId xmlns:p14="http://schemas.microsoft.com/office/powerpoint/2010/main" val="38519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3" y="-243408"/>
            <a:ext cx="10812291" cy="764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600200"/>
            <a:ext cx="9155360" cy="4525963"/>
          </a:xfrm>
        </p:spPr>
        <p:txBody>
          <a:bodyPr>
            <a:normAutofit/>
          </a:bodyPr>
          <a:lstStyle/>
          <a:p>
            <a:pPr marL="0" indent="0">
              <a:buNone/>
            </a:pPr>
            <a:r>
              <a:rPr lang="uk-UA" b="1" dirty="0"/>
              <a:t>Погода </a:t>
            </a:r>
            <a:r>
              <a:rPr lang="uk-UA" dirty="0"/>
              <a:t>(вітри, циклони та антициклони) формується в нижніх шарах атмосфери, яка називається </a:t>
            </a:r>
            <a:r>
              <a:rPr lang="uk-UA" i="1" dirty="0"/>
              <a:t>тропосферою,</a:t>
            </a:r>
            <a:r>
              <a:rPr lang="uk-UA" dirty="0"/>
              <a:t> де передача енергії відбувається не тільки випромінюванням, а й за допомогою </a:t>
            </a:r>
            <a:r>
              <a:rPr lang="uk-UA" i="1" dirty="0"/>
              <a:t>конвекції.</a:t>
            </a:r>
            <a:endParaRPr lang="ru-RU" dirty="0"/>
          </a:p>
          <a:p>
            <a:endParaRPr lang="ru-RU" dirty="0"/>
          </a:p>
        </p:txBody>
      </p:sp>
    </p:spTree>
    <p:extLst>
      <p:ext uri="{BB962C8B-B14F-4D97-AF65-F5344CB8AC3E}">
        <p14:creationId xmlns:p14="http://schemas.microsoft.com/office/powerpoint/2010/main" val="2462662331"/>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 y="-80141"/>
            <a:ext cx="9250854" cy="693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260648"/>
            <a:ext cx="8229600" cy="4525963"/>
          </a:xfrm>
        </p:spPr>
        <p:txBody>
          <a:bodyPr/>
          <a:lstStyle/>
          <a:p>
            <a:pPr marL="0" indent="0">
              <a:buNone/>
            </a:pPr>
            <a:r>
              <a:rPr lang="uk-UA" b="1" dirty="0"/>
              <a:t>Океани і моря </a:t>
            </a:r>
            <a:r>
              <a:rPr lang="uk-UA" dirty="0"/>
              <a:t>на поверхні Землі акумулюють величезну кількість сонячної енергії, бо вода має одну з найбільших у природі питому теплоємність, тому на материках, як правило, протягом доби і навіть протягом року не спостерігається різкого перепаду температури.</a:t>
            </a:r>
            <a:endParaRPr lang="ru-RU" dirty="0"/>
          </a:p>
          <a:p>
            <a:pPr marL="0" indent="0">
              <a:buNone/>
            </a:pPr>
            <a:endParaRPr lang="ru-RU" dirty="0"/>
          </a:p>
        </p:txBody>
      </p:sp>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001"/>
            <a:ext cx="8496944" cy="4603458"/>
          </a:xfrm>
        </p:spPr>
        <p:txBody>
          <a:bodyPr>
            <a:normAutofit/>
          </a:bodyPr>
          <a:lstStyle/>
          <a:p>
            <a:pPr marL="0" indent="0">
              <a:buNone/>
            </a:pPr>
            <a:r>
              <a:rPr lang="uk-UA" b="1" dirty="0"/>
              <a:t>Магнітне поле </a:t>
            </a:r>
            <a:r>
              <a:rPr lang="uk-UA" dirty="0"/>
              <a:t>Землі створює навколо планети на висоті понад 500 км </a:t>
            </a:r>
            <a:r>
              <a:rPr lang="uk-UA" i="1" dirty="0"/>
              <a:t>пояси радіації.</a:t>
            </a:r>
            <a:r>
              <a:rPr lang="uk-UA" dirty="0"/>
              <a:t> Елементарні частинки, які рухаються у міжпланетному просторі з величезною швидкістю і мають електричний заряд, взаємодіють із магнітним полем Землі й тому не долітають до атмосфери. Таким чином, магнітне поле захищає життя на Землі від смертельних потоків космічних частинок.</a:t>
            </a:r>
            <a:endParaRPr lang="ru-RU" dirty="0"/>
          </a:p>
          <a:p>
            <a:pPr marL="0" indent="0">
              <a:buNone/>
            </a:pPr>
            <a:r>
              <a:rPr lang="uk-UA" dirty="0"/>
              <a:t/>
            </a:r>
            <a:br>
              <a:rPr lang="uk-UA" dirty="0"/>
            </a:b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5009"/>
            <a:ext cx="4716016"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85008"/>
            <a:ext cx="4427984"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p:transition spd="slow">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a:t>Екологічна система Землі</a:t>
            </a:r>
            <a:r>
              <a:rPr lang="ru-RU" b="1" dirty="0"/>
              <a:t/>
            </a:r>
            <a:br>
              <a:rPr lang="ru-RU" b="1" dirty="0"/>
            </a:br>
            <a:endParaRPr lang="ru-RU" dirty="0"/>
          </a:p>
        </p:txBody>
      </p:sp>
      <p:sp>
        <p:nvSpPr>
          <p:cNvPr id="3" name="Объект 2"/>
          <p:cNvSpPr>
            <a:spLocks noGrp="1"/>
          </p:cNvSpPr>
          <p:nvPr>
            <p:ph idx="1"/>
          </p:nvPr>
        </p:nvSpPr>
        <p:spPr/>
        <p:txBody>
          <a:bodyPr/>
          <a:lstStyle/>
          <a:p>
            <a:pPr marL="0" indent="0">
              <a:buNone/>
            </a:pPr>
            <a:r>
              <a:rPr lang="uk-UA" dirty="0" smtClean="0"/>
              <a:t> Екологічна </a:t>
            </a:r>
            <a:r>
              <a:rPr lang="uk-UA" dirty="0"/>
              <a:t>система Землі перебуває у стані своєрідної стійкої рівноваги, тому невеликі збурення в атмосфері або зміни сонячної радіації суттєво не впливають на загальний стан </a:t>
            </a:r>
            <a:r>
              <a:rPr lang="uk-UA" dirty="0" smtClean="0"/>
              <a:t>цієї системи</a:t>
            </a:r>
            <a:endParaRPr lang="ru-RU" dirty="0"/>
          </a:p>
          <a:p>
            <a:pPr marL="0" lvl="0" indent="0">
              <a:buNone/>
            </a:pPr>
            <a:endParaRPr lang="ru-RU" b="1" dirty="0"/>
          </a:p>
          <a:p>
            <a:pPr marL="0" indent="0">
              <a:buNone/>
            </a:pPr>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4219059"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363272" cy="6264696"/>
          </a:xfrm>
        </p:spPr>
        <p:txBody>
          <a:bodyPr>
            <a:normAutofit/>
          </a:bodyPr>
          <a:lstStyle/>
          <a:p>
            <a:pPr marL="0" indent="0">
              <a:buNone/>
            </a:pPr>
            <a:r>
              <a:rPr lang="uk-UA" dirty="0" smtClean="0"/>
              <a:t> Але </a:t>
            </a:r>
            <a:r>
              <a:rPr lang="uk-UA" dirty="0"/>
              <a:t>геологічні дослідження показують, що в </a:t>
            </a:r>
            <a:r>
              <a:rPr lang="uk-UA" dirty="0" smtClean="0"/>
              <a:t>минулому відбувалися</a:t>
            </a:r>
            <a:r>
              <a:rPr lang="uk-UA" dirty="0"/>
              <a:t> </a:t>
            </a:r>
            <a:r>
              <a:rPr lang="uk-UA" i="1" dirty="0" smtClean="0"/>
              <a:t>екологічні</a:t>
            </a:r>
            <a:r>
              <a:rPr lang="ru-RU" dirty="0"/>
              <a:t> </a:t>
            </a:r>
            <a:r>
              <a:rPr lang="uk-UA" i="1" dirty="0" smtClean="0"/>
              <a:t>катастрофи</a:t>
            </a:r>
            <a:r>
              <a:rPr lang="uk-UA" i="1" dirty="0"/>
              <a:t>,</a:t>
            </a:r>
            <a:r>
              <a:rPr lang="uk-UA" dirty="0"/>
              <a:t> внаслідок яких різко знижувалася температура та наставали </a:t>
            </a:r>
            <a:r>
              <a:rPr lang="uk-UA" i="1" dirty="0"/>
              <a:t>льодовикові періоди.</a:t>
            </a:r>
            <a:r>
              <a:rPr lang="uk-UA" dirty="0"/>
              <a:t> Для прогнозування майбутнього нам необхідно знати причини, що призводять до таких катастрофічних процесів. Причиною раптового зниження температури на поверхні Землі можуть бути зовнішні фактори, наприклад </a:t>
            </a:r>
            <a:r>
              <a:rPr lang="uk-UA" i="1" dirty="0"/>
              <a:t>падіння астероїда,</a:t>
            </a:r>
            <a:r>
              <a:rPr lang="uk-UA" dirty="0"/>
              <a:t> геологічні процеси — </a:t>
            </a:r>
            <a:r>
              <a:rPr lang="uk-UA" i="1" dirty="0"/>
              <a:t>виверження вулканів або рух материків,</a:t>
            </a:r>
            <a:r>
              <a:rPr lang="uk-UA" dirty="0"/>
              <a:t> та </a:t>
            </a:r>
            <a:r>
              <a:rPr lang="uk-UA" i="1" dirty="0"/>
              <a:t>антропогенні </a:t>
            </a:r>
            <a:r>
              <a:rPr lang="uk-UA" dirty="0"/>
              <a:t>фактори.</a:t>
            </a:r>
            <a:endParaRPr lang="ru-RU" dirty="0"/>
          </a:p>
          <a:p>
            <a:pPr marL="0" indent="0">
              <a:buNone/>
            </a:pPr>
            <a:r>
              <a:rPr lang="uk-UA" dirty="0"/>
              <a:t/>
            </a:r>
            <a:br>
              <a:rPr lang="uk-UA" dirty="0"/>
            </a:br>
            <a:endParaRPr lang="ru-RU" dirty="0"/>
          </a:p>
        </p:txBody>
      </p:sp>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443" y="2636912"/>
            <a:ext cx="297080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04664"/>
            <a:ext cx="8229600" cy="1143000"/>
          </a:xfrm>
        </p:spPr>
        <p:txBody>
          <a:bodyPr>
            <a:normAutofit fontScale="90000"/>
          </a:bodyPr>
          <a:lstStyle/>
          <a:p>
            <a:r>
              <a:rPr lang="uk-UA" b="1" dirty="0"/>
              <a:t>Будова Землі</a:t>
            </a:r>
            <a:r>
              <a:rPr lang="ru-RU" b="1" dirty="0"/>
              <a:t/>
            </a:r>
            <a:br>
              <a:rPr lang="ru-RU" b="1" dirty="0"/>
            </a:br>
            <a:endParaRPr lang="ru-RU" dirty="0"/>
          </a:p>
        </p:txBody>
      </p:sp>
      <p:sp>
        <p:nvSpPr>
          <p:cNvPr id="3" name="Объект 2"/>
          <p:cNvSpPr>
            <a:spLocks noGrp="1"/>
          </p:cNvSpPr>
          <p:nvPr>
            <p:ph idx="1"/>
          </p:nvPr>
        </p:nvSpPr>
        <p:spPr>
          <a:xfrm>
            <a:off x="179512" y="1628800"/>
            <a:ext cx="6275040" cy="4853135"/>
          </a:xfrm>
        </p:spPr>
        <p:txBody>
          <a:bodyPr>
            <a:normAutofit/>
          </a:bodyPr>
          <a:lstStyle/>
          <a:p>
            <a:pPr marL="0" indent="0">
              <a:buNone/>
            </a:pPr>
            <a:r>
              <a:rPr lang="uk-UA" dirty="0"/>
              <a:t>Геологічні дослідження показали, що температура всередині Землі кожні 34 м зростає на 1°С і у свердловинах на глибині 10 км досягає +300 °С. Центральна частина Землі утворює металеве </a:t>
            </a:r>
            <a:r>
              <a:rPr lang="uk-UA" i="1" dirty="0"/>
              <a:t>ядро.</a:t>
            </a:r>
            <a:r>
              <a:rPr lang="uk-UA" dirty="0"/>
              <a:t> Зовнішня частина ядра перебуває в розплавленому стані при температурі 7000°С, а внутрішня — тверда. Вище розташовується силікатна оболонка, або </a:t>
            </a:r>
            <a:r>
              <a:rPr lang="uk-UA" i="1" dirty="0"/>
              <a:t>мантія.</a:t>
            </a:r>
            <a:endParaRPr lang="ru-RU" dirty="0"/>
          </a:p>
          <a:p>
            <a:pPr marL="0" indent="0">
              <a:buNone/>
            </a:pPr>
            <a:endParaRPr lang="ru-RU" dirty="0"/>
          </a:p>
        </p:txBody>
      </p:sp>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Кора</a:t>
            </a:r>
            <a:endParaRPr lang="ru-RU" dirty="0"/>
          </a:p>
        </p:txBody>
      </p:sp>
      <p:sp>
        <p:nvSpPr>
          <p:cNvPr id="3" name="Объект 2"/>
          <p:cNvSpPr>
            <a:spLocks noGrp="1"/>
          </p:cNvSpPr>
          <p:nvPr>
            <p:ph idx="1"/>
          </p:nvPr>
        </p:nvSpPr>
        <p:spPr/>
        <p:txBody>
          <a:bodyPr/>
          <a:lstStyle/>
          <a:p>
            <a:pPr marL="0" indent="0">
              <a:buNone/>
            </a:pPr>
            <a:r>
              <a:rPr lang="uk-UA" dirty="0"/>
              <a:t>На мантії «плаває» </a:t>
            </a:r>
            <a:r>
              <a:rPr lang="uk-UA" i="1" dirty="0"/>
              <a:t>кора,</a:t>
            </a:r>
            <a:r>
              <a:rPr lang="uk-UA" dirty="0"/>
              <a:t> товщина якої неоднакова — від 5—7 км під океанами, до кількох десятків кілометрів під гірськими районами континентів. Унаслідок конвекції в мантії земна кора розділилася на окремі плити, які повільно зміщуються.</a:t>
            </a:r>
            <a:endParaRPr lang="ru-RU" dirty="0"/>
          </a:p>
          <a:p>
            <a:pPr marL="0" indent="0">
              <a:buNone/>
            </a:pPr>
            <a:endParaRPr lang="ru-RU" dirty="0"/>
          </a:p>
        </p:txBody>
      </p:sp>
    </p:spTree>
    <p:extLst>
      <p:ext uri="{BB962C8B-B14F-4D97-AF65-F5344CB8AC3E}">
        <p14:creationId xmlns:p14="http://schemas.microsoft.com/office/powerpoint/2010/main" val="2462662331"/>
      </p:ext>
    </p:extLst>
  </p:cSld>
  <p:clrMapOvr>
    <a:masterClrMapping/>
  </p:clrMapOvr>
  <p:transition spd="slow">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847" y="4864825"/>
            <a:ext cx="3524250"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04664"/>
            <a:ext cx="8229600" cy="1143000"/>
          </a:xfrm>
        </p:spPr>
        <p:txBody>
          <a:bodyPr>
            <a:normAutofit fontScale="90000"/>
          </a:bodyPr>
          <a:lstStyle/>
          <a:p>
            <a:r>
              <a:rPr lang="uk-UA" dirty="0"/>
              <a:t>Екологічна катастрофа</a:t>
            </a:r>
            <a:r>
              <a:rPr lang="ru-RU" dirty="0"/>
              <a:t/>
            </a:r>
            <a:br>
              <a:rPr lang="ru-RU" dirty="0"/>
            </a:br>
            <a:endParaRPr lang="ru-RU" dirty="0"/>
          </a:p>
        </p:txBody>
      </p:sp>
      <p:sp>
        <p:nvSpPr>
          <p:cNvPr id="3" name="Объект 2"/>
          <p:cNvSpPr>
            <a:spLocks noGrp="1"/>
          </p:cNvSpPr>
          <p:nvPr>
            <p:ph idx="1"/>
          </p:nvPr>
        </p:nvSpPr>
        <p:spPr>
          <a:xfrm>
            <a:off x="323528" y="1196752"/>
            <a:ext cx="8363272" cy="3989040"/>
          </a:xfrm>
        </p:spPr>
        <p:txBody>
          <a:bodyPr>
            <a:normAutofit fontScale="92500" lnSpcReduction="20000"/>
          </a:bodyPr>
          <a:lstStyle/>
          <a:p>
            <a:pPr marL="0" indent="0">
              <a:buNone/>
            </a:pPr>
            <a:r>
              <a:rPr lang="uk-UA" dirty="0" smtClean="0"/>
              <a:t>Її може створити навіть техногенна діяльність людини, внаслідок якої змінюється хімічний склад атмосфери. Наприклад, спалювання великої кількості органічного палива призводить до зменшення кисню в атмосфері та збільшення вуглекислого газу, який створює парниковий ефект. Протягом )0( ст. середня температура Землі підвищилась на 0,8 °С, що призвело до інтенсивного танення льодовиків і підвищення рівня океану, внаслідок чого затоплені великі площі родючих низин.</a:t>
            </a:r>
            <a:endParaRPr lang="ru-RU" dirty="0"/>
          </a:p>
          <a:p>
            <a:pPr marL="0" indent="0">
              <a:buNone/>
            </a:pPr>
            <a:r>
              <a:rPr lang="uk-UA" dirty="0"/>
              <a:t/>
            </a:r>
            <a:br>
              <a:rPr lang="uk-UA" dirty="0"/>
            </a:br>
            <a:endParaRPr lang="ru-RU"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25144"/>
            <a:ext cx="40005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482467"/>
            <a:ext cx="2425452" cy="245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lvl="0"/>
            <a:r>
              <a:rPr lang="uk-UA" b="1" dirty="0"/>
              <a:t>Місяць</a:t>
            </a:r>
            <a:r>
              <a:rPr lang="ru-RU" b="1" dirty="0"/>
              <a:t/>
            </a:r>
            <a:br>
              <a:rPr lang="ru-RU" b="1" dirty="0"/>
            </a:br>
            <a:endParaRPr lang="ru-RU" dirty="0"/>
          </a:p>
        </p:txBody>
      </p:sp>
      <p:sp>
        <p:nvSpPr>
          <p:cNvPr id="3" name="Объект 2"/>
          <p:cNvSpPr>
            <a:spLocks noGrp="1"/>
          </p:cNvSpPr>
          <p:nvPr>
            <p:ph idx="1"/>
          </p:nvPr>
        </p:nvSpPr>
        <p:spPr>
          <a:xfrm>
            <a:off x="351148" y="1124744"/>
            <a:ext cx="8291264" cy="3711488"/>
          </a:xfrm>
        </p:spPr>
        <p:txBody>
          <a:bodyPr>
            <a:normAutofit fontScale="85000" lnSpcReduction="10000"/>
          </a:bodyPr>
          <a:lstStyle/>
          <a:p>
            <a:pPr marL="0" indent="0">
              <a:buNone/>
            </a:pPr>
            <a:r>
              <a:rPr lang="uk-UA" dirty="0"/>
              <a:t>  Місяць є природним супутником Землі, на якому атмосфера відсутня. Фази Місяця, тобто зміна його зовнішнього вигляду, настають унаслідок того, що Місяць світиться відбитими сонячними променями. </a:t>
            </a:r>
          </a:p>
          <a:p>
            <a:pPr>
              <a:buFont typeface="Wingdings" pitchFamily="2" charset="2"/>
              <a:buChar char="Ø"/>
            </a:pPr>
            <a:r>
              <a:rPr lang="uk-UA" dirty="0"/>
              <a:t>Синодичний період обертання Місяця (29,5 земної доби) — проміжок часу, через який відбувається зміна фаз.</a:t>
            </a:r>
            <a:endParaRPr lang="ru-RU" dirty="0"/>
          </a:p>
          <a:p>
            <a:pPr>
              <a:buFont typeface="Wingdings" pitchFamily="2" charset="2"/>
              <a:buChar char="Ø"/>
            </a:pPr>
            <a:r>
              <a:rPr lang="uk-UA" dirty="0"/>
              <a:t>Сидеричний період обертання Місяця (27,3 земної доби) — час обертання Місяця навколо Землі відносно зір.</a:t>
            </a:r>
            <a:endParaRPr lang="ru-RU" dirty="0"/>
          </a:p>
          <a:p>
            <a:pPr marL="0" indent="0">
              <a:buNone/>
            </a:pPr>
            <a:r>
              <a:rPr lang="uk-UA" dirty="0"/>
              <a:t/>
            </a:r>
            <a:br>
              <a:rPr lang="uk-UA" dirty="0"/>
            </a:br>
            <a:endParaRPr lang="ru-RU"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05064"/>
            <a:ext cx="5976664" cy="329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332656"/>
            <a:ext cx="8229600" cy="4525963"/>
          </a:xfrm>
        </p:spPr>
        <p:txBody>
          <a:bodyPr/>
          <a:lstStyle/>
          <a:p>
            <a:pPr marL="0" indent="0">
              <a:buNone/>
            </a:pPr>
            <a:r>
              <a:rPr lang="uk-UA" dirty="0" smtClean="0"/>
              <a:t> Обертаючись </a:t>
            </a:r>
            <a:r>
              <a:rPr lang="uk-UA" dirty="0"/>
              <a:t>навколо нашої планети, Місяць займає різні положення відносно Землі та Сонця, тому ми бачимо різні частини його денної півкулі.</a:t>
            </a:r>
            <a:endParaRPr lang="ru-RU" dirty="0"/>
          </a:p>
          <a:p>
            <a:pPr marL="0" indent="0">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171" y="2420888"/>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a:t>
            </a:r>
            <a:endParaRPr lang="ru-RU" dirty="0"/>
          </a:p>
        </p:txBody>
      </p:sp>
      <p:sp>
        <p:nvSpPr>
          <p:cNvPr id="3" name="Объект 2"/>
          <p:cNvSpPr>
            <a:spLocks noGrp="1"/>
          </p:cNvSpPr>
          <p:nvPr>
            <p:ph idx="1"/>
          </p:nvPr>
        </p:nvSpPr>
        <p:spPr/>
        <p:txBody>
          <a:bodyPr/>
          <a:lstStyle/>
          <a:p>
            <a:pPr>
              <a:buFont typeface="Wingdings" pitchFamily="2" charset="2"/>
              <a:buChar char="Ø"/>
            </a:pPr>
            <a:r>
              <a:rPr lang="ru-RU" dirty="0" err="1" smtClean="0"/>
              <a:t>Планети</a:t>
            </a:r>
            <a:r>
              <a:rPr lang="ru-RU" dirty="0" smtClean="0"/>
              <a:t> </a:t>
            </a:r>
            <a:r>
              <a:rPr lang="ru-RU" dirty="0" err="1"/>
              <a:t>земної</a:t>
            </a:r>
            <a:r>
              <a:rPr lang="ru-RU" dirty="0"/>
              <a:t> </a:t>
            </a:r>
            <a:r>
              <a:rPr lang="ru-RU" dirty="0" err="1"/>
              <a:t>групи</a:t>
            </a:r>
            <a:r>
              <a:rPr lang="ru-RU" dirty="0"/>
              <a:t> та </a:t>
            </a:r>
            <a:r>
              <a:rPr lang="ru-RU" dirty="0" err="1"/>
              <a:t>планети</a:t>
            </a:r>
            <a:r>
              <a:rPr lang="ru-RU" dirty="0"/>
              <a:t> </a:t>
            </a:r>
            <a:r>
              <a:rPr lang="ru-RU" dirty="0" err="1" smtClean="0"/>
              <a:t>гіганти</a:t>
            </a:r>
            <a:endParaRPr lang="ru-RU" dirty="0" smtClean="0"/>
          </a:p>
          <a:p>
            <a:pPr>
              <a:buFont typeface="Wingdings" pitchFamily="2" charset="2"/>
              <a:buChar char="Ø"/>
            </a:pPr>
            <a:r>
              <a:rPr lang="ru-RU" dirty="0"/>
              <a:t>Земля – </a:t>
            </a:r>
            <a:r>
              <a:rPr lang="ru-RU" dirty="0" err="1"/>
              <a:t>найчарівніша</a:t>
            </a:r>
            <a:r>
              <a:rPr lang="ru-RU" dirty="0"/>
              <a:t> планета </a:t>
            </a:r>
            <a:r>
              <a:rPr lang="ru-RU" dirty="0" err="1"/>
              <a:t>Сонячної</a:t>
            </a:r>
            <a:r>
              <a:rPr lang="ru-RU" dirty="0"/>
              <a:t> </a:t>
            </a:r>
            <a:r>
              <a:rPr lang="ru-RU" dirty="0" err="1" smtClean="0"/>
              <a:t>системи</a:t>
            </a:r>
            <a:endParaRPr lang="ru-RU" dirty="0" smtClean="0"/>
          </a:p>
          <a:p>
            <a:pPr>
              <a:buFont typeface="Wingdings" pitchFamily="2" charset="2"/>
              <a:buChar char="Ø"/>
            </a:pPr>
            <a:r>
              <a:rPr lang="ru-RU" dirty="0" err="1"/>
              <a:t>Екологічна</a:t>
            </a:r>
            <a:r>
              <a:rPr lang="ru-RU" dirty="0"/>
              <a:t> система </a:t>
            </a:r>
            <a:r>
              <a:rPr lang="ru-RU" dirty="0" err="1" smtClean="0"/>
              <a:t>Землі</a:t>
            </a:r>
            <a:endParaRPr lang="ru-RU" dirty="0" smtClean="0"/>
          </a:p>
          <a:p>
            <a:pPr>
              <a:buFont typeface="Wingdings" pitchFamily="2" charset="2"/>
              <a:buChar char="Ø"/>
            </a:pPr>
            <a:r>
              <a:rPr lang="ru-RU" dirty="0" err="1" smtClean="0"/>
              <a:t>Місяць</a:t>
            </a:r>
            <a:endParaRPr lang="ru-RU" dirty="0" smtClean="0"/>
          </a:p>
          <a:p>
            <a:pPr>
              <a:buFont typeface="Wingdings" pitchFamily="2" charset="2"/>
              <a:buChar char="Ø"/>
            </a:pPr>
            <a:r>
              <a:rPr lang="ru-RU" dirty="0" err="1" smtClean="0"/>
              <a:t>Фізичні</a:t>
            </a:r>
            <a:r>
              <a:rPr lang="ru-RU" dirty="0" smtClean="0"/>
              <a:t> </a:t>
            </a:r>
            <a:r>
              <a:rPr lang="ru-RU" dirty="0" err="1"/>
              <a:t>умови</a:t>
            </a:r>
            <a:r>
              <a:rPr lang="ru-RU" dirty="0"/>
              <a:t> на </a:t>
            </a:r>
            <a:r>
              <a:rPr lang="ru-RU" dirty="0" err="1"/>
              <a:t>місяці</a:t>
            </a:r>
            <a:r>
              <a:rPr lang="ru-RU" dirty="0"/>
              <a:t> </a:t>
            </a:r>
            <a:endParaRPr lang="ru-RU" dirty="0" smtClean="0"/>
          </a:p>
          <a:p>
            <a:pPr>
              <a:buFont typeface="Wingdings" pitchFamily="2" charset="2"/>
              <a:buChar char="Ø"/>
            </a:pPr>
            <a:r>
              <a:rPr lang="ru-RU" dirty="0" err="1" smtClean="0"/>
              <a:t>Дослідження</a:t>
            </a:r>
            <a:r>
              <a:rPr lang="ru-RU" dirty="0" smtClean="0"/>
              <a:t> </a:t>
            </a:r>
            <a:r>
              <a:rPr lang="ru-RU" dirty="0" err="1"/>
              <a:t>місяця</a:t>
            </a:r>
            <a:endParaRPr lang="ru-RU" dirty="0"/>
          </a:p>
        </p:txBody>
      </p:sp>
    </p:spTree>
    <p:extLst>
      <p:ext uri="{BB962C8B-B14F-4D97-AF65-F5344CB8AC3E}">
        <p14:creationId xmlns:p14="http://schemas.microsoft.com/office/powerpoint/2010/main" val="1641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19256" cy="6381328"/>
          </a:xfrm>
        </p:spPr>
        <p:txBody>
          <a:bodyPr>
            <a:normAutofit fontScale="92500" lnSpcReduction="10000"/>
          </a:bodyPr>
          <a:lstStyle/>
          <a:p>
            <a:pPr marL="0" indent="0">
              <a:buNone/>
            </a:pPr>
            <a:r>
              <a:rPr lang="uk-UA" dirty="0" smtClean="0"/>
              <a:t> Щоб </a:t>
            </a:r>
            <a:r>
              <a:rPr lang="uk-UA" dirty="0"/>
              <a:t>зрозуміти, чому ми бачимо фази Місяця, почнемо з </a:t>
            </a:r>
            <a:r>
              <a:rPr lang="uk-UA" i="1" dirty="0"/>
              <a:t>нового Місяця,</a:t>
            </a:r>
            <a:r>
              <a:rPr lang="uk-UA" dirty="0"/>
              <a:t> який із поверхні Землі майже ніколи не видний, бо до нас повернена його нічна півкуля. Місяць у цій фазі можна побачити тільки під час сонячних затемнень, коли темний диск Місяця видно на тлі яскравого Сонця.</a:t>
            </a:r>
            <a:endParaRPr lang="ru-RU" dirty="0"/>
          </a:p>
          <a:p>
            <a:pPr>
              <a:buFont typeface="Wingdings" pitchFamily="2" charset="2"/>
              <a:buChar char="Ø"/>
            </a:pPr>
            <a:r>
              <a:rPr lang="uk-UA" i="1" dirty="0"/>
              <a:t>Перша чверть</a:t>
            </a:r>
            <a:r>
              <a:rPr lang="uk-UA" dirty="0"/>
              <a:t> настає через тиждень, коли до Землі повернені половина денного та половина нічного боку Місяця. </a:t>
            </a:r>
            <a:endParaRPr lang="uk-UA" dirty="0" smtClean="0"/>
          </a:p>
          <a:p>
            <a:pPr>
              <a:buFont typeface="Wingdings" pitchFamily="2" charset="2"/>
              <a:buChar char="Ø"/>
            </a:pPr>
            <a:r>
              <a:rPr lang="uk-UA" i="1" dirty="0" smtClean="0"/>
              <a:t>Повний </a:t>
            </a:r>
            <a:r>
              <a:rPr lang="uk-UA" i="1" dirty="0"/>
              <a:t>місяць</a:t>
            </a:r>
            <a:r>
              <a:rPr lang="uk-UA" dirty="0"/>
              <a:t> настає у той момент, коли Місяць розташовується з протилежного боку від Сонця. </a:t>
            </a:r>
            <a:endParaRPr lang="uk-UA" dirty="0" smtClean="0"/>
          </a:p>
          <a:p>
            <a:pPr>
              <a:buFont typeface="Wingdings" pitchFamily="2" charset="2"/>
              <a:buChar char="Ø"/>
            </a:pPr>
            <a:r>
              <a:rPr lang="uk-UA" i="1" dirty="0" smtClean="0"/>
              <a:t>Остання </a:t>
            </a:r>
            <a:r>
              <a:rPr lang="uk-UA" i="1" dirty="0"/>
              <a:t>чверть, </a:t>
            </a:r>
            <a:r>
              <a:rPr lang="uk-UA" dirty="0"/>
              <a:t>або </a:t>
            </a:r>
            <a:r>
              <a:rPr lang="uk-UA" i="1" dirty="0"/>
              <a:t>старий Місяць,</a:t>
            </a:r>
            <a:r>
              <a:rPr lang="uk-UA" dirty="0"/>
              <a:t> спостерігається у </a:t>
            </a:r>
            <a:r>
              <a:rPr lang="uk-UA" dirty="0" err="1"/>
              <a:t>південно-</a:t>
            </a:r>
            <a:r>
              <a:rPr lang="uk-UA" dirty="0"/>
              <a:t> східній частині небосхилу перед світанком.</a:t>
            </a:r>
            <a:endParaRPr lang="ru-RU" dirty="0"/>
          </a:p>
          <a:p>
            <a:pPr marL="0" indent="0">
              <a:buNone/>
            </a:pPr>
            <a:r>
              <a:rPr lang="uk-UA" dirty="0"/>
              <a:t/>
            </a:r>
            <a:br>
              <a:rPr lang="uk-UA" dirty="0"/>
            </a:br>
            <a:endParaRPr lang="ru-RU" dirty="0"/>
          </a:p>
        </p:txBody>
      </p:sp>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lvl="0"/>
            <a:r>
              <a:rPr lang="uk-UA" b="1" dirty="0"/>
              <a:t>Фізичні умови на Місяці</a:t>
            </a:r>
            <a:r>
              <a:rPr lang="ru-RU" b="1" dirty="0"/>
              <a:t/>
            </a:r>
            <a:br>
              <a:rPr lang="ru-RU" b="1" dirty="0"/>
            </a:br>
            <a:endParaRPr lang="ru-RU" dirty="0"/>
          </a:p>
        </p:txBody>
      </p:sp>
      <p:sp>
        <p:nvSpPr>
          <p:cNvPr id="3" name="Объект 2"/>
          <p:cNvSpPr>
            <a:spLocks noGrp="1"/>
          </p:cNvSpPr>
          <p:nvPr>
            <p:ph idx="1"/>
          </p:nvPr>
        </p:nvSpPr>
        <p:spPr>
          <a:xfrm>
            <a:off x="467544" y="1340768"/>
            <a:ext cx="8208912" cy="3888432"/>
          </a:xfrm>
        </p:spPr>
        <p:txBody>
          <a:bodyPr>
            <a:normAutofit lnSpcReduction="10000"/>
          </a:bodyPr>
          <a:lstStyle/>
          <a:p>
            <a:pPr marL="0" indent="0">
              <a:buNone/>
            </a:pPr>
            <a:r>
              <a:rPr lang="uk-UA" dirty="0" smtClean="0"/>
              <a:t> Не </a:t>
            </a:r>
            <a:r>
              <a:rPr lang="uk-UA" dirty="0"/>
              <a:t>дивлячись на те, що Місяць розміщений майже на такій самій відстані від Сонця, як Земля, і одиниця його поверхні отримує таку ж саму кількість енергії, що й одиниця поверхні Землі, фізичні умови на цих космічних тілах суттєво відрізняються. Головна причина таких відмін пов'язана з тим, що сила тяжіння на Місяці менша від земної у 6 разів, тому він не може втримати біля поверхні окремі молекули газів.</a:t>
            </a:r>
            <a:endParaRPr lang="ru-RU" dirty="0"/>
          </a:p>
          <a:p>
            <a:pPr marL="0" indent="0">
              <a:buNone/>
            </a:pP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01707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34998"/>
            <a:ext cx="3076209" cy="244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effectLst/>
              </a:rPr>
              <a:t>Місяць</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917665804"/>
              </p:ext>
            </p:extLst>
          </p:nvPr>
        </p:nvGraphicFramePr>
        <p:xfrm>
          <a:off x="467544" y="1556792"/>
          <a:ext cx="8363272" cy="5184576"/>
        </p:xfrm>
        <a:graphic>
          <a:graphicData uri="http://schemas.openxmlformats.org/drawingml/2006/table">
            <a:tbl>
              <a:tblPr firstRow="1" bandRow="1">
                <a:tableStyleId>{5C22544A-7EE6-4342-B048-85BDC9FD1C3A}</a:tableStyleId>
              </a:tblPr>
              <a:tblGrid>
                <a:gridCol w="4181636"/>
                <a:gridCol w="4181636"/>
              </a:tblGrid>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Радіус</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0,25 </a:t>
                      </a:r>
                      <a:r>
                        <a:rPr lang="uk-UA" sz="2400" spc="0" dirty="0">
                          <a:solidFill>
                            <a:srgbClr val="000000"/>
                          </a:solidFill>
                          <a:effectLst/>
                          <a:latin typeface="Calibri"/>
                          <a:ea typeface="Calibri"/>
                          <a:cs typeface="Calibri"/>
                        </a:rPr>
                        <a:t>Я,</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Маса</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1/81 </a:t>
                      </a:r>
                      <a:r>
                        <a:rPr lang="uk-UA" sz="2400" spc="0" dirty="0">
                          <a:solidFill>
                            <a:srgbClr val="000000"/>
                          </a:solidFill>
                          <a:effectLst/>
                          <a:latin typeface="Calibri"/>
                          <a:ea typeface="Calibri"/>
                          <a:cs typeface="Calibri"/>
                        </a:rPr>
                        <a:t>М</a:t>
                      </a:r>
                      <a:r>
                        <a:rPr lang="uk-UA" sz="2000" spc="0" baseline="-25000" dirty="0">
                          <a:solidFill>
                            <a:srgbClr val="000000"/>
                          </a:solidFill>
                          <a:effectLst/>
                          <a:latin typeface="Calibri"/>
                          <a:ea typeface="Calibri"/>
                          <a:cs typeface="Calibri"/>
                        </a:rPr>
                        <a:t>9</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Густина</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3,3 </a:t>
                      </a:r>
                      <a:r>
                        <a:rPr lang="uk-UA" sz="2400" spc="0" dirty="0">
                          <a:solidFill>
                            <a:srgbClr val="000000"/>
                          </a:solidFill>
                          <a:effectLst/>
                          <a:latin typeface="Calibri"/>
                          <a:ea typeface="Calibri"/>
                          <a:cs typeface="Calibri"/>
                        </a:rPr>
                        <a:t>г/см</a:t>
                      </a:r>
                      <a:r>
                        <a:rPr lang="uk-UA" sz="2000" spc="0" baseline="30000" dirty="0">
                          <a:solidFill>
                            <a:srgbClr val="000000"/>
                          </a:solidFill>
                          <a:effectLst/>
                          <a:latin typeface="Calibri"/>
                          <a:ea typeface="Calibri"/>
                          <a:cs typeface="Calibri"/>
                        </a:rPr>
                        <a:t>3</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Прискорення </a:t>
                      </a:r>
                      <a:r>
                        <a:rPr lang="uk-UA" sz="2800" spc="0" dirty="0">
                          <a:solidFill>
                            <a:srgbClr val="000000"/>
                          </a:solidFill>
                          <a:effectLst/>
                          <a:latin typeface="Calibri"/>
                          <a:ea typeface="Calibri"/>
                          <a:cs typeface="Calibri"/>
                        </a:rPr>
                        <a:t>в. падіння</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і </a:t>
                      </a:r>
                      <a:r>
                        <a:rPr lang="uk-UA" sz="2400" spc="0" dirty="0">
                          <a:solidFill>
                            <a:srgbClr val="000000"/>
                          </a:solidFill>
                          <a:effectLst/>
                          <a:latin typeface="Calibri"/>
                          <a:ea typeface="Calibri"/>
                          <a:cs typeface="Calibri"/>
                        </a:rPr>
                        <a:t>/6 д,</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Велика </a:t>
                      </a:r>
                      <a:r>
                        <a:rPr lang="uk-UA" sz="2800" spc="0" dirty="0">
                          <a:solidFill>
                            <a:srgbClr val="000000"/>
                          </a:solidFill>
                          <a:effectLst/>
                          <a:latin typeface="Calibri"/>
                          <a:ea typeface="Calibri"/>
                          <a:cs typeface="Calibri"/>
                        </a:rPr>
                        <a:t>піввісь орбіти</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3,8</a:t>
                      </a:r>
                      <a:r>
                        <a:rPr lang="uk-UA" sz="2400" spc="0" dirty="0">
                          <a:solidFill>
                            <a:srgbClr val="000000"/>
                          </a:solidFill>
                          <a:effectLst/>
                          <a:latin typeface="Calibri"/>
                          <a:ea typeface="Calibri"/>
                          <a:cs typeface="Calibri"/>
                        </a:rPr>
                        <a:t>* 10</a:t>
                      </a:r>
                      <a:r>
                        <a:rPr lang="uk-UA" sz="2000" spc="0" baseline="30000" dirty="0">
                          <a:solidFill>
                            <a:srgbClr val="000000"/>
                          </a:solidFill>
                          <a:effectLst/>
                          <a:latin typeface="Calibri"/>
                          <a:ea typeface="Calibri"/>
                          <a:cs typeface="Calibri"/>
                        </a:rPr>
                        <a:t>6</a:t>
                      </a:r>
                      <a:r>
                        <a:rPr lang="uk-UA" sz="2400" spc="0" dirty="0">
                          <a:solidFill>
                            <a:srgbClr val="000000"/>
                          </a:solidFill>
                          <a:effectLst/>
                          <a:latin typeface="Calibri"/>
                          <a:ea typeface="Calibri"/>
                          <a:cs typeface="Calibri"/>
                        </a:rPr>
                        <a:t> км</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Періоди </a:t>
                      </a:r>
                      <a:r>
                        <a:rPr lang="uk-UA" sz="2800" spc="0" dirty="0">
                          <a:solidFill>
                            <a:srgbClr val="000000"/>
                          </a:solidFill>
                          <a:effectLst/>
                          <a:latin typeface="Calibri"/>
                          <a:ea typeface="Calibri"/>
                          <a:cs typeface="Calibri"/>
                        </a:rPr>
                        <a:t>обертання:</a:t>
                      </a:r>
                      <a:endParaRPr lang="ru-RU" sz="2800" dirty="0">
                        <a:effectLst/>
                        <a:latin typeface="Calibri"/>
                        <a:ea typeface="Calibri"/>
                      </a:endParaRPr>
                    </a:p>
                  </a:txBody>
                  <a:tcPr marL="6350" marR="6350" marT="0" marB="0"/>
                </a:tc>
                <a:tc>
                  <a:txBody>
                    <a:bodyPr/>
                    <a:lstStyle/>
                    <a:p>
                      <a:pPr>
                        <a:spcAft>
                          <a:spcPts val="0"/>
                        </a:spcAft>
                      </a:pPr>
                      <a:r>
                        <a:rPr lang="uk-UA" sz="1200" dirty="0">
                          <a:solidFill>
                            <a:srgbClr val="000000"/>
                          </a:solidFill>
                          <a:effectLst/>
                          <a:latin typeface="Courier New"/>
                          <a:ea typeface="Courier New"/>
                        </a:rPr>
                        <a:t> </a:t>
                      </a:r>
                      <a:endParaRPr lang="ru-RU" sz="3600" dirty="0">
                        <a:solidFill>
                          <a:srgbClr val="000000"/>
                        </a:solidFill>
                        <a:effectLst/>
                        <a:latin typeface="Courier New"/>
                        <a:ea typeface="Courier New"/>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 </a:t>
                      </a:r>
                      <a:r>
                        <a:rPr lang="uk-UA" sz="2800" spc="0" dirty="0">
                          <a:solidFill>
                            <a:srgbClr val="000000"/>
                          </a:solidFill>
                          <a:effectLst/>
                          <a:latin typeface="Calibri"/>
                          <a:ea typeface="Calibri"/>
                          <a:cs typeface="Calibri"/>
                        </a:rPr>
                        <a:t>сидеричний</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27,3 </a:t>
                      </a:r>
                      <a:r>
                        <a:rPr lang="uk-UA" sz="2400" spc="0" dirty="0">
                          <a:solidFill>
                            <a:srgbClr val="000000"/>
                          </a:solidFill>
                          <a:effectLst/>
                          <a:latin typeface="Calibri"/>
                          <a:ea typeface="Calibri"/>
                          <a:cs typeface="Calibri"/>
                        </a:rPr>
                        <a:t>з. діб</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 </a:t>
                      </a:r>
                      <a:r>
                        <a:rPr lang="uk-UA" sz="2800" spc="0" dirty="0">
                          <a:solidFill>
                            <a:srgbClr val="000000"/>
                          </a:solidFill>
                          <a:effectLst/>
                          <a:latin typeface="Calibri"/>
                          <a:ea typeface="Calibri"/>
                          <a:cs typeface="Calibri"/>
                        </a:rPr>
                        <a:t>синодичний</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29,5 </a:t>
                      </a:r>
                      <a:r>
                        <a:rPr lang="uk-UA" sz="2400" spc="0" dirty="0">
                          <a:solidFill>
                            <a:srgbClr val="000000"/>
                          </a:solidFill>
                          <a:effectLst/>
                          <a:latin typeface="Calibri"/>
                          <a:ea typeface="Calibri"/>
                          <a:cs typeface="Calibri"/>
                        </a:rPr>
                        <a:t>з. діб</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Сонячна </a:t>
                      </a:r>
                      <a:r>
                        <a:rPr lang="uk-UA" sz="2800" spc="0" dirty="0">
                          <a:solidFill>
                            <a:srgbClr val="000000"/>
                          </a:solidFill>
                          <a:effectLst/>
                          <a:latin typeface="Calibri"/>
                          <a:ea typeface="Calibri"/>
                          <a:cs typeface="Calibri"/>
                        </a:rPr>
                        <a:t>доба</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29,5 </a:t>
                      </a:r>
                      <a:r>
                        <a:rPr lang="uk-UA" sz="2400" spc="0" dirty="0">
                          <a:solidFill>
                            <a:srgbClr val="000000"/>
                          </a:solidFill>
                          <a:effectLst/>
                          <a:latin typeface="Calibri"/>
                          <a:ea typeface="Calibri"/>
                          <a:cs typeface="Calibri"/>
                        </a:rPr>
                        <a:t>з. діб</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Температура</a:t>
                      </a:r>
                      <a:r>
                        <a:rPr lang="uk-UA" sz="2800" spc="0" dirty="0">
                          <a:solidFill>
                            <a:srgbClr val="000000"/>
                          </a:solidFill>
                          <a:effectLst/>
                          <a:latin typeface="Calibri"/>
                          <a:ea typeface="Calibri"/>
                          <a:cs typeface="Calibri"/>
                        </a:rPr>
                        <a:t>, °С:</a:t>
                      </a:r>
                      <a:endParaRPr lang="ru-RU" sz="2800" dirty="0">
                        <a:effectLst/>
                        <a:latin typeface="Calibri"/>
                        <a:ea typeface="Calibri"/>
                      </a:endParaRPr>
                    </a:p>
                  </a:txBody>
                  <a:tcPr marL="6350" marR="6350" marT="0" marB="0"/>
                </a:tc>
                <a:tc>
                  <a:txBody>
                    <a:bodyPr/>
                    <a:lstStyle/>
                    <a:p>
                      <a:pPr>
                        <a:spcAft>
                          <a:spcPts val="0"/>
                        </a:spcAft>
                      </a:pPr>
                      <a:r>
                        <a:rPr lang="uk-UA" sz="1200" dirty="0">
                          <a:solidFill>
                            <a:srgbClr val="000000"/>
                          </a:solidFill>
                          <a:effectLst/>
                          <a:latin typeface="Courier New"/>
                          <a:ea typeface="Courier New"/>
                        </a:rPr>
                        <a:t> </a:t>
                      </a:r>
                      <a:endParaRPr lang="ru-RU" sz="3600" dirty="0">
                        <a:solidFill>
                          <a:srgbClr val="000000"/>
                        </a:solidFill>
                        <a:effectLst/>
                        <a:latin typeface="Courier New"/>
                        <a:ea typeface="Courier New"/>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 </a:t>
                      </a:r>
                      <a:r>
                        <a:rPr lang="uk-UA" sz="2800" spc="0" dirty="0">
                          <a:solidFill>
                            <a:srgbClr val="000000"/>
                          </a:solidFill>
                          <a:effectLst/>
                          <a:latin typeface="Calibri"/>
                          <a:ea typeface="Calibri"/>
                          <a:cs typeface="Calibri"/>
                        </a:rPr>
                        <a:t>вдень</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a:t>
                      </a:r>
                      <a:r>
                        <a:rPr lang="uk-UA" sz="2400" spc="0" dirty="0">
                          <a:solidFill>
                            <a:srgbClr val="000000"/>
                          </a:solidFill>
                          <a:effectLst/>
                          <a:latin typeface="Calibri"/>
                          <a:ea typeface="Calibri"/>
                          <a:cs typeface="Calibri"/>
                        </a:rPr>
                        <a:t>130</a:t>
                      </a:r>
                      <a:endParaRPr lang="ru-RU" sz="2400" dirty="0">
                        <a:effectLst/>
                        <a:latin typeface="Calibri"/>
                        <a:ea typeface="Calibri"/>
                      </a:endParaRPr>
                    </a:p>
                  </a:txBody>
                  <a:tcPr marL="6350" marR="6350" marT="0" marB="0"/>
                </a:tc>
              </a:tr>
              <a:tr h="432048">
                <a:tc>
                  <a:txBody>
                    <a:bodyPr/>
                    <a:lstStyle/>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endParaRPr lang="uk-UA" sz="2800" spc="0" dirty="0" smtClean="0">
                        <a:solidFill>
                          <a:srgbClr val="000000"/>
                        </a:solidFill>
                        <a:effectLst/>
                        <a:latin typeface="Calibri"/>
                        <a:ea typeface="Calibri"/>
                        <a:cs typeface="Calibri"/>
                      </a:endParaRPr>
                    </a:p>
                    <a:p>
                      <a:pPr marL="25400" algn="l">
                        <a:lnSpc>
                          <a:spcPts val="1000"/>
                        </a:lnSpc>
                        <a:spcAft>
                          <a:spcPts val="0"/>
                        </a:spcAft>
                      </a:pPr>
                      <a:r>
                        <a:rPr lang="uk-UA" sz="2800" spc="0" dirty="0" smtClean="0">
                          <a:solidFill>
                            <a:srgbClr val="000000"/>
                          </a:solidFill>
                          <a:effectLst/>
                          <a:latin typeface="Calibri"/>
                          <a:ea typeface="Calibri"/>
                          <a:cs typeface="Calibri"/>
                        </a:rPr>
                        <a:t>• </a:t>
                      </a:r>
                      <a:r>
                        <a:rPr lang="uk-UA" sz="2800" spc="0" dirty="0">
                          <a:solidFill>
                            <a:srgbClr val="000000"/>
                          </a:solidFill>
                          <a:effectLst/>
                          <a:latin typeface="Calibri"/>
                          <a:ea typeface="Calibri"/>
                          <a:cs typeface="Calibri"/>
                        </a:rPr>
                        <a:t>вночі</a:t>
                      </a:r>
                      <a:endParaRPr lang="ru-RU" sz="2800" dirty="0">
                        <a:effectLst/>
                        <a:latin typeface="Calibri"/>
                        <a:ea typeface="Calibri"/>
                      </a:endParaRPr>
                    </a:p>
                  </a:txBody>
                  <a:tcPr marL="6350" marR="6350" marT="0" marB="0"/>
                </a:tc>
                <a:tc>
                  <a:txBody>
                    <a:bodyPr/>
                    <a:lstStyle/>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endParaRPr lang="uk-UA" sz="2400" spc="0" dirty="0" smtClean="0">
                        <a:solidFill>
                          <a:srgbClr val="000000"/>
                        </a:solidFill>
                        <a:effectLst/>
                        <a:latin typeface="Calibri"/>
                        <a:ea typeface="Calibri"/>
                        <a:cs typeface="Calibri"/>
                      </a:endParaRPr>
                    </a:p>
                    <a:p>
                      <a:pPr marL="215900" algn="l">
                        <a:lnSpc>
                          <a:spcPts val="1000"/>
                        </a:lnSpc>
                        <a:spcAft>
                          <a:spcPts val="0"/>
                        </a:spcAft>
                      </a:pPr>
                      <a:r>
                        <a:rPr lang="uk-UA" sz="2400" spc="0" dirty="0" smtClean="0">
                          <a:solidFill>
                            <a:srgbClr val="000000"/>
                          </a:solidFill>
                          <a:effectLst/>
                          <a:latin typeface="Calibri"/>
                          <a:ea typeface="Calibri"/>
                          <a:cs typeface="Calibri"/>
                        </a:rPr>
                        <a:t>-</a:t>
                      </a:r>
                      <a:r>
                        <a:rPr lang="uk-UA" sz="2400" spc="0" dirty="0">
                          <a:solidFill>
                            <a:srgbClr val="000000"/>
                          </a:solidFill>
                          <a:effectLst/>
                          <a:latin typeface="Calibri"/>
                          <a:ea typeface="Calibri"/>
                          <a:cs typeface="Calibri"/>
                        </a:rPr>
                        <a:t>160</a:t>
                      </a:r>
                      <a:endParaRPr lang="ru-RU" sz="2400" dirty="0">
                        <a:effectLst/>
                        <a:latin typeface="Calibri"/>
                        <a:ea typeface="Calibri"/>
                      </a:endParaRPr>
                    </a:p>
                  </a:txBody>
                  <a:tcPr marL="6350" marR="6350" marT="0" marB="0"/>
                </a:tc>
              </a:tr>
            </a:tbl>
          </a:graphicData>
        </a:graphic>
      </p:graphicFrame>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11609"/>
            <a:ext cx="5832648" cy="371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332656"/>
            <a:ext cx="8507288" cy="5976704"/>
          </a:xfrm>
        </p:spPr>
        <p:txBody>
          <a:bodyPr/>
          <a:lstStyle/>
          <a:p>
            <a:pPr marL="137160" indent="0">
              <a:buNone/>
            </a:pPr>
            <a:r>
              <a:rPr lang="uk-UA" dirty="0"/>
              <a:t>Протягом мільярдів років погода на Місяці однакова: 2 тижні світить Сонце і поверхня нагрівається до температури +130 °С, а потім після двотижневої ночі поверхня охолоджується і температура на світанку падає до -160 °С. За високої денної температури молекули газів покидають сферу тяжіння Місяця, тому там неможливе існування густої </a:t>
            </a:r>
            <a:r>
              <a:rPr lang="uk-UA" dirty="0" smtClean="0"/>
              <a:t>атмосфери</a:t>
            </a:r>
            <a:r>
              <a:rPr lang="uk-UA" dirty="0"/>
              <a:t>.</a:t>
            </a:r>
            <a:endParaRPr lang="ru-RU" dirty="0"/>
          </a:p>
          <a:p>
            <a:endParaRPr lang="ru-RU" dirty="0"/>
          </a:p>
        </p:txBody>
      </p:sp>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5777203" cy="7632848"/>
          </a:xfrm>
        </p:spPr>
        <p:txBody>
          <a:bodyPr>
            <a:normAutofit fontScale="92500" lnSpcReduction="20000"/>
          </a:bodyPr>
          <a:lstStyle/>
          <a:p>
            <a:pPr>
              <a:buFont typeface="Wingdings" pitchFamily="2" charset="2"/>
              <a:buChar char="Ø"/>
            </a:pPr>
            <a:r>
              <a:rPr lang="uk-UA" dirty="0"/>
              <a:t>На Місяці навіть удень темне небо, як у міжпланетному просторі, там не буває ні вітрів, ні дощів. Зміни пір року не відбувається, бо вісь обертання Місяця майже перпендикулярна до площини орбіти. На поверхні Місяця навіть неозброєним оком видно темніші ділянки, що були названі </a:t>
            </a:r>
            <a:r>
              <a:rPr lang="uk-UA" i="1" dirty="0"/>
              <a:t>морями,</a:t>
            </a:r>
            <a:r>
              <a:rPr lang="uk-UA" dirty="0"/>
              <a:t> та світліші, які астрономи назвали </a:t>
            </a:r>
            <a:r>
              <a:rPr lang="uk-UA" i="1" dirty="0"/>
              <a:t>материками.</a:t>
            </a:r>
            <a:endParaRPr lang="ru-RU" dirty="0"/>
          </a:p>
          <a:p>
            <a:pPr>
              <a:buFont typeface="Wingdings" pitchFamily="2" charset="2"/>
              <a:buChar char="Ø"/>
            </a:pPr>
            <a:r>
              <a:rPr lang="uk-UA" dirty="0"/>
              <a:t>У морях немає ні краплі вологи, бо у вакуумі вода миттєво закипає і випаровується або замерзає. Вода у твердому стані могла зберегтися під поверхнею на глибині кількох десятків метрів, де протягом доби температура не змінюється і дорівнює -ЗО °С.</a:t>
            </a:r>
            <a:endParaRPr lang="ru-RU" dirty="0"/>
          </a:p>
          <a:p>
            <a:pPr marL="137160" indent="0">
              <a:buNone/>
            </a:pPr>
            <a:r>
              <a:rPr lang="uk-UA" dirty="0"/>
              <a:t/>
            </a:r>
            <a:br>
              <a:rPr lang="uk-UA" dirty="0"/>
            </a:br>
            <a:endParaRPr lang="ru-RU"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68" t="44990" r="3263" b="3995"/>
          <a:stretch/>
        </p:blipFill>
        <p:spPr bwMode="auto">
          <a:xfrm>
            <a:off x="6234403" y="4506384"/>
            <a:ext cx="2939329" cy="232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19" t="44990" r="57979" b="4299"/>
          <a:stretch/>
        </p:blipFill>
        <p:spPr bwMode="auto">
          <a:xfrm>
            <a:off x="6402209" y="1514155"/>
            <a:ext cx="2603715" cy="258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4709160"/>
          </a:xfrm>
        </p:spPr>
        <p:txBody>
          <a:bodyPr>
            <a:normAutofit fontScale="92500" lnSpcReduction="10000"/>
          </a:bodyPr>
          <a:lstStyle/>
          <a:p>
            <a:pPr marL="137160" indent="0">
              <a:buNone/>
            </a:pPr>
            <a:r>
              <a:rPr lang="uk-UA" dirty="0" smtClean="0"/>
              <a:t>Під </a:t>
            </a:r>
            <a:r>
              <a:rPr lang="uk-UA" dirty="0"/>
              <a:t>час спостережень у телескоп видно, що на світлих материках переважають </a:t>
            </a:r>
            <a:r>
              <a:rPr lang="uk-UA" i="1" dirty="0"/>
              <a:t>кратери</a:t>
            </a:r>
            <a:r>
              <a:rPr lang="uk-UA" dirty="0"/>
              <a:t> — круглі гори діаметром до кількох сотень кілометрів, які мають вали заввишки кілька кілометрів.</a:t>
            </a:r>
            <a:endParaRPr lang="ru-RU" dirty="0"/>
          </a:p>
          <a:p>
            <a:pPr marL="137160" indent="0">
              <a:buNone/>
            </a:pPr>
            <a:r>
              <a:rPr lang="uk-UA" dirty="0"/>
              <a:t>Більшість кратерів мають метеоритне походження, хоча деякі з них могли утворитися під час виверження вулканів, з яких витікала розплавлена </a:t>
            </a:r>
            <a:r>
              <a:rPr lang="uk-UA" dirty="0" smtClean="0"/>
              <a:t>лава </a:t>
            </a:r>
            <a:r>
              <a:rPr lang="uk-UA" dirty="0"/>
              <a:t>та заповнювала більш низькі ділянки,— так виникли моря. Виверження вулканів припинилося дуже давно, бо вік найстаріших твердих скель на материках — 4,4 </a:t>
            </a:r>
            <a:r>
              <a:rPr lang="uk-UA" dirty="0" err="1"/>
              <a:t>млрд</a:t>
            </a:r>
            <a:r>
              <a:rPr lang="uk-UA" dirty="0"/>
              <a:t> років, у той час як лава в морях застигла близько 3 </a:t>
            </a:r>
            <a:r>
              <a:rPr lang="uk-UA" dirty="0" err="1"/>
              <a:t>млрд</a:t>
            </a:r>
            <a:r>
              <a:rPr lang="uk-UA" dirty="0"/>
              <a:t> років тому</a:t>
            </a:r>
            <a:r>
              <a:rPr lang="uk-UA" dirty="0" smtClean="0"/>
              <a:t>.</a:t>
            </a:r>
            <a:endParaRPr lang="ru-RU"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14" t="54099" r="57068" b="3084"/>
          <a:stretch/>
        </p:blipFill>
        <p:spPr bwMode="auto">
          <a:xfrm>
            <a:off x="3059832" y="4376961"/>
            <a:ext cx="2448272" cy="24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720" t="55828" r="9419" b="2982"/>
          <a:stretch/>
        </p:blipFill>
        <p:spPr bwMode="auto">
          <a:xfrm>
            <a:off x="5735782" y="4668982"/>
            <a:ext cx="3012682" cy="21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uk-UA" dirty="0">
                <a:effectLst/>
              </a:rPr>
              <a:t>Хімічний склад ґрунту на Місяці, %</a:t>
            </a:r>
            <a:r>
              <a:rPr lang="ru-RU" dirty="0">
                <a:effectLst/>
              </a:rPr>
              <a:t/>
            </a:r>
            <a:br>
              <a:rPr lang="ru-RU" dirty="0">
                <a:effectLst/>
              </a:rPr>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a:buFont typeface="Wingdings" pitchFamily="2" charset="2"/>
                  <a:buChar char="Ø"/>
                </a:pPr>
                <a14:m>
                  <m:oMath xmlns:m="http://schemas.openxmlformats.org/officeDocument/2006/math">
                    <m:sSub>
                      <m:sSubPr>
                        <m:ctrlPr>
                          <a:rPr lang="uk-UA" i="1" smtClean="0">
                            <a:latin typeface="Cambria Math"/>
                          </a:rPr>
                        </m:ctrlPr>
                      </m:sSubPr>
                      <m:e>
                        <m:r>
                          <m:rPr>
                            <m:nor/>
                          </m:rPr>
                          <a:rPr lang="uk-UA" dirty="0"/>
                          <m:t>SiO</m:t>
                        </m:r>
                      </m:e>
                      <m:sub>
                        <m:r>
                          <a:rPr lang="uk-UA" b="0" i="1" smtClean="0">
                            <a:latin typeface="Cambria Math"/>
                          </a:rPr>
                          <m:t>2</m:t>
                        </m:r>
                      </m:sub>
                    </m:sSub>
                  </m:oMath>
                </a14:m>
                <a:r>
                  <a:rPr lang="uk-UA" dirty="0" smtClean="0"/>
                  <a:t>- 42</a:t>
                </a:r>
              </a:p>
              <a:p>
                <a:pPr>
                  <a:buFont typeface="Wingdings" pitchFamily="2" charset="2"/>
                  <a:buChar char="Ø"/>
                </a:pPr>
                <a14:m>
                  <m:oMath xmlns:m="http://schemas.openxmlformats.org/officeDocument/2006/math">
                    <m:sSub>
                      <m:sSubPr>
                        <m:ctrlPr>
                          <a:rPr lang="uk-UA" i="1" smtClean="0">
                            <a:latin typeface="Cambria Math"/>
                          </a:rPr>
                        </m:ctrlPr>
                      </m:sSubPr>
                      <m:e>
                        <m:r>
                          <m:rPr>
                            <m:nor/>
                          </m:rPr>
                          <a:rPr lang="uk-UA"/>
                          <m:t>А</m:t>
                        </m:r>
                        <m:r>
                          <m:rPr>
                            <m:nor/>
                          </m:rPr>
                          <a:rPr lang="uk-UA"/>
                          <m:t>l</m:t>
                        </m:r>
                      </m:e>
                      <m:sub>
                        <m:r>
                          <a:rPr lang="uk-UA" b="0" i="1" smtClean="0">
                            <a:latin typeface="Cambria Math"/>
                          </a:rPr>
                          <m:t>2</m:t>
                        </m:r>
                      </m:sub>
                    </m:sSub>
                    <m:sSub>
                      <m:sSubPr>
                        <m:ctrlPr>
                          <a:rPr lang="uk-UA" i="1" smtClean="0">
                            <a:latin typeface="Cambria Math"/>
                          </a:rPr>
                        </m:ctrlPr>
                      </m:sSubPr>
                      <m:e>
                        <m:r>
                          <m:rPr>
                            <m:nor/>
                          </m:rPr>
                          <a:rPr lang="uk-UA"/>
                          <m:t>O</m:t>
                        </m:r>
                      </m:e>
                      <m:sub>
                        <m:r>
                          <a:rPr lang="uk-UA" b="0" i="1" smtClean="0">
                            <a:latin typeface="Cambria Math"/>
                          </a:rPr>
                          <m:t>3</m:t>
                        </m:r>
                      </m:sub>
                    </m:sSub>
                  </m:oMath>
                </a14:m>
                <a:r>
                  <a:rPr lang="uk-UA" dirty="0" smtClean="0"/>
                  <a:t>-</a:t>
                </a:r>
                <a:r>
                  <a:rPr lang="uk-UA" dirty="0"/>
                  <a:t>20 </a:t>
                </a:r>
                <a:endParaRPr lang="uk-UA" dirty="0" smtClean="0"/>
              </a:p>
              <a:p>
                <a:pPr>
                  <a:buFont typeface="Wingdings" pitchFamily="2" charset="2"/>
                  <a:buChar char="Ø"/>
                </a:pPr>
                <a:r>
                  <a:rPr lang="uk-UA" dirty="0" err="1"/>
                  <a:t>СаО</a:t>
                </a:r>
                <a:r>
                  <a:rPr lang="uk-UA" dirty="0"/>
                  <a:t> - 19 </a:t>
                </a:r>
              </a:p>
              <a:p>
                <a:pPr>
                  <a:buFont typeface="Wingdings" pitchFamily="2" charset="2"/>
                  <a:buChar char="Ø"/>
                </a:pPr>
                <a:r>
                  <a:rPr lang="uk-UA" dirty="0" err="1" smtClean="0"/>
                  <a:t>МgО</a:t>
                </a:r>
                <a:r>
                  <a:rPr lang="uk-UA" dirty="0" smtClean="0"/>
                  <a:t> </a:t>
                </a:r>
                <a:r>
                  <a:rPr lang="uk-UA" dirty="0"/>
                  <a:t>- 12 </a:t>
                </a:r>
                <a:endParaRPr lang="uk-UA" dirty="0" smtClean="0"/>
              </a:p>
              <a:p>
                <a:pPr>
                  <a:buFont typeface="Wingdings" pitchFamily="2" charset="2"/>
                  <a:buChar char="Ø"/>
                </a:pPr>
                <a:r>
                  <a:rPr lang="uk-UA" dirty="0" err="1" smtClean="0"/>
                  <a:t>FеО</a:t>
                </a:r>
                <a:r>
                  <a:rPr lang="uk-UA" dirty="0" smtClean="0"/>
                  <a:t> </a:t>
                </a:r>
                <a:r>
                  <a:rPr lang="uk-UA" dirty="0"/>
                  <a:t>- 6</a:t>
                </a:r>
                <a:br>
                  <a:rPr lang="uk-UA" dirty="0"/>
                </a:b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t="-1295"/>
                </a:stretch>
              </a:blipFill>
            </p:spPr>
            <p:txBody>
              <a:bodyPr/>
              <a:lstStyle/>
              <a:p>
                <a:r>
                  <a:rPr lang="ru-RU">
                    <a:noFill/>
                  </a:rPr>
                  <a:t> </a:t>
                </a:r>
              </a:p>
            </p:txBody>
          </p:sp>
        </mc:Fallback>
      </mc:AlternateContent>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573" y="1772816"/>
            <a:ext cx="5715000" cy="431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7534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dirty="0">
                <a:effectLst/>
              </a:rPr>
              <a:t>Дослідження Місяця</a:t>
            </a:r>
            <a:r>
              <a:rPr lang="ru-RU" dirty="0">
                <a:effectLst/>
              </a:rPr>
              <a:t/>
            </a:r>
            <a:br>
              <a:rPr lang="ru-RU" dirty="0">
                <a:effectLst/>
              </a:rPr>
            </a:br>
            <a:endParaRPr lang="ru-RU" dirty="0"/>
          </a:p>
        </p:txBody>
      </p:sp>
      <p:sp>
        <p:nvSpPr>
          <p:cNvPr id="3" name="Объект 2"/>
          <p:cNvSpPr>
            <a:spLocks noGrp="1"/>
          </p:cNvSpPr>
          <p:nvPr>
            <p:ph idx="1"/>
          </p:nvPr>
        </p:nvSpPr>
        <p:spPr>
          <a:xfrm>
            <a:off x="447684" y="1124744"/>
            <a:ext cx="8696316" cy="3845024"/>
          </a:xfrm>
        </p:spPr>
        <p:txBody>
          <a:bodyPr>
            <a:normAutofit fontScale="92500"/>
          </a:bodyPr>
          <a:lstStyle/>
          <a:p>
            <a:pPr marL="137160" indent="0">
              <a:buNone/>
            </a:pPr>
            <a:r>
              <a:rPr lang="uk-UA" dirty="0"/>
              <a:t>Дослідження Місяця за допомогою космічних апаратів розпочали в Радянському Союзі ще на початку космічної ери. У 1959 р. АМС серії «Луна» вперше у світі долетіли до Місяця: «Луна-1» стала першою штучною планетою Сонячної системи, «</a:t>
            </a:r>
            <a:r>
              <a:rPr lang="uk-UA" dirty="0" err="1"/>
              <a:t>Луна-</a:t>
            </a:r>
            <a:r>
              <a:rPr lang="uk-UA" dirty="0"/>
              <a:t> 2» досягла поверхні Місяця, а «Луна-3» сфотографувала зворотний бік Місяця і передала його телевізійне зображення на Землю.</a:t>
            </a:r>
            <a:endParaRPr lang="ru-RU" dirty="0"/>
          </a:p>
          <a:p>
            <a:pPr marL="137160" indent="0">
              <a:buNone/>
            </a:pPr>
            <a:r>
              <a:rPr lang="uk-UA" dirty="0"/>
              <a:t/>
            </a:r>
            <a:br>
              <a:rPr lang="uk-UA" dirty="0"/>
            </a:br>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08893"/>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696" y="3883559"/>
            <a:ext cx="2736304" cy="297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200718"/>
            <a:ext cx="3292549" cy="26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72507"/>
      </p:ext>
    </p:extLst>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4709160"/>
          </a:xfrm>
        </p:spPr>
        <p:txBody>
          <a:bodyPr/>
          <a:lstStyle/>
          <a:p>
            <a:pPr marL="137160" indent="0">
              <a:buNone/>
            </a:pPr>
            <a:r>
              <a:rPr lang="uk-UA" dirty="0"/>
              <a:t>У лютому 1966 р. «Луна-9» здійснила м'яку посадку в Океані Бур і вперше у світі передала телевізійний «репортаж» із поверхні іншого світу. Побачили, що справді поверхня Місяця вкрита пилом, але міцність ґрунту достатня для того, щоб утримати станцію на поверхні.</a:t>
            </a:r>
            <a:endParaRPr lang="ru-RU" dirty="0"/>
          </a:p>
          <a:p>
            <a:pPr marL="137160" indent="0">
              <a:buNone/>
            </a:pPr>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261200"/>
            <a:ext cx="5328592" cy="359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7250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944"/>
            <a:ext cx="47625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276872"/>
            <a:ext cx="47625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260648"/>
            <a:ext cx="8280920" cy="5688632"/>
          </a:xfrm>
        </p:spPr>
        <p:txBody>
          <a:bodyPr/>
          <a:lstStyle/>
          <a:p>
            <a:pPr marL="137160" indent="0">
              <a:buNone/>
            </a:pPr>
            <a:r>
              <a:rPr lang="uk-UA" dirty="0"/>
              <a:t>Потім Місяць досліджували АМС «</a:t>
            </a:r>
            <a:r>
              <a:rPr lang="uk-UA" dirty="0" err="1"/>
              <a:t>Луноход</a:t>
            </a:r>
            <a:r>
              <a:rPr lang="uk-UA" dirty="0"/>
              <a:t>-1, 2», які рухались по поверхні, та АМС «</a:t>
            </a:r>
            <a:r>
              <a:rPr lang="uk-UA" dirty="0" err="1"/>
              <a:t>Луна-</a:t>
            </a:r>
            <a:r>
              <a:rPr lang="uk-UA" dirty="0"/>
              <a:t> 20, 24», які в автоматичному режимі вперше доставили на Землю зразки місячного ґрунту.</a:t>
            </a:r>
            <a:endParaRPr lang="ru-RU" dirty="0"/>
          </a:p>
          <a:p>
            <a:pPr marL="137160" indent="0">
              <a:buNone/>
            </a:pPr>
            <a:r>
              <a:rPr lang="uk-UA" dirty="0"/>
              <a:t/>
            </a:r>
            <a:br>
              <a:rPr lang="uk-UA" dirty="0"/>
            </a:br>
            <a:endParaRPr lang="ru-RU" dirty="0"/>
          </a:p>
        </p:txBody>
      </p:sp>
    </p:spTree>
    <p:extLst>
      <p:ext uri="{BB962C8B-B14F-4D97-AF65-F5344CB8AC3E}">
        <p14:creationId xmlns:p14="http://schemas.microsoft.com/office/powerpoint/2010/main" val="178119263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fontScale="90000"/>
          </a:bodyPr>
          <a:lstStyle/>
          <a:p>
            <a:r>
              <a:rPr lang="ru-RU" dirty="0" err="1"/>
              <a:t>Планети</a:t>
            </a:r>
            <a:r>
              <a:rPr lang="ru-RU" dirty="0"/>
              <a:t> </a:t>
            </a:r>
            <a:r>
              <a:rPr lang="ru-RU" dirty="0" err="1"/>
              <a:t>земної</a:t>
            </a:r>
            <a:r>
              <a:rPr lang="ru-RU" dirty="0"/>
              <a:t> </a:t>
            </a:r>
            <a:r>
              <a:rPr lang="ru-RU" dirty="0" err="1"/>
              <a:t>групи</a:t>
            </a:r>
            <a:r>
              <a:rPr lang="ru-RU" dirty="0"/>
              <a:t> та </a:t>
            </a:r>
            <a:r>
              <a:rPr lang="ru-RU" dirty="0" err="1"/>
              <a:t>планети</a:t>
            </a:r>
            <a:r>
              <a:rPr lang="ru-RU" dirty="0"/>
              <a:t> </a:t>
            </a:r>
            <a:r>
              <a:rPr lang="ru-RU" dirty="0" err="1"/>
              <a:t>гіганти</a:t>
            </a:r>
            <a:r>
              <a:rPr lang="ru-RU" dirty="0"/>
              <a:t/>
            </a:r>
            <a:br>
              <a:rPr lang="ru-RU" dirty="0"/>
            </a:br>
            <a:endParaRPr lang="ru-RU" dirty="0"/>
          </a:p>
        </p:txBody>
      </p:sp>
      <p:sp>
        <p:nvSpPr>
          <p:cNvPr id="3" name="Объект 2"/>
          <p:cNvSpPr>
            <a:spLocks noGrp="1"/>
          </p:cNvSpPr>
          <p:nvPr>
            <p:ph idx="1"/>
          </p:nvPr>
        </p:nvSpPr>
        <p:spPr/>
        <p:txBody>
          <a:bodyPr/>
          <a:lstStyle/>
          <a:p>
            <a:pPr marL="0" indent="0">
              <a:buNone/>
            </a:pPr>
            <a:r>
              <a:rPr lang="ru-RU" dirty="0"/>
              <a:t> </a:t>
            </a:r>
            <a:r>
              <a:rPr lang="ru-RU" dirty="0" smtClean="0"/>
              <a:t> За </a:t>
            </a:r>
            <a:r>
              <a:rPr lang="ru-RU" dirty="0" err="1"/>
              <a:t>своїми</a:t>
            </a:r>
            <a:r>
              <a:rPr lang="ru-RU" dirty="0"/>
              <a:t> характеристиками </a:t>
            </a:r>
            <a:r>
              <a:rPr lang="ru-RU" dirty="0" err="1"/>
              <a:t>великі</a:t>
            </a:r>
            <a:r>
              <a:rPr lang="ru-RU" dirty="0"/>
              <a:t> </a:t>
            </a:r>
            <a:r>
              <a:rPr lang="ru-RU" dirty="0" err="1"/>
              <a:t>планети</a:t>
            </a:r>
            <a:r>
              <a:rPr lang="ru-RU" dirty="0"/>
              <a:t> </a:t>
            </a:r>
            <a:r>
              <a:rPr lang="ru-RU" dirty="0" err="1"/>
              <a:t>поділяються</a:t>
            </a:r>
            <a:r>
              <a:rPr lang="ru-RU" dirty="0"/>
              <a:t> на </a:t>
            </a:r>
            <a:r>
              <a:rPr lang="ru-RU" dirty="0" err="1"/>
              <a:t>дві</a:t>
            </a:r>
            <a:r>
              <a:rPr lang="ru-RU" dirty="0"/>
              <a:t> </a:t>
            </a:r>
            <a:r>
              <a:rPr lang="ru-RU" dirty="0" err="1"/>
              <a:t>групи</a:t>
            </a:r>
            <a:r>
              <a:rPr lang="ru-RU" dirty="0"/>
              <a:t>: </a:t>
            </a:r>
            <a:r>
              <a:rPr lang="ru-RU" dirty="0" err="1"/>
              <a:t>планети</a:t>
            </a:r>
            <a:r>
              <a:rPr lang="ru-RU" dirty="0"/>
              <a:t> </a:t>
            </a:r>
            <a:r>
              <a:rPr lang="ru-RU" dirty="0" err="1"/>
              <a:t>земної</a:t>
            </a:r>
            <a:r>
              <a:rPr lang="ru-RU" dirty="0"/>
              <a:t> </a:t>
            </a:r>
            <a:r>
              <a:rPr lang="ru-RU" dirty="0" err="1"/>
              <a:t>групи</a:t>
            </a:r>
            <a:r>
              <a:rPr lang="ru-RU" dirty="0"/>
              <a:t> — </a:t>
            </a:r>
            <a:r>
              <a:rPr lang="ru-RU" dirty="0" err="1"/>
              <a:t>Меркурій</a:t>
            </a:r>
            <a:r>
              <a:rPr lang="ru-RU" dirty="0"/>
              <a:t>, Венера, Земля та Марс, </a:t>
            </a:r>
            <a:r>
              <a:rPr lang="ru-RU" dirty="0" err="1"/>
              <a:t>планети-гіганти</a:t>
            </a:r>
            <a:r>
              <a:rPr lang="ru-RU" dirty="0"/>
              <a:t> -</a:t>
            </a:r>
            <a:r>
              <a:rPr lang="ru-RU" dirty="0" err="1"/>
              <a:t>Юпітер</a:t>
            </a:r>
            <a:r>
              <a:rPr lang="ru-RU" dirty="0"/>
              <a:t>, Сатурн, Уран і Нептун. </a:t>
            </a:r>
            <a:r>
              <a:rPr lang="ru-RU" dirty="0" err="1"/>
              <a:t>Суттєва</a:t>
            </a:r>
            <a:r>
              <a:rPr lang="ru-RU" dirty="0"/>
              <a:t> </a:t>
            </a:r>
            <a:r>
              <a:rPr lang="ru-RU" dirty="0" err="1"/>
              <a:t>різниця</a:t>
            </a:r>
            <a:r>
              <a:rPr lang="ru-RU" dirty="0"/>
              <a:t> </a:t>
            </a:r>
            <a:r>
              <a:rPr lang="ru-RU" dirty="0" err="1"/>
              <a:t>між</a:t>
            </a:r>
            <a:r>
              <a:rPr lang="ru-RU" dirty="0"/>
              <a:t> </a:t>
            </a:r>
            <a:r>
              <a:rPr lang="ru-RU" dirty="0" err="1"/>
              <a:t>цими</a:t>
            </a:r>
            <a:r>
              <a:rPr lang="ru-RU" dirty="0"/>
              <a:t> </a:t>
            </a:r>
            <a:r>
              <a:rPr lang="ru-RU" dirty="0" err="1"/>
              <a:t>групами</a:t>
            </a:r>
            <a:r>
              <a:rPr lang="ru-RU" dirty="0"/>
              <a:t> планет </a:t>
            </a:r>
            <a:r>
              <a:rPr lang="ru-RU" dirty="0" err="1"/>
              <a:t>полягає</a:t>
            </a:r>
            <a:r>
              <a:rPr lang="ru-RU" dirty="0"/>
              <a:t> в таких </a:t>
            </a:r>
            <a:r>
              <a:rPr lang="ru-RU" dirty="0" smtClean="0"/>
              <a:t>факторах:</a:t>
            </a:r>
            <a:endParaRPr lang="ru-R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9" t="59603" r="213"/>
          <a:stretch/>
        </p:blipFill>
        <p:spPr bwMode="auto">
          <a:xfrm>
            <a:off x="683568" y="4225636"/>
            <a:ext cx="7488832" cy="238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229600" cy="4709160"/>
          </a:xfrm>
        </p:spPr>
        <p:txBody>
          <a:bodyPr/>
          <a:lstStyle/>
          <a:p>
            <a:pPr marL="137160" indent="0">
              <a:buNone/>
            </a:pPr>
            <a:r>
              <a:rPr lang="ru-RU" dirty="0"/>
              <a:t>21 </a:t>
            </a:r>
            <a:r>
              <a:rPr lang="uk-UA" dirty="0"/>
              <a:t>липня 1969 р. на поверхню Місяця здійснив посадку пілотований космічний корабель «</a:t>
            </a:r>
            <a:r>
              <a:rPr lang="uk-UA" dirty="0" err="1"/>
              <a:t>Аполлон-</a:t>
            </a:r>
            <a:r>
              <a:rPr lang="uk-UA" dirty="0"/>
              <a:t> 11» </a:t>
            </a:r>
            <a:r>
              <a:rPr lang="ru-RU" dirty="0"/>
              <a:t>(США), </a:t>
            </a:r>
            <a:r>
              <a:rPr lang="uk-UA" dirty="0"/>
              <a:t>і астронавт </a:t>
            </a:r>
            <a:r>
              <a:rPr lang="ru-RU" dirty="0"/>
              <a:t>Нейл </a:t>
            </a:r>
            <a:r>
              <a:rPr lang="ru-RU" dirty="0" err="1"/>
              <a:t>Армстронг</a:t>
            </a:r>
            <a:r>
              <a:rPr lang="ru-RU" dirty="0"/>
              <a:t> </a:t>
            </a:r>
            <a:r>
              <a:rPr lang="uk-UA" dirty="0"/>
              <a:t>зробив перший крок по поверхні іншого світу — так почався новий етап у дослідженні космосу. Усього на поверхні Місяця побувало 12 астронавтів, які привезли на Землю зразки місячного ґрунту.</a:t>
            </a:r>
            <a:endParaRPr lang="ru-RU" dirty="0"/>
          </a:p>
          <a:p>
            <a:pPr marL="137160" indent="0">
              <a:buNone/>
            </a:pPr>
            <a:r>
              <a:rPr lang="uk-UA" dirty="0"/>
              <a:t/>
            </a:r>
            <a:br>
              <a:rPr lang="uk-UA" dirty="0"/>
            </a:br>
            <a:endParaRPr lang="ru-RU"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284984"/>
            <a:ext cx="33909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00232"/>
            <a:ext cx="4176464" cy="305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301608"/>
      </p:ext>
    </p:extLst>
  </p:cSld>
  <p:clrMapOvr>
    <a:masterClrMapping/>
  </p:clrMapOvr>
  <p:transition spd="slow">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29600" cy="5904696"/>
          </a:xfrm>
        </p:spPr>
        <p:txBody>
          <a:bodyPr>
            <a:normAutofit lnSpcReduction="10000"/>
          </a:bodyPr>
          <a:lstStyle/>
          <a:p>
            <a:pPr marL="137160" indent="0">
              <a:buNone/>
            </a:pPr>
            <a:r>
              <a:rPr lang="uk-UA" dirty="0"/>
              <a:t>Дослідження показали, що поверхня Місяця майже цілковито вкрита тонким шаром пилу та уламками каміння. Цей шар назвали реголітом (з </a:t>
            </a:r>
            <a:r>
              <a:rPr lang="uk-UA" dirty="0" err="1"/>
              <a:t>грец</a:t>
            </a:r>
            <a:r>
              <a:rPr lang="uk-UA" dirty="0"/>
              <a:t>,— </a:t>
            </a:r>
            <a:r>
              <a:rPr lang="uk-UA" i="1" dirty="0" err="1"/>
              <a:t>роздріблений</a:t>
            </a:r>
            <a:r>
              <a:rPr lang="uk-UA" i="1" dirty="0"/>
              <a:t> камінь).</a:t>
            </a:r>
            <a:r>
              <a:rPr lang="uk-UA" dirty="0"/>
              <a:t> Товщина реголіту змінюється від місця до місця і становить у середньому кілька метрів. Аналіз реголіту приніс несподівані результати: розміри цих частинок — від мікрометрів до метрів; за хімічним </a:t>
            </a:r>
            <a:r>
              <a:rPr lang="uk-UA" dirty="0" smtClean="0"/>
              <a:t>складом</a:t>
            </a:r>
            <a:r>
              <a:rPr lang="ru-RU" dirty="0"/>
              <a:t> </a:t>
            </a:r>
            <a:r>
              <a:rPr lang="uk-UA" dirty="0" smtClean="0"/>
              <a:t>мікрочастинки </a:t>
            </a:r>
            <a:r>
              <a:rPr lang="uk-UA" dirty="0"/>
              <a:t>наполовину складаються з </a:t>
            </a:r>
            <a:r>
              <a:rPr lang="uk-UA" i="1" dirty="0"/>
              <a:t>оксидів силіцію,</a:t>
            </a:r>
            <a:r>
              <a:rPr lang="uk-UA" dirty="0"/>
              <a:t> і є фактично маленькими	</a:t>
            </a:r>
            <a:r>
              <a:rPr lang="uk-UA" dirty="0" smtClean="0"/>
              <a:t>скляними</a:t>
            </a:r>
            <a:r>
              <a:rPr lang="ru-RU" dirty="0"/>
              <a:t> </a:t>
            </a:r>
            <a:r>
              <a:rPr lang="uk-UA" dirty="0" smtClean="0"/>
              <a:t>кульками</a:t>
            </a:r>
            <a:r>
              <a:rPr lang="uk-UA" dirty="0"/>
              <a:t>, що утворились </a:t>
            </a:r>
            <a:r>
              <a:rPr lang="uk-UA" dirty="0" smtClean="0"/>
              <a:t>після падіння</a:t>
            </a:r>
            <a:r>
              <a:rPr lang="ru-RU" dirty="0"/>
              <a:t> </a:t>
            </a:r>
            <a:r>
              <a:rPr lang="uk-UA" dirty="0" smtClean="0"/>
              <a:t>мікрометеоритів</a:t>
            </a:r>
            <a:r>
              <a:rPr lang="uk-UA" dirty="0"/>
              <a:t>.</a:t>
            </a:r>
            <a:endParaRPr lang="ru-RU" dirty="0"/>
          </a:p>
          <a:p>
            <a:pPr marL="137160" indent="0">
              <a:buNone/>
            </a:pPr>
            <a:r>
              <a:rPr lang="uk-UA" dirty="0"/>
              <a:t/>
            </a:r>
            <a:br>
              <a:rPr lang="uk-UA" dirty="0"/>
            </a:br>
            <a:endParaRPr lang="ru-RU" dirty="0"/>
          </a:p>
        </p:txBody>
      </p:sp>
      <p:pic>
        <p:nvPicPr>
          <p:cNvPr id="2457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684" t="52277" r="3491" b="6728"/>
          <a:stretch/>
        </p:blipFill>
        <p:spPr bwMode="auto">
          <a:xfrm>
            <a:off x="5436096" y="4628683"/>
            <a:ext cx="3597705" cy="22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7803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uk-UA" dirty="0">
                <a:effectLst/>
              </a:rPr>
              <a:t>Висновки</a:t>
            </a:r>
            <a:r>
              <a:rPr lang="ru-RU" dirty="0">
                <a:effectLst/>
              </a:rPr>
              <a:t/>
            </a:r>
            <a:br>
              <a:rPr lang="ru-RU" dirty="0">
                <a:effectLst/>
              </a:rPr>
            </a:br>
            <a:endParaRPr lang="ru-RU" dirty="0"/>
          </a:p>
        </p:txBody>
      </p:sp>
      <p:sp>
        <p:nvSpPr>
          <p:cNvPr id="3" name="Объект 2"/>
          <p:cNvSpPr>
            <a:spLocks noGrp="1"/>
          </p:cNvSpPr>
          <p:nvPr>
            <p:ph idx="1"/>
          </p:nvPr>
        </p:nvSpPr>
        <p:spPr>
          <a:xfrm>
            <a:off x="457200" y="1412776"/>
            <a:ext cx="8363272" cy="5112568"/>
          </a:xfrm>
        </p:spPr>
        <p:txBody>
          <a:bodyPr>
            <a:normAutofit/>
          </a:bodyPr>
          <a:lstStyle/>
          <a:p>
            <a:pPr marL="137160" indent="0">
              <a:buNone/>
            </a:pPr>
            <a:r>
              <a:rPr lang="uk-UA" dirty="0"/>
              <a:t>Одиниці поверхні на Землі й Місяці отримують від Сонця майже однакову кількість енергії, але фізичні умови на їхніх поверхнях суттєво відрізняються. Головна причина такої відміни клімату — відсутність атмосфери на Місяці. Повітря на Землі створює захисну ковдру, яка підвищує температуру на нашій планеті та оберігає життя від смертельного космічного випромінювання. Місяць — це мертвий світ, у якому відсутнє життя. У майбутньому наукові бази можна створити під поверхнею Місяця.</a:t>
            </a:r>
            <a:endParaRPr lang="ru-RU" dirty="0"/>
          </a:p>
          <a:p>
            <a:pPr marL="137160" indent="0">
              <a:buNone/>
            </a:pPr>
            <a:endParaRPr lang="ru-RU" dirty="0"/>
          </a:p>
        </p:txBody>
      </p:sp>
    </p:spTree>
    <p:extLst>
      <p:ext uri="{BB962C8B-B14F-4D97-AF65-F5344CB8AC3E}">
        <p14:creationId xmlns:p14="http://schemas.microsoft.com/office/powerpoint/2010/main" val="3992840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4864"/>
            <a:ext cx="8871594" cy="1143000"/>
          </a:xfrm>
        </p:spPr>
        <p:txBody>
          <a:bodyPr>
            <a:normAutofit/>
          </a:bodyPr>
          <a:lstStyle/>
          <a:p>
            <a:r>
              <a:rPr lang="uk-UA" dirty="0" smtClean="0"/>
              <a:t>Дякуємо за Увагу!!!</a:t>
            </a:r>
            <a:endParaRPr lang="ru-RU" dirty="0"/>
          </a:p>
        </p:txBody>
      </p:sp>
    </p:spTree>
    <p:extLst>
      <p:ext uri="{BB962C8B-B14F-4D97-AF65-F5344CB8AC3E}">
        <p14:creationId xmlns:p14="http://schemas.microsoft.com/office/powerpoint/2010/main" val="27676555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Характерні</a:t>
            </a:r>
            <a:r>
              <a:rPr lang="ru-RU" dirty="0"/>
              <a:t> </a:t>
            </a:r>
            <a:r>
              <a:rPr lang="ru-RU" dirty="0" err="1" smtClean="0"/>
              <a:t>риси</a:t>
            </a:r>
            <a:endParaRPr lang="ru-RU" dirty="0"/>
          </a:p>
        </p:txBody>
      </p:sp>
      <p:sp>
        <p:nvSpPr>
          <p:cNvPr id="3" name="Объект 2"/>
          <p:cNvSpPr>
            <a:spLocks noGrp="1"/>
          </p:cNvSpPr>
          <p:nvPr>
            <p:ph idx="1"/>
          </p:nvPr>
        </p:nvSpPr>
        <p:spPr/>
        <p:txBody>
          <a:bodyPr/>
          <a:lstStyle/>
          <a:p>
            <a:pPr>
              <a:buFont typeface="Wingdings" pitchFamily="2" charset="2"/>
              <a:buChar char="Ø"/>
            </a:pPr>
            <a:r>
              <a:rPr lang="ru-RU" dirty="0" err="1" smtClean="0"/>
              <a:t>Планети</a:t>
            </a:r>
            <a:r>
              <a:rPr lang="ru-RU" dirty="0" smtClean="0"/>
              <a:t> </a:t>
            </a:r>
            <a:r>
              <a:rPr lang="ru-RU" dirty="0" err="1"/>
              <a:t>земної</a:t>
            </a:r>
            <a:r>
              <a:rPr lang="ru-RU" dirty="0"/>
              <a:t> </a:t>
            </a:r>
            <a:r>
              <a:rPr lang="ru-RU" dirty="0" err="1"/>
              <a:t>групи</a:t>
            </a:r>
            <a:r>
              <a:rPr lang="ru-RU" dirty="0"/>
              <a:t> </a:t>
            </a:r>
            <a:r>
              <a:rPr lang="ru-RU" dirty="0" err="1"/>
              <a:t>мають</a:t>
            </a:r>
            <a:r>
              <a:rPr lang="ru-RU" dirty="0"/>
              <a:t> </a:t>
            </a:r>
            <a:r>
              <a:rPr lang="ru-RU" dirty="0" err="1"/>
              <a:t>тверду</a:t>
            </a:r>
            <a:r>
              <a:rPr lang="ru-RU" dirty="0"/>
              <a:t> </a:t>
            </a:r>
            <a:r>
              <a:rPr lang="ru-RU" dirty="0" err="1"/>
              <a:t>поверхню</a:t>
            </a:r>
            <a:r>
              <a:rPr lang="ru-RU" dirty="0"/>
              <a:t>, </a:t>
            </a:r>
            <a:r>
              <a:rPr lang="ru-RU" dirty="0" err="1"/>
              <a:t>бо</a:t>
            </a:r>
            <a:r>
              <a:rPr lang="ru-RU" dirty="0"/>
              <a:t> </a:t>
            </a:r>
            <a:r>
              <a:rPr lang="ru-RU" dirty="0" err="1"/>
              <a:t>складаються</a:t>
            </a:r>
            <a:r>
              <a:rPr lang="ru-RU" dirty="0"/>
              <a:t> </a:t>
            </a:r>
            <a:r>
              <a:rPr lang="ru-RU" dirty="0" err="1"/>
              <a:t>переважно</a:t>
            </a:r>
            <a:r>
              <a:rPr lang="ru-RU" dirty="0"/>
              <a:t> з </a:t>
            </a:r>
            <a:r>
              <a:rPr lang="ru-RU" dirty="0" err="1"/>
              <a:t>важких</a:t>
            </a:r>
            <a:r>
              <a:rPr lang="ru-RU" dirty="0"/>
              <a:t> </a:t>
            </a:r>
            <a:r>
              <a:rPr lang="ru-RU" dirty="0" err="1"/>
              <a:t>хімічних</a:t>
            </a:r>
            <a:r>
              <a:rPr lang="ru-RU" dirty="0"/>
              <a:t> </a:t>
            </a:r>
            <a:r>
              <a:rPr lang="ru-RU" dirty="0" err="1"/>
              <a:t>елементів</a:t>
            </a:r>
            <a:r>
              <a:rPr lang="ru-RU" dirty="0" smtClean="0"/>
              <a:t>;</a:t>
            </a:r>
          </a:p>
          <a:p>
            <a:pPr>
              <a:buFont typeface="Wingdings" pitchFamily="2" charset="2"/>
              <a:buChar char="Ø"/>
            </a:pPr>
            <a:r>
              <a:rPr lang="ru-RU" dirty="0" err="1" smtClean="0"/>
              <a:t>Планети</a:t>
            </a:r>
            <a:r>
              <a:rPr lang="ru-RU" dirty="0" smtClean="0"/>
              <a:t>- </a:t>
            </a:r>
            <a:r>
              <a:rPr lang="ru-RU" dirty="0" err="1"/>
              <a:t>гіганти</a:t>
            </a:r>
            <a:r>
              <a:rPr lang="ru-RU" dirty="0"/>
              <a:t> </a:t>
            </a:r>
            <a:r>
              <a:rPr lang="ru-RU" dirty="0" err="1"/>
              <a:t>утворилися</a:t>
            </a:r>
            <a:r>
              <a:rPr lang="ru-RU" dirty="0"/>
              <a:t> </a:t>
            </a:r>
            <a:r>
              <a:rPr lang="ru-RU" dirty="0" err="1"/>
              <a:t>здебільше</a:t>
            </a:r>
            <a:r>
              <a:rPr lang="ru-RU" dirty="0"/>
              <a:t> з </a:t>
            </a:r>
            <a:r>
              <a:rPr lang="ru-RU" dirty="0" err="1"/>
              <a:t>Гідрогену</a:t>
            </a:r>
            <a:r>
              <a:rPr lang="ru-RU" dirty="0"/>
              <a:t> та </a:t>
            </a:r>
            <a:r>
              <a:rPr lang="ru-RU" dirty="0" err="1"/>
              <a:t>Гелію</a:t>
            </a:r>
            <a:r>
              <a:rPr lang="ru-RU" dirty="0"/>
              <a:t>, тому </a:t>
            </a:r>
            <a:r>
              <a:rPr lang="ru-RU" dirty="0" err="1" smtClean="0"/>
              <a:t>їхня</a:t>
            </a:r>
            <a:r>
              <a:rPr lang="ru-RU" dirty="0"/>
              <a:t> </a:t>
            </a:r>
            <a:r>
              <a:rPr lang="ru-RU" dirty="0" err="1"/>
              <a:t>середня</a:t>
            </a:r>
            <a:r>
              <a:rPr lang="ru-RU" dirty="0"/>
              <a:t> </a:t>
            </a:r>
            <a:r>
              <a:rPr lang="ru-RU" dirty="0" err="1"/>
              <a:t>густина</a:t>
            </a:r>
            <a:r>
              <a:rPr lang="ru-RU" dirty="0"/>
              <a:t> невелика, а </a:t>
            </a:r>
            <a:r>
              <a:rPr lang="ru-RU" dirty="0" err="1"/>
              <a:t>між</a:t>
            </a:r>
            <a:r>
              <a:rPr lang="ru-RU" dirty="0"/>
              <a:t> атмосферою і </a:t>
            </a:r>
            <a:r>
              <a:rPr lang="ru-RU" dirty="0" err="1"/>
              <a:t>поверхнею</a:t>
            </a:r>
            <a:r>
              <a:rPr lang="ru-RU" dirty="0"/>
              <a:t> </a:t>
            </a:r>
            <a:r>
              <a:rPr lang="ru-RU" dirty="0" err="1"/>
              <a:t>немає</a:t>
            </a:r>
            <a:r>
              <a:rPr lang="ru-RU" dirty="0"/>
              <a:t> </a:t>
            </a:r>
            <a:r>
              <a:rPr lang="ru-RU" dirty="0" err="1"/>
              <a:t>чіткої</a:t>
            </a:r>
            <a:r>
              <a:rPr lang="ru-RU" dirty="0"/>
              <a:t> </a:t>
            </a:r>
            <a:r>
              <a:rPr lang="ru-RU" dirty="0" err="1" smtClean="0"/>
              <a:t>межі</a:t>
            </a:r>
            <a:r>
              <a:rPr lang="ru-RU" dirty="0" smtClean="0"/>
              <a:t>.</a:t>
            </a:r>
            <a:endParaRPr lang="ru-RU" dirty="0"/>
          </a:p>
        </p:txBody>
      </p:sp>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Порівняльні</a:t>
            </a:r>
            <a:r>
              <a:rPr lang="ru-RU" dirty="0"/>
              <a:t> </a:t>
            </a:r>
            <a:r>
              <a:rPr lang="ru-RU" dirty="0" err="1"/>
              <a:t>розміри</a:t>
            </a:r>
            <a:r>
              <a:rPr lang="ru-RU" dirty="0"/>
              <a:t> планет </a:t>
            </a:r>
            <a:r>
              <a:rPr lang="ru-RU" dirty="0" err="1"/>
              <a:t>земної</a:t>
            </a:r>
            <a:r>
              <a:rPr lang="ru-RU" dirty="0"/>
              <a:t> </a:t>
            </a:r>
            <a:r>
              <a:rPr lang="ru-RU" dirty="0" err="1"/>
              <a:t>групи</a:t>
            </a:r>
            <a:r>
              <a:rPr lang="ru-RU" dirty="0"/>
              <a:t> та планет-</a:t>
            </a:r>
            <a:r>
              <a:rPr lang="ru-RU" dirty="0" err="1"/>
              <a:t>гігантів</a:t>
            </a:r>
            <a:endParaRPr lang="ru-RU" dirty="0"/>
          </a:p>
        </p:txBody>
      </p:sp>
      <p:sp>
        <p:nvSpPr>
          <p:cNvPr id="3" name="Объект 2"/>
          <p:cNvSpPr>
            <a:spLocks noGrp="1"/>
          </p:cNvSpPr>
          <p:nvPr>
            <p:ph idx="1"/>
          </p:nvPr>
        </p:nvSpPr>
        <p:spPr/>
        <p:txBody>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4006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814" y="404664"/>
            <a:ext cx="8229600" cy="1143000"/>
          </a:xfrm>
        </p:spPr>
        <p:txBody>
          <a:bodyPr>
            <a:normAutofit fontScale="90000"/>
          </a:bodyPr>
          <a:lstStyle/>
          <a:p>
            <a:r>
              <a:rPr lang="ru-RU" dirty="0" smtClean="0"/>
              <a:t>Земля – </a:t>
            </a:r>
            <a:r>
              <a:rPr lang="ru-RU" dirty="0" err="1" smtClean="0"/>
              <a:t>найчарівніша</a:t>
            </a:r>
            <a:r>
              <a:rPr lang="ru-RU" dirty="0" smtClean="0"/>
              <a:t> планета </a:t>
            </a:r>
            <a:r>
              <a:rPr lang="ru-RU" dirty="0" err="1" smtClean="0"/>
              <a:t>Сонячної</a:t>
            </a:r>
            <a:r>
              <a:rPr lang="ru-RU" dirty="0" smtClean="0"/>
              <a:t> </a:t>
            </a:r>
            <a:r>
              <a:rPr lang="ru-RU" dirty="0" err="1" smtClean="0"/>
              <a:t>системи</a:t>
            </a:r>
            <a:r>
              <a:rPr lang="ru-RU" dirty="0" smtClean="0"/>
              <a:t/>
            </a:r>
            <a:br>
              <a:rPr lang="ru-RU" dirty="0" smtClean="0"/>
            </a:br>
            <a:endParaRPr lang="ru-RU" dirty="0"/>
          </a:p>
        </p:txBody>
      </p:sp>
      <p:sp>
        <p:nvSpPr>
          <p:cNvPr id="3" name="Объект 2"/>
          <p:cNvSpPr>
            <a:spLocks noGrp="1"/>
          </p:cNvSpPr>
          <p:nvPr>
            <p:ph sz="half" idx="1"/>
          </p:nvPr>
        </p:nvSpPr>
        <p:spPr>
          <a:xfrm>
            <a:off x="395536" y="1340768"/>
            <a:ext cx="4038600" cy="4525963"/>
          </a:xfrm>
        </p:spPr>
        <p:txBody>
          <a:bodyPr/>
          <a:lstStyle/>
          <a:p>
            <a:pPr marL="0" indent="0">
              <a:buNone/>
            </a:pPr>
            <a:r>
              <a:rPr lang="ru-RU" dirty="0" smtClean="0"/>
              <a:t> Земля </a:t>
            </a:r>
            <a:r>
              <a:rPr lang="ru-RU" dirty="0"/>
              <a:t>є </a:t>
            </a:r>
            <a:r>
              <a:rPr lang="ru-RU" dirty="0" err="1"/>
              <a:t>найчарівнішою</a:t>
            </a:r>
            <a:r>
              <a:rPr lang="ru-RU" dirty="0"/>
              <a:t> планетою </a:t>
            </a:r>
            <a:r>
              <a:rPr lang="ru-RU" dirty="0" err="1"/>
              <a:t>Сонячної</a:t>
            </a:r>
            <a:r>
              <a:rPr lang="ru-RU" dirty="0"/>
              <a:t> </a:t>
            </a:r>
            <a:r>
              <a:rPr lang="ru-RU" dirty="0" err="1"/>
              <a:t>системи</a:t>
            </a:r>
            <a:r>
              <a:rPr lang="ru-RU" dirty="0"/>
              <a:t>, </a:t>
            </a:r>
            <a:r>
              <a:rPr lang="ru-RU" dirty="0" err="1"/>
              <a:t>що</a:t>
            </a:r>
            <a:r>
              <a:rPr lang="ru-RU" dirty="0"/>
              <a:t> </a:t>
            </a:r>
            <a:r>
              <a:rPr lang="ru-RU" dirty="0" err="1"/>
              <a:t>рухається</a:t>
            </a:r>
            <a:r>
              <a:rPr lang="ru-RU" dirty="0"/>
              <a:t> по </a:t>
            </a:r>
            <a:r>
              <a:rPr lang="ru-RU" dirty="0" err="1" smtClean="0"/>
              <a:t>своїй</a:t>
            </a:r>
            <a:r>
              <a:rPr lang="ru-RU" dirty="0" smtClean="0"/>
              <a:t> </a:t>
            </a:r>
            <a:r>
              <a:rPr lang="ru-RU" dirty="0" err="1" smtClean="0"/>
              <a:t>орбіті</a:t>
            </a:r>
            <a:r>
              <a:rPr lang="ru-RU" dirty="0" smtClean="0"/>
              <a:t> </a:t>
            </a:r>
            <a:r>
              <a:rPr lang="ru-RU" dirty="0" err="1" smtClean="0"/>
              <a:t>навколо</a:t>
            </a:r>
            <a:r>
              <a:rPr lang="ru-RU" dirty="0" smtClean="0"/>
              <a:t> </a:t>
            </a:r>
            <a:r>
              <a:rPr lang="ru-RU" dirty="0" err="1" smtClean="0"/>
              <a:t>Сонця</a:t>
            </a:r>
            <a:r>
              <a:rPr lang="ru-RU" dirty="0" smtClean="0"/>
              <a:t> </a:t>
            </a:r>
            <a:r>
              <a:rPr lang="ru-RU" dirty="0" err="1" smtClean="0"/>
              <a:t>із</a:t>
            </a:r>
            <a:r>
              <a:rPr lang="ru-RU" dirty="0" smtClean="0"/>
              <a:t> </a:t>
            </a:r>
            <a:r>
              <a:rPr lang="ru-RU" dirty="0" err="1" smtClean="0"/>
              <a:t>середньою</a:t>
            </a:r>
            <a:r>
              <a:rPr lang="ru-RU" dirty="0" smtClean="0"/>
              <a:t> </a:t>
            </a:r>
            <a:r>
              <a:rPr lang="ru-RU" dirty="0" err="1" smtClean="0"/>
              <a:t>швидкістю</a:t>
            </a:r>
            <a:r>
              <a:rPr lang="ru-RU" dirty="0" smtClean="0"/>
              <a:t> – </a:t>
            </a:r>
            <a:r>
              <a:rPr lang="ru-RU" dirty="0" err="1" smtClean="0"/>
              <a:t>близько</a:t>
            </a:r>
            <a:r>
              <a:rPr lang="ru-RU" dirty="0" smtClean="0"/>
              <a:t> 30 км/с</a:t>
            </a:r>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857" t="44655" r="6961" b="3115"/>
          <a:stretch/>
        </p:blipFill>
        <p:spPr bwMode="auto">
          <a:xfrm>
            <a:off x="5148064" y="1772816"/>
            <a:ext cx="359035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077072"/>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5526275"/>
          </a:xfrm>
        </p:spPr>
        <p:txBody>
          <a:bodyPr>
            <a:normAutofit/>
          </a:bodyPr>
          <a:lstStyle/>
          <a:p>
            <a:pPr marL="0" indent="0">
              <a:buNone/>
            </a:pPr>
            <a:r>
              <a:rPr lang="ru-RU" dirty="0" err="1"/>
              <a:t>Крім</a:t>
            </a:r>
            <a:r>
              <a:rPr lang="ru-RU" dirty="0"/>
              <a:t> того, </a:t>
            </a:r>
            <a:r>
              <a:rPr lang="ru-RU" dirty="0" err="1"/>
              <a:t>обертаючись</a:t>
            </a:r>
            <a:r>
              <a:rPr lang="ru-RU" dirty="0"/>
              <a:t> </a:t>
            </a:r>
            <a:r>
              <a:rPr lang="ru-RU" dirty="0" err="1"/>
              <a:t>навколо</a:t>
            </a:r>
            <a:r>
              <a:rPr lang="ru-RU" dirty="0"/>
              <a:t> </a:t>
            </a:r>
            <a:r>
              <a:rPr lang="ru-RU" dirty="0" err="1"/>
              <a:t>власної</a:t>
            </a:r>
            <a:r>
              <a:rPr lang="ru-RU" dirty="0"/>
              <a:t> </a:t>
            </a:r>
            <a:r>
              <a:rPr lang="ru-RU" dirty="0" err="1"/>
              <a:t>осі</a:t>
            </a:r>
            <a:r>
              <a:rPr lang="ru-RU" dirty="0"/>
              <a:t>, вона </a:t>
            </a:r>
            <a:r>
              <a:rPr lang="ru-RU" dirty="0" err="1"/>
              <a:t>робить</a:t>
            </a:r>
            <a:r>
              <a:rPr lang="ru-RU" dirty="0"/>
              <a:t> один </a:t>
            </a:r>
            <a:r>
              <a:rPr lang="ru-RU" dirty="0" err="1"/>
              <a:t>оберт</a:t>
            </a:r>
            <a:r>
              <a:rPr lang="ru-RU" dirty="0"/>
              <a:t> за </a:t>
            </a:r>
            <a:r>
              <a:rPr lang="ru-RU" dirty="0" err="1"/>
              <a:t>добу</a:t>
            </a:r>
            <a:r>
              <a:rPr lang="ru-RU" dirty="0"/>
              <a:t>. Земля оточена атмосферою, яка </a:t>
            </a:r>
            <a:r>
              <a:rPr lang="ru-RU" dirty="0" err="1"/>
              <a:t>простягається</a:t>
            </a:r>
            <a:r>
              <a:rPr lang="ru-RU" dirty="0"/>
              <a:t> в космос </a:t>
            </a:r>
            <a:r>
              <a:rPr lang="ru-RU" dirty="0" err="1"/>
              <a:t>більше</a:t>
            </a:r>
            <a:r>
              <a:rPr lang="ru-RU" dirty="0"/>
              <a:t> </a:t>
            </a:r>
            <a:r>
              <a:rPr lang="ru-RU" dirty="0" err="1"/>
              <a:t>ніж</a:t>
            </a:r>
            <a:r>
              <a:rPr lang="ru-RU" dirty="0"/>
              <a:t> на 1000 км, </a:t>
            </a:r>
            <a:r>
              <a:rPr lang="ru-RU" dirty="0" err="1"/>
              <a:t>що</a:t>
            </a:r>
            <a:r>
              <a:rPr lang="ru-RU" dirty="0"/>
              <a:t> </a:t>
            </a:r>
            <a:r>
              <a:rPr lang="ru-RU" dirty="0" err="1"/>
              <a:t>створює</a:t>
            </a:r>
            <a:r>
              <a:rPr lang="ru-RU" dirty="0"/>
              <a:t> на </a:t>
            </a:r>
            <a:r>
              <a:rPr lang="ru-RU" dirty="0" err="1"/>
              <a:t>її</a:t>
            </a:r>
            <a:r>
              <a:rPr lang="ru-RU" dirty="0"/>
              <a:t> </a:t>
            </a:r>
            <a:r>
              <a:rPr lang="ru-RU" dirty="0" err="1"/>
              <a:t>поверхні</a:t>
            </a:r>
            <a:r>
              <a:rPr lang="ru-RU" dirty="0"/>
              <a:t> </a:t>
            </a:r>
            <a:r>
              <a:rPr lang="ru-RU" dirty="0" err="1"/>
              <a:t>сприятливі</a:t>
            </a:r>
            <a:r>
              <a:rPr lang="ru-RU" dirty="0"/>
              <a:t> </a:t>
            </a:r>
            <a:r>
              <a:rPr lang="ru-RU" dirty="0" err="1"/>
              <a:t>умови</a:t>
            </a:r>
            <a:r>
              <a:rPr lang="ru-RU" dirty="0"/>
              <a:t> </a:t>
            </a:r>
            <a:r>
              <a:rPr lang="ru-RU" dirty="0" smtClean="0"/>
              <a:t>для </a:t>
            </a:r>
            <a:r>
              <a:rPr lang="ru-RU" dirty="0" err="1" smtClean="0"/>
              <a:t>існування</a:t>
            </a:r>
            <a:r>
              <a:rPr lang="ru-RU" dirty="0" smtClean="0"/>
              <a:t> </a:t>
            </a:r>
            <a:r>
              <a:rPr lang="ru-RU" dirty="0" err="1" smtClean="0"/>
              <a:t>життя</a:t>
            </a:r>
            <a:r>
              <a:rPr lang="ru-RU" dirty="0" smtClean="0"/>
              <a:t> (температуру, склад </a:t>
            </a:r>
            <a:r>
              <a:rPr lang="ru-RU" dirty="0" err="1" smtClean="0"/>
              <a:t>атмосфери</a:t>
            </a:r>
            <a:r>
              <a:rPr lang="ru-RU" dirty="0" smtClean="0"/>
              <a:t>, </a:t>
            </a:r>
            <a:r>
              <a:rPr lang="ru-RU" dirty="0" err="1" smtClean="0"/>
              <a:t>величезну</a:t>
            </a:r>
            <a:r>
              <a:rPr lang="ru-RU" dirty="0" smtClean="0"/>
              <a:t> </a:t>
            </a:r>
            <a:r>
              <a:rPr lang="ru-RU" dirty="0" err="1" smtClean="0"/>
              <a:t>кількість</a:t>
            </a:r>
            <a:r>
              <a:rPr lang="ru-RU" dirty="0" smtClean="0"/>
              <a:t> води).</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92551"/>
            <a:ext cx="6156176" cy="349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692696"/>
            <a:ext cx="5544616" cy="1143000"/>
          </a:xfrm>
        </p:spPr>
        <p:txBody>
          <a:bodyPr>
            <a:normAutofit fontScale="90000"/>
          </a:bodyPr>
          <a:lstStyle/>
          <a:p>
            <a:r>
              <a:rPr lang="uk-UA" b="1" dirty="0" smtClean="0"/>
              <a:t>Хімічний склад атмосфери</a:t>
            </a:r>
            <a:r>
              <a:rPr lang="ru-RU" b="1" dirty="0"/>
              <a:t/>
            </a:r>
            <a:br>
              <a:rPr lang="ru-RU" b="1" dirty="0"/>
            </a:br>
            <a:r>
              <a:rPr lang="uk-UA" b="1" dirty="0"/>
              <a:t/>
            </a:r>
            <a:br>
              <a:rPr lang="uk-UA" b="1" dirty="0"/>
            </a:br>
            <a:endParaRPr lang="ru-RU" dirty="0"/>
          </a:p>
        </p:txBody>
      </p:sp>
      <p:sp>
        <p:nvSpPr>
          <p:cNvPr id="3" name="Объект 2"/>
          <p:cNvSpPr>
            <a:spLocks noGrp="1"/>
          </p:cNvSpPr>
          <p:nvPr>
            <p:ph idx="1"/>
          </p:nvPr>
        </p:nvSpPr>
        <p:spPr>
          <a:xfrm>
            <a:off x="2339752" y="1600200"/>
            <a:ext cx="6552728" cy="5246293"/>
          </a:xfrm>
        </p:spPr>
        <p:txBody>
          <a:bodyPr>
            <a:normAutofit/>
          </a:bodyPr>
          <a:lstStyle/>
          <a:p>
            <a:pPr marL="0" indent="0">
              <a:buNone/>
            </a:pPr>
            <a:r>
              <a:rPr lang="uk-UA" dirty="0"/>
              <a:t>Найбільшою складовою </a:t>
            </a:r>
            <a:r>
              <a:rPr lang="uk-UA" dirty="0" smtClean="0"/>
              <a:t>атмосфери біля поверхні</a:t>
            </a:r>
            <a:r>
              <a:rPr lang="ru-RU" dirty="0"/>
              <a:t> </a:t>
            </a:r>
            <a:r>
              <a:rPr lang="uk-UA" dirty="0" smtClean="0"/>
              <a:t>Землі </a:t>
            </a:r>
            <a:r>
              <a:rPr lang="uk-UA" dirty="0"/>
              <a:t>(за об'ємом 78%) є азот </a:t>
            </a:r>
            <a:r>
              <a:rPr lang="uk-UA" dirty="0" smtClean="0"/>
              <a:t>N3,</a:t>
            </a:r>
            <a:r>
              <a:rPr lang="uk-UA" dirty="0"/>
              <a:t> </a:t>
            </a:r>
            <a:r>
              <a:rPr lang="uk-UA" dirty="0" smtClean="0"/>
              <a:t>який відіграє</a:t>
            </a:r>
            <a:r>
              <a:rPr lang="ru-RU" dirty="0"/>
              <a:t> </a:t>
            </a:r>
            <a:r>
              <a:rPr lang="uk-UA" dirty="0" smtClean="0"/>
              <a:t>важливу </a:t>
            </a:r>
            <a:r>
              <a:rPr lang="uk-UA" dirty="0"/>
              <a:t>роль у житті рослин</a:t>
            </a:r>
            <a:r>
              <a:rPr lang="uk-UA" dirty="0" smtClean="0"/>
              <a:t>. Кисень</a:t>
            </a:r>
            <a:r>
              <a:rPr lang="uk-UA" dirty="0"/>
              <a:t> </a:t>
            </a:r>
            <a:r>
              <a:rPr lang="uk-UA" dirty="0" smtClean="0"/>
              <a:t>0</a:t>
            </a:r>
            <a:r>
              <a:rPr lang="uk-UA" baseline="-25000" dirty="0" smtClean="0"/>
              <a:t>2</a:t>
            </a:r>
            <a:r>
              <a:rPr lang="uk-UA" dirty="0" smtClean="0"/>
              <a:t> є</a:t>
            </a:r>
            <a:r>
              <a:rPr lang="ru-RU" dirty="0"/>
              <a:t> </a:t>
            </a:r>
            <a:r>
              <a:rPr lang="uk-UA" dirty="0" smtClean="0"/>
              <a:t>необхідним </a:t>
            </a:r>
            <a:r>
              <a:rPr lang="uk-UA" dirty="0"/>
              <a:t>елементом для дихання всіх живих істот і </a:t>
            </a:r>
            <a:r>
              <a:rPr lang="uk-UA" dirty="0" smtClean="0"/>
              <a:t>складає 21% об'єму</a:t>
            </a:r>
            <a:r>
              <a:rPr lang="ru-RU" dirty="0"/>
              <a:t> </a:t>
            </a:r>
            <a:r>
              <a:rPr lang="uk-UA" dirty="0" smtClean="0"/>
              <a:t>атмосфери</a:t>
            </a:r>
            <a:r>
              <a:rPr lang="uk-UA" dirty="0"/>
              <a:t>.</a:t>
            </a:r>
            <a:endParaRPr lang="ru-RU" dirty="0"/>
          </a:p>
          <a:p>
            <a:pPr marL="0" indent="0">
              <a:buNone/>
            </a:pPr>
            <a:r>
              <a:rPr lang="uk-UA" dirty="0"/>
              <a:t/>
            </a:r>
            <a:br>
              <a:rPr lang="uk-UA" dirty="0"/>
            </a:br>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8" y="0"/>
            <a:ext cx="2171700" cy="684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262866"/>
            <a:ext cx="8964488" cy="5894115"/>
          </a:xfrm>
        </p:spPr>
        <p:txBody>
          <a:bodyPr>
            <a:normAutofit/>
          </a:bodyPr>
          <a:lstStyle/>
          <a:p>
            <a:pPr marL="0" indent="0">
              <a:buNone/>
            </a:pPr>
            <a:r>
              <a:rPr lang="uk-UA" b="1" dirty="0"/>
              <a:t>Водяна пара </a:t>
            </a:r>
            <a:r>
              <a:rPr lang="uk-UA" dirty="0"/>
              <a:t>Н</a:t>
            </a:r>
            <a:r>
              <a:rPr lang="uk-UA" baseline="-25000" dirty="0"/>
              <a:t>2</a:t>
            </a:r>
            <a:r>
              <a:rPr lang="uk-UA" dirty="0"/>
              <a:t>0 в атмосфері затримує </a:t>
            </a:r>
            <a:r>
              <a:rPr lang="uk-UA" dirty="0" err="1"/>
              <a:t>інфра-червоне</a:t>
            </a:r>
            <a:r>
              <a:rPr lang="uk-UA" dirty="0"/>
              <a:t> випромінювання Землі та створює </a:t>
            </a:r>
            <a:r>
              <a:rPr lang="uk-UA" i="1" dirty="0"/>
              <a:t>парниковий ефект, </a:t>
            </a:r>
            <a:r>
              <a:rPr lang="uk-UA" dirty="0"/>
              <a:t>унаслідок чого температура поверхні підвищується. Середня температура поверхні Землі +15,8°С, а якби не було в атмосфері водяної пари, то на нашій планеті настав би льодовиковий період — температура навіть на екваторі могла б знизитися до -25 °С.</a:t>
            </a:r>
            <a:endParaRPr lang="ru-RU" dirty="0"/>
          </a:p>
          <a:p>
            <a:pPr marL="0" indent="0">
              <a:buNone/>
            </a:pPr>
            <a:endParaRPr lang="ru-RU"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3209924"/>
            <a:ext cx="7128792"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662331"/>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200</TotalTime>
  <Words>1710</Words>
  <Application>Microsoft Office PowerPoint</Application>
  <PresentationFormat>Экран (4:3)</PresentationFormat>
  <Paragraphs>147</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Апекс</vt:lpstr>
      <vt:lpstr>Земля і Місяць як небесні тіла</vt:lpstr>
      <vt:lpstr>Зміст</vt:lpstr>
      <vt:lpstr>Планети земної групи та планети гіганти </vt:lpstr>
      <vt:lpstr>Характерні риси</vt:lpstr>
      <vt:lpstr>Порівняльні розміри планет земної групи та планет-гігантів</vt:lpstr>
      <vt:lpstr>Земля – найчарівніша планета Сонячної системи </vt:lpstr>
      <vt:lpstr>Презентация PowerPoint</vt:lpstr>
      <vt:lpstr>Хімічний склад атмосфери  </vt:lpstr>
      <vt:lpstr>Презентация PowerPoint</vt:lpstr>
      <vt:lpstr>Презентация PowerPoint</vt:lpstr>
      <vt:lpstr>Презентация PowerPoint</vt:lpstr>
      <vt:lpstr>Презентация PowerPoint</vt:lpstr>
      <vt:lpstr>Екологічна система Землі </vt:lpstr>
      <vt:lpstr>Презентация PowerPoint</vt:lpstr>
      <vt:lpstr>Будова Землі </vt:lpstr>
      <vt:lpstr>Кора</vt:lpstr>
      <vt:lpstr>Екологічна катастрофа </vt:lpstr>
      <vt:lpstr>Місяць </vt:lpstr>
      <vt:lpstr>Презентация PowerPoint</vt:lpstr>
      <vt:lpstr>Презентация PowerPoint</vt:lpstr>
      <vt:lpstr>Фізичні умови на Місяці </vt:lpstr>
      <vt:lpstr>Місяць</vt:lpstr>
      <vt:lpstr>Презентация PowerPoint</vt:lpstr>
      <vt:lpstr>Презентация PowerPoint</vt:lpstr>
      <vt:lpstr>Презентация PowerPoint</vt:lpstr>
      <vt:lpstr>Хімічний склад ґрунту на Місяці, % </vt:lpstr>
      <vt:lpstr>Дослідження Місяця </vt:lpstr>
      <vt:lpstr>Презентация PowerPoint</vt:lpstr>
      <vt:lpstr>Презентация PowerPoint</vt:lpstr>
      <vt:lpstr>Презентация PowerPoint</vt:lpstr>
      <vt:lpstr>Презентация PowerPoint</vt:lpstr>
      <vt:lpstr>Висновки </vt:lpstr>
      <vt:lpstr>Дякуємо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Земля і Місяць як небесні тіла</dc:title>
  <dc:creator>Admin</dc:creator>
  <cp:lastModifiedBy>Влад</cp:lastModifiedBy>
  <cp:revision>20</cp:revision>
  <dcterms:created xsi:type="dcterms:W3CDTF">2013-11-07T14:25:16Z</dcterms:created>
  <dcterms:modified xsi:type="dcterms:W3CDTF">2013-11-08T12:34:28Z</dcterms:modified>
</cp:coreProperties>
</file>