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60" r:id="rId5"/>
    <p:sldId id="270" r:id="rId6"/>
    <p:sldId id="258" r:id="rId7"/>
    <p:sldId id="259" r:id="rId8"/>
    <p:sldId id="261" r:id="rId9"/>
    <p:sldId id="264" r:id="rId10"/>
    <p:sldId id="265" r:id="rId11"/>
    <p:sldId id="262" r:id="rId12"/>
    <p:sldId id="263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9A598D8-BFC6-4636-AD18-A4FD85490E1D}" type="datetimeFigureOut">
              <a:rPr lang="uk-UA" smtClean="0"/>
              <a:t>15.12.2013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75B2D9-9A15-44A5-BECD-D8B8F83DF01B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Теорія великого вибуху. Прискорювач заряджених частинок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Підготував</a:t>
            </a:r>
          </a:p>
          <a:p>
            <a:pPr algn="r"/>
            <a:r>
              <a:rPr lang="uk-UA" dirty="0" smtClean="0"/>
              <a:t>учень 7-Б класу,</a:t>
            </a:r>
          </a:p>
          <a:p>
            <a:pPr algn="r"/>
            <a:r>
              <a:rPr lang="uk-UA" dirty="0" smtClean="0"/>
              <a:t>Лагода Віталій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1" name="Picture 3" descr="D:\Новая папка\JINR_synchrophasotr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789040"/>
            <a:ext cx="4242048" cy="282803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99592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Синхрофазотрон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4581128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Австралійський синхротрон</a:t>
            </a:r>
            <a:endParaRPr lang="uk-UA" dirty="0"/>
          </a:p>
        </p:txBody>
      </p:sp>
      <p:pic>
        <p:nvPicPr>
          <p:cNvPr id="2052" name="Picture 4" descr="D:\Новая папка\799px-Aust.-Synchrotron-Interior-Panorama,-14.06.200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48680"/>
            <a:ext cx="7824141" cy="2839801"/>
          </a:xfrm>
          <a:prstGeom prst="rect">
            <a:avLst/>
          </a:prstGeom>
          <a:noFill/>
        </p:spPr>
      </p:pic>
      <p:sp>
        <p:nvSpPr>
          <p:cNvPr id="9" name="Стрелка вправо 8"/>
          <p:cNvSpPr/>
          <p:nvPr/>
        </p:nvSpPr>
        <p:spPr>
          <a:xfrm>
            <a:off x="3203848" y="5733256"/>
            <a:ext cx="86409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верх 9"/>
          <p:cNvSpPr/>
          <p:nvPr/>
        </p:nvSpPr>
        <p:spPr>
          <a:xfrm>
            <a:off x="1547664" y="3645024"/>
            <a:ext cx="576064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Великий </a:t>
            </a:r>
            <a:r>
              <a:rPr lang="uk-UA" dirty="0" err="1" smtClean="0"/>
              <a:t>адронний</a:t>
            </a:r>
            <a:r>
              <a:rPr lang="uk-UA" dirty="0" smtClean="0"/>
              <a:t> </a:t>
            </a:r>
            <a:r>
              <a:rPr lang="uk-UA" dirty="0" err="1" smtClean="0"/>
              <a:t>колайдер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Великий </a:t>
            </a:r>
            <a:r>
              <a:rPr lang="uk-UA" dirty="0" err="1" smtClean="0"/>
              <a:t>адронний</a:t>
            </a:r>
            <a:r>
              <a:rPr lang="uk-UA" dirty="0" smtClean="0"/>
              <a:t> </a:t>
            </a:r>
            <a:r>
              <a:rPr lang="uk-UA" dirty="0" err="1" smtClean="0"/>
              <a:t>колайдер</a:t>
            </a:r>
            <a:r>
              <a:rPr lang="uk-UA" dirty="0" smtClean="0"/>
              <a:t> (ВАК) - прискорювач </a:t>
            </a:r>
            <a:r>
              <a:rPr lang="uk-UA" dirty="0" smtClean="0"/>
              <a:t>заряджених частинок на зустрічних пучках, призначений для розгону протонів і важких іонів (</a:t>
            </a:r>
            <a:r>
              <a:rPr lang="uk-UA" dirty="0" err="1" smtClean="0"/>
              <a:t>іонів</a:t>
            </a:r>
            <a:r>
              <a:rPr lang="uk-UA" dirty="0" smtClean="0"/>
              <a:t> свинцю) і вивчення продуктів їх зіткнень. </a:t>
            </a:r>
            <a:r>
              <a:rPr lang="uk-UA" dirty="0" err="1" smtClean="0"/>
              <a:t>Колайдер</a:t>
            </a:r>
            <a:r>
              <a:rPr lang="uk-UA" dirty="0" smtClean="0"/>
              <a:t> </a:t>
            </a:r>
            <a:r>
              <a:rPr lang="uk-UA" dirty="0" smtClean="0"/>
              <a:t>побудований в </a:t>
            </a:r>
            <a:r>
              <a:rPr lang="uk-UA" dirty="0" err="1" smtClean="0"/>
              <a:t>ЦЕРНі</a:t>
            </a:r>
            <a:r>
              <a:rPr lang="uk-UA" dirty="0" smtClean="0"/>
              <a:t> </a:t>
            </a:r>
            <a:r>
              <a:rPr lang="uk-UA" dirty="0" smtClean="0"/>
              <a:t>(європейська організація, яка займається ядерними дослідженнями), </a:t>
            </a:r>
            <a:r>
              <a:rPr lang="uk-UA" dirty="0" smtClean="0"/>
              <a:t>що знаходиться близько Женеви, на кордоні Швейцарії та Франції. ВАК є найбільшою експериментальною установкою в </a:t>
            </a:r>
            <a:r>
              <a:rPr lang="uk-UA" dirty="0" smtClean="0"/>
              <a:t>світі, довжина основного тунелю становить 26,7 км. Його будівництво закінчили в 2006 р. У </a:t>
            </a:r>
            <a:r>
              <a:rPr lang="uk-UA" dirty="0" smtClean="0"/>
              <a:t>будівництві і дослідженнях брали участь </a:t>
            </a:r>
            <a:r>
              <a:rPr lang="uk-UA" dirty="0" smtClean="0"/>
              <a:t>більше </a:t>
            </a:r>
            <a:r>
              <a:rPr lang="uk-UA" dirty="0" smtClean="0"/>
              <a:t>10 тисяч вчених і інженерів з більш ніж 100 </a:t>
            </a:r>
            <a:r>
              <a:rPr lang="uk-UA" dirty="0" smtClean="0"/>
              <a:t>країн.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Великий </a:t>
            </a:r>
            <a:r>
              <a:rPr lang="uk-UA" dirty="0" err="1" smtClean="0"/>
              <a:t>адронний</a:t>
            </a:r>
            <a:r>
              <a:rPr lang="uk-UA" dirty="0" smtClean="0"/>
              <a:t> </a:t>
            </a:r>
            <a:r>
              <a:rPr lang="uk-UA" dirty="0" err="1" smtClean="0"/>
              <a:t>колайдер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Перелік найважливіших наукових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результатів , отриманих на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колайдері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відкриті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нові,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теоретично передбачені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частинки, серед яких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бозон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Хіггса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його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маса – 125,3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± 0,6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ГеВ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отримані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більш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вагомі,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у порівнянні з попередніми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експериментами,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ознаки виникнення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кварк-глюонної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плазми в ядерних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зіткненнях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підтверджено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існування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топ-кварка і спостереження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частинки Y ( 4140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), які раніше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спостерігалася лише на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Теватроні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показано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відсутність асиметрії протонів 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антипротонів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досліджені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події народження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адронних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струменів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були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виявлені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наступні гіпотетичні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об'єкти: легкі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чорні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діри, збуджені кварки,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суперсиметричні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частинки,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лептокварки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Міжнародний лінійний </a:t>
            </a:r>
            <a:r>
              <a:rPr lang="uk-UA" dirty="0" err="1" smtClean="0"/>
              <a:t>колайдер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Міжнародний лінійний </a:t>
            </a:r>
            <a:r>
              <a:rPr lang="uk-UA" dirty="0" err="1" smtClean="0"/>
              <a:t>колайдер</a:t>
            </a:r>
            <a:r>
              <a:rPr lang="uk-UA" dirty="0" smtClean="0"/>
              <a:t> – спільний міжнародний проект США, Японії і Німеччини. Його вартість – 7,8 млрд. доларів. Загальна довжина складатиме 31 км. За планом будівництво почнеться в 2016 р. в Японії, а введення в експлуатацію в 2026 р.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Загальна схема комплексу</a:t>
            </a:r>
            <a:endParaRPr lang="uk-UA" dirty="0"/>
          </a:p>
        </p:txBody>
      </p:sp>
      <p:pic>
        <p:nvPicPr>
          <p:cNvPr id="4" name="Picture 2" descr="D:\Новая папка\800px-ILC_SchemeTDR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17264" cy="40571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83671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/>
              <a:t>Дякую за увагу!</a:t>
            </a:r>
            <a:endParaRPr lang="uk-UA" sz="4800" b="1" dirty="0"/>
          </a:p>
        </p:txBody>
      </p:sp>
      <p:pic>
        <p:nvPicPr>
          <p:cNvPr id="6146" name="Picture 2" descr="D:\Новая папка\bf3fb32c5bd8acafea0a773076f09a3c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204864"/>
            <a:ext cx="410445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Теорія великого вибуху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Є багато теорій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виникнення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Всесвіту: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М-теорія, теорія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суперструн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. Одна з теорій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-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теорія Великого вибуху.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Великий вибух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— фізико-космологічна теорія, згідно з якою Всесвіт виник із надзвичайно щільного та гарячого стану приблизно 13,7 мільярдів років тому.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Вона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ґрунтується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на екстраполяції в минуле факту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розбігання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небесних тіл за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законом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Хаббла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та на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моделі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Всесвіту,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запропонованій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Олексанром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Фрідманом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uk-UA" b="1" dirty="0" smtClean="0">
              <a:latin typeface="Arial" pitchFamily="34" charset="0"/>
              <a:cs typeface="Arial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Теорію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зародження і еволюції Всесвіту, яку сьогодні називають «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теорією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великого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вибуху» запропонував 1931 року бельгійський абат астроном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Жорж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Леметр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. Знаючи про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розходження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галактик, про що свідчили спостереження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Едвіна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Хаббла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, та незалежно отримавши рівняння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Фрідмана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Леметр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припустив,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що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розходження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галактик можна екстраполювати в минуле, звівши все до єдиної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точки,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яку вчений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називав «первинним атомом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».</a:t>
            </a:r>
            <a:endParaRPr lang="uk-UA" b="1" dirty="0" smtClean="0">
              <a:latin typeface="Arial" pitchFamily="34" charset="0"/>
              <a:cs typeface="Arial" pitchFamily="34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Назву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«великий вибух» теорії дав у виступі на радіо її противник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Фред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Гойлр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“Big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bang”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означає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англійською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мовою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великий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бах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» — саме так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Гойт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 зневажливо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охарактеризував гіпотезу </a:t>
            </a:r>
            <a:r>
              <a:rPr lang="uk-UA" b="1" baseline="-25000" dirty="0" err="1" smtClean="0">
                <a:latin typeface="Arial" pitchFamily="34" charset="0"/>
                <a:cs typeface="Arial" pitchFamily="34" charset="0"/>
              </a:rPr>
              <a:t>Леметра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. Однак, вираз прижився і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втратив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початкове 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негативне забарвлення</a:t>
            </a:r>
            <a:r>
              <a:rPr lang="uk-UA" b="1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uk-UA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099" name="Picture 3" descr="D:\Новая папка\1344536211_foto15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596012" cy="4725144"/>
          </a:xfrm>
          <a:prstGeom prst="rect">
            <a:avLst/>
          </a:prstGeom>
          <a:noFill/>
        </p:spPr>
      </p:pic>
      <p:pic>
        <p:nvPicPr>
          <p:cNvPr id="4100" name="Picture 4" descr="D:\Новая папка\Universe_expansion_ru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9" y="3078089"/>
            <a:ext cx="3779912" cy="3779912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Теорія </a:t>
            </a:r>
            <a:r>
              <a:rPr lang="uk-UA" dirty="0" err="1" smtClean="0"/>
              <a:t>“Вібруючий</a:t>
            </a:r>
            <a:r>
              <a:rPr lang="uk-UA" dirty="0" smtClean="0"/>
              <a:t> </a:t>
            </a:r>
            <a:r>
              <a:rPr lang="uk-UA" dirty="0" err="1" smtClean="0"/>
              <a:t>всесвіт”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Але що відбувалося до великого вибуху. Одна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з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теорій,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що пояснює первинні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витоки – Вібруючий Всесвіт.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Багато вчених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встановили,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що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матерії, яка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міститься у Всесвіті достатньо, щоб досягти гравітаційної сили для зупинки подальшого процесу розширення 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почати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певний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момент зворотного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процесу.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Відповідно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до цієї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теорії, постійний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стиск всього Всесвіту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міг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призвести до виникнення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єдиної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первісної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точки.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З цього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моменту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Всесвіт в буквальному сенсі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міг піти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по тому ж самому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шляху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 «великого стиснення » до нового великого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вибуху. При стисканні Всесвіту, досягаючи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певної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стадії, властивості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кванта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часу-простору призвели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до виникнення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відштовхування,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а не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притягання,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що викликало великий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вибух.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Великий вибух</a:t>
            </a:r>
            <a:endParaRPr lang="uk-UA" dirty="0"/>
          </a:p>
        </p:txBody>
      </p:sp>
      <p:pic>
        <p:nvPicPr>
          <p:cNvPr id="5122" name="Picture 2" descr="D:\Новая папка\92702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36750"/>
            <a:ext cx="7467600" cy="4200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Закон </a:t>
            </a:r>
            <a:r>
              <a:rPr lang="uk-UA" dirty="0" err="1" smtClean="0"/>
              <a:t>Хаббла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Швидкість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, з якою збільшуються відстані між галактиками , підпорядковується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простій закономірності, виявленій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американським астрономом Едвіном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Хабблом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1929 р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.: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швидкість видалення галактики v прямо пропорційна його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відстані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 нас d , або v =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Hd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. Коефіцієнт пропорційності H називається постійної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Хаббла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і визначає швидкість розширення простору як навколо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нас,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так і навколо будь-якого спостерігача 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Всесвіті. Відстань до галактик визначають за допомогою червоного зміщення.</a:t>
            </a: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Галактики можуть віддалятися одна від одної з швидкістю, більшою за швидкість світла.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Швидкість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віддалення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нескінченно зростає з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відстанню. Це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не є порушенням теорії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відносності,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оскільки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віддалення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викликано не рухом 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просторі,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а розширенням самого простору.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Теорія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відносності не розглядає швидкість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віддалення.</a:t>
            </a:r>
            <a:endParaRPr lang="uk-UA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Закон </a:t>
            </a:r>
            <a:r>
              <a:rPr lang="uk-UA" dirty="0" err="1" smtClean="0"/>
              <a:t>Хаббла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В законі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Хаббла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є винятки,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оскільки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він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описує лише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середню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поведінку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галактик. Наприклад, найближча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до нас велика галактика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Андромеда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взагалі рухається до нас , а не від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нас. Все пояснюється тим, що галактика може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мати 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невеликий власний рух,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оскільки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галактики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гравітаційно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впливають один на одного,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як, наприклад,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наша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галактика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і Андромеда . Віддалені галактики також мають невеликі хаотичні швидкості , але при великій відстані від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нас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ці випадкові швидкості мізерно малі на тлі великих швидкостей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видалення.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Тому для далеких галактик закон </a:t>
            </a:r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Хаббла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 виконується з високою точністю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Прискорювач заряджених частинок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Велику роль в тому, щоб зрозуміти, що відбувалося після великого вибуху, відіграють прискорювачі заряджених частинок. Прискорювач </a:t>
            </a:r>
            <a:r>
              <a:rPr lang="uk-UA" dirty="0" smtClean="0"/>
              <a:t>заряджених частинок - </a:t>
            </a:r>
            <a:r>
              <a:rPr lang="uk-UA" dirty="0" smtClean="0"/>
              <a:t>пристрої </a:t>
            </a:r>
            <a:r>
              <a:rPr lang="uk-UA" dirty="0" smtClean="0"/>
              <a:t>для отримання заряджених </a:t>
            </a:r>
            <a:r>
              <a:rPr lang="uk-UA" dirty="0" smtClean="0"/>
              <a:t>частинок, які мають високу енергію. В </a:t>
            </a:r>
            <a:r>
              <a:rPr lang="uk-UA" dirty="0" smtClean="0"/>
              <a:t>основі роботи прискорювача закладено взаємодія заряджених часток з електричним і магнітним полями. Електричне поле здатне безпосередньо здійснювати роботу над часткою, тобто збільшувати її </a:t>
            </a:r>
            <a:r>
              <a:rPr lang="uk-UA" dirty="0" smtClean="0"/>
              <a:t>енергію. Магнітне поле, створюючи </a:t>
            </a:r>
            <a:r>
              <a:rPr lang="uk-UA" dirty="0" smtClean="0"/>
              <a:t>силу </a:t>
            </a:r>
            <a:r>
              <a:rPr lang="uk-UA" dirty="0" smtClean="0"/>
              <a:t>Лоренца, задає </a:t>
            </a:r>
            <a:r>
              <a:rPr lang="uk-UA" dirty="0" err="1" smtClean="0"/>
              <a:t>траекторію</a:t>
            </a:r>
            <a:r>
              <a:rPr lang="uk-UA" dirty="0" smtClean="0"/>
              <a:t>, </a:t>
            </a:r>
            <a:r>
              <a:rPr lang="uk-UA" dirty="0" smtClean="0"/>
              <a:t>по якій рухаються частинки.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Конструктивно прискорювачі можна принципово розділити на дві великі групи. Це лінійні </a:t>
            </a:r>
            <a:r>
              <a:rPr lang="uk-UA" dirty="0" smtClean="0"/>
              <a:t>прискорювачі, </a:t>
            </a:r>
            <a:r>
              <a:rPr lang="uk-UA" dirty="0" smtClean="0"/>
              <a:t>де пучок частинок одноразово проходить </a:t>
            </a:r>
            <a:r>
              <a:rPr lang="uk-UA" dirty="0" smtClean="0"/>
              <a:t>прискорювані проміжки, </a:t>
            </a:r>
            <a:r>
              <a:rPr lang="uk-UA" dirty="0" smtClean="0"/>
              <a:t>і циклічні </a:t>
            </a:r>
            <a:r>
              <a:rPr lang="uk-UA" dirty="0" smtClean="0"/>
              <a:t>прискорювачі, </a:t>
            </a:r>
            <a:r>
              <a:rPr lang="uk-UA" dirty="0" smtClean="0"/>
              <a:t>в яких пучки рухаються по замкнутих кривих (</a:t>
            </a:r>
            <a:r>
              <a:rPr lang="uk-UA" dirty="0" smtClean="0"/>
              <a:t>наприклад, колу), </a:t>
            </a:r>
            <a:r>
              <a:rPr lang="uk-UA" dirty="0" smtClean="0"/>
              <a:t>проходячи </a:t>
            </a:r>
            <a:r>
              <a:rPr lang="uk-UA" dirty="0" smtClean="0"/>
              <a:t>прискорювані проміжки </a:t>
            </a:r>
            <a:r>
              <a:rPr lang="uk-UA" dirty="0" smtClean="0"/>
              <a:t>багато разів. Можна також класифікувати прискорювачі за призначенням: </a:t>
            </a:r>
            <a:r>
              <a:rPr lang="uk-UA" dirty="0" err="1" smtClean="0"/>
              <a:t>колайдери</a:t>
            </a:r>
            <a:r>
              <a:rPr lang="uk-UA" dirty="0" smtClean="0"/>
              <a:t>, </a:t>
            </a:r>
            <a:r>
              <a:rPr lang="uk-UA" dirty="0" smtClean="0"/>
              <a:t>джерела </a:t>
            </a:r>
            <a:r>
              <a:rPr lang="uk-UA" dirty="0" smtClean="0"/>
              <a:t>нейтронів, </a:t>
            </a:r>
            <a:r>
              <a:rPr lang="uk-UA" dirty="0" err="1" smtClean="0"/>
              <a:t>бустери</a:t>
            </a:r>
            <a:r>
              <a:rPr lang="uk-UA" dirty="0" smtClean="0"/>
              <a:t>, </a:t>
            </a:r>
            <a:r>
              <a:rPr lang="uk-UA" dirty="0" smtClean="0"/>
              <a:t>джерела синхротронного </a:t>
            </a:r>
            <a:r>
              <a:rPr lang="uk-UA" dirty="0" smtClean="0"/>
              <a:t>випромінювання, </a:t>
            </a:r>
            <a:r>
              <a:rPr lang="uk-UA" dirty="0" smtClean="0"/>
              <a:t>установки для терапії </a:t>
            </a:r>
            <a:r>
              <a:rPr lang="uk-UA" dirty="0" smtClean="0"/>
              <a:t>раку, </a:t>
            </a:r>
            <a:r>
              <a:rPr lang="uk-UA" dirty="0" smtClean="0"/>
              <a:t>промислові прискорювачі.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Прискорювач заряджених частинок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Великий </a:t>
            </a:r>
            <a:r>
              <a:rPr lang="uk-UA" dirty="0" err="1" smtClean="0"/>
              <a:t>адронний</a:t>
            </a:r>
            <a:r>
              <a:rPr lang="uk-UA" dirty="0" smtClean="0"/>
              <a:t> </a:t>
            </a:r>
            <a:r>
              <a:rPr lang="uk-UA" dirty="0" err="1" smtClean="0"/>
              <a:t>колайдер</a:t>
            </a:r>
            <a:r>
              <a:rPr lang="uk-UA" dirty="0" smtClean="0"/>
              <a:t> не перший прискорювач частинок, наприклад, циклотрон був збудований ще в 1930 р.</a:t>
            </a:r>
            <a:endParaRPr lang="uk-UA" dirty="0"/>
          </a:p>
        </p:txBody>
      </p:sp>
      <p:pic>
        <p:nvPicPr>
          <p:cNvPr id="1026" name="Picture 2" descr="D:\Новая папка\800px-Betatron_6MeV_(194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24944"/>
            <a:ext cx="4518276" cy="2756148"/>
          </a:xfrm>
          <a:prstGeom prst="rect">
            <a:avLst/>
          </a:prstGeom>
          <a:noFill/>
        </p:spPr>
      </p:pic>
      <p:pic>
        <p:nvPicPr>
          <p:cNvPr id="1027" name="Picture 3" descr="D:\Новая папка\450px-Cyclotr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420888"/>
            <a:ext cx="2556283" cy="340837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03648" y="616530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Бетатрон 1942 року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076056" y="602128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Сучасний циклотрон для радіаційної терапії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389</TotalTime>
  <Words>895</Words>
  <Application>Microsoft Office PowerPoint</Application>
  <PresentationFormat>Экран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Теорія великого вибуху. Прискорювач заряджених частинок</vt:lpstr>
      <vt:lpstr>Теорія великого вибуху</vt:lpstr>
      <vt:lpstr>Слайд 3</vt:lpstr>
      <vt:lpstr>Теорія “Вібруючий всесвіт”</vt:lpstr>
      <vt:lpstr>Великий вибух</vt:lpstr>
      <vt:lpstr>Закон Хаббла</vt:lpstr>
      <vt:lpstr>Закон Хаббла</vt:lpstr>
      <vt:lpstr>Прискорювач заряджених частинок</vt:lpstr>
      <vt:lpstr>Прискорювач заряджених частинок</vt:lpstr>
      <vt:lpstr>Слайд 10</vt:lpstr>
      <vt:lpstr>Великий адронний колайдер</vt:lpstr>
      <vt:lpstr>Великий адронний колайдер</vt:lpstr>
      <vt:lpstr>Міжнародний лінійний колайдер</vt:lpstr>
      <vt:lpstr>Загальна схема комплексу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Віталік</dc:creator>
  <cp:lastModifiedBy>Віталік</cp:lastModifiedBy>
  <cp:revision>41</cp:revision>
  <dcterms:created xsi:type="dcterms:W3CDTF">2013-12-15T15:19:10Z</dcterms:created>
  <dcterms:modified xsi:type="dcterms:W3CDTF">2013-12-15T21:48:10Z</dcterms:modified>
</cp:coreProperties>
</file>