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9" r:id="rId3"/>
    <p:sldId id="257" r:id="rId4"/>
    <p:sldId id="270" r:id="rId5"/>
    <p:sldId id="259" r:id="rId6"/>
    <p:sldId id="271" r:id="rId7"/>
    <p:sldId id="260" r:id="rId8"/>
    <p:sldId id="272" r:id="rId9"/>
    <p:sldId id="261" r:id="rId10"/>
    <p:sldId id="273" r:id="rId11"/>
    <p:sldId id="262" r:id="rId12"/>
    <p:sldId id="275" r:id="rId13"/>
    <p:sldId id="263" r:id="rId14"/>
    <p:sldId id="274" r:id="rId15"/>
    <p:sldId id="264" r:id="rId16"/>
    <p:sldId id="276" r:id="rId17"/>
    <p:sldId id="265" r:id="rId18"/>
    <p:sldId id="277" r:id="rId19"/>
    <p:sldId id="278" r:id="rId20"/>
    <p:sldId id="279" r:id="rId21"/>
    <p:sldId id="280" r:id="rId22"/>
    <p:sldId id="281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9EBD1-8D3B-49FF-84B2-27C597380625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E03D-1F81-428D-AA80-ADC6F5850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E03D-1F81-428D-AA80-ADC6F58505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0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E03D-1F81-428D-AA80-ADC6F58505A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2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E03D-1F81-428D-AA80-ADC6F58505A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1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%20&#1087;&#1088;&#1086;%20&#1070;&#1087;&#1110;&#1090;&#1077;&#1088;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2;&#1110;&#1076;&#1077;&#1086;%20&#1087;&#1088;&#1086;%20&#1057;&#1072;&#1090;&#1091;&#1088;&#1085;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%20&#1087;&#1088;&#1086;%20&#1059;&#1088;&#1072;&#1085;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%20&#1087;&#1088;&#1086;%20&#1053;&#1077;&#1087;&#1090;&#1091;&#1085;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%20&#1087;&#1088;&#1086;%20&#1052;&#1077;&#1088;&#1082;&#1091;&#1088;&#1110;&#1081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2;&#1110;&#1076;&#1077;&#1086;%20&#1087;&#1088;&#1086;%20&#1042;&#1077;&#1085;&#1077;&#1088;&#1091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%20&#1087;&#1088;&#1086;%20&#1047;&#1077;&#1084;&#1083;&#1102;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%20&#1087;&#1088;&#1086;%20&#1052;&#1072;&#1088;&#1089;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-times.ru/wp-content/uploads/2012/01/spa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48680"/>
            <a:ext cx="4752528" cy="15841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Планети Сонячної системи</a:t>
            </a:r>
            <a:endParaRPr lang="ru-RU" sz="44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3773" y="5157192"/>
            <a:ext cx="3334847" cy="166545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Роботу виконав: </a:t>
            </a:r>
          </a:p>
          <a:p>
            <a:r>
              <a:rPr lang="uk-UA" b="1" dirty="0" smtClean="0"/>
              <a:t>Петренко Олександр Іванович</a:t>
            </a:r>
          </a:p>
          <a:p>
            <a:r>
              <a:rPr lang="uk-UA" b="1" dirty="0" smtClean="0"/>
              <a:t>Учень 11-А класу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7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Юпітер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 </a:t>
            </a:r>
            <a:r>
              <a:rPr lang="ru-RU" b="1" dirty="0" err="1"/>
              <a:t>Юпі́тер</a:t>
            </a:r>
            <a:r>
              <a:rPr lang="ru-RU" dirty="0"/>
              <a:t> — </a:t>
            </a:r>
            <a:r>
              <a:rPr lang="ru-RU" dirty="0" err="1"/>
              <a:t>п’ята</a:t>
            </a:r>
            <a:r>
              <a:rPr lang="ru-RU" dirty="0"/>
              <a:t> й </a:t>
            </a:r>
            <a:r>
              <a:rPr lang="ru-RU" dirty="0" err="1"/>
              <a:t>найбільша</a:t>
            </a:r>
            <a:r>
              <a:rPr lang="ru-RU" dirty="0"/>
              <a:t> 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Разом </a:t>
            </a:r>
            <a:r>
              <a:rPr lang="ru-RU" dirty="0" err="1"/>
              <a:t>із</a:t>
            </a:r>
            <a:r>
              <a:rPr lang="ru-RU" dirty="0"/>
              <a:t> Сатурном, Ураном і Нептуном </a:t>
            </a:r>
            <a:r>
              <a:rPr lang="ru-RU" dirty="0" err="1"/>
              <a:t>Юпітер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 як газового </a:t>
            </a:r>
            <a:r>
              <a:rPr lang="ru-RU" dirty="0" err="1"/>
              <a:t>гіганта</a:t>
            </a:r>
            <a:r>
              <a:rPr lang="ru-RU" dirty="0"/>
              <a:t>. Низка </a:t>
            </a:r>
            <a:r>
              <a:rPr lang="ru-RU" dirty="0" err="1"/>
              <a:t>атмосферних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на </a:t>
            </a:r>
            <a:r>
              <a:rPr lang="ru-RU" dirty="0" err="1"/>
              <a:t>Юпітері</a:t>
            </a:r>
            <a:r>
              <a:rPr lang="ru-RU" dirty="0"/>
              <a:t> — </a:t>
            </a:r>
            <a:r>
              <a:rPr lang="ru-RU" dirty="0" err="1"/>
              <a:t>такі</a:t>
            </a:r>
            <a:r>
              <a:rPr lang="ru-RU" dirty="0"/>
              <a:t> як шторми, </a:t>
            </a:r>
            <a:r>
              <a:rPr lang="ru-RU" dirty="0" err="1"/>
              <a:t>блискавки</a:t>
            </a:r>
            <a:r>
              <a:rPr lang="ru-RU" dirty="0"/>
              <a:t>, </a:t>
            </a:r>
            <a:r>
              <a:rPr lang="ru-RU" dirty="0" err="1"/>
              <a:t>полярні</a:t>
            </a:r>
            <a:r>
              <a:rPr lang="ru-RU" dirty="0"/>
              <a:t> </a:t>
            </a:r>
            <a:r>
              <a:rPr lang="ru-RU" dirty="0" err="1"/>
              <a:t>сяйва</a:t>
            </a:r>
            <a:r>
              <a:rPr lang="ru-RU" dirty="0"/>
              <a:t>, —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порядки </a:t>
            </a:r>
            <a:r>
              <a:rPr lang="ru-RU" dirty="0" err="1"/>
              <a:t>перевершують</a:t>
            </a:r>
            <a:r>
              <a:rPr lang="ru-RU" dirty="0"/>
              <a:t> </a:t>
            </a:r>
            <a:r>
              <a:rPr lang="ru-RU" dirty="0" err="1"/>
              <a:t>земні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Юпітера</a:t>
            </a:r>
            <a:r>
              <a:rPr lang="ru-RU" dirty="0"/>
              <a:t> </a:t>
            </a:r>
            <a:r>
              <a:rPr lang="ru-RU" dirty="0" err="1"/>
              <a:t>подібний</a:t>
            </a:r>
            <a:r>
              <a:rPr lang="ru-RU" dirty="0"/>
              <a:t> до </a:t>
            </a:r>
            <a:r>
              <a:rPr lang="ru-RU" dirty="0" err="1"/>
              <a:t>сонячного</a:t>
            </a:r>
            <a:r>
              <a:rPr lang="ru-RU" dirty="0"/>
              <a:t>. </a:t>
            </a:r>
            <a:r>
              <a:rPr lang="uk-UA" dirty="0"/>
              <a:t>Юпітер має понад 67 супутників, найбільші з яких — </a:t>
            </a:r>
            <a:r>
              <a:rPr lang="uk-UA" dirty="0" err="1"/>
              <a:t>Іо</a:t>
            </a:r>
            <a:r>
              <a:rPr lang="uk-UA" dirty="0"/>
              <a:t>, Європа, </a:t>
            </a:r>
            <a:r>
              <a:rPr lang="uk-UA" dirty="0" err="1"/>
              <a:t>Ганімед</a:t>
            </a:r>
            <a:r>
              <a:rPr lang="uk-UA" dirty="0"/>
              <a:t> і </a:t>
            </a:r>
            <a:r>
              <a:rPr lang="uk-UA" dirty="0" err="1"/>
              <a:t>Каллісто</a:t>
            </a:r>
            <a:r>
              <a:rPr lang="uk-UA" dirty="0"/>
              <a:t> Також Юпітер випромінює (здебільшого в інфрачервоній ділянці спектра) на 60% більше енергії, ніж отримує від Сонця. </a:t>
            </a:r>
            <a:r>
              <a:rPr lang="ru-RU" dirty="0"/>
              <a:t>Атмосфера </a:t>
            </a:r>
            <a:r>
              <a:rPr lang="ru-RU" dirty="0" err="1"/>
              <a:t>Юпітера</a:t>
            </a:r>
            <a:r>
              <a:rPr lang="ru-RU" dirty="0"/>
              <a:t> </a:t>
            </a:r>
            <a:r>
              <a:rPr lang="ru-RU" dirty="0" err="1"/>
              <a:t>воднево-гелієва</a:t>
            </a:r>
            <a:r>
              <a:rPr lang="ru-RU" dirty="0"/>
              <a:t> (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за </a:t>
            </a:r>
            <a:r>
              <a:rPr lang="ru-RU" dirty="0" err="1"/>
              <a:t>обсягом</a:t>
            </a:r>
            <a:r>
              <a:rPr lang="ru-RU" dirty="0"/>
              <a:t>: 89% </a:t>
            </a:r>
            <a:r>
              <a:rPr lang="ru-RU" dirty="0" err="1"/>
              <a:t>водню</a:t>
            </a:r>
            <a:r>
              <a:rPr lang="ru-RU" dirty="0"/>
              <a:t> й 11% </a:t>
            </a:r>
            <a:r>
              <a:rPr lang="ru-RU" dirty="0" err="1"/>
              <a:t>гелію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uk-UA" dirty="0"/>
              <a:t>    Уся видима поверхня Юпітера</a:t>
            </a:r>
            <a:r>
              <a:rPr lang="ru-RU" dirty="0"/>
              <a:t> </a:t>
            </a:r>
            <a:r>
              <a:rPr lang="uk-UA" dirty="0"/>
              <a:t>— щільні хмари, розташовані на висоті близько 1000</a:t>
            </a:r>
            <a:r>
              <a:rPr lang="ru-RU" dirty="0"/>
              <a:t> </a:t>
            </a:r>
            <a:r>
              <a:rPr lang="uk-UA" dirty="0"/>
              <a:t>км над «поверхнею», де газоподібний стан змінюється на рідкий і утворює численні шари жовто-коричневих, червоних і блакитнуватих відтінків.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густиною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до центра </a:t>
            </a:r>
            <a:r>
              <a:rPr lang="ru-RU" dirty="0" err="1"/>
              <a:t>планети</a:t>
            </a:r>
            <a:r>
              <a:rPr lang="ru-RU" dirty="0"/>
              <a:t>.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1500 км </a:t>
            </a:r>
            <a:r>
              <a:rPr lang="ru-RU" dirty="0" err="1"/>
              <a:t>розташований</a:t>
            </a:r>
            <a:r>
              <a:rPr lang="ru-RU" dirty="0"/>
              <a:t> шар </a:t>
            </a:r>
            <a:r>
              <a:rPr lang="ru-RU" dirty="0" err="1"/>
              <a:t>газорідкого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7000 км.</a:t>
            </a:r>
          </a:p>
        </p:txBody>
      </p:sp>
    </p:spTree>
    <p:extLst>
      <p:ext uri="{BB962C8B-B14F-4D97-AF65-F5344CB8AC3E}">
        <p14:creationId xmlns:p14="http://schemas.microsoft.com/office/powerpoint/2010/main" val="33321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84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Юпітер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3600400" cy="590465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600" dirty="0"/>
              <a:t>У</a:t>
            </a:r>
            <a:r>
              <a:rPr lang="ru-RU" sz="2600" dirty="0" smtClean="0"/>
              <a:t> </a:t>
            </a:r>
            <a:r>
              <a:rPr lang="ru-RU" sz="2600" dirty="0" err="1"/>
              <a:t>Юпітера</a:t>
            </a:r>
            <a:r>
              <a:rPr lang="ru-RU" sz="2600" dirty="0"/>
              <a:t> є система </a:t>
            </a:r>
            <a:r>
              <a:rPr lang="ru-RU" sz="2600" dirty="0" err="1"/>
              <a:t>кілець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представляють</a:t>
            </a:r>
            <a:r>
              <a:rPr lang="ru-RU" sz="2600" dirty="0"/>
              <a:t> собою </a:t>
            </a:r>
            <a:r>
              <a:rPr lang="ru-RU" sz="2600" dirty="0" err="1"/>
              <a:t>сукупність</a:t>
            </a:r>
            <a:r>
              <a:rPr lang="ru-RU" sz="2600" dirty="0"/>
              <a:t> </a:t>
            </a:r>
            <a:r>
              <a:rPr lang="ru-RU" sz="2600" dirty="0" err="1"/>
              <a:t>дрібних</a:t>
            </a:r>
            <a:r>
              <a:rPr lang="ru-RU" sz="2600" dirty="0"/>
              <a:t> </a:t>
            </a:r>
            <a:r>
              <a:rPr lang="ru-RU" sz="2600" dirty="0" err="1"/>
              <a:t>кам’яних</a:t>
            </a:r>
            <a:r>
              <a:rPr lang="ru-RU" sz="2600" dirty="0"/>
              <a:t> </a:t>
            </a:r>
            <a:r>
              <a:rPr lang="ru-RU" sz="2600" dirty="0" err="1"/>
              <a:t>частинок</a:t>
            </a:r>
            <a:r>
              <a:rPr lang="ru-RU" sz="2600" dirty="0"/>
              <a:t>. </a:t>
            </a:r>
            <a:r>
              <a:rPr lang="ru-RU" sz="2600" dirty="0" err="1"/>
              <a:t>Радіус</a:t>
            </a:r>
            <a:r>
              <a:rPr lang="ru-RU" sz="2600" dirty="0"/>
              <a:t> </a:t>
            </a:r>
            <a:r>
              <a:rPr lang="ru-RU" sz="2600" dirty="0" err="1"/>
              <a:t>кілець</a:t>
            </a:r>
            <a:r>
              <a:rPr lang="ru-RU" sz="2600" dirty="0"/>
              <a:t> 123-129 000 км, а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товщина</a:t>
            </a:r>
            <a:r>
              <a:rPr lang="ru-RU" sz="2600" dirty="0"/>
              <a:t> </a:t>
            </a:r>
            <a:r>
              <a:rPr lang="ru-RU" sz="2600" dirty="0" err="1"/>
              <a:t>близько</a:t>
            </a:r>
            <a:r>
              <a:rPr lang="ru-RU" sz="2600" dirty="0"/>
              <a:t> 30 км.</a:t>
            </a:r>
          </a:p>
          <a:p>
            <a:pPr lvl="0"/>
            <a:r>
              <a:rPr lang="ru-RU" sz="2600" dirty="0"/>
              <a:t>Коли </a:t>
            </a:r>
            <a:r>
              <a:rPr lang="ru-RU" sz="2600" dirty="0" err="1"/>
              <a:t>дивишся</a:t>
            </a:r>
            <a:r>
              <a:rPr lang="ru-RU" sz="2600" dirty="0"/>
              <a:t> на </a:t>
            </a:r>
            <a:r>
              <a:rPr lang="ru-RU" sz="2600" dirty="0" err="1"/>
              <a:t>нічне</a:t>
            </a:r>
            <a:r>
              <a:rPr lang="ru-RU" sz="2600" dirty="0"/>
              <a:t> небо, планета </a:t>
            </a:r>
            <a:r>
              <a:rPr lang="ru-RU" sz="2600" dirty="0" err="1"/>
              <a:t>Юпітер</a:t>
            </a:r>
            <a:r>
              <a:rPr lang="ru-RU" sz="2600" dirty="0"/>
              <a:t> - </a:t>
            </a:r>
            <a:r>
              <a:rPr lang="ru-RU" sz="2600" dirty="0" err="1"/>
              <a:t>третій</a:t>
            </a:r>
            <a:r>
              <a:rPr lang="ru-RU" sz="2600" dirty="0"/>
              <a:t> за </a:t>
            </a:r>
            <a:r>
              <a:rPr lang="ru-RU" sz="2600" dirty="0" err="1"/>
              <a:t>яскравістю</a:t>
            </a:r>
            <a:r>
              <a:rPr lang="ru-RU" sz="2600" dirty="0"/>
              <a:t> </a:t>
            </a:r>
            <a:r>
              <a:rPr lang="ru-RU" sz="2600" dirty="0" err="1"/>
              <a:t>об'єкт</a:t>
            </a:r>
            <a:r>
              <a:rPr lang="ru-RU" sz="2600" dirty="0"/>
              <a:t>. </a:t>
            </a:r>
            <a:r>
              <a:rPr lang="ru-RU" sz="2600" dirty="0" err="1"/>
              <a:t>Найяскравішими</a:t>
            </a:r>
            <a:r>
              <a:rPr lang="ru-RU" sz="2600" dirty="0"/>
              <a:t> </a:t>
            </a:r>
            <a:r>
              <a:rPr lang="ru-RU" sz="2600" dirty="0" err="1"/>
              <a:t>об'єктами</a:t>
            </a:r>
            <a:r>
              <a:rPr lang="ru-RU" sz="2600" dirty="0"/>
              <a:t> </a:t>
            </a:r>
            <a:r>
              <a:rPr lang="ru-RU" sz="2600" dirty="0" err="1"/>
              <a:t>нашої</a:t>
            </a:r>
            <a:r>
              <a:rPr lang="ru-RU" sz="2600" dirty="0"/>
              <a:t> </a:t>
            </a:r>
            <a:r>
              <a:rPr lang="ru-RU" sz="2600" dirty="0" err="1"/>
              <a:t>Сонячної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 є Венера та </a:t>
            </a:r>
            <a:r>
              <a:rPr lang="ru-RU" sz="2600" dirty="0" err="1"/>
              <a:t>Місяць</a:t>
            </a:r>
            <a:r>
              <a:rPr lang="ru-RU" sz="2600" dirty="0"/>
              <a:t>. </a:t>
            </a:r>
            <a:r>
              <a:rPr lang="ru-RU" sz="2600" dirty="0" err="1"/>
              <a:t>Однак</a:t>
            </a:r>
            <a:r>
              <a:rPr lang="ru-RU" sz="2600" dirty="0"/>
              <a:t> </a:t>
            </a:r>
            <a:r>
              <a:rPr lang="ru-RU" sz="2600" dirty="0" err="1"/>
              <a:t>Юпітер</a:t>
            </a:r>
            <a:r>
              <a:rPr lang="ru-RU" sz="2600" dirty="0"/>
              <a:t> </a:t>
            </a:r>
            <a:r>
              <a:rPr lang="ru-RU" sz="2600" dirty="0" err="1"/>
              <a:t>світить</a:t>
            </a:r>
            <a:r>
              <a:rPr lang="ru-RU" sz="2600" dirty="0"/>
              <a:t> </a:t>
            </a:r>
            <a:r>
              <a:rPr lang="ru-RU" sz="2600" dirty="0" err="1"/>
              <a:t>навіть</a:t>
            </a:r>
            <a:r>
              <a:rPr lang="ru-RU" sz="2600" dirty="0"/>
              <a:t> </a:t>
            </a:r>
            <a:r>
              <a:rPr lang="ru-RU" sz="2600" dirty="0" err="1"/>
              <a:t>яскравіше</a:t>
            </a:r>
            <a:r>
              <a:rPr lang="ru-RU" sz="2600" dirty="0"/>
              <a:t>, </a:t>
            </a:r>
            <a:r>
              <a:rPr lang="ru-RU" sz="2600" dirty="0" err="1"/>
              <a:t>ніж</a:t>
            </a:r>
            <a:r>
              <a:rPr lang="ru-RU" sz="2600" dirty="0"/>
              <a:t> </a:t>
            </a:r>
            <a:r>
              <a:rPr lang="ru-RU" sz="2600" dirty="0" err="1"/>
              <a:t>найяскравіша</a:t>
            </a:r>
            <a:r>
              <a:rPr lang="ru-RU" sz="2600" dirty="0"/>
              <a:t> </a:t>
            </a:r>
            <a:r>
              <a:rPr lang="ru-RU" sz="2600" dirty="0" err="1"/>
              <a:t>зірка</a:t>
            </a:r>
            <a:r>
              <a:rPr lang="ru-RU" sz="2600" dirty="0"/>
              <a:t> на </a:t>
            </a:r>
            <a:r>
              <a:rPr lang="ru-RU" sz="2600" dirty="0" err="1"/>
              <a:t>небосхилі</a:t>
            </a:r>
            <a:r>
              <a:rPr lang="ru-RU" sz="2600" dirty="0"/>
              <a:t> - </a:t>
            </a:r>
            <a:r>
              <a:rPr lang="ru-RU" sz="2600" dirty="0" err="1"/>
              <a:t>Сіріус</a:t>
            </a:r>
            <a:r>
              <a:rPr lang="ru-RU" sz="2600" dirty="0"/>
              <a:t>. У хороший </a:t>
            </a:r>
            <a:r>
              <a:rPr lang="ru-RU" sz="2600" dirty="0" err="1"/>
              <a:t>бінокль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маленький телескоп </a:t>
            </a:r>
            <a:r>
              <a:rPr lang="ru-RU" sz="2600" dirty="0" err="1"/>
              <a:t>можна</a:t>
            </a:r>
            <a:r>
              <a:rPr lang="ru-RU" sz="2600" dirty="0"/>
              <a:t> </a:t>
            </a:r>
            <a:r>
              <a:rPr lang="ru-RU" sz="2600" dirty="0" err="1"/>
              <a:t>побачити</a:t>
            </a:r>
            <a:r>
              <a:rPr lang="ru-RU" sz="2600" dirty="0"/>
              <a:t> </a:t>
            </a:r>
            <a:r>
              <a:rPr lang="ru-RU" sz="2600" dirty="0" err="1"/>
              <a:t>білий</a:t>
            </a:r>
            <a:r>
              <a:rPr lang="ru-RU" sz="2600" dirty="0"/>
              <a:t> диск </a:t>
            </a:r>
            <a:r>
              <a:rPr lang="ru-RU" sz="2600" dirty="0" err="1"/>
              <a:t>Юпітера</a:t>
            </a:r>
            <a:r>
              <a:rPr lang="ru-RU" sz="2600" dirty="0"/>
              <a:t>, а </a:t>
            </a:r>
            <a:r>
              <a:rPr lang="ru-RU" sz="2600" dirty="0" err="1"/>
              <a:t>також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4 </a:t>
            </a:r>
            <a:r>
              <a:rPr lang="ru-RU" sz="2600" dirty="0" err="1"/>
              <a:t>яскравих</a:t>
            </a:r>
            <a:r>
              <a:rPr lang="ru-RU" sz="2600" dirty="0"/>
              <a:t> </a:t>
            </a:r>
            <a:r>
              <a:rPr lang="ru-RU" sz="2600" dirty="0" err="1"/>
              <a:t>супутника</a:t>
            </a:r>
            <a:r>
              <a:rPr lang="ru-RU" sz="2600" dirty="0"/>
              <a:t>.</a:t>
            </a:r>
          </a:p>
          <a:p>
            <a:pPr lvl="0"/>
            <a:r>
              <a:rPr lang="ru-RU" sz="2600" dirty="0" err="1"/>
              <a:t>Ганімед</a:t>
            </a:r>
            <a:r>
              <a:rPr lang="ru-RU" sz="2600" dirty="0"/>
              <a:t> є </a:t>
            </a:r>
            <a:r>
              <a:rPr lang="ru-RU" sz="2600" dirty="0" err="1"/>
              <a:t>найбільшим</a:t>
            </a:r>
            <a:r>
              <a:rPr lang="ru-RU" sz="2600" dirty="0"/>
              <a:t> </a:t>
            </a:r>
            <a:r>
              <a:rPr lang="ru-RU" sz="2600" dirty="0" err="1"/>
              <a:t>супутником</a:t>
            </a:r>
            <a:r>
              <a:rPr lang="ru-RU" sz="2600" dirty="0"/>
              <a:t>, </a:t>
            </a:r>
            <a:r>
              <a:rPr lang="ru-RU" sz="2600" dirty="0" err="1"/>
              <a:t>від</a:t>
            </a:r>
            <a:r>
              <a:rPr lang="ru-RU" sz="2600" dirty="0"/>
              <a:t> краю до краю - 5262 км,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робить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більше</a:t>
            </a:r>
            <a:r>
              <a:rPr lang="ru-RU" sz="2600" dirty="0"/>
              <a:t>, </a:t>
            </a:r>
            <a:r>
              <a:rPr lang="ru-RU" sz="2600" dirty="0" err="1"/>
              <a:t>ніж</a:t>
            </a:r>
            <a:r>
              <a:rPr lang="ru-RU" sz="2600" dirty="0"/>
              <a:t> планета </a:t>
            </a:r>
            <a:r>
              <a:rPr lang="ru-RU" sz="2600" dirty="0" err="1"/>
              <a:t>Меркурій</a:t>
            </a:r>
            <a:r>
              <a:rPr lang="ru-RU" sz="2600" dirty="0"/>
              <a:t>. </a:t>
            </a:r>
            <a:r>
              <a:rPr lang="ru-RU" sz="2600" dirty="0" err="1"/>
              <a:t>Цей</a:t>
            </a:r>
            <a:r>
              <a:rPr lang="ru-RU" sz="2600" dirty="0"/>
              <a:t> </a:t>
            </a:r>
            <a:r>
              <a:rPr lang="ru-RU" sz="2600" dirty="0" err="1"/>
              <a:t>крижаний</a:t>
            </a:r>
            <a:r>
              <a:rPr lang="ru-RU" sz="2600" dirty="0"/>
              <a:t> </a:t>
            </a:r>
            <a:r>
              <a:rPr lang="ru-RU" sz="2600" dirty="0" err="1"/>
              <a:t>супутник</a:t>
            </a:r>
            <a:r>
              <a:rPr lang="ru-RU" sz="2600" dirty="0"/>
              <a:t> </a:t>
            </a:r>
            <a:r>
              <a:rPr lang="ru-RU" sz="2600" dirty="0" err="1"/>
              <a:t>облітає</a:t>
            </a:r>
            <a:r>
              <a:rPr lang="ru-RU" sz="2600" dirty="0"/>
              <a:t> </a:t>
            </a:r>
            <a:r>
              <a:rPr lang="ru-RU" sz="2600" dirty="0" err="1"/>
              <a:t>навколо</a:t>
            </a:r>
            <a:r>
              <a:rPr lang="ru-RU" sz="2600" dirty="0"/>
              <a:t> </a:t>
            </a:r>
            <a:r>
              <a:rPr lang="ru-RU" sz="2600" dirty="0" err="1"/>
              <a:t>Юпітера</a:t>
            </a:r>
            <a:r>
              <a:rPr lang="ru-RU" sz="2600" dirty="0"/>
              <a:t> за 7 </a:t>
            </a:r>
            <a:r>
              <a:rPr lang="ru-RU" sz="2600" dirty="0" err="1"/>
              <a:t>днів</a:t>
            </a:r>
            <a:r>
              <a:rPr lang="ru-RU" sz="2600" dirty="0"/>
              <a:t>. </a:t>
            </a:r>
            <a:r>
              <a:rPr lang="ru-RU" sz="2600" dirty="0" err="1"/>
              <a:t>Ще</a:t>
            </a:r>
            <a:r>
              <a:rPr lang="ru-RU" sz="2600" dirty="0"/>
              <a:t> одним </a:t>
            </a:r>
            <a:r>
              <a:rPr lang="ru-RU" sz="2600" dirty="0" err="1"/>
              <a:t>цікавим</a:t>
            </a:r>
            <a:r>
              <a:rPr lang="ru-RU" sz="2600" dirty="0"/>
              <a:t> </a:t>
            </a:r>
            <a:r>
              <a:rPr lang="ru-RU" sz="2600" dirty="0" err="1"/>
              <a:t>супутником</a:t>
            </a:r>
            <a:r>
              <a:rPr lang="ru-RU" sz="2600" dirty="0"/>
              <a:t> є </a:t>
            </a:r>
            <a:r>
              <a:rPr lang="ru-RU" sz="2600" dirty="0" err="1"/>
              <a:t>Іо</a:t>
            </a:r>
            <a:r>
              <a:rPr lang="ru-RU" sz="2600" dirty="0"/>
              <a:t>, на </a:t>
            </a:r>
            <a:r>
              <a:rPr lang="ru-RU" sz="2600" dirty="0" err="1"/>
              <a:t>якому</a:t>
            </a:r>
            <a:r>
              <a:rPr lang="ru-RU" sz="2600" dirty="0"/>
              <a:t> </a:t>
            </a:r>
            <a:r>
              <a:rPr lang="ru-RU" sz="2600" dirty="0" err="1"/>
              <a:t>розташовані</a:t>
            </a:r>
            <a:r>
              <a:rPr lang="ru-RU" sz="2600" dirty="0"/>
              <a:t> </a:t>
            </a:r>
            <a:r>
              <a:rPr lang="ru-RU" sz="2600" dirty="0" err="1"/>
              <a:t>люті</a:t>
            </a:r>
            <a:r>
              <a:rPr lang="ru-RU" sz="2600" dirty="0"/>
              <a:t> </a:t>
            </a:r>
            <a:r>
              <a:rPr lang="ru-RU" sz="2600" dirty="0" err="1"/>
              <a:t>вулкани</a:t>
            </a:r>
            <a:r>
              <a:rPr lang="ru-RU" sz="2600" dirty="0"/>
              <a:t>, озера </a:t>
            </a:r>
            <a:r>
              <a:rPr lang="ru-RU" sz="2600" dirty="0" err="1"/>
              <a:t>лави</a:t>
            </a:r>
            <a:r>
              <a:rPr lang="ru-RU" sz="2600" dirty="0"/>
              <a:t> і </a:t>
            </a:r>
            <a:r>
              <a:rPr lang="ru-RU" sz="2600" dirty="0" err="1"/>
              <a:t>величезні</a:t>
            </a:r>
            <a:r>
              <a:rPr lang="ru-RU" sz="2600" dirty="0"/>
              <a:t> </a:t>
            </a:r>
            <a:r>
              <a:rPr lang="ru-RU" sz="2600" dirty="0" err="1"/>
              <a:t>кальдери</a:t>
            </a:r>
            <a:r>
              <a:rPr lang="ru-RU" sz="2600" dirty="0"/>
              <a:t>. Гори на </a:t>
            </a:r>
            <a:r>
              <a:rPr lang="ru-RU" sz="2600" dirty="0" err="1"/>
              <a:t>Іо</a:t>
            </a:r>
            <a:r>
              <a:rPr lang="ru-RU" sz="2600" dirty="0"/>
              <a:t> </a:t>
            </a:r>
            <a:r>
              <a:rPr lang="ru-RU" sz="2600" dirty="0" err="1"/>
              <a:t>досягають</a:t>
            </a:r>
            <a:r>
              <a:rPr lang="ru-RU" sz="2600" dirty="0"/>
              <a:t> 16 км.</a:t>
            </a:r>
          </a:p>
          <a:p>
            <a:pPr lvl="0"/>
            <a:r>
              <a:rPr lang="ru-RU" sz="2600" dirty="0"/>
              <a:t>Велика </a:t>
            </a:r>
            <a:r>
              <a:rPr lang="ru-RU" sz="2600" dirty="0" err="1"/>
              <a:t>червона</a:t>
            </a:r>
            <a:r>
              <a:rPr lang="ru-RU" sz="2600" dirty="0"/>
              <a:t> </a:t>
            </a:r>
            <a:r>
              <a:rPr lang="ru-RU" sz="2600" dirty="0" err="1"/>
              <a:t>пляма</a:t>
            </a:r>
            <a:r>
              <a:rPr lang="ru-RU" sz="2600" dirty="0"/>
              <a:t> на </a:t>
            </a:r>
            <a:r>
              <a:rPr lang="ru-RU" sz="2600" dirty="0" err="1"/>
              <a:t>Юпітері</a:t>
            </a:r>
            <a:r>
              <a:rPr lang="ru-RU" sz="2600" dirty="0"/>
              <a:t> - шторм, </a:t>
            </a:r>
            <a:r>
              <a:rPr lang="ru-RU" sz="2600" dirty="0" err="1"/>
              <a:t>який</a:t>
            </a:r>
            <a:r>
              <a:rPr lang="ru-RU" sz="2600" dirty="0"/>
              <a:t> </a:t>
            </a:r>
            <a:r>
              <a:rPr lang="ru-RU" sz="2600" dirty="0" err="1"/>
              <a:t>тривав</a:t>
            </a:r>
            <a:r>
              <a:rPr lang="ru-RU" sz="2600" dirty="0"/>
              <a:t> </a:t>
            </a:r>
            <a:r>
              <a:rPr lang="ru-RU" sz="2600" dirty="0" err="1"/>
              <a:t>більше</a:t>
            </a:r>
            <a:r>
              <a:rPr lang="ru-RU" sz="2600" dirty="0"/>
              <a:t> 300 </a:t>
            </a:r>
            <a:r>
              <a:rPr lang="ru-RU" sz="2600" dirty="0" err="1"/>
              <a:t>років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pic>
        <p:nvPicPr>
          <p:cNvPr id="6148" name="Picture 4" descr="http://www.galactic.name/photo/img/Jupiter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5265163" cy="534681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6327545"/>
            <a:ext cx="368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hlinkClick r:id="rId3" action="ppaction://hlinkfile"/>
              </a:rPr>
              <a:t>Відео</a:t>
            </a:r>
            <a:r>
              <a:rPr lang="ru-RU" dirty="0" smtClean="0">
                <a:hlinkClick r:id="rId3" action="ppaction://hlinkfile"/>
              </a:rPr>
              <a:t> про </a:t>
            </a:r>
            <a:r>
              <a:rPr lang="ru-RU" dirty="0" err="1" smtClean="0">
                <a:hlinkClick r:id="rId3" action="ppaction://hlinkfile"/>
              </a:rPr>
              <a:t>Юпітер</a:t>
            </a:r>
            <a:r>
              <a:rPr lang="ru-RU" dirty="0" smtClean="0">
                <a:hlinkClick r:id="rId3" action="ppaction://hlinkfile"/>
              </a:rPr>
              <a:t>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8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6">
                    <a:lumMod val="75000"/>
                  </a:schemeClr>
                </a:solidFill>
              </a:rPr>
              <a:t>Сатурн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602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 Сатурн</a:t>
            </a:r>
            <a:r>
              <a:rPr lang="en-US" dirty="0"/>
              <a:t> </a:t>
            </a:r>
            <a:r>
              <a:rPr lang="uk-UA" dirty="0"/>
              <a:t>— шоста за віддаленістю від Сонця та друга за розмірами планета Сонячної </a:t>
            </a:r>
            <a:r>
              <a:rPr lang="uk-UA" dirty="0" err="1"/>
              <a:t>системи.Сатурн</a:t>
            </a:r>
            <a:r>
              <a:rPr lang="uk-UA" dirty="0"/>
              <a:t> швидко обертається навколо своєї осі (з періодом</a:t>
            </a:r>
            <a:r>
              <a:rPr lang="en-US" dirty="0"/>
              <a:t> </a:t>
            </a:r>
            <a:r>
              <a:rPr lang="uk-UA" dirty="0"/>
              <a:t>— 10,23 години), складається переважно з рідкого водню і гелію, має товстий шар атмосфери.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Візитною карткою Сатурна є відомі кільця, що оперізують планету навколо екватора і складаються з безлічі крижаних часток з розмірами часток від міліметра до декількох метрів.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Сатурна </a:t>
            </a:r>
            <a:r>
              <a:rPr lang="ru-RU" dirty="0" err="1"/>
              <a:t>нахилена</a:t>
            </a:r>
            <a:r>
              <a:rPr lang="ru-RU" dirty="0"/>
              <a:t> до </a:t>
            </a:r>
            <a:r>
              <a:rPr lang="ru-RU" dirty="0" err="1"/>
              <a:t>площини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на 26° 44', тому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орбітою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свою </a:t>
            </a:r>
            <a:r>
              <a:rPr lang="ru-RU" dirty="0" err="1"/>
              <a:t>орієнтацію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Коли </a:t>
            </a:r>
            <a:r>
              <a:rPr lang="ru-RU" dirty="0" err="1"/>
              <a:t>площина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 </a:t>
            </a:r>
            <a:r>
              <a:rPr lang="ru-RU" dirty="0" err="1"/>
              <a:t>перетинає</a:t>
            </a:r>
            <a:r>
              <a:rPr lang="ru-RU" dirty="0"/>
              <a:t> Землю,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телескопи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 —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ширина </a:t>
            </a:r>
            <a:r>
              <a:rPr lang="ru-RU" dirty="0" err="1"/>
              <a:t>сягає</a:t>
            </a:r>
            <a:r>
              <a:rPr lang="ru-RU" dirty="0"/>
              <a:t> 137 000 км. Температура на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 Сатурна становить 150 К.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i="1" dirty="0" err="1"/>
              <a:t>від</a:t>
            </a:r>
            <a:r>
              <a:rPr lang="ru-RU" dirty="0"/>
              <a:t> Сатурна </a:t>
            </a:r>
            <a:r>
              <a:rPr lang="ru-RU" dirty="0" err="1"/>
              <a:t>вдвічі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яку Сатурн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енергія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гравітаційної</a:t>
            </a:r>
            <a:r>
              <a:rPr lang="ru-RU" dirty="0"/>
              <a:t> </a:t>
            </a:r>
            <a:r>
              <a:rPr lang="ru-RU" dirty="0" err="1"/>
              <a:t>диференціації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коли </a:t>
            </a:r>
            <a:r>
              <a:rPr lang="ru-RU" dirty="0" err="1"/>
              <a:t>важчий</a:t>
            </a:r>
            <a:r>
              <a:rPr lang="ru-RU" dirty="0"/>
              <a:t> </a:t>
            </a:r>
            <a:r>
              <a:rPr lang="ru-RU" dirty="0" err="1"/>
              <a:t>гелій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занурюється</a:t>
            </a:r>
            <a:r>
              <a:rPr lang="ru-RU" dirty="0"/>
              <a:t> в </a:t>
            </a:r>
            <a:r>
              <a:rPr lang="ru-RU" dirty="0" err="1"/>
              <a:t>надра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Сатурн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 </a:t>
            </a:r>
            <a:r>
              <a:rPr lang="ru-RU" dirty="0" err="1"/>
              <a:t>супутників</a:t>
            </a:r>
            <a:r>
              <a:rPr lang="ru-RU" dirty="0"/>
              <a:t> (до 2000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18) і 12 з них — </a:t>
            </a:r>
            <a:r>
              <a:rPr lang="ru-RU" dirty="0" err="1"/>
              <a:t>понад</a:t>
            </a:r>
            <a:r>
              <a:rPr lang="ru-RU" dirty="0"/>
              <a:t> 100 км у </a:t>
            </a:r>
            <a:r>
              <a:rPr lang="ru-RU" dirty="0" err="1"/>
              <a:t>діаметрі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uk-UA" dirty="0"/>
              <a:t>   </a:t>
            </a:r>
            <a:r>
              <a:rPr lang="ru-RU" dirty="0" err="1"/>
              <a:t>Магнітне</a:t>
            </a:r>
            <a:r>
              <a:rPr lang="ru-RU" dirty="0"/>
              <a:t> поле Сатурна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характер. </a:t>
            </a:r>
            <a:r>
              <a:rPr lang="ru-RU" dirty="0" err="1"/>
              <a:t>Вісь</a:t>
            </a:r>
            <a:r>
              <a:rPr lang="ru-RU" dirty="0"/>
              <a:t> диполя </a:t>
            </a:r>
            <a:r>
              <a:rPr lang="ru-RU" dirty="0" err="1"/>
              <a:t>збігається</a:t>
            </a:r>
            <a:r>
              <a:rPr lang="ru-RU" dirty="0"/>
              <a:t> з </a:t>
            </a:r>
            <a:r>
              <a:rPr lang="ru-RU" dirty="0" err="1"/>
              <a:t>віссю</a:t>
            </a:r>
            <a:r>
              <a:rPr lang="ru-RU" dirty="0"/>
              <a:t> </a:t>
            </a:r>
            <a:r>
              <a:rPr lang="ru-RU" dirty="0" err="1" smtClean="0"/>
              <a:t>обертання</a:t>
            </a:r>
            <a:r>
              <a:rPr lang="ru-RU" dirty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Меркурія</a:t>
            </a:r>
            <a:r>
              <a:rPr lang="ru-RU" dirty="0"/>
              <a:t> і </a:t>
            </a:r>
            <a:r>
              <a:rPr lang="ru-RU" dirty="0" err="1"/>
              <a:t>Юпітера</a:t>
            </a:r>
            <a:r>
              <a:rPr lang="ru-RU" dirty="0"/>
              <a:t>. </a:t>
            </a:r>
            <a:r>
              <a:rPr lang="ru-RU" dirty="0" err="1"/>
              <a:t>Магнітосфера</a:t>
            </a:r>
            <a:r>
              <a:rPr lang="ru-RU" dirty="0"/>
              <a:t> Сатурна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симетричний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. </a:t>
            </a:r>
            <a:r>
              <a:rPr lang="ru-RU" dirty="0" err="1"/>
              <a:t>Радіаційні</a:t>
            </a:r>
            <a:r>
              <a:rPr lang="ru-RU" dirty="0"/>
              <a:t> </a:t>
            </a:r>
            <a:r>
              <a:rPr lang="ru-RU" dirty="0" err="1"/>
              <a:t>пояси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правильну</a:t>
            </a:r>
            <a:r>
              <a:rPr lang="ru-RU" dirty="0"/>
              <a:t> форму, в них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, де </a:t>
            </a:r>
            <a:r>
              <a:rPr lang="ru-RU" dirty="0" err="1"/>
              <a:t>заряджені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вимітаються</a:t>
            </a:r>
            <a:r>
              <a:rPr lang="ru-RU" dirty="0"/>
              <a:t> </a:t>
            </a:r>
            <a:r>
              <a:rPr lang="ru-RU" dirty="0" err="1"/>
              <a:t>супутниками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кільцями</a:t>
            </a:r>
            <a:r>
              <a:rPr lang="ru-RU" dirty="0"/>
              <a:t>.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. За </a:t>
            </a:r>
            <a:r>
              <a:rPr lang="ru-RU" dirty="0" err="1"/>
              <a:t>супутниками</a:t>
            </a:r>
            <a:r>
              <a:rPr lang="ru-RU" dirty="0"/>
              <a:t> Сатурна </a:t>
            </a:r>
            <a:r>
              <a:rPr lang="ru-RU" dirty="0" err="1"/>
              <a:t>тягнуться</a:t>
            </a:r>
            <a:r>
              <a:rPr lang="ru-RU" dirty="0"/>
              <a:t> </a:t>
            </a:r>
            <a:r>
              <a:rPr lang="ru-RU" dirty="0" err="1"/>
              <a:t>хвости</a:t>
            </a:r>
            <a:r>
              <a:rPr lang="ru-RU" dirty="0"/>
              <a:t> з </a:t>
            </a:r>
            <a:r>
              <a:rPr lang="ru-RU" dirty="0" err="1"/>
              <a:t>нейтральних</a:t>
            </a:r>
            <a:r>
              <a:rPr lang="ru-RU" dirty="0"/>
              <a:t> та </a:t>
            </a:r>
            <a:r>
              <a:rPr lang="ru-RU" dirty="0" err="1"/>
              <a:t>іонізованих</a:t>
            </a:r>
            <a:r>
              <a:rPr lang="ru-RU" dirty="0"/>
              <a:t> молекул і </a:t>
            </a:r>
            <a:r>
              <a:rPr lang="ru-RU" dirty="0" err="1"/>
              <a:t>атомів</a:t>
            </a:r>
            <a:r>
              <a:rPr lang="ru-RU" dirty="0"/>
              <a:t> газу,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гігантські</a:t>
            </a:r>
            <a:r>
              <a:rPr lang="ru-RU" dirty="0"/>
              <a:t> тори на </a:t>
            </a:r>
            <a:r>
              <a:rPr lang="ru-RU" dirty="0" err="1"/>
              <a:t>орбітах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6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Сатурн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2474" y="1058206"/>
            <a:ext cx="4032448" cy="59492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dirty="0"/>
              <a:t>У </a:t>
            </a:r>
            <a:r>
              <a:rPr lang="ru-RU" sz="2600" dirty="0" err="1"/>
              <a:t>вісімдесятих</a:t>
            </a:r>
            <a:r>
              <a:rPr lang="ru-RU" sz="2600" dirty="0"/>
              <a:t> роках до Сатурна </a:t>
            </a:r>
            <a:r>
              <a:rPr lang="ru-RU" sz="2600" dirty="0" err="1"/>
              <a:t>були</a:t>
            </a:r>
            <a:r>
              <a:rPr lang="ru-RU" sz="2600" dirty="0"/>
              <a:t> </a:t>
            </a:r>
            <a:r>
              <a:rPr lang="ru-RU" sz="2600" dirty="0" err="1"/>
              <a:t>послані</a:t>
            </a:r>
            <a:r>
              <a:rPr lang="ru-RU" sz="2600" dirty="0"/>
              <a:t> «Вояджер 1» і «Вояджер 2», </a:t>
            </a:r>
            <a:r>
              <a:rPr lang="ru-RU" sz="2600" dirty="0" err="1"/>
              <a:t>яким</a:t>
            </a:r>
            <a:r>
              <a:rPr lang="ru-RU" sz="2600" dirty="0"/>
              <a:t> </a:t>
            </a:r>
            <a:r>
              <a:rPr lang="ru-RU" sz="2600" dirty="0" err="1"/>
              <a:t>вдалося</a:t>
            </a:r>
            <a:r>
              <a:rPr lang="ru-RU" sz="2600" dirty="0"/>
              <a:t> </a:t>
            </a:r>
            <a:r>
              <a:rPr lang="ru-RU" sz="2600" dirty="0" err="1"/>
              <a:t>сфотографувати</a:t>
            </a:r>
            <a:r>
              <a:rPr lang="ru-RU" sz="2600" dirty="0"/>
              <a:t> </a:t>
            </a:r>
            <a:r>
              <a:rPr lang="ru-RU" sz="2600" dirty="0" err="1"/>
              <a:t>якесь</a:t>
            </a:r>
            <a:r>
              <a:rPr lang="ru-RU" sz="2600" dirty="0"/>
              <a:t> </a:t>
            </a:r>
            <a:r>
              <a:rPr lang="ru-RU" sz="2600" dirty="0" err="1"/>
              <a:t>дивне</a:t>
            </a:r>
            <a:r>
              <a:rPr lang="ru-RU" sz="2600" dirty="0"/>
              <a:t> </a:t>
            </a:r>
            <a:r>
              <a:rPr lang="ru-RU" sz="2600" dirty="0" err="1"/>
              <a:t>утворення</a:t>
            </a:r>
            <a:r>
              <a:rPr lang="ru-RU" sz="2600" dirty="0"/>
              <a:t> в </a:t>
            </a:r>
            <a:r>
              <a:rPr lang="ru-RU" sz="2600" dirty="0" err="1"/>
              <a:t>районі</a:t>
            </a:r>
            <a:r>
              <a:rPr lang="ru-RU" sz="2600" dirty="0"/>
              <a:t> </a:t>
            </a:r>
            <a:r>
              <a:rPr lang="ru-RU" sz="2600" dirty="0" err="1"/>
              <a:t>північного</a:t>
            </a:r>
            <a:r>
              <a:rPr lang="ru-RU" sz="2600" dirty="0"/>
              <a:t> полюса </a:t>
            </a:r>
            <a:r>
              <a:rPr lang="ru-RU" sz="2600" dirty="0" err="1"/>
              <a:t>планети</a:t>
            </a:r>
            <a:r>
              <a:rPr lang="ru-RU" sz="2600" dirty="0"/>
              <a:t>. </a:t>
            </a:r>
            <a:r>
              <a:rPr lang="ru-RU" sz="2600" dirty="0" err="1"/>
              <a:t>Воно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правильної</a:t>
            </a:r>
            <a:r>
              <a:rPr lang="ru-RU" sz="2600" dirty="0"/>
              <a:t> </a:t>
            </a:r>
            <a:r>
              <a:rPr lang="ru-RU" sz="2600" dirty="0" err="1"/>
              <a:t>форми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дуже</a:t>
            </a:r>
            <a:r>
              <a:rPr lang="ru-RU" sz="2600" dirty="0"/>
              <a:t> </a:t>
            </a:r>
            <a:r>
              <a:rPr lang="ru-RU" sz="2600" dirty="0" err="1"/>
              <a:t>здивувало</a:t>
            </a:r>
            <a:r>
              <a:rPr lang="ru-RU" sz="2600" dirty="0"/>
              <a:t> </a:t>
            </a:r>
            <a:r>
              <a:rPr lang="ru-RU" sz="2600" dirty="0" err="1"/>
              <a:t>вчених</a:t>
            </a:r>
            <a:r>
              <a:rPr lang="ru-RU" sz="2600" dirty="0"/>
              <a:t>, але </a:t>
            </a:r>
            <a:r>
              <a:rPr lang="ru-RU" sz="2600" dirty="0" err="1"/>
              <a:t>можливо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правильність</a:t>
            </a:r>
            <a:r>
              <a:rPr lang="ru-RU" sz="2600" dirty="0"/>
              <a:t> </a:t>
            </a:r>
            <a:r>
              <a:rPr lang="ru-RU" sz="2600" dirty="0" err="1"/>
              <a:t>форми</a:t>
            </a:r>
            <a:r>
              <a:rPr lang="ru-RU" sz="2600" dirty="0"/>
              <a:t> </a:t>
            </a:r>
            <a:r>
              <a:rPr lang="ru-RU" sz="2600" dirty="0" err="1"/>
              <a:t>була</a:t>
            </a:r>
            <a:r>
              <a:rPr lang="ru-RU" sz="2600" dirty="0"/>
              <a:t> </a:t>
            </a:r>
            <a:r>
              <a:rPr lang="ru-RU" sz="2600" dirty="0" err="1"/>
              <a:t>випадковою</a:t>
            </a:r>
            <a:r>
              <a:rPr lang="ru-RU" sz="2600" dirty="0"/>
              <a:t>, та й </a:t>
            </a:r>
            <a:r>
              <a:rPr lang="ru-RU" sz="2600" dirty="0" err="1"/>
              <a:t>знімки</a:t>
            </a:r>
            <a:r>
              <a:rPr lang="ru-RU" sz="2600" dirty="0"/>
              <a:t> </a:t>
            </a:r>
            <a:r>
              <a:rPr lang="ru-RU" sz="2600" dirty="0" err="1"/>
              <a:t>були</a:t>
            </a:r>
            <a:r>
              <a:rPr lang="ru-RU" sz="2600" dirty="0"/>
              <a:t> не </a:t>
            </a:r>
            <a:r>
              <a:rPr lang="ru-RU" sz="2600" dirty="0" err="1"/>
              <a:t>дуже</a:t>
            </a:r>
            <a:r>
              <a:rPr lang="ru-RU" sz="2600" dirty="0"/>
              <a:t> </a:t>
            </a:r>
            <a:r>
              <a:rPr lang="ru-RU" sz="2600" dirty="0" err="1" smtClean="0"/>
              <a:t>якісні</a:t>
            </a:r>
            <a:r>
              <a:rPr lang="ru-RU" sz="2600" dirty="0" smtClean="0"/>
              <a:t>. </a:t>
            </a:r>
            <a:r>
              <a:rPr lang="uk-UA" sz="2600" dirty="0" smtClean="0"/>
              <a:t>В</a:t>
            </a:r>
            <a:r>
              <a:rPr lang="ru-RU" sz="2600" dirty="0" smtClean="0"/>
              <a:t> </a:t>
            </a:r>
            <a:r>
              <a:rPr lang="ru-RU" sz="2600" dirty="0"/>
              <a:t>2004 </a:t>
            </a:r>
            <a:r>
              <a:rPr lang="ru-RU" sz="2600" dirty="0" err="1"/>
              <a:t>році</a:t>
            </a:r>
            <a:r>
              <a:rPr lang="ru-RU" sz="2600" dirty="0"/>
              <a:t> до Сатурну </a:t>
            </a:r>
            <a:r>
              <a:rPr lang="ru-RU" sz="2600" dirty="0" err="1"/>
              <a:t>прибув</a:t>
            </a:r>
            <a:r>
              <a:rPr lang="ru-RU" sz="2600" dirty="0"/>
              <a:t> </a:t>
            </a:r>
            <a:r>
              <a:rPr lang="ru-RU" sz="2600" dirty="0" err="1"/>
              <a:t>апарат</a:t>
            </a:r>
            <a:r>
              <a:rPr lang="ru-RU" sz="2600" dirty="0"/>
              <a:t>– «</a:t>
            </a:r>
            <a:r>
              <a:rPr lang="ru-RU" sz="2600" dirty="0" err="1"/>
              <a:t>Кассіні</a:t>
            </a:r>
            <a:r>
              <a:rPr lang="ru-RU" sz="2600" dirty="0"/>
              <a:t>». </a:t>
            </a:r>
            <a:r>
              <a:rPr lang="uk-UA" sz="2600" dirty="0"/>
              <a:t>Ф</a:t>
            </a:r>
            <a:r>
              <a:rPr lang="ru-RU" sz="2600" dirty="0" err="1"/>
              <a:t>отографії</a:t>
            </a:r>
            <a:r>
              <a:rPr lang="ru-RU" sz="2600" dirty="0"/>
              <a:t> </a:t>
            </a:r>
            <a:r>
              <a:rPr lang="ru-RU" sz="2600" dirty="0" err="1"/>
              <a:t>якого</a:t>
            </a:r>
            <a:r>
              <a:rPr lang="ru-RU" sz="2600" dirty="0"/>
              <a:t> показали, </a:t>
            </a:r>
            <a:r>
              <a:rPr lang="ru-RU" sz="2600" dirty="0" err="1"/>
              <a:t>що</a:t>
            </a:r>
            <a:r>
              <a:rPr lang="ru-RU" sz="2600" dirty="0"/>
              <a:t> перед нами </a:t>
            </a:r>
            <a:r>
              <a:rPr lang="ru-RU" sz="2600" dirty="0" err="1"/>
              <a:t>правильний</a:t>
            </a:r>
            <a:r>
              <a:rPr lang="ru-RU" sz="2600" dirty="0"/>
              <a:t> </a:t>
            </a:r>
            <a:r>
              <a:rPr lang="ru-RU" sz="2600" dirty="0" err="1"/>
              <a:t>шестикутник</a:t>
            </a:r>
            <a:r>
              <a:rPr lang="ru-RU" sz="2600" dirty="0"/>
              <a:t>! </a:t>
            </a:r>
            <a:r>
              <a:rPr lang="ru-RU" sz="2600" dirty="0" err="1"/>
              <a:t>Кожна</a:t>
            </a:r>
            <a:r>
              <a:rPr lang="ru-RU" sz="2600" dirty="0"/>
              <a:t> </a:t>
            </a:r>
            <a:r>
              <a:rPr lang="ru-RU" sz="2600" dirty="0" err="1"/>
              <a:t>зі</a:t>
            </a:r>
            <a:r>
              <a:rPr lang="ru-RU" sz="2600" dirty="0"/>
              <a:t> </a:t>
            </a:r>
            <a:r>
              <a:rPr lang="ru-RU" sz="2600" dirty="0" err="1"/>
              <a:t>сторін</a:t>
            </a:r>
            <a:r>
              <a:rPr lang="ru-RU" sz="2600" dirty="0"/>
              <a:t> </a:t>
            </a:r>
            <a:r>
              <a:rPr lang="ru-RU" sz="2600" dirty="0" err="1"/>
              <a:t>шестикутника</a:t>
            </a:r>
            <a:r>
              <a:rPr lang="ru-RU" sz="2600" dirty="0"/>
              <a:t> </a:t>
            </a:r>
            <a:r>
              <a:rPr lang="ru-RU" sz="2600" dirty="0" err="1"/>
              <a:t>дорівнює</a:t>
            </a:r>
            <a:r>
              <a:rPr lang="ru-RU" sz="2600" dirty="0"/>
              <a:t> 14 000 км, і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постійно</a:t>
            </a:r>
            <a:r>
              <a:rPr lang="ru-RU" sz="2600" dirty="0"/>
              <a:t> </a:t>
            </a:r>
            <a:r>
              <a:rPr lang="ru-RU" sz="2600" dirty="0" err="1"/>
              <a:t>обертається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</a:t>
            </a:r>
            <a:r>
              <a:rPr lang="ru-RU" sz="2600" dirty="0" err="1"/>
              <a:t>годинникової</a:t>
            </a:r>
            <a:r>
              <a:rPr lang="ru-RU" sz="2600" dirty="0"/>
              <a:t> </a:t>
            </a:r>
            <a:r>
              <a:rPr lang="ru-RU" sz="2600" dirty="0" err="1"/>
              <a:t>стрілки</a:t>
            </a:r>
            <a:r>
              <a:rPr lang="uk-UA" sz="2600" dirty="0"/>
              <a:t>. </a:t>
            </a:r>
            <a:r>
              <a:rPr lang="ru-RU" sz="2600" dirty="0" err="1"/>
              <a:t>Явище</a:t>
            </a:r>
            <a:r>
              <a:rPr lang="ru-RU" sz="2600" dirty="0"/>
              <a:t> </a:t>
            </a:r>
            <a:r>
              <a:rPr lang="ru-RU" sz="2600" dirty="0" err="1"/>
              <a:t>отримало</a:t>
            </a:r>
            <a:r>
              <a:rPr lang="ru-RU" sz="2600" dirty="0"/>
              <a:t> </a:t>
            </a:r>
            <a:r>
              <a:rPr lang="ru-RU" sz="2600" dirty="0" err="1"/>
              <a:t>назву</a:t>
            </a:r>
            <a:r>
              <a:rPr lang="ru-RU" sz="2600" dirty="0"/>
              <a:t> «</a:t>
            </a:r>
            <a:r>
              <a:rPr lang="ru-RU" sz="2600" dirty="0" err="1"/>
              <a:t>Гексагон</a:t>
            </a:r>
            <a:r>
              <a:rPr lang="ru-RU" sz="2600" dirty="0"/>
              <a:t>» і </a:t>
            </a:r>
            <a:r>
              <a:rPr lang="ru-RU" sz="2600" dirty="0" err="1"/>
              <a:t>являє</a:t>
            </a:r>
            <a:r>
              <a:rPr lang="ru-RU" sz="2600" dirty="0"/>
              <a:t> собою </a:t>
            </a:r>
            <a:r>
              <a:rPr lang="ru-RU" sz="2600" dirty="0" err="1"/>
              <a:t>гігантський</a:t>
            </a:r>
            <a:r>
              <a:rPr lang="ru-RU" sz="2600" dirty="0"/>
              <a:t> вихор</a:t>
            </a:r>
            <a:r>
              <a:rPr lang="uk-UA" sz="2600" dirty="0"/>
              <a:t>. </a:t>
            </a:r>
            <a:endParaRPr lang="ru-RU" sz="2600" dirty="0"/>
          </a:p>
          <a:p>
            <a:pPr lvl="0"/>
            <a:r>
              <a:rPr lang="ru-RU" sz="2600" dirty="0"/>
              <a:t>У атмосферу Сатурну </a:t>
            </a:r>
            <a:r>
              <a:rPr lang="ru-RU" sz="2600" dirty="0" err="1"/>
              <a:t>надходить</a:t>
            </a:r>
            <a:r>
              <a:rPr lang="ru-RU" sz="2600" dirty="0"/>
              <a:t> вода, </a:t>
            </a:r>
            <a:r>
              <a:rPr lang="ru-RU" sz="2600" dirty="0" err="1"/>
              <a:t>назбирана</a:t>
            </a:r>
            <a:r>
              <a:rPr lang="ru-RU" sz="2600" dirty="0"/>
              <a:t> в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кільцях</a:t>
            </a:r>
            <a:r>
              <a:rPr lang="ru-RU" sz="2600" dirty="0"/>
              <a:t>. </a:t>
            </a:r>
            <a:r>
              <a:rPr lang="ru-RU" sz="2600" dirty="0" err="1"/>
              <a:t>Щоденний</a:t>
            </a:r>
            <a:r>
              <a:rPr lang="ru-RU" sz="2600" dirty="0"/>
              <a:t> </a:t>
            </a:r>
            <a:r>
              <a:rPr lang="ru-RU" sz="2600" dirty="0" err="1"/>
              <a:t>об’єм</a:t>
            </a:r>
            <a:r>
              <a:rPr lang="ru-RU" sz="2600" dirty="0"/>
              <a:t> </a:t>
            </a:r>
            <a:r>
              <a:rPr lang="ru-RU" sz="2600" dirty="0" err="1"/>
              <a:t>опадів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падають</a:t>
            </a:r>
            <a:r>
              <a:rPr lang="ru-RU" sz="2600" dirty="0"/>
              <a:t> на </a:t>
            </a:r>
            <a:r>
              <a:rPr lang="ru-RU" sz="2600" dirty="0" err="1"/>
              <a:t>газовий</a:t>
            </a:r>
            <a:r>
              <a:rPr lang="ru-RU" sz="2600" dirty="0"/>
              <a:t> </a:t>
            </a:r>
            <a:r>
              <a:rPr lang="ru-RU" sz="2600" dirty="0" err="1"/>
              <a:t>гігант</a:t>
            </a:r>
            <a:r>
              <a:rPr lang="ru-RU" sz="2600" dirty="0"/>
              <a:t>, </a:t>
            </a:r>
            <a:r>
              <a:rPr lang="ru-RU" sz="2600" dirty="0" err="1"/>
              <a:t>дорівнює</a:t>
            </a:r>
            <a:r>
              <a:rPr lang="ru-RU" sz="2600" dirty="0"/>
              <a:t> одному </a:t>
            </a:r>
            <a:r>
              <a:rPr lang="ru-RU" sz="2600" dirty="0" err="1"/>
              <a:t>олімпійському</a:t>
            </a:r>
            <a:r>
              <a:rPr lang="ru-RU" sz="2600" dirty="0"/>
              <a:t> </a:t>
            </a:r>
            <a:r>
              <a:rPr lang="ru-RU" sz="2600" dirty="0" err="1"/>
              <a:t>басейну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http://st.gdefon.com/wallpapers_original/wallpapers/454506_saturn_saturn_planeta_kosmos_qauz_1920x1200_%28www.GdeFon.ru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4906767" cy="51138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105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4" action="ppaction://hlinkfile"/>
              </a:rPr>
              <a:t>Відео</a:t>
            </a:r>
            <a:r>
              <a:rPr lang="ru-RU" dirty="0" smtClean="0">
                <a:hlinkClick r:id="rId4" action="ppaction://hlinkfile"/>
              </a:rPr>
              <a:t> про Сатурн.</a:t>
            </a:r>
            <a:r>
              <a:rPr lang="en-US" dirty="0" smtClean="0">
                <a:hlinkClick r:id="rId4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Уран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Уран</a:t>
            </a:r>
            <a:r>
              <a:rPr lang="ru-RU" dirty="0"/>
              <a:t> — </a:t>
            </a:r>
            <a:r>
              <a:rPr lang="ru-RU" dirty="0" err="1"/>
              <a:t>сьома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велика 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належить</a:t>
            </a:r>
            <a:r>
              <a:rPr lang="ru-RU" dirty="0"/>
              <a:t> до планет-</a:t>
            </a:r>
            <a:r>
              <a:rPr lang="ru-RU" dirty="0" err="1"/>
              <a:t>гігантів</a:t>
            </a:r>
            <a:r>
              <a:rPr lang="ru-RU" dirty="0"/>
              <a:t>. </a:t>
            </a:r>
            <a:r>
              <a:rPr lang="ru-RU" dirty="0" err="1"/>
              <a:t>Третя</a:t>
            </a:r>
            <a:r>
              <a:rPr lang="ru-RU" dirty="0"/>
              <a:t> за </a:t>
            </a:r>
            <a:r>
              <a:rPr lang="ru-RU" dirty="0" err="1"/>
              <a:t>діаметром</a:t>
            </a:r>
            <a:r>
              <a:rPr lang="ru-RU" dirty="0"/>
              <a:t> та </a:t>
            </a:r>
            <a:r>
              <a:rPr lang="ru-RU" dirty="0" err="1"/>
              <a:t>четверта</a:t>
            </a:r>
            <a:r>
              <a:rPr lang="ru-RU" dirty="0"/>
              <a:t> за </a:t>
            </a:r>
            <a:r>
              <a:rPr lang="ru-RU" dirty="0" err="1"/>
              <a:t>масою</a:t>
            </a:r>
            <a:r>
              <a:rPr lang="ru-RU" dirty="0"/>
              <a:t> 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системи.На</a:t>
            </a:r>
            <a:r>
              <a:rPr lang="ru-RU" dirty="0"/>
              <a:t>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r>
              <a:rPr lang="ru-RU" dirty="0"/>
              <a:t> — Сатурна та </a:t>
            </a:r>
            <a:r>
              <a:rPr lang="ru-RU" dirty="0" err="1"/>
              <a:t>Юпітера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в основному з </a:t>
            </a:r>
            <a:r>
              <a:rPr lang="ru-RU" dirty="0" err="1"/>
              <a:t>водню</a:t>
            </a:r>
            <a:r>
              <a:rPr lang="ru-RU" dirty="0"/>
              <a:t> і </a:t>
            </a:r>
            <a:r>
              <a:rPr lang="ru-RU" dirty="0" err="1"/>
              <a:t>гелію</a:t>
            </a:r>
            <a:r>
              <a:rPr lang="ru-RU" dirty="0"/>
              <a:t>, в </a:t>
            </a:r>
            <a:r>
              <a:rPr lang="ru-RU" dirty="0" err="1"/>
              <a:t>надрах</a:t>
            </a:r>
            <a:r>
              <a:rPr lang="ru-RU" dirty="0"/>
              <a:t> Урана та </a:t>
            </a:r>
            <a:r>
              <a:rPr lang="ru-RU" dirty="0" err="1"/>
              <a:t>схожого</a:t>
            </a:r>
            <a:r>
              <a:rPr lang="ru-RU" dirty="0"/>
              <a:t> з ним Нептуна, </a:t>
            </a:r>
            <a:r>
              <a:rPr lang="ru-RU" dirty="0" err="1"/>
              <a:t>відсутній</a:t>
            </a:r>
            <a:r>
              <a:rPr lang="ru-RU" dirty="0"/>
              <a:t> </a:t>
            </a:r>
            <a:r>
              <a:rPr lang="ru-RU" dirty="0" err="1"/>
              <a:t>металевий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у них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високотемпературних</a:t>
            </a:r>
            <a:r>
              <a:rPr lang="ru-RU" dirty="0"/>
              <a:t> </a:t>
            </a:r>
            <a:r>
              <a:rPr lang="ru-RU" dirty="0" err="1"/>
              <a:t>модифікацій</a:t>
            </a:r>
            <a:r>
              <a:rPr lang="ru-RU" dirty="0"/>
              <a:t> </a:t>
            </a:r>
            <a:r>
              <a:rPr lang="ru-RU" dirty="0" err="1"/>
              <a:t>льоду</a:t>
            </a:r>
            <a:r>
              <a:rPr lang="ru-RU" dirty="0"/>
              <a:t> — з </a:t>
            </a:r>
            <a:r>
              <a:rPr lang="ru-RU" dirty="0" err="1"/>
              <a:t>цієї</a:t>
            </a:r>
            <a:r>
              <a:rPr lang="ru-RU" dirty="0"/>
              <a:t> причини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виділили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в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/>
              <a:t>категорію</a:t>
            </a:r>
            <a:r>
              <a:rPr lang="ru-RU" dirty="0"/>
              <a:t> «</a:t>
            </a:r>
            <a:r>
              <a:rPr lang="ru-RU" dirty="0" err="1"/>
              <a:t>крижаних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r>
              <a:rPr lang="ru-RU" dirty="0"/>
              <a:t>». </a:t>
            </a:r>
            <a:r>
              <a:rPr lang="ru-RU" dirty="0" err="1"/>
              <a:t>Проте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Нептуна, </a:t>
            </a:r>
            <a:r>
              <a:rPr lang="ru-RU" dirty="0" err="1"/>
              <a:t>надра</a:t>
            </a:r>
            <a:r>
              <a:rPr lang="ru-RU" dirty="0"/>
              <a:t> Урана </a:t>
            </a:r>
            <a:r>
              <a:rPr lang="ru-RU" dirty="0" err="1"/>
              <a:t>складаються</a:t>
            </a:r>
            <a:r>
              <a:rPr lang="ru-RU" dirty="0"/>
              <a:t> в основному з </a:t>
            </a:r>
            <a:r>
              <a:rPr lang="ru-RU" dirty="0" err="1"/>
              <a:t>льодів</a:t>
            </a:r>
            <a:r>
              <a:rPr lang="ru-RU" dirty="0"/>
              <a:t> і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uk-UA" dirty="0"/>
              <a:t>   </a:t>
            </a:r>
            <a:r>
              <a:rPr lang="ru-RU" dirty="0"/>
              <a:t>Основу </a:t>
            </a:r>
            <a:r>
              <a:rPr lang="ru-RU" dirty="0" err="1"/>
              <a:t>атмосфери</a:t>
            </a:r>
            <a:r>
              <a:rPr lang="ru-RU" dirty="0"/>
              <a:t> Урана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та </a:t>
            </a:r>
            <a:r>
              <a:rPr lang="ru-RU" dirty="0" err="1"/>
              <a:t>гелій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 smtClean="0"/>
              <a:t>виявлені</a:t>
            </a:r>
            <a:r>
              <a:rPr lang="ru-RU" dirty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/>
              <a:t>метану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хмари з </a:t>
            </a:r>
            <a:r>
              <a:rPr lang="ru-RU" dirty="0" err="1"/>
              <a:t>льоду</a:t>
            </a:r>
            <a:r>
              <a:rPr lang="ru-RU" dirty="0"/>
              <a:t>, твердого </a:t>
            </a:r>
            <a:r>
              <a:rPr lang="ru-RU" dirty="0" err="1"/>
              <a:t>аміаку</a:t>
            </a:r>
            <a:r>
              <a:rPr lang="ru-RU" dirty="0"/>
              <a:t> і </a:t>
            </a:r>
            <a:r>
              <a:rPr lang="ru-RU" dirty="0" err="1"/>
              <a:t>водню</a:t>
            </a:r>
            <a:r>
              <a:rPr lang="ru-RU" dirty="0"/>
              <a:t>. Уран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найхолоднішу</a:t>
            </a:r>
            <a:r>
              <a:rPr lang="ru-RU" dirty="0"/>
              <a:t> </a:t>
            </a:r>
            <a:r>
              <a:rPr lang="ru-RU" dirty="0" err="1"/>
              <a:t>планетарну</a:t>
            </a:r>
            <a:r>
              <a:rPr lang="ru-RU" dirty="0"/>
              <a:t> атмосферу у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з </a:t>
            </a:r>
            <a:r>
              <a:rPr lang="ru-RU" dirty="0" err="1"/>
              <a:t>мінімальною</a:t>
            </a:r>
            <a:r>
              <a:rPr lang="ru-RU" dirty="0"/>
              <a:t> температурою в 49 К (-224 °C).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Уран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</a:t>
            </a:r>
            <a:r>
              <a:rPr lang="ru-RU" dirty="0" err="1"/>
              <a:t>шарувату</a:t>
            </a:r>
            <a:r>
              <a:rPr lang="ru-RU" dirty="0"/>
              <a:t> структуру </a:t>
            </a:r>
            <a:r>
              <a:rPr lang="ru-RU" dirty="0" err="1"/>
              <a:t>хмар</a:t>
            </a:r>
            <a:r>
              <a:rPr lang="ru-RU" dirty="0"/>
              <a:t>, де вода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нижній</a:t>
            </a:r>
            <a:r>
              <a:rPr lang="ru-RU" dirty="0"/>
              <a:t> шар, а метан — </a:t>
            </a:r>
            <a:r>
              <a:rPr lang="ru-RU" dirty="0" err="1"/>
              <a:t>верхній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Як </a:t>
            </a:r>
            <a:r>
              <a:rPr lang="ru-RU" dirty="0"/>
              <a:t>і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в Урана є система </a:t>
            </a:r>
            <a:r>
              <a:rPr lang="ru-RU" dirty="0" err="1"/>
              <a:t>кілець</a:t>
            </a:r>
            <a:r>
              <a:rPr lang="ru-RU" dirty="0"/>
              <a:t> та </a:t>
            </a:r>
            <a:r>
              <a:rPr lang="ru-RU" dirty="0" err="1"/>
              <a:t>магнітосфера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27 </a:t>
            </a:r>
            <a:r>
              <a:rPr lang="ru-RU" dirty="0" err="1"/>
              <a:t>супутників</a:t>
            </a:r>
            <a:r>
              <a:rPr lang="ru-RU" dirty="0"/>
              <a:t>. </a:t>
            </a:r>
            <a:r>
              <a:rPr lang="ru-RU" dirty="0" err="1"/>
              <a:t>Орієнтація</a:t>
            </a:r>
            <a:r>
              <a:rPr lang="ru-RU" dirty="0"/>
              <a:t> Урана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 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як </a:t>
            </a:r>
            <a:r>
              <a:rPr lang="ru-RU" dirty="0" err="1"/>
              <a:t>би</a:t>
            </a:r>
            <a:r>
              <a:rPr lang="ru-RU" dirty="0"/>
              <a:t> «на </a:t>
            </a:r>
            <a:r>
              <a:rPr lang="ru-RU" dirty="0" err="1"/>
              <a:t>боці</a:t>
            </a:r>
            <a:r>
              <a:rPr lang="ru-RU" dirty="0"/>
              <a:t>»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плоскості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довкола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планета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обернена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 то </a:t>
            </a:r>
            <a:r>
              <a:rPr lang="ru-RU" dirty="0" err="1"/>
              <a:t>північним</a:t>
            </a:r>
            <a:r>
              <a:rPr lang="ru-RU" dirty="0"/>
              <a:t> полюсом, то </a:t>
            </a:r>
            <a:r>
              <a:rPr lang="ru-RU" dirty="0" err="1"/>
              <a:t>південним</a:t>
            </a:r>
            <a:r>
              <a:rPr lang="ru-RU" dirty="0"/>
              <a:t>, то </a:t>
            </a:r>
            <a:r>
              <a:rPr lang="ru-RU" dirty="0" err="1"/>
              <a:t>екватором</a:t>
            </a:r>
            <a:r>
              <a:rPr lang="ru-RU" dirty="0"/>
              <a:t>, то </a:t>
            </a:r>
            <a:r>
              <a:rPr lang="ru-RU" dirty="0" err="1"/>
              <a:t>середніми</a:t>
            </a:r>
            <a:r>
              <a:rPr lang="ru-RU" dirty="0"/>
              <a:t> широтами.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вітрів</a:t>
            </a:r>
            <a:r>
              <a:rPr lang="ru-RU" dirty="0"/>
              <a:t> на </a:t>
            </a:r>
            <a:r>
              <a:rPr lang="ru-RU" dirty="0" err="1"/>
              <a:t>Урані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240 м/с.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Уран</a:t>
            </a:r>
            <a:endParaRPr lang="ru-RU" sz="4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87" y="908511"/>
            <a:ext cx="3456384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Уран - </a:t>
            </a:r>
            <a:r>
              <a:rPr lang="ru-RU" dirty="0" err="1"/>
              <a:t>найхолодніша</a:t>
            </a:r>
            <a:r>
              <a:rPr lang="ru-RU" dirty="0"/>
              <a:t> планета в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в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з невеликим </a:t>
            </a:r>
            <a:r>
              <a:rPr lang="ru-RU" dirty="0" err="1"/>
              <a:t>нахилом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нахилена</a:t>
            </a:r>
            <a:r>
              <a:rPr lang="ru-RU" dirty="0"/>
              <a:t> на 23,5 </a:t>
            </a:r>
            <a:r>
              <a:rPr lang="ru-RU" dirty="0" smtClean="0"/>
              <a:t>градуса, але </a:t>
            </a:r>
            <a:r>
              <a:rPr lang="ru-RU" dirty="0" err="1"/>
              <a:t>нахил</a:t>
            </a:r>
            <a:r>
              <a:rPr lang="ru-RU" dirty="0"/>
              <a:t> Урану - 99 </a:t>
            </a:r>
            <a:r>
              <a:rPr lang="ru-RU" dirty="0" err="1"/>
              <a:t>градусів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Уран - друга </a:t>
            </a:r>
            <a:r>
              <a:rPr lang="ru-RU" dirty="0" err="1"/>
              <a:t>після</a:t>
            </a:r>
            <a:r>
              <a:rPr lang="ru-RU" dirty="0"/>
              <a:t> Сатурна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щільна</a:t>
            </a:r>
            <a:r>
              <a:rPr lang="ru-RU" dirty="0"/>
              <a:t> планета.</a:t>
            </a:r>
          </a:p>
          <a:p>
            <a:pPr lvl="0"/>
            <a:r>
              <a:rPr lang="ru-RU" dirty="0" err="1"/>
              <a:t>Магнітне</a:t>
            </a:r>
            <a:r>
              <a:rPr lang="ru-RU" dirty="0"/>
              <a:t> поле у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вельми </a:t>
            </a:r>
            <a:r>
              <a:rPr lang="ru-RU" dirty="0" err="1"/>
              <a:t>специфічне</a:t>
            </a:r>
            <a:r>
              <a:rPr lang="ru-RU" dirty="0"/>
              <a:t>, з точки </a:t>
            </a:r>
            <a:r>
              <a:rPr lang="ru-RU" dirty="0" err="1"/>
              <a:t>зору</a:t>
            </a:r>
            <a:r>
              <a:rPr lang="ru-RU" dirty="0"/>
              <a:t> землян: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спрямоване</a:t>
            </a:r>
            <a:r>
              <a:rPr lang="ru-RU" dirty="0"/>
              <a:t> з </a:t>
            </a:r>
            <a:r>
              <a:rPr lang="ru-RU" dirty="0" err="1"/>
              <a:t>геометричного</a:t>
            </a:r>
            <a:r>
              <a:rPr lang="ru-RU" dirty="0"/>
              <a:t> центру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нахилене</a:t>
            </a:r>
            <a:r>
              <a:rPr lang="ru-RU" dirty="0"/>
              <a:t> на 59 </a:t>
            </a:r>
            <a:r>
              <a:rPr lang="ru-RU" dirty="0" err="1"/>
              <a:t>градусів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6" name="Picture 4" descr="http://ic.pics.livejournal.com/ru_deep_space/60465376/130361/13036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5448300" cy="54726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381328"/>
            <a:ext cx="343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hlinkClick r:id="rId3" action="ppaction://hlinkfile"/>
              </a:rPr>
              <a:t>Відео</a:t>
            </a:r>
            <a:r>
              <a:rPr lang="ru-RU" dirty="0" smtClean="0">
                <a:hlinkClick r:id="rId3" action="ppaction://hlinkfile"/>
              </a:rPr>
              <a:t> про Уран.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00B0F0"/>
                </a:solidFill>
              </a:rPr>
              <a:t>Нептун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 </a:t>
            </a:r>
            <a:r>
              <a:rPr lang="ru-RU" b="1" dirty="0"/>
              <a:t>Нептун</a:t>
            </a:r>
            <a:r>
              <a:rPr lang="ru-RU" dirty="0"/>
              <a:t> — </a:t>
            </a:r>
            <a:r>
              <a:rPr lang="ru-RU" dirty="0" err="1"/>
              <a:t>восьма</a:t>
            </a:r>
            <a:r>
              <a:rPr lang="ru-RU" dirty="0"/>
              <a:t> за </a:t>
            </a:r>
            <a:r>
              <a:rPr lang="ru-RU" dirty="0" err="1"/>
              <a:t>віддаленістю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четверта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і </a:t>
            </a:r>
            <a:r>
              <a:rPr lang="ru-RU" dirty="0" err="1"/>
              <a:t>третя</a:t>
            </a:r>
            <a:r>
              <a:rPr lang="ru-RU" dirty="0"/>
              <a:t> за </a:t>
            </a:r>
            <a:r>
              <a:rPr lang="ru-RU" dirty="0" err="1"/>
              <a:t>масою</a:t>
            </a:r>
            <a:r>
              <a:rPr lang="ru-RU" dirty="0"/>
              <a:t> 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планет-</a:t>
            </a:r>
            <a:r>
              <a:rPr lang="ru-RU" dirty="0" err="1"/>
              <a:t>гігантів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орбіта</a:t>
            </a:r>
            <a:r>
              <a:rPr lang="ru-RU" dirty="0"/>
              <a:t> </a:t>
            </a:r>
            <a:r>
              <a:rPr lang="ru-RU" dirty="0" err="1"/>
              <a:t>перетинається</a:t>
            </a:r>
            <a:r>
              <a:rPr lang="ru-RU" dirty="0"/>
              <a:t> з </a:t>
            </a:r>
            <a:r>
              <a:rPr lang="ru-RU" dirty="0" err="1"/>
              <a:t>орбітою</a:t>
            </a:r>
            <a:r>
              <a:rPr lang="ru-RU" dirty="0"/>
              <a:t> Плутона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. Нептун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2</a:t>
            </a:r>
            <a:r>
              <a:rPr lang="uk-UA" dirty="0"/>
              <a:t>3</a:t>
            </a:r>
            <a:r>
              <a:rPr lang="ru-RU" dirty="0"/>
              <a:t> </a:t>
            </a:r>
            <a:r>
              <a:rPr lang="ru-RU" dirty="0" err="1"/>
              <a:t>вересня</a:t>
            </a:r>
            <a:r>
              <a:rPr lang="ru-RU" dirty="0"/>
              <a:t> 1846 року, і став </a:t>
            </a:r>
            <a:r>
              <a:rPr lang="ru-RU" dirty="0" err="1"/>
              <a:t>першою</a:t>
            </a:r>
            <a:r>
              <a:rPr lang="ru-RU" dirty="0"/>
              <a:t> планетою,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математичним</a:t>
            </a:r>
            <a:r>
              <a:rPr lang="ru-RU" dirty="0"/>
              <a:t> </a:t>
            </a:r>
            <a:r>
              <a:rPr lang="ru-RU" dirty="0" err="1"/>
              <a:t>розрахункам</a:t>
            </a:r>
            <a:r>
              <a:rPr lang="ru-RU" dirty="0"/>
              <a:t>, а не шляхом </a:t>
            </a:r>
            <a:r>
              <a:rPr lang="ru-RU" dirty="0" err="1"/>
              <a:t>регулярних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. </a:t>
            </a:r>
            <a:r>
              <a:rPr lang="ru-RU" dirty="0" err="1"/>
              <a:t>Припущення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непередбаченими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орбіті</a:t>
            </a:r>
            <a:r>
              <a:rPr lang="ru-RU" dirty="0"/>
              <a:t> Урану</a:t>
            </a:r>
            <a:r>
              <a:rPr lang="uk-UA" dirty="0"/>
              <a:t>. </a:t>
            </a:r>
            <a:r>
              <a:rPr lang="ru-RU" dirty="0"/>
              <a:t>Нептун за </a:t>
            </a:r>
            <a:r>
              <a:rPr lang="ru-RU" dirty="0" err="1"/>
              <a:t>своїм</a:t>
            </a:r>
            <a:r>
              <a:rPr lang="ru-RU" dirty="0"/>
              <a:t> складом </a:t>
            </a:r>
            <a:r>
              <a:rPr lang="ru-RU" dirty="0" err="1"/>
              <a:t>близький</a:t>
            </a:r>
            <a:r>
              <a:rPr lang="ru-RU" dirty="0"/>
              <a:t> до Урану, 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за складом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планетів-гігантів</a:t>
            </a:r>
            <a:r>
              <a:rPr lang="ru-RU" dirty="0"/>
              <a:t> — </a:t>
            </a:r>
            <a:r>
              <a:rPr lang="ru-RU" dirty="0" err="1"/>
              <a:t>Юпітера</a:t>
            </a:r>
            <a:r>
              <a:rPr lang="ru-RU" dirty="0"/>
              <a:t> та Сатурну. </a:t>
            </a:r>
            <a:r>
              <a:rPr lang="ru-RU" dirty="0" err="1"/>
              <a:t>Інколи</a:t>
            </a:r>
            <a:r>
              <a:rPr lang="ru-RU" dirty="0"/>
              <a:t> Уран та Нептун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«</a:t>
            </a:r>
            <a:r>
              <a:rPr lang="ru-RU" dirty="0" err="1"/>
              <a:t>крижаних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uk-UA" dirty="0"/>
              <a:t>   </a:t>
            </a:r>
            <a:r>
              <a:rPr lang="ru-RU" dirty="0"/>
              <a:t> Атмосфера Нептуна, 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 та Сатурну, </a:t>
            </a:r>
            <a:r>
              <a:rPr lang="ru-RU" dirty="0" err="1"/>
              <a:t>складається</a:t>
            </a:r>
            <a:r>
              <a:rPr lang="ru-RU" dirty="0"/>
              <a:t> в основному з </a:t>
            </a:r>
            <a:r>
              <a:rPr lang="ru-RU" dirty="0" err="1"/>
              <a:t>водню</a:t>
            </a:r>
            <a:r>
              <a:rPr lang="ru-RU" dirty="0"/>
              <a:t> та </a:t>
            </a:r>
            <a:r>
              <a:rPr lang="ru-RU" dirty="0" err="1"/>
              <a:t>гелію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</a:t>
            </a:r>
            <a:r>
              <a:rPr lang="ru-RU" dirty="0" err="1"/>
              <a:t>сліди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 і, </a:t>
            </a:r>
            <a:r>
              <a:rPr lang="ru-RU" dirty="0" err="1"/>
              <a:t>можливо</a:t>
            </a:r>
            <a:r>
              <a:rPr lang="ru-RU" dirty="0"/>
              <a:t>, азоту. У </a:t>
            </a:r>
            <a:r>
              <a:rPr lang="ru-RU" dirty="0" err="1"/>
              <a:t>атмосфері</a:t>
            </a:r>
            <a:r>
              <a:rPr lang="ru-RU" dirty="0"/>
              <a:t> Нептуну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більшій</a:t>
            </a:r>
            <a:r>
              <a:rPr lang="ru-RU" dirty="0"/>
              <a:t> </a:t>
            </a:r>
            <a:r>
              <a:rPr lang="ru-RU" dirty="0" err="1"/>
              <a:t>пропорції</a:t>
            </a:r>
            <a:r>
              <a:rPr lang="ru-RU" dirty="0"/>
              <a:t> </a:t>
            </a:r>
            <a:r>
              <a:rPr lang="ru-RU" dirty="0" err="1"/>
              <a:t>лід</a:t>
            </a:r>
            <a:r>
              <a:rPr lang="ru-RU" dirty="0"/>
              <a:t>: </a:t>
            </a:r>
            <a:r>
              <a:rPr lang="ru-RU" dirty="0" err="1"/>
              <a:t>водний</a:t>
            </a:r>
            <a:r>
              <a:rPr lang="ru-RU" dirty="0"/>
              <a:t>, </a:t>
            </a:r>
            <a:r>
              <a:rPr lang="ru-RU" dirty="0" err="1"/>
              <a:t>аміачний</a:t>
            </a:r>
            <a:r>
              <a:rPr lang="ru-RU" dirty="0"/>
              <a:t>, </a:t>
            </a:r>
            <a:r>
              <a:rPr lang="ru-RU" dirty="0" err="1"/>
              <a:t>метановий</a:t>
            </a:r>
            <a:r>
              <a:rPr lang="ru-RU" dirty="0"/>
              <a:t>. Ядро Нептуна, як і Урану,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з </a:t>
            </a:r>
            <a:r>
              <a:rPr lang="ru-RU" dirty="0" err="1"/>
              <a:t>льоду</a:t>
            </a:r>
            <a:r>
              <a:rPr lang="ru-RU" dirty="0"/>
              <a:t> і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 </a:t>
            </a:r>
            <a:r>
              <a:rPr lang="ru-RU" dirty="0" err="1"/>
              <a:t>Сліди</a:t>
            </a:r>
            <a:r>
              <a:rPr lang="ru-RU" dirty="0"/>
              <a:t> метану в </a:t>
            </a:r>
            <a:r>
              <a:rPr lang="ru-RU" dirty="0" err="1"/>
              <a:t>зовнішніх</a:t>
            </a:r>
            <a:r>
              <a:rPr lang="ru-RU" dirty="0"/>
              <a:t> шарах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є причиною </a:t>
            </a:r>
            <a:r>
              <a:rPr lang="ru-RU" dirty="0" err="1"/>
              <a:t>синього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   </a:t>
            </a:r>
            <a:r>
              <a:rPr lang="ru-RU" dirty="0"/>
              <a:t>В </a:t>
            </a:r>
            <a:r>
              <a:rPr lang="ru-RU" dirty="0" err="1"/>
              <a:t>атмосфері</a:t>
            </a:r>
            <a:r>
              <a:rPr lang="ru-RU" dirty="0"/>
              <a:t> Нептуна </a:t>
            </a:r>
            <a:r>
              <a:rPr lang="ru-RU" dirty="0" err="1"/>
              <a:t>бушують</a:t>
            </a:r>
            <a:r>
              <a:rPr lang="ru-RU" dirty="0"/>
              <a:t> </a:t>
            </a:r>
            <a:r>
              <a:rPr lang="ru-RU" dirty="0" err="1"/>
              <a:t>найсильніші</a:t>
            </a:r>
            <a:r>
              <a:rPr lang="ru-RU" dirty="0"/>
              <a:t> </a:t>
            </a:r>
            <a:r>
              <a:rPr lang="ru-RU" dirty="0" err="1"/>
              <a:t>вітри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планет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2100 км/год.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прольоту</a:t>
            </a:r>
            <a:r>
              <a:rPr lang="ru-RU" dirty="0"/>
              <a:t> «Вояджера-2» в 1989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Нептуна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так </a:t>
            </a:r>
            <a:r>
              <a:rPr lang="ru-RU" dirty="0" err="1"/>
              <a:t>звану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темну </a:t>
            </a:r>
            <a:r>
              <a:rPr lang="ru-RU" dirty="0" err="1"/>
              <a:t>пляму</a:t>
            </a:r>
            <a:r>
              <a:rPr lang="ru-RU" dirty="0"/>
              <a:t>, </a:t>
            </a:r>
            <a:r>
              <a:rPr lang="ru-RU" dirty="0" err="1"/>
              <a:t>аналогічну</a:t>
            </a:r>
            <a:r>
              <a:rPr lang="ru-RU" dirty="0"/>
              <a:t>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червоній</a:t>
            </a:r>
            <a:r>
              <a:rPr lang="ru-RU" dirty="0"/>
              <a:t> </a:t>
            </a:r>
            <a:r>
              <a:rPr lang="ru-RU" dirty="0" err="1"/>
              <a:t>плямі</a:t>
            </a:r>
            <a:r>
              <a:rPr lang="ru-RU" dirty="0"/>
              <a:t> на </a:t>
            </a:r>
            <a:r>
              <a:rPr lang="ru-RU" dirty="0" err="1"/>
              <a:t>Юпітері</a:t>
            </a:r>
            <a:r>
              <a:rPr lang="ru-RU" dirty="0"/>
              <a:t>. Температура Нептуна у </a:t>
            </a:r>
            <a:r>
              <a:rPr lang="ru-RU" dirty="0" err="1"/>
              <a:t>верхніх</a:t>
            </a:r>
            <a:r>
              <a:rPr lang="ru-RU" dirty="0"/>
              <a:t> шарах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близька</a:t>
            </a:r>
            <a:r>
              <a:rPr lang="ru-RU" dirty="0"/>
              <a:t> до −220 °C. У Нептуна є </a:t>
            </a:r>
            <a:r>
              <a:rPr lang="ru-RU" dirty="0" err="1"/>
              <a:t>слабка</a:t>
            </a:r>
            <a:r>
              <a:rPr lang="ru-RU" dirty="0"/>
              <a:t> та </a:t>
            </a:r>
            <a:r>
              <a:rPr lang="ru-RU" dirty="0" err="1"/>
              <a:t>фрагментована</a:t>
            </a:r>
            <a:r>
              <a:rPr lang="ru-RU" dirty="0"/>
              <a:t> </a:t>
            </a:r>
            <a:r>
              <a:rPr lang="ru-RU" dirty="0" err="1"/>
              <a:t>кільцева</a:t>
            </a:r>
            <a:r>
              <a:rPr lang="ru-RU" dirty="0"/>
              <a:t> система</a:t>
            </a:r>
            <a:r>
              <a:rPr lang="uk-UA" dirty="0"/>
              <a:t>. </a:t>
            </a:r>
            <a:r>
              <a:rPr lang="ru-RU" dirty="0"/>
              <a:t>Нептун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</a:t>
            </a:r>
            <a:r>
              <a:rPr lang="ru-RU" dirty="0" err="1"/>
              <a:t>напруженість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на полюсах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вдвічі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Вітри</a:t>
            </a:r>
            <a:r>
              <a:rPr lang="ru-RU" dirty="0"/>
              <a:t> </a:t>
            </a:r>
            <a:r>
              <a:rPr lang="ru-RU" dirty="0" err="1"/>
              <a:t>дмуть</a:t>
            </a:r>
            <a:r>
              <a:rPr lang="ru-RU" dirty="0"/>
              <a:t> на </a:t>
            </a:r>
            <a:r>
              <a:rPr lang="ru-RU" dirty="0" err="1"/>
              <a:t>Нептуні</a:t>
            </a:r>
            <a:r>
              <a:rPr lang="ru-RU" dirty="0"/>
              <a:t> в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Нептун </a:t>
            </a:r>
            <a:r>
              <a:rPr lang="ru-RU" dirty="0" err="1"/>
              <a:t>має</a:t>
            </a:r>
            <a:r>
              <a:rPr lang="ru-RU" dirty="0"/>
              <a:t> 14 </a:t>
            </a:r>
            <a:r>
              <a:rPr lang="ru-RU" dirty="0" err="1"/>
              <a:t>супутників</a:t>
            </a:r>
            <a:r>
              <a:rPr lang="ru-RU" dirty="0"/>
              <a:t>: 1 великий, 3 </a:t>
            </a:r>
            <a:r>
              <a:rPr lang="ru-RU" dirty="0" err="1"/>
              <a:t>середніх</a:t>
            </a:r>
            <a:r>
              <a:rPr lang="ru-RU" dirty="0"/>
              <a:t> і 10 маленьких.</a:t>
            </a:r>
          </a:p>
        </p:txBody>
      </p:sp>
    </p:spTree>
    <p:extLst>
      <p:ext uri="{BB962C8B-B14F-4D97-AF65-F5344CB8AC3E}">
        <p14:creationId xmlns:p14="http://schemas.microsoft.com/office/powerpoint/2010/main" val="35211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F0"/>
                </a:solidFill>
              </a:rPr>
              <a:t>Нептун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980728"/>
            <a:ext cx="3888432" cy="568863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У </a:t>
            </a:r>
            <a:r>
              <a:rPr lang="ru-RU" dirty="0" err="1"/>
              <a:t>низьких</a:t>
            </a:r>
            <a:r>
              <a:rPr lang="ru-RU" dirty="0"/>
              <a:t> широтах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дме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екватору</a:t>
            </a:r>
            <a:r>
              <a:rPr lang="ru-RU" dirty="0"/>
              <a:t> у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100 м/сек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ru-RU" dirty="0"/>
              <a:t>Планета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метан, </a:t>
            </a:r>
            <a:r>
              <a:rPr lang="ru-RU" dirty="0" err="1"/>
              <a:t>існуючий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, </a:t>
            </a:r>
            <a:r>
              <a:rPr lang="ru-RU" dirty="0" err="1"/>
              <a:t>поглинає</a:t>
            </a:r>
            <a:r>
              <a:rPr lang="ru-RU" dirty="0"/>
              <a:t> </a:t>
            </a:r>
            <a:r>
              <a:rPr lang="ru-RU" dirty="0" err="1"/>
              <a:t>червоне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відбиває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як </a:t>
            </a:r>
            <a:r>
              <a:rPr lang="ru-RU" dirty="0" err="1"/>
              <a:t>синій</a:t>
            </a:r>
            <a:r>
              <a:rPr lang="ru-RU" dirty="0"/>
              <a:t> в космос.</a:t>
            </a:r>
          </a:p>
          <a:p>
            <a:pPr lvl="0"/>
            <a:r>
              <a:rPr lang="ru-RU" dirty="0"/>
              <a:t>Планета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виявлена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 в 1843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mostinfo.su/most/neptun-m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" y="1052736"/>
            <a:ext cx="5040559" cy="532859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471" y="6381328"/>
            <a:ext cx="304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3" action="ppaction://hlinkfile"/>
              </a:rPr>
              <a:t>Відео</a:t>
            </a:r>
            <a:r>
              <a:rPr lang="ru-RU" dirty="0" smtClean="0">
                <a:hlinkClick r:id="rId3" action="ppaction://hlinkfile"/>
              </a:rPr>
              <a:t> про Нептун.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Карликові планети</a:t>
            </a:r>
            <a:endParaRPr lang="ru-RU" sz="48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4104456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900" b="1" dirty="0" err="1" smtClean="0"/>
              <a:t>Церера</a:t>
            </a:r>
            <a:r>
              <a:rPr lang="uk-UA" sz="3900" b="1" dirty="0" smtClean="0"/>
              <a:t>:</a:t>
            </a:r>
          </a:p>
          <a:p>
            <a:pPr marL="0" indent="0">
              <a:buNone/>
            </a:pPr>
            <a:r>
              <a:rPr lang="ru-RU" dirty="0" err="1"/>
              <a:t>К</a:t>
            </a:r>
            <a:r>
              <a:rPr lang="ru-RU" dirty="0" err="1" smtClean="0"/>
              <a:t>арликова</a:t>
            </a:r>
            <a:r>
              <a:rPr lang="ru-RU" dirty="0" smtClean="0"/>
              <a:t> </a:t>
            </a:r>
            <a:r>
              <a:rPr lang="ru-RU" dirty="0"/>
              <a:t>планета в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астероїдів</a:t>
            </a:r>
            <a:r>
              <a:rPr lang="ru-RU" dirty="0"/>
              <a:t>,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uk-UA" dirty="0"/>
              <a:t>При діаметрі близько 950 км. (590 миль), </a:t>
            </a:r>
            <a:r>
              <a:rPr lang="uk-UA" dirty="0" err="1"/>
              <a:t>Церера</a:t>
            </a:r>
            <a:r>
              <a:rPr lang="uk-UA" dirty="0"/>
              <a:t> на сьогодні є найбільшим і наймасивнішим тілом в поясі астероїдів, а за розміром перевершує багато великих супутників планет-гігантів та містить майже третину (32</a:t>
            </a:r>
            <a:r>
              <a:rPr lang="ru-RU" dirty="0"/>
              <a:t> </a:t>
            </a:r>
            <a:r>
              <a:rPr lang="uk-UA" dirty="0"/>
              <a:t>%) загальної маси поясу. Значна маса </a:t>
            </a:r>
            <a:r>
              <a:rPr lang="uk-UA" dirty="0" err="1"/>
              <a:t>Церери</a:t>
            </a:r>
            <a:r>
              <a:rPr lang="uk-UA" dirty="0"/>
              <a:t> призвела до того, що під дією власної гравітації це небесне тіло, як і багато інших планетоїдів, набуло форми, близької до сферичної. Проте на цьому її еволюція не скінчилася і, на відміну від більшості астероїдів, на </a:t>
            </a:r>
            <a:r>
              <a:rPr lang="uk-UA" dirty="0" err="1"/>
              <a:t>Церері</a:t>
            </a:r>
            <a:r>
              <a:rPr lang="uk-UA" dirty="0"/>
              <a:t> почалася диференціація внутрішньої структури</a:t>
            </a:r>
            <a:r>
              <a:rPr lang="ru-RU" dirty="0"/>
              <a:t> </a:t>
            </a:r>
            <a:r>
              <a:rPr lang="uk-UA" dirty="0"/>
              <a:t>— важчі породи опускалися до центру, легші піднімалися до поверхні. </a:t>
            </a:r>
            <a:r>
              <a:rPr lang="ru-RU" dirty="0"/>
              <a:t>Таким чином </a:t>
            </a:r>
            <a:r>
              <a:rPr lang="ru-RU" dirty="0" err="1"/>
              <a:t>сформувалося</a:t>
            </a:r>
            <a:r>
              <a:rPr lang="ru-RU" dirty="0"/>
              <a:t> </a:t>
            </a:r>
            <a:r>
              <a:rPr lang="ru-RU" dirty="0" err="1"/>
              <a:t>кам'яне</a:t>
            </a:r>
            <a:r>
              <a:rPr lang="ru-RU" dirty="0"/>
              <a:t> ядро і </a:t>
            </a:r>
            <a:r>
              <a:rPr lang="ru-RU" dirty="0" err="1"/>
              <a:t>мантія</a:t>
            </a:r>
            <a:r>
              <a:rPr lang="ru-RU" dirty="0"/>
              <a:t> з водяного </a:t>
            </a:r>
            <a:r>
              <a:rPr lang="ru-RU" dirty="0" err="1"/>
              <a:t>льоду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nasha-vselennaya.ru/wp-content/uploads/2011/11/%D0%9F%D0%BB%D0%B0%D0%BD%D0%B5%D1%82%D0%B0-%D0%A6%D0%B5%D1%80%D0%B5%D1%80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700808"/>
            <a:ext cx="4896544" cy="47525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93304"/>
            <a:ext cx="4197152" cy="62646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 </a:t>
            </a:r>
            <a:r>
              <a:rPr lang="uk-UA" sz="4300" b="1" dirty="0" err="1" smtClean="0"/>
              <a:t>Хаумеа</a:t>
            </a:r>
            <a:r>
              <a:rPr lang="uk-UA" sz="4300" dirty="0" smtClean="0"/>
              <a:t>: </a:t>
            </a:r>
          </a:p>
          <a:p>
            <a:pPr marL="0" indent="0">
              <a:buNone/>
            </a:pPr>
            <a:r>
              <a:rPr lang="uk-UA" dirty="0"/>
              <a:t>К</a:t>
            </a:r>
            <a:r>
              <a:rPr lang="uk-UA" dirty="0" smtClean="0"/>
              <a:t>арликова </a:t>
            </a:r>
            <a:r>
              <a:rPr lang="uk-UA" dirty="0"/>
              <a:t>планета, </a:t>
            </a:r>
            <a:r>
              <a:rPr lang="uk-UA" dirty="0" err="1"/>
              <a:t>плутоїд</a:t>
            </a:r>
            <a:r>
              <a:rPr lang="uk-UA" dirty="0"/>
              <a:t>, </a:t>
            </a:r>
            <a:r>
              <a:rPr lang="uk-UA" dirty="0" err="1"/>
              <a:t>транснептуновий</a:t>
            </a:r>
            <a:r>
              <a:rPr lang="uk-UA" dirty="0"/>
              <a:t> об'єкт. Згідно з даними астрономів із обсерваторії </a:t>
            </a:r>
            <a:r>
              <a:rPr lang="uk-UA" dirty="0" err="1"/>
              <a:t>Паломарської</a:t>
            </a:r>
            <a:r>
              <a:rPr lang="uk-UA" dirty="0"/>
              <a:t> обсерваторії (Каліфорнія), має діаметр від </a:t>
            </a:r>
            <a:r>
              <a:rPr lang="uk-UA" dirty="0" smtClean="0"/>
              <a:t>50% </a:t>
            </a:r>
            <a:r>
              <a:rPr lang="uk-UA" dirty="0"/>
              <a:t>до </a:t>
            </a:r>
            <a:r>
              <a:rPr lang="uk-UA" dirty="0" smtClean="0"/>
              <a:t>75% </a:t>
            </a:r>
            <a:r>
              <a:rPr lang="uk-UA" dirty="0"/>
              <a:t>діаметра Плутона, дуже витягнуту форму й період обертання навколо своєї осі близько 4 годин. Має 2 супутники з періодами обертання 34 і 49 діб. У 2005 році було проведено дослідження спектру </a:t>
            </a:r>
            <a:r>
              <a:rPr lang="uk-UA" dirty="0" err="1"/>
              <a:t>Хаумеа</a:t>
            </a:r>
            <a:r>
              <a:rPr lang="uk-UA" dirty="0"/>
              <a:t> в діапазоні 1,0-2,4 мкм допомогою телескопів в обсерваторіях </a:t>
            </a:r>
            <a:r>
              <a:rPr lang="uk-UA" dirty="0" err="1"/>
              <a:t>Джеміні</a:t>
            </a:r>
            <a:r>
              <a:rPr lang="uk-UA" dirty="0"/>
              <a:t> і </a:t>
            </a:r>
            <a:r>
              <a:rPr lang="uk-UA" dirty="0" err="1"/>
              <a:t>Кека</a:t>
            </a:r>
            <a:r>
              <a:rPr lang="uk-UA" dirty="0"/>
              <a:t> . У результаті було виявлено , що її поверхня , як і поверхня </a:t>
            </a:r>
            <a:r>
              <a:rPr lang="uk-UA" dirty="0" err="1"/>
              <a:t>Харона</a:t>
            </a:r>
            <a:r>
              <a:rPr lang="uk-UA" dirty="0"/>
              <a:t> , покрита переважно водяним льодом у вигляді зерен діаметром 25 або 50 мкм. Але спектр об'єкта відрізняється від спектру чистого льоду - в ньому присутні особливості , які дослідники схильні пояснювати присутністю на поверхні </a:t>
            </a:r>
            <a:r>
              <a:rPr lang="uk-UA" dirty="0" smtClean="0"/>
              <a:t>ціановодню </a:t>
            </a:r>
            <a:r>
              <a:rPr lang="uk-UA" dirty="0"/>
              <a:t>(до </a:t>
            </a:r>
            <a:r>
              <a:rPr lang="uk-UA" dirty="0" smtClean="0"/>
              <a:t>27%) </a:t>
            </a:r>
            <a:r>
              <a:rPr lang="uk-UA" dirty="0"/>
              <a:t>і </a:t>
            </a:r>
            <a:r>
              <a:rPr lang="uk-UA" dirty="0" err="1"/>
              <a:t>філлосілікатних</a:t>
            </a:r>
            <a:r>
              <a:rPr lang="uk-UA" dirty="0"/>
              <a:t> порід , таких як каолініт . Також в спектрі </a:t>
            </a:r>
            <a:r>
              <a:rPr lang="uk-UA" dirty="0" err="1"/>
              <a:t>Хаумеа</a:t>
            </a:r>
            <a:r>
              <a:rPr lang="uk-UA" dirty="0"/>
              <a:t> виявлений незвичайний для кристалічного льоду спад після 2,35 мкм , який може бути пов'язаний з наявністю в її снігу ціаністого калію , або таких вуглецевих мінералів , як асфальт , </a:t>
            </a:r>
            <a:r>
              <a:rPr lang="uk-UA" dirty="0" err="1" smtClean="0"/>
              <a:t>керит</a:t>
            </a:r>
            <a:r>
              <a:rPr lang="uk-UA" dirty="0" smtClean="0"/>
              <a:t> </a:t>
            </a:r>
            <a:r>
              <a:rPr lang="uk-UA" dirty="0"/>
              <a:t>або </a:t>
            </a:r>
            <a:r>
              <a:rPr lang="uk-UA" dirty="0" err="1"/>
              <a:t>вюрцит</a:t>
            </a:r>
            <a:r>
              <a:rPr lang="uk-UA" dirty="0"/>
              <a:t> .</a:t>
            </a:r>
            <a:endParaRPr lang="ru-RU" dirty="0"/>
          </a:p>
        </p:txBody>
      </p:sp>
      <p:pic>
        <p:nvPicPr>
          <p:cNvPr id="3080" name="Picture 8" descr="https://encrypted-tbn3.gstatic.com/images?q=tbn:ANd9GcQcC51jY3uKpZQuyEwdZxoRbPBa4ySQiUBtX09pUoGUAmS1vK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823914" cy="54726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FFC000"/>
                </a:solidFill>
              </a:rPr>
              <a:t>Меркурій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 </a:t>
            </a:r>
            <a:r>
              <a:rPr lang="ru-RU" b="1" dirty="0" err="1"/>
              <a:t>Меркурій</a:t>
            </a:r>
            <a:r>
              <a:rPr lang="ru-RU" dirty="0"/>
              <a:t> — </a:t>
            </a:r>
            <a:r>
              <a:rPr lang="ru-RU" dirty="0" err="1"/>
              <a:t>найближча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 велика 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довкола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за 87,969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. </a:t>
            </a:r>
            <a:r>
              <a:rPr lang="ru-RU" dirty="0" err="1"/>
              <a:t>Меркурій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внутрішніх</a:t>
            </a:r>
            <a:r>
              <a:rPr lang="ru-RU" dirty="0"/>
              <a:t> планет,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орбіта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поя</a:t>
            </a:r>
            <a:r>
              <a:rPr lang="uk-UA" dirty="0"/>
              <a:t>с </a:t>
            </a:r>
            <a:r>
              <a:rPr lang="ru-RU" dirty="0" err="1"/>
              <a:t>астероїдів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Плутона статусу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Меркурій</a:t>
            </a:r>
            <a:r>
              <a:rPr lang="ru-RU" dirty="0"/>
              <a:t> є </a:t>
            </a:r>
            <a:r>
              <a:rPr lang="ru-RU" dirty="0" err="1"/>
              <a:t>найменшою</a:t>
            </a:r>
            <a:r>
              <a:rPr lang="ru-RU" dirty="0"/>
              <a:t> планетою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   </a:t>
            </a:r>
            <a:r>
              <a:rPr lang="ru-RU" dirty="0"/>
              <a:t>За формою </a:t>
            </a:r>
            <a:r>
              <a:rPr lang="ru-RU" dirty="0" err="1"/>
              <a:t>Меркурій</a:t>
            </a:r>
            <a:r>
              <a:rPr lang="ru-RU" dirty="0"/>
              <a:t> </a:t>
            </a:r>
            <a:r>
              <a:rPr lang="ru-RU" dirty="0" err="1"/>
              <a:t>близький</a:t>
            </a:r>
            <a:r>
              <a:rPr lang="ru-RU" dirty="0"/>
              <a:t> до </a:t>
            </a:r>
            <a:r>
              <a:rPr lang="ru-RU" dirty="0" err="1"/>
              <a:t>кулі</a:t>
            </a:r>
            <a:r>
              <a:rPr lang="ru-RU" dirty="0"/>
              <a:t> з </a:t>
            </a:r>
            <a:r>
              <a:rPr lang="ru-RU" dirty="0" err="1"/>
              <a:t>екваторіальним</a:t>
            </a:r>
            <a:r>
              <a:rPr lang="ru-RU" dirty="0"/>
              <a:t> </a:t>
            </a:r>
            <a:r>
              <a:rPr lang="ru-RU" dirty="0" err="1"/>
              <a:t>радіусом</a:t>
            </a:r>
            <a:r>
              <a:rPr lang="ru-RU" dirty="0"/>
              <a:t> (2440 ± 2) км,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2,6 раза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півосей</a:t>
            </a:r>
            <a:r>
              <a:rPr lang="ru-RU" dirty="0"/>
              <a:t> </a:t>
            </a:r>
            <a:r>
              <a:rPr lang="ru-RU" dirty="0" err="1"/>
              <a:t>екваторіального</a:t>
            </a:r>
            <a:r>
              <a:rPr lang="ru-RU" dirty="0"/>
              <a:t> </a:t>
            </a:r>
            <a:r>
              <a:rPr lang="ru-RU" dirty="0" err="1"/>
              <a:t>еліпсу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становить </a:t>
            </a:r>
            <a:r>
              <a:rPr lang="ru-RU" dirty="0" err="1"/>
              <a:t>десь</a:t>
            </a:r>
            <a:r>
              <a:rPr lang="ru-RU" dirty="0"/>
              <a:t> 1 км; </a:t>
            </a:r>
            <a:r>
              <a:rPr lang="ru-RU" dirty="0" err="1"/>
              <a:t>екваторіальне</a:t>
            </a:r>
            <a:r>
              <a:rPr lang="ru-RU" dirty="0"/>
              <a:t> і </a:t>
            </a:r>
            <a:r>
              <a:rPr lang="ru-RU" dirty="0" err="1"/>
              <a:t>полярне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 </a:t>
            </a:r>
            <a:r>
              <a:rPr lang="ru-RU" dirty="0" err="1"/>
              <a:t>незначні</a:t>
            </a:r>
            <a:r>
              <a:rPr lang="ru-RU" dirty="0"/>
              <a:t>.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геометричного</a:t>
            </a:r>
            <a:r>
              <a:rPr lang="ru-RU" dirty="0"/>
              <a:t> центру </a:t>
            </a:r>
            <a:r>
              <a:rPr lang="ru-RU" dirty="0" err="1"/>
              <a:t>планети</a:t>
            </a:r>
            <a:r>
              <a:rPr lang="ru-RU" dirty="0"/>
              <a:t> (</a:t>
            </a:r>
            <a:r>
              <a:rPr lang="ru-RU" dirty="0" err="1"/>
              <a:t>кулі</a:t>
            </a:r>
            <a:r>
              <a:rPr lang="ru-RU" dirty="0"/>
              <a:t>) </a:t>
            </a:r>
            <a:r>
              <a:rPr lang="ru-RU" dirty="0" err="1"/>
              <a:t>від</a:t>
            </a:r>
            <a:r>
              <a:rPr lang="ru-RU" dirty="0"/>
              <a:t> центру </a:t>
            </a:r>
            <a:r>
              <a:rPr lang="ru-RU" dirty="0" err="1"/>
              <a:t>мас</a:t>
            </a:r>
            <a:r>
              <a:rPr lang="ru-RU" dirty="0"/>
              <a:t> — у межах 1,5 </a:t>
            </a:r>
            <a:r>
              <a:rPr lang="ru-RU" dirty="0" err="1"/>
              <a:t>кілометри</a:t>
            </a:r>
            <a:r>
              <a:rPr lang="ru-RU" dirty="0"/>
              <a:t>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 в 6,8 </a:t>
            </a:r>
            <a:r>
              <a:rPr lang="ru-RU" dirty="0" err="1"/>
              <a:t>разів</a:t>
            </a:r>
            <a:r>
              <a:rPr lang="ru-RU" dirty="0"/>
              <a:t>, а </a:t>
            </a:r>
            <a:r>
              <a:rPr lang="ru-RU" dirty="0" err="1"/>
              <a:t>об'єм</a:t>
            </a:r>
            <a:r>
              <a:rPr lang="ru-RU" dirty="0"/>
              <a:t> — у 17,8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Землі.Маса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3,31·10</a:t>
            </a:r>
            <a:r>
              <a:rPr lang="ru-RU" baseline="30000" dirty="0"/>
              <a:t>23</a:t>
            </a:r>
            <a:r>
              <a:rPr lang="ru-RU" dirty="0"/>
              <a:t> кг,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18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за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густина</a:t>
            </a:r>
            <a:r>
              <a:rPr lang="ru-RU" dirty="0"/>
              <a:t> </a:t>
            </a:r>
            <a:r>
              <a:rPr lang="ru-RU" dirty="0" err="1"/>
              <a:t>близька</a:t>
            </a:r>
            <a:r>
              <a:rPr lang="ru-RU" dirty="0"/>
              <a:t> до </a:t>
            </a:r>
            <a:r>
              <a:rPr lang="ru-RU" dirty="0" err="1"/>
              <a:t>земної</a:t>
            </a:r>
            <a:r>
              <a:rPr lang="ru-RU" dirty="0"/>
              <a:t> і становить 5,44 г/см³.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— 3,7 м/с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  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 </a:t>
            </a:r>
            <a:r>
              <a:rPr lang="ru-RU" dirty="0" err="1"/>
              <a:t>вкрито</a:t>
            </a:r>
            <a:r>
              <a:rPr lang="ru-RU" dirty="0"/>
              <a:t> </a:t>
            </a:r>
            <a:r>
              <a:rPr lang="ru-RU" dirty="0" err="1"/>
              <a:t>подрібненою</a:t>
            </a:r>
            <a:r>
              <a:rPr lang="ru-RU" dirty="0"/>
              <a:t> </a:t>
            </a:r>
            <a:r>
              <a:rPr lang="ru-RU" dirty="0" err="1"/>
              <a:t>речовиною</a:t>
            </a:r>
            <a:r>
              <a:rPr lang="ru-RU" dirty="0"/>
              <a:t> базальтового типу, вона </a:t>
            </a:r>
            <a:r>
              <a:rPr lang="ru-RU" dirty="0" err="1"/>
              <a:t>досить</a:t>
            </a:r>
            <a:r>
              <a:rPr lang="ru-RU" dirty="0"/>
              <a:t> темна. </a:t>
            </a:r>
            <a:r>
              <a:rPr lang="ru-RU" dirty="0" err="1"/>
              <a:t>Судячи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і </a:t>
            </a:r>
            <a:r>
              <a:rPr lang="ru-RU" dirty="0" err="1"/>
              <a:t>фотографій</a:t>
            </a:r>
            <a:r>
              <a:rPr lang="ru-RU" dirty="0"/>
              <a:t> з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, вона в </a:t>
            </a:r>
            <a:r>
              <a:rPr lang="ru-RU" dirty="0" err="1"/>
              <a:t>цілому</a:t>
            </a:r>
            <a:r>
              <a:rPr lang="ru-RU" dirty="0"/>
              <a:t> схожа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контраст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темними</a:t>
            </a:r>
            <a:r>
              <a:rPr lang="ru-RU" dirty="0"/>
              <a:t> і </a:t>
            </a:r>
            <a:r>
              <a:rPr lang="ru-RU" dirty="0" err="1"/>
              <a:t>світлими</a:t>
            </a:r>
            <a:r>
              <a:rPr lang="ru-RU" dirty="0"/>
              <a:t> </a:t>
            </a:r>
            <a:r>
              <a:rPr lang="ru-RU" dirty="0" err="1"/>
              <a:t>ділянками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помітний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кратерами (як правило,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глибокими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Місяці</a:t>
            </a:r>
            <a:r>
              <a:rPr lang="ru-RU" dirty="0"/>
              <a:t>) є </a:t>
            </a:r>
            <a:r>
              <a:rPr lang="ru-RU" dirty="0" err="1"/>
              <a:t>пагорби</a:t>
            </a:r>
            <a:r>
              <a:rPr lang="ru-RU" dirty="0"/>
              <a:t> та </a:t>
            </a:r>
            <a:r>
              <a:rPr lang="ru-RU" dirty="0" err="1"/>
              <a:t>долини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/>
              <a:t>   Над поверхнею Меркурія є сліди дуже розрідженої атмосфери, що містить, крім гелію, також водень, вуглекислий газ, вуглець, кисень і благородні гази (аргон, неон).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3744416" cy="6336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 </a:t>
            </a:r>
            <a:r>
              <a:rPr lang="uk-UA" sz="4300" b="1" dirty="0" err="1" smtClean="0"/>
              <a:t>Плуто́н</a:t>
            </a:r>
            <a:r>
              <a:rPr lang="uk-UA" sz="4300" b="1" dirty="0" smtClean="0"/>
              <a:t>:</a:t>
            </a:r>
            <a:r>
              <a:rPr lang="uk-UA" sz="4300" dirty="0" smtClean="0"/>
              <a:t> </a:t>
            </a:r>
            <a:r>
              <a:rPr lang="ru-RU" dirty="0" smtClean="0"/>
              <a:t> 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sz="2600" dirty="0"/>
              <a:t>Д</a:t>
            </a:r>
            <a:r>
              <a:rPr lang="uk-UA" sz="2600" dirty="0" smtClean="0"/>
              <a:t>руга </a:t>
            </a:r>
            <a:r>
              <a:rPr lang="uk-UA" sz="2600" dirty="0"/>
              <a:t>за розмірами, після </a:t>
            </a:r>
            <a:r>
              <a:rPr lang="uk-UA" sz="2600" dirty="0" err="1"/>
              <a:t>Ериди</a:t>
            </a:r>
            <a:r>
              <a:rPr lang="uk-UA" sz="2600" dirty="0"/>
              <a:t>, карликова планета, </a:t>
            </a:r>
            <a:r>
              <a:rPr lang="uk-UA" sz="2600" dirty="0" err="1"/>
              <a:t>транснептуновий</a:t>
            </a:r>
            <a:r>
              <a:rPr lang="uk-UA" sz="2600" dirty="0"/>
              <a:t> об'єкт (ТНО), Сонячної системи та дев'яте/десяте за величиною небесне тіло, що обертається довкола Сонця. Спочатку Плутон класифікувався як планета, проте зараз він вважається одним з найбільших об'єктів (можливо, найбільшим) в поясі </a:t>
            </a:r>
            <a:r>
              <a:rPr lang="uk-UA" sz="2600" dirty="0" err="1"/>
              <a:t>Койпера</a:t>
            </a:r>
            <a:r>
              <a:rPr lang="uk-UA" sz="2600" dirty="0"/>
              <a:t>. Так, в процесі досліджень, лише в 1988 році було виявлено, що Плутон має власну атмосферу. Плутон-це єдина з відомих карликових планет, що має атмосферу. </a:t>
            </a:r>
            <a:r>
              <a:rPr lang="ru-RU" sz="2600" dirty="0"/>
              <a:t>Атмосфера Плутона </a:t>
            </a:r>
            <a:r>
              <a:rPr lang="ru-RU" sz="2600" dirty="0" err="1"/>
              <a:t>непридатна</a:t>
            </a:r>
            <a:r>
              <a:rPr lang="ru-RU" sz="2600" dirty="0"/>
              <a:t> для </a:t>
            </a:r>
            <a:r>
              <a:rPr lang="ru-RU" sz="2600" dirty="0" err="1"/>
              <a:t>людського</a:t>
            </a:r>
            <a:r>
              <a:rPr lang="ru-RU" sz="2600" dirty="0"/>
              <a:t> </a:t>
            </a:r>
            <a:r>
              <a:rPr lang="ru-RU" sz="2600" dirty="0" err="1"/>
              <a:t>дихання</a:t>
            </a:r>
            <a:r>
              <a:rPr lang="ru-RU" sz="2600" dirty="0"/>
              <a:t> і </a:t>
            </a:r>
            <a:r>
              <a:rPr lang="ru-RU" sz="2600" dirty="0" err="1"/>
              <a:t>має</a:t>
            </a:r>
            <a:r>
              <a:rPr lang="ru-RU" sz="2600" dirty="0"/>
              <a:t> </a:t>
            </a:r>
            <a:r>
              <a:rPr lang="ru-RU" sz="2600" dirty="0" err="1"/>
              <a:t>невелику</a:t>
            </a:r>
            <a:r>
              <a:rPr lang="ru-RU" sz="2600" dirty="0"/>
              <a:t> </a:t>
            </a:r>
            <a:r>
              <a:rPr lang="ru-RU" sz="2600" dirty="0" err="1"/>
              <a:t>висоту</a:t>
            </a:r>
            <a:r>
              <a:rPr lang="ru-RU" sz="2600" dirty="0"/>
              <a:t>. Коли Плутон </a:t>
            </a:r>
            <a:r>
              <a:rPr lang="ru-RU" sz="2600" dirty="0" err="1"/>
              <a:t>знаходиться</a:t>
            </a:r>
            <a:r>
              <a:rPr lang="ru-RU" sz="2600" dirty="0"/>
              <a:t> в </a:t>
            </a:r>
            <a:r>
              <a:rPr lang="ru-RU" sz="2600" dirty="0" err="1"/>
              <a:t>перигелії</a:t>
            </a:r>
            <a:r>
              <a:rPr lang="ru-RU" sz="2600" dirty="0"/>
              <a:t> (</a:t>
            </a:r>
            <a:r>
              <a:rPr lang="ru-RU" sz="2600" dirty="0" err="1"/>
              <a:t>найближча</a:t>
            </a:r>
            <a:r>
              <a:rPr lang="ru-RU" sz="2600" dirty="0"/>
              <a:t> до </a:t>
            </a:r>
            <a:r>
              <a:rPr lang="ru-RU" sz="2600" dirty="0" err="1"/>
              <a:t>сонця</a:t>
            </a:r>
            <a:r>
              <a:rPr lang="ru-RU" sz="2600" dirty="0"/>
              <a:t>), </a:t>
            </a:r>
            <a:r>
              <a:rPr lang="ru-RU" sz="2600" dirty="0" err="1"/>
              <a:t>його</a:t>
            </a:r>
            <a:r>
              <a:rPr lang="ru-RU" sz="2600" dirty="0"/>
              <a:t> атмосфера </a:t>
            </a:r>
            <a:r>
              <a:rPr lang="ru-RU" sz="2600" dirty="0" err="1"/>
              <a:t>приймає</a:t>
            </a:r>
            <a:r>
              <a:rPr lang="ru-RU" sz="2600" dirty="0"/>
              <a:t> </a:t>
            </a:r>
            <a:r>
              <a:rPr lang="ru-RU" sz="2600" dirty="0" err="1"/>
              <a:t>газоподібний</a:t>
            </a:r>
            <a:r>
              <a:rPr lang="ru-RU" sz="2600" dirty="0"/>
              <a:t> стан. Коли Плутон у </a:t>
            </a:r>
            <a:r>
              <a:rPr lang="ru-RU" sz="2600" dirty="0" err="1"/>
              <a:t>апогеліі</a:t>
            </a:r>
            <a:r>
              <a:rPr lang="ru-RU" sz="2600" dirty="0"/>
              <a:t> (</a:t>
            </a:r>
            <a:r>
              <a:rPr lang="ru-RU" sz="2600" dirty="0" err="1"/>
              <a:t>далі</a:t>
            </a:r>
            <a:r>
              <a:rPr lang="ru-RU" sz="2600" dirty="0"/>
              <a:t> </a:t>
            </a:r>
            <a:r>
              <a:rPr lang="ru-RU" sz="2600" dirty="0" err="1"/>
              <a:t>всього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сонця</a:t>
            </a:r>
            <a:r>
              <a:rPr lang="ru-RU" sz="2600" dirty="0"/>
              <a:t>), </a:t>
            </a:r>
            <a:r>
              <a:rPr lang="ru-RU" sz="2600" dirty="0" err="1"/>
              <a:t>його</a:t>
            </a:r>
            <a:r>
              <a:rPr lang="ru-RU" sz="2600" dirty="0"/>
              <a:t> атмосфера </a:t>
            </a:r>
            <a:r>
              <a:rPr lang="ru-RU" sz="2600" dirty="0" err="1"/>
              <a:t>замерзає</a:t>
            </a:r>
            <a:r>
              <a:rPr lang="ru-RU" sz="2600" dirty="0"/>
              <a:t> і </a:t>
            </a:r>
            <a:r>
              <a:rPr lang="ru-RU" sz="2600" dirty="0" err="1"/>
              <a:t>випадає</a:t>
            </a:r>
            <a:r>
              <a:rPr lang="ru-RU" sz="2600" dirty="0"/>
              <a:t> в осад на </a:t>
            </a:r>
            <a:r>
              <a:rPr lang="ru-RU" sz="2600" dirty="0" err="1"/>
              <a:t>поверхню</a:t>
            </a:r>
            <a:r>
              <a:rPr lang="ru-RU" sz="2600" dirty="0"/>
              <a:t> </a:t>
            </a:r>
            <a:r>
              <a:rPr lang="ru-RU" sz="2600" dirty="0" err="1"/>
              <a:t>планети</a:t>
            </a:r>
            <a:r>
              <a:rPr lang="ru-RU" sz="2600" dirty="0"/>
              <a:t>.</a:t>
            </a:r>
          </a:p>
        </p:txBody>
      </p:sp>
      <p:pic>
        <p:nvPicPr>
          <p:cNvPr id="4098" name="Picture 2" descr="http://ax-online.ru/Misc/SolarSystem/i/gallery/Pluton-l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181972" cy="511256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836712"/>
            <a:ext cx="3981128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 </a:t>
            </a:r>
            <a:r>
              <a:rPr lang="uk-UA" sz="3500" b="1" dirty="0" err="1" smtClean="0"/>
              <a:t>Макемаке</a:t>
            </a:r>
            <a:r>
              <a:rPr lang="uk-UA" sz="3500" b="1" dirty="0" smtClean="0"/>
              <a:t>:</a:t>
            </a:r>
          </a:p>
          <a:p>
            <a:pPr marL="0" indent="0">
              <a:buNone/>
            </a:pPr>
            <a:r>
              <a:rPr lang="uk-UA" dirty="0"/>
              <a:t>Т</a:t>
            </a:r>
            <a:r>
              <a:rPr lang="uk-UA" dirty="0" smtClean="0"/>
              <a:t>ретя </a:t>
            </a:r>
            <a:r>
              <a:rPr lang="uk-UA" dirty="0"/>
              <a:t>за величиною карликова планета Сонячної системи</a:t>
            </a:r>
            <a:r>
              <a:rPr lang="uk-UA" dirty="0" smtClean="0"/>
              <a:t>. </a:t>
            </a:r>
            <a:r>
              <a:rPr lang="uk-UA" dirty="0" err="1" smtClean="0"/>
              <a:t>Макемаке</a:t>
            </a:r>
            <a:r>
              <a:rPr lang="uk-UA" dirty="0"/>
              <a:t>, на відміну від свого сусіда Плутона, позбавлена </a:t>
            </a:r>
            <a:r>
              <a:rPr lang="uk-UA" dirty="0" err="1"/>
              <a:t>​​атмосфери</a:t>
            </a:r>
            <a:r>
              <a:rPr lang="uk-UA" dirty="0"/>
              <a:t>.  </a:t>
            </a:r>
            <a:r>
              <a:rPr lang="uk-UA" dirty="0" err="1"/>
              <a:t>Макемаке</a:t>
            </a:r>
            <a:r>
              <a:rPr lang="uk-UA" dirty="0"/>
              <a:t> має трохи витягнуту форму і її більший і менший діаметр складають 1430 і 1502 кілометра відповідно. Щільність досягає 1,7 грам на кубічний сантиметр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uk-UA" dirty="0"/>
              <a:t>При дослідженні </a:t>
            </a:r>
            <a:r>
              <a:rPr lang="uk-UA" dirty="0" err="1"/>
              <a:t>Макемаке</a:t>
            </a:r>
            <a:r>
              <a:rPr lang="uk-UA" dirty="0"/>
              <a:t> космічними телескопами «</a:t>
            </a:r>
            <a:r>
              <a:rPr lang="uk-UA" dirty="0" err="1"/>
              <a:t>Спітцер</a:t>
            </a:r>
            <a:r>
              <a:rPr lang="uk-UA" dirty="0"/>
              <a:t>» і «</a:t>
            </a:r>
            <a:r>
              <a:rPr lang="uk-UA" dirty="0" err="1"/>
              <a:t>Гершель</a:t>
            </a:r>
            <a:r>
              <a:rPr lang="uk-UA" dirty="0"/>
              <a:t>» було виявлено, що поверхня </a:t>
            </a:r>
            <a:r>
              <a:rPr lang="uk-UA" dirty="0" err="1"/>
              <a:t>Макемаке</a:t>
            </a:r>
            <a:r>
              <a:rPr lang="uk-UA" dirty="0"/>
              <a:t> неоднорідна. Хоча більша частина поверхні покрита метановим снігом, і величина альбедо там сягає 0,78-0,90, існують невеликі ділянки затемненого ландшафту, які покривають 3-7% поверхні, де альбедо не перевищує 0,02-0,12.</a:t>
            </a:r>
            <a:endParaRPr lang="ru-RU" dirty="0"/>
          </a:p>
        </p:txBody>
      </p:sp>
      <p:pic>
        <p:nvPicPr>
          <p:cNvPr id="5122" name="Picture 2" descr="http://www.golosscience.com/wp-content/uploads/2012/11/makemake_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24353"/>
            <a:ext cx="4920481" cy="47867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3600400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900" b="1" dirty="0" err="1" smtClean="0"/>
              <a:t>Ерида</a:t>
            </a:r>
            <a:r>
              <a:rPr lang="uk-UA" sz="3900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К</a:t>
            </a:r>
            <a:r>
              <a:rPr lang="uk-UA" dirty="0" smtClean="0"/>
              <a:t>арликова </a:t>
            </a:r>
            <a:r>
              <a:rPr lang="uk-UA" dirty="0"/>
              <a:t>планета, </a:t>
            </a:r>
            <a:r>
              <a:rPr lang="uk-UA" dirty="0" err="1"/>
              <a:t>транснептуновий</a:t>
            </a:r>
            <a:r>
              <a:rPr lang="uk-UA" dirty="0"/>
              <a:t> об'єкт. Діаметр </a:t>
            </a:r>
            <a:r>
              <a:rPr lang="uk-UA" dirty="0" err="1"/>
              <a:t>Ериди</a:t>
            </a:r>
            <a:r>
              <a:rPr lang="uk-UA" dirty="0"/>
              <a:t> — близько 2330 км. Планета має супутник </a:t>
            </a:r>
            <a:r>
              <a:rPr lang="uk-UA" dirty="0" err="1"/>
              <a:t>Дизномія</a:t>
            </a:r>
            <a:r>
              <a:rPr lang="uk-UA" dirty="0"/>
              <a:t>. </a:t>
            </a:r>
            <a:r>
              <a:rPr lang="uk-UA" dirty="0" err="1" smtClean="0"/>
              <a:t>Ерида</a:t>
            </a:r>
            <a:r>
              <a:rPr lang="uk-UA" dirty="0" smtClean="0"/>
              <a:t> </a:t>
            </a:r>
            <a:r>
              <a:rPr lang="uk-UA" dirty="0"/>
              <a:t>відрізняється від Плутона і Тритона кольором. Плутон і Тритон </a:t>
            </a:r>
            <a:r>
              <a:rPr lang="uk-UA" dirty="0" smtClean="0"/>
              <a:t>червонуваті , </a:t>
            </a:r>
            <a:r>
              <a:rPr lang="uk-UA" dirty="0"/>
              <a:t>а вона - </a:t>
            </a:r>
            <a:r>
              <a:rPr lang="uk-UA" dirty="0" smtClean="0"/>
              <a:t>сірувата . </a:t>
            </a:r>
            <a:r>
              <a:rPr lang="uk-UA" dirty="0"/>
              <a:t>Це пов'язано з присутністю на </a:t>
            </a:r>
            <a:r>
              <a:rPr lang="uk-UA" dirty="0" err="1" smtClean="0"/>
              <a:t>Ерида</a:t>
            </a:r>
            <a:r>
              <a:rPr lang="uk-UA" dirty="0" smtClean="0"/>
              <a:t> </a:t>
            </a:r>
            <a:r>
              <a:rPr lang="uk-UA" dirty="0"/>
              <a:t>також </a:t>
            </a:r>
            <a:r>
              <a:rPr lang="uk-UA" dirty="0" err="1"/>
              <a:t>етановий</a:t>
            </a:r>
            <a:r>
              <a:rPr lang="uk-UA" dirty="0"/>
              <a:t> і етиленового льоду. У жовтні 2011 року були опубліковані результати </a:t>
            </a:r>
            <a:r>
              <a:rPr lang="uk-UA" dirty="0" smtClean="0"/>
              <a:t>досліджень, </a:t>
            </a:r>
            <a:r>
              <a:rPr lang="uk-UA" dirty="0"/>
              <a:t>згідно з якими , тонкий шар замерзлих газів , що покриває поверхню </a:t>
            </a:r>
            <a:r>
              <a:rPr lang="uk-UA" dirty="0" err="1" smtClean="0"/>
              <a:t>Ериди</a:t>
            </a:r>
            <a:r>
              <a:rPr lang="uk-UA" dirty="0" smtClean="0"/>
              <a:t> </a:t>
            </a:r>
            <a:r>
              <a:rPr lang="uk-UA" dirty="0"/>
              <a:t>, здатний </a:t>
            </a:r>
            <a:r>
              <a:rPr lang="uk-UA" dirty="0" smtClean="0"/>
              <a:t>підійматися </a:t>
            </a:r>
            <a:r>
              <a:rPr lang="uk-UA" dirty="0"/>
              <a:t>при підвищенні температури (в </a:t>
            </a:r>
            <a:r>
              <a:rPr lang="uk-UA" dirty="0" smtClean="0"/>
              <a:t>перигелії) </a:t>
            </a:r>
            <a:r>
              <a:rPr lang="uk-UA" dirty="0"/>
              <a:t>і утворювати тимчасову атмосферу карликової планети. Великий ексцентриситет орбіти у </a:t>
            </a:r>
            <a:r>
              <a:rPr lang="uk-UA" dirty="0" err="1" smtClean="0"/>
              <a:t>Ериди</a:t>
            </a:r>
            <a:r>
              <a:rPr lang="uk-UA" dirty="0" smtClean="0"/>
              <a:t> </a:t>
            </a:r>
            <a:r>
              <a:rPr lang="uk-UA" dirty="0"/>
              <a:t>призводить до регулярних змін на її поверхні , і навіть до біжучим через всю карликову планету газовим течіям.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www.lassy.ru/Stati/er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238750" cy="48965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/>
              <a:t>Порівняльна характеристика планет Сонячної системи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369"/>
              </p:ext>
            </p:extLst>
          </p:nvPr>
        </p:nvGraphicFramePr>
        <p:xfrm>
          <a:off x="4" y="548681"/>
          <a:ext cx="9143995" cy="5832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30"/>
                <a:gridCol w="763647"/>
                <a:gridCol w="593680"/>
                <a:gridCol w="509296"/>
                <a:gridCol w="594278"/>
                <a:gridCol w="594278"/>
                <a:gridCol w="593680"/>
                <a:gridCol w="594278"/>
                <a:gridCol w="594278"/>
                <a:gridCol w="593680"/>
                <a:gridCol w="593680"/>
                <a:gridCol w="763647"/>
                <a:gridCol w="763647"/>
                <a:gridCol w="509296"/>
              </a:tblGrid>
              <a:tr h="2160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Планети земної групи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Газові гіганти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Карликові планети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Меркурій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Венера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Земля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Марс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Юпітер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Сатурн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Уран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Нептун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Церера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Хаумеа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Плутон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Макемаке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Ерида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509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Середня температура на поверхні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179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460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14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-45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-100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-140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-220</a:t>
                      </a:r>
                      <a:r>
                        <a:rPr lang="ru-RU" sz="700" dirty="0">
                          <a:effectLst/>
                        </a:rPr>
                        <a:t>° C.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-213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-106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-243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-230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-243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-235</a:t>
                      </a:r>
                      <a:r>
                        <a:rPr lang="ru-RU" sz="700">
                          <a:effectLst/>
                        </a:rPr>
                        <a:t>° C.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24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Найвища точка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5,8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8,8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27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325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Найнижча точка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2,5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2,5 км.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 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308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Середній радіус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2420 </a:t>
                      </a:r>
                      <a:r>
                        <a:rPr lang="uk-UA" sz="700">
                          <a:effectLst/>
                        </a:rPr>
                        <a:t>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6050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6371км.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3389км.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71492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60268км.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25559км.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24764км.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487,3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718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1153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739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1163 км.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339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Наявність кілець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339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Кількість супутників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1479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Склад атмосфери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42% молекулярного кисню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29,0% натрію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22,0% водню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6,0% гелію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~96,5% двоокис</a:t>
                      </a:r>
                      <a:r>
                        <a:rPr lang="uk-UA" sz="700">
                          <a:effectLst/>
                        </a:rPr>
                        <a:t>у</a:t>
                      </a:r>
                      <a:r>
                        <a:rPr lang="ru-RU" sz="700">
                          <a:effectLst/>
                        </a:rPr>
                        <a:t> вуглецю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~3,5% азоту</a:t>
                      </a:r>
                      <a:r>
                        <a:rPr lang="uk-UA" sz="700">
                          <a:effectLst/>
                        </a:rPr>
                        <a:t>.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78,08% азот 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20,95% кисень </a:t>
                      </a:r>
                      <a:br>
                        <a:rPr lang="uk-UA" sz="700">
                          <a:effectLst/>
                        </a:rPr>
                      </a:br>
                      <a:r>
                        <a:rPr lang="uk-UA" sz="700">
                          <a:effectLst/>
                        </a:rPr>
                        <a:t>0,93% аргон</a:t>
                      </a:r>
                      <a:br>
                        <a:rPr lang="uk-UA" sz="700">
                          <a:effectLst/>
                        </a:rPr>
                      </a:b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95,32 % двоокисвуглецю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2,7 % азоту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1,6 % аргону</a:t>
                      </a:r>
                      <a:br>
                        <a:rPr lang="ru-RU" sz="700">
                          <a:effectLst/>
                        </a:rPr>
                      </a:b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89</a:t>
                      </a:r>
                      <a:r>
                        <a:rPr lang="uk-UA" sz="700">
                          <a:effectLst/>
                        </a:rPr>
                        <a:t>% водню, 10% гелію, 0,3% метану.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95,32 % двоокису вуглецю</a:t>
                      </a:r>
                      <a:r>
                        <a:rPr lang="uk-UA" sz="700">
                          <a:effectLst/>
                        </a:rPr>
                        <a:t>,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2,7 % азоту</a:t>
                      </a:r>
                      <a:r>
                        <a:rPr lang="uk-UA" sz="700">
                          <a:effectLst/>
                        </a:rPr>
                        <a:t>,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1,6 % аргону</a:t>
                      </a:r>
                      <a:r>
                        <a:rPr lang="uk-UA" sz="700">
                          <a:effectLst/>
                        </a:rPr>
                        <a:t>,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72</a:t>
                      </a:r>
                      <a:r>
                        <a:rPr lang="ru-RU" sz="700">
                          <a:effectLst/>
                        </a:rPr>
                        <a:t>% </a:t>
                      </a:r>
                      <a:r>
                        <a:rPr lang="uk-UA" sz="700">
                          <a:effectLst/>
                        </a:rPr>
                        <a:t> водню, 26</a:t>
                      </a:r>
                      <a:r>
                        <a:rPr lang="ru-RU" sz="700">
                          <a:effectLst/>
                        </a:rPr>
                        <a:t>% </a:t>
                      </a:r>
                      <a:r>
                        <a:rPr lang="uk-UA" sz="700">
                          <a:effectLst/>
                        </a:rPr>
                        <a:t> гелія, 2</a:t>
                      </a:r>
                      <a:r>
                        <a:rPr lang="ru-RU" sz="700">
                          <a:effectLst/>
                        </a:rPr>
                        <a:t>% </a:t>
                      </a:r>
                      <a:r>
                        <a:rPr lang="uk-UA" sz="700">
                          <a:effectLst/>
                        </a:rPr>
                        <a:t> метану.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80</a:t>
                      </a:r>
                      <a:r>
                        <a:rPr lang="ru-RU" sz="700">
                          <a:effectLst/>
                        </a:rPr>
                        <a:t>%</a:t>
                      </a:r>
                      <a:r>
                        <a:rPr lang="uk-UA" sz="700">
                          <a:effectLst/>
                        </a:rPr>
                        <a:t> водню, 19</a:t>
                      </a:r>
                      <a:r>
                        <a:rPr lang="ru-RU" sz="700">
                          <a:effectLst/>
                        </a:rPr>
                        <a:t>% </a:t>
                      </a:r>
                      <a:r>
                        <a:rPr lang="uk-UA" sz="700">
                          <a:effectLst/>
                        </a:rPr>
                        <a:t> гелія, 1</a:t>
                      </a:r>
                      <a:r>
                        <a:rPr lang="ru-RU" sz="700">
                          <a:effectLst/>
                        </a:rPr>
                        <a:t>% </a:t>
                      </a:r>
                      <a:r>
                        <a:rPr lang="uk-UA" sz="700">
                          <a:effectLst/>
                        </a:rPr>
                        <a:t> метану.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*а. н. п. (азот, метан, чадний газ).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—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*а. н. п.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509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Середня орбітальна швидкість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47,87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35,02 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29,785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24,077 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13,06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9,69 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6,81 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5,43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17,882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4,484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4,666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4,4006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3,4722 км/с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67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Прискорення вільного падіння на поверхні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3,7 м/с</a:t>
                      </a:r>
                      <a:r>
                        <a:rPr lang="ru-RU" sz="7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8,87 м/с</a:t>
                      </a:r>
                      <a:r>
                        <a:rPr lang="ru-RU" sz="7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9,766 м/с</a:t>
                      </a:r>
                      <a:r>
                        <a:rPr lang="ru-RU" sz="7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3,711 м/с²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24,79 м/с²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10,44 м/с²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8,69 м/с</a:t>
                      </a:r>
                      <a:r>
                        <a:rPr lang="ru-RU" sz="7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11,15 м/с²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0,27 м/с</a:t>
                      </a:r>
                      <a:r>
                        <a:rPr lang="ru-RU" sz="7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0,44 м/с</a:t>
                      </a:r>
                      <a:r>
                        <a:rPr lang="ru-RU" sz="7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0,658 м/с²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~0.4 м/с²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~0,8 м/с²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  <a:tr h="509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Кут нахилу екватора до еліптики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2,11° ± 0,1′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177,3°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23°26′21″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25,19°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3,13°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26,73°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97,77°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28,32°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119,59°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*н. 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*н. в.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7" marR="5045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309320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н. в. – немає відомостей.</a:t>
            </a:r>
            <a:endParaRPr lang="ru-RU" sz="1200" dirty="0"/>
          </a:p>
          <a:p>
            <a:r>
              <a:rPr lang="uk-UA" sz="1200" dirty="0"/>
              <a:t>а. н. п. – атмосфера не постійна.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9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00B050"/>
                </a:solidFill>
              </a:rPr>
              <a:t>Висновки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Більша частина маси об'єктів, пов'язаних із Сонцем гравітацією, міститься у восьми відносно відокремлених планетах, що мають майже кругові орбіти і розташовуються в межах майже плоского диска</a:t>
            </a:r>
            <a:r>
              <a:rPr lang="ru-RU" dirty="0"/>
              <a:t> </a:t>
            </a:r>
            <a:r>
              <a:rPr lang="uk-UA" dirty="0"/>
              <a:t>— площині екліптики.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: </a:t>
            </a:r>
            <a:r>
              <a:rPr lang="ru-RU" dirty="0" err="1"/>
              <a:t>Меркурій</a:t>
            </a:r>
            <a:r>
              <a:rPr lang="ru-RU" dirty="0"/>
              <a:t>, Венера, Земля та Марс,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планетами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складаються</a:t>
            </a:r>
            <a:r>
              <a:rPr lang="ru-RU" dirty="0"/>
              <a:t> в основному з </a:t>
            </a:r>
            <a:r>
              <a:rPr lang="ru-RU" dirty="0" err="1"/>
              <a:t>силікатів</a:t>
            </a:r>
            <a:r>
              <a:rPr lang="ru-RU" dirty="0"/>
              <a:t> та </a:t>
            </a:r>
            <a:r>
              <a:rPr lang="ru-RU" dirty="0" err="1"/>
              <a:t>металів</a:t>
            </a:r>
            <a:r>
              <a:rPr lang="ru-RU" dirty="0"/>
              <a:t>.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: </a:t>
            </a:r>
            <a:r>
              <a:rPr lang="ru-RU" dirty="0" err="1"/>
              <a:t>Юпітер</a:t>
            </a:r>
            <a:r>
              <a:rPr lang="ru-RU" dirty="0"/>
              <a:t>, Сатурн, Уран та Нептун,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газовими</a:t>
            </a:r>
            <a:r>
              <a:rPr lang="ru-RU" dirty="0"/>
              <a:t> </a:t>
            </a:r>
            <a:r>
              <a:rPr lang="ru-RU" dirty="0" err="1"/>
              <a:t>гігантами</a:t>
            </a:r>
            <a:r>
              <a:rPr lang="ru-RU" dirty="0"/>
              <a:t>,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водню</a:t>
            </a:r>
            <a:r>
              <a:rPr lang="ru-RU" dirty="0"/>
              <a:t> та </a:t>
            </a:r>
            <a:r>
              <a:rPr lang="ru-RU" dirty="0" err="1"/>
              <a:t>гелію</a:t>
            </a:r>
            <a:r>
              <a:rPr lang="ru-RU" dirty="0"/>
              <a:t> та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масивніші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є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заповнені</a:t>
            </a:r>
            <a:r>
              <a:rPr lang="ru-RU" dirty="0"/>
              <a:t> </a:t>
            </a:r>
            <a:r>
              <a:rPr lang="ru-RU" dirty="0" err="1"/>
              <a:t>малими</a:t>
            </a:r>
            <a:r>
              <a:rPr lang="ru-RU" dirty="0"/>
              <a:t> </a:t>
            </a:r>
            <a:r>
              <a:rPr lang="ru-RU" dirty="0" err="1"/>
              <a:t>тілами</a:t>
            </a:r>
            <a:r>
              <a:rPr lang="ru-RU" dirty="0"/>
              <a:t>. Пояс </a:t>
            </a:r>
            <a:r>
              <a:rPr lang="ru-RU" dirty="0" err="1"/>
              <a:t>астероїдів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Марсом і </a:t>
            </a:r>
            <a:r>
              <a:rPr lang="ru-RU" dirty="0" err="1"/>
              <a:t>Юпітером</a:t>
            </a:r>
            <a:r>
              <a:rPr lang="ru-RU" dirty="0"/>
              <a:t>, </a:t>
            </a:r>
            <a:r>
              <a:rPr lang="ru-RU" dirty="0" err="1"/>
              <a:t>подібний</a:t>
            </a:r>
            <a:r>
              <a:rPr lang="ru-RU" dirty="0"/>
              <a:t> за складом до планет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силікатів</a:t>
            </a:r>
            <a:r>
              <a:rPr lang="ru-RU" dirty="0"/>
              <a:t> і </a:t>
            </a:r>
            <a:r>
              <a:rPr lang="ru-RU" dirty="0" err="1"/>
              <a:t>металів</a:t>
            </a:r>
            <a:r>
              <a:rPr lang="ru-RU" dirty="0"/>
              <a:t>. </a:t>
            </a:r>
            <a:r>
              <a:rPr lang="ru-RU" dirty="0" err="1"/>
              <a:t>Найбільшими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 пояса </a:t>
            </a:r>
            <a:r>
              <a:rPr lang="ru-RU" dirty="0" err="1"/>
              <a:t>астероїдів</a:t>
            </a:r>
            <a:r>
              <a:rPr lang="ru-RU" dirty="0"/>
              <a:t> є Церера, Паллада та Веста. За </a:t>
            </a:r>
            <a:r>
              <a:rPr lang="ru-RU" dirty="0" err="1"/>
              <a:t>орбітою</a:t>
            </a:r>
            <a:r>
              <a:rPr lang="ru-RU" dirty="0"/>
              <a:t> Нептуна </a:t>
            </a:r>
            <a:r>
              <a:rPr lang="ru-RU" dirty="0" err="1"/>
              <a:t>розташовуються</a:t>
            </a:r>
            <a:r>
              <a:rPr lang="ru-RU" dirty="0"/>
              <a:t> </a:t>
            </a:r>
            <a:r>
              <a:rPr lang="ru-RU" dirty="0" err="1"/>
              <a:t>транснептунові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замерзлої</a:t>
            </a:r>
            <a:r>
              <a:rPr lang="ru-RU" dirty="0"/>
              <a:t> води, </a:t>
            </a:r>
            <a:r>
              <a:rPr lang="ru-RU" dirty="0" err="1"/>
              <a:t>аміаку</a:t>
            </a:r>
            <a:r>
              <a:rPr lang="ru-RU" dirty="0"/>
              <a:t> та метану, </a:t>
            </a:r>
            <a:r>
              <a:rPr lang="ru-RU" dirty="0" err="1"/>
              <a:t>найбільшими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Плутон, </a:t>
            </a:r>
            <a:r>
              <a:rPr lang="ru-RU" dirty="0" err="1"/>
              <a:t>Седна</a:t>
            </a:r>
            <a:r>
              <a:rPr lang="ru-RU" dirty="0"/>
              <a:t>, </a:t>
            </a:r>
            <a:r>
              <a:rPr lang="ru-RU" dirty="0" err="1"/>
              <a:t>Хаумеа</a:t>
            </a:r>
            <a:r>
              <a:rPr lang="ru-RU" dirty="0"/>
              <a:t>, </a:t>
            </a:r>
            <a:r>
              <a:rPr lang="ru-RU" dirty="0" err="1"/>
              <a:t>Макемаке</a:t>
            </a:r>
            <a:r>
              <a:rPr lang="ru-RU" dirty="0"/>
              <a:t> та </a:t>
            </a:r>
            <a:r>
              <a:rPr lang="ru-RU" dirty="0" err="1"/>
              <a:t>Ерида</a:t>
            </a:r>
            <a:r>
              <a:rPr lang="ru-RU" dirty="0"/>
              <a:t>. </a:t>
            </a:r>
            <a:r>
              <a:rPr lang="ru-RU" dirty="0" err="1"/>
              <a:t>Додатково</a:t>
            </a:r>
            <a:r>
              <a:rPr lang="ru-RU" dirty="0"/>
              <a:t> до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областях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, таких як </a:t>
            </a:r>
            <a:r>
              <a:rPr lang="ru-RU" dirty="0" err="1"/>
              <a:t>комети</a:t>
            </a:r>
            <a:r>
              <a:rPr lang="ru-RU" dirty="0"/>
              <a:t>, </a:t>
            </a:r>
            <a:r>
              <a:rPr lang="ru-RU" dirty="0" err="1"/>
              <a:t>метеороїди</a:t>
            </a:r>
            <a:r>
              <a:rPr lang="ru-RU" dirty="0"/>
              <a:t> та </a:t>
            </a:r>
            <a:r>
              <a:rPr lang="ru-RU" dirty="0" err="1"/>
              <a:t>космічний</a:t>
            </a:r>
            <a:r>
              <a:rPr lang="ru-RU" dirty="0"/>
              <a:t> пил, </a:t>
            </a:r>
            <a:r>
              <a:rPr lang="ru-RU" dirty="0" err="1"/>
              <a:t>переміщуються</a:t>
            </a:r>
            <a:r>
              <a:rPr lang="ru-RU" dirty="0"/>
              <a:t> по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r>
              <a:rPr lang="ru-RU" dirty="0" err="1"/>
              <a:t>Шість</a:t>
            </a:r>
            <a:r>
              <a:rPr lang="ru-RU" dirty="0"/>
              <a:t> планет з восьми і три </a:t>
            </a:r>
            <a:r>
              <a:rPr lang="ru-RU" dirty="0" err="1"/>
              <a:t>карликові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оточені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супутниками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зовнішніх</a:t>
            </a:r>
            <a:r>
              <a:rPr lang="ru-RU" dirty="0"/>
              <a:t> планет оточена </a:t>
            </a:r>
            <a:r>
              <a:rPr lang="ru-RU" dirty="0" err="1"/>
              <a:t>кільцями</a:t>
            </a:r>
            <a:r>
              <a:rPr lang="ru-RU" dirty="0"/>
              <a:t> пилу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r>
              <a:rPr lang="ru-RU" dirty="0" err="1"/>
              <a:t>Сонячний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(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)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міхур</a:t>
            </a:r>
            <a:r>
              <a:rPr lang="ru-RU" dirty="0"/>
              <a:t> в </a:t>
            </a:r>
            <a:r>
              <a:rPr lang="ru-RU" dirty="0" err="1"/>
              <a:t>міжзоряному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геліосферою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простягається</a:t>
            </a:r>
            <a:r>
              <a:rPr lang="ru-RU" dirty="0"/>
              <a:t> до краю </a:t>
            </a:r>
            <a:r>
              <a:rPr lang="ru-RU" dirty="0" err="1"/>
              <a:t>розсіяного</a:t>
            </a:r>
            <a:r>
              <a:rPr lang="ru-RU" dirty="0"/>
              <a:t> диска. </a:t>
            </a:r>
            <a:r>
              <a:rPr lang="ru-RU" dirty="0" err="1"/>
              <a:t>Гіпотетична</a:t>
            </a:r>
            <a:r>
              <a:rPr lang="ru-RU" dirty="0"/>
              <a:t> </a:t>
            </a:r>
            <a:r>
              <a:rPr lang="ru-RU" dirty="0" err="1"/>
              <a:t>хмара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служить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довгоперіодичних</a:t>
            </a:r>
            <a:r>
              <a:rPr lang="ru-RU" dirty="0"/>
              <a:t> комет,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на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</a:t>
            </a:r>
            <a:r>
              <a:rPr lang="ru-RU" dirty="0" err="1"/>
              <a:t>тисячу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геліосферою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r>
              <a:rPr lang="ru-RU" dirty="0" err="1"/>
              <a:t>Сонячна</a:t>
            </a:r>
            <a:r>
              <a:rPr lang="ru-RU" dirty="0"/>
              <a:t> система входить до складу </a:t>
            </a:r>
            <a:r>
              <a:rPr lang="ru-RU" dirty="0" err="1"/>
              <a:t>Чумацького</a:t>
            </a:r>
            <a:r>
              <a:rPr lang="ru-RU" dirty="0"/>
              <a:t> Шляху.</a:t>
            </a:r>
            <a:endParaRPr lang="uk-UA" dirty="0"/>
          </a:p>
          <a:p>
            <a:pPr marL="0" indent="0">
              <a:buNone/>
            </a:pPr>
            <a:r>
              <a:rPr lang="ru-RU" dirty="0" err="1"/>
              <a:t>Основна</a:t>
            </a:r>
            <a:r>
              <a:rPr lang="ru-RU" dirty="0"/>
              <a:t> роль у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Сонцю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750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Гравітаційне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є </a:t>
            </a:r>
            <a:r>
              <a:rPr lang="ru-RU" dirty="0" err="1"/>
              <a:t>визначальною</a:t>
            </a:r>
            <a:r>
              <a:rPr lang="ru-RU" dirty="0"/>
              <a:t> силою для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до </a:t>
            </a:r>
            <a:r>
              <a:rPr lang="ru-RU" dirty="0" err="1"/>
              <a:t>найдальшої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Нептун становить 30 </a:t>
            </a:r>
            <a:r>
              <a:rPr lang="ru-RU" dirty="0" err="1"/>
              <a:t>а.о</a:t>
            </a:r>
            <a:r>
              <a:rPr lang="ru-RU" dirty="0"/>
              <a:t>., </a:t>
            </a:r>
            <a:r>
              <a:rPr lang="ru-RU" dirty="0" err="1"/>
              <a:t>тобто</a:t>
            </a:r>
            <a:r>
              <a:rPr lang="ru-RU" dirty="0"/>
              <a:t> 4,5 млрд км,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мало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відстанями</a:t>
            </a:r>
            <a:r>
              <a:rPr lang="ru-RU" dirty="0"/>
              <a:t> до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комети</a:t>
            </a:r>
            <a:r>
              <a:rPr lang="ru-RU" dirty="0"/>
              <a:t> </a:t>
            </a:r>
            <a:r>
              <a:rPr lang="ru-RU" dirty="0" err="1"/>
              <a:t>віддаляються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на 1015 </a:t>
            </a:r>
            <a:r>
              <a:rPr lang="ru-RU" dirty="0" err="1"/>
              <a:t>а.о</a:t>
            </a:r>
            <a:r>
              <a:rPr lang="ru-RU" dirty="0"/>
              <a:t>.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істотний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3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x-online.ru/Misc/SolarSystem/i/gallery/Mercury-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5520308" cy="5015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C000"/>
                </a:solidFill>
              </a:rPr>
              <a:t>Меркурій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0" y="1052736"/>
            <a:ext cx="3456384" cy="59766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  </a:t>
            </a:r>
            <a:r>
              <a:rPr lang="uk-UA" sz="2600" dirty="0" smtClean="0"/>
              <a:t>Меркурій</a:t>
            </a:r>
            <a:r>
              <a:rPr lang="ru-RU" sz="2600" dirty="0"/>
              <a:t> </a:t>
            </a:r>
            <a:r>
              <a:rPr lang="uk-UA" sz="2600" dirty="0"/>
              <a:t>— найшвидша планета в Сонячній Системі, вона рухається орбітою навколо Сонця з середньою швидкістю 47,87 км/с, що майже вдвічі більше швидкості Землі. Така швидкість і той факт, що Меркурій розміщений ближче до Сонця, ніж Земля, приводять до того, що один рік на Меркурії (час його повного оберту навколо Сонця) становить усього 87,99 днів.</a:t>
            </a:r>
            <a:endParaRPr lang="ru-RU" sz="2600" dirty="0"/>
          </a:p>
          <a:p>
            <a:r>
              <a:rPr lang="en-US" sz="2600" dirty="0" smtClean="0"/>
              <a:t> </a:t>
            </a:r>
            <a:r>
              <a:rPr lang="uk-UA" sz="2600" dirty="0" smtClean="0"/>
              <a:t>П</a:t>
            </a:r>
            <a:r>
              <a:rPr lang="ru-RU" sz="2600" dirty="0" err="1"/>
              <a:t>оряд</a:t>
            </a:r>
            <a:r>
              <a:rPr lang="ru-RU" sz="2600" dirty="0"/>
              <a:t> з полюсами є </a:t>
            </a:r>
            <a:r>
              <a:rPr lang="ru-RU" sz="2600" dirty="0" err="1"/>
              <a:t>ділянки</a:t>
            </a:r>
            <a:r>
              <a:rPr lang="ru-RU" sz="2600" dirty="0"/>
              <a:t>, до </a:t>
            </a:r>
            <a:r>
              <a:rPr lang="ru-RU" sz="2600" dirty="0" err="1"/>
              <a:t>яких</a:t>
            </a:r>
            <a:r>
              <a:rPr lang="ru-RU" sz="2600" dirty="0"/>
              <a:t> </a:t>
            </a:r>
            <a:r>
              <a:rPr lang="ru-RU" sz="2600" dirty="0" err="1"/>
              <a:t>сонячні</a:t>
            </a:r>
            <a:r>
              <a:rPr lang="ru-RU" sz="2600" dirty="0"/>
              <a:t> </a:t>
            </a:r>
            <a:r>
              <a:rPr lang="ru-RU" sz="2600" dirty="0" err="1"/>
              <a:t>промені</a:t>
            </a:r>
            <a:r>
              <a:rPr lang="ru-RU" sz="2600" dirty="0"/>
              <a:t> не </a:t>
            </a:r>
            <a:r>
              <a:rPr lang="ru-RU" sz="2600" dirty="0" err="1"/>
              <a:t>доходять</a:t>
            </a:r>
            <a:r>
              <a:rPr lang="ru-RU" sz="2600" dirty="0"/>
              <a:t> </a:t>
            </a:r>
            <a:r>
              <a:rPr lang="ru-RU" sz="2600" dirty="0" err="1"/>
              <a:t>ніколи</a:t>
            </a:r>
            <a:r>
              <a:rPr lang="ru-RU" sz="2600" dirty="0"/>
              <a:t>. </a:t>
            </a:r>
            <a:r>
              <a:rPr lang="ru-RU" sz="2600" dirty="0" err="1"/>
              <a:t>Дослідження</a:t>
            </a:r>
            <a:r>
              <a:rPr lang="ru-RU" sz="2600" dirty="0"/>
              <a:t>, </a:t>
            </a:r>
            <a:r>
              <a:rPr lang="ru-RU" sz="2600" dirty="0" err="1"/>
              <a:t>здійснене</a:t>
            </a:r>
            <a:r>
              <a:rPr lang="ru-RU" sz="2600" dirty="0"/>
              <a:t> </a:t>
            </a:r>
            <a:r>
              <a:rPr lang="ru-RU" sz="2600" dirty="0" err="1"/>
              <a:t>радіотелескопом</a:t>
            </a:r>
            <a:r>
              <a:rPr lang="ru-RU" sz="2600" dirty="0"/>
              <a:t> </a:t>
            </a:r>
            <a:r>
              <a:rPr lang="ru-RU" sz="2600" dirty="0" err="1"/>
              <a:t>Аресібо</a:t>
            </a:r>
            <a:r>
              <a:rPr lang="ru-RU" sz="2600" dirty="0"/>
              <a:t>, </a:t>
            </a:r>
            <a:r>
              <a:rPr lang="ru-RU" sz="2600" dirty="0" err="1"/>
              <a:t>дозволяє</a:t>
            </a:r>
            <a:r>
              <a:rPr lang="ru-RU" sz="2600" dirty="0"/>
              <a:t> </a:t>
            </a:r>
            <a:r>
              <a:rPr lang="ru-RU" sz="2600" dirty="0" err="1"/>
              <a:t>припустити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в </a:t>
            </a:r>
            <a:r>
              <a:rPr lang="ru-RU" sz="2600" dirty="0" err="1"/>
              <a:t>цих</a:t>
            </a:r>
            <a:r>
              <a:rPr lang="ru-RU" sz="2600" dirty="0"/>
              <a:t> </a:t>
            </a:r>
            <a:r>
              <a:rPr lang="ru-RU" sz="2600" dirty="0" err="1"/>
              <a:t>холодних</a:t>
            </a:r>
            <a:r>
              <a:rPr lang="ru-RU" sz="2600" dirty="0"/>
              <a:t> та </a:t>
            </a:r>
            <a:r>
              <a:rPr lang="ru-RU" sz="2600" dirty="0" err="1"/>
              <a:t>темних</a:t>
            </a:r>
            <a:r>
              <a:rPr lang="ru-RU" sz="2600" dirty="0"/>
              <a:t> зонах є </a:t>
            </a:r>
            <a:r>
              <a:rPr lang="ru-RU" sz="2600" dirty="0" err="1"/>
              <a:t>льодовики</a:t>
            </a:r>
            <a:r>
              <a:rPr lang="ru-RU" sz="2600" dirty="0"/>
              <a:t>. </a:t>
            </a:r>
            <a:r>
              <a:rPr lang="ru-RU" sz="2600" dirty="0" err="1"/>
              <a:t>Льодовиковий</a:t>
            </a:r>
            <a:r>
              <a:rPr lang="ru-RU" sz="2600" dirty="0"/>
              <a:t> шар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досягати</a:t>
            </a:r>
            <a:r>
              <a:rPr lang="ru-RU" sz="2600" dirty="0"/>
              <a:t> 2 м і </a:t>
            </a:r>
            <a:r>
              <a:rPr lang="ru-RU" sz="2600" dirty="0" err="1"/>
              <a:t>вкритий</a:t>
            </a:r>
            <a:r>
              <a:rPr lang="ru-RU" sz="2600" dirty="0"/>
              <a:t> шаром пилу.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47692" y="63972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hlinkClick r:id="rId3" action="ppaction://hlinkfile"/>
              </a:rPr>
              <a:t>Відео</a:t>
            </a:r>
            <a:r>
              <a:rPr lang="ru-RU" dirty="0" smtClean="0">
                <a:hlinkClick r:id="rId3" action="ppaction://hlinkfile"/>
              </a:rPr>
              <a:t> про </a:t>
            </a:r>
            <a:r>
              <a:rPr lang="ru-RU" dirty="0" err="1" smtClean="0">
                <a:hlinkClick r:id="rId3" action="ppaction://hlinkfile"/>
              </a:rPr>
              <a:t>Меркурій</a:t>
            </a:r>
            <a:r>
              <a:rPr lang="ru-RU" dirty="0" smtClean="0">
                <a:hlinkClick r:id="rId3" action="ppaction://hlinkfile"/>
              </a:rPr>
              <a:t>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5">
                    <a:lumMod val="50000"/>
                  </a:schemeClr>
                </a:solidFill>
              </a:rPr>
              <a:t>Венера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650" y="908720"/>
            <a:ext cx="8964488" cy="5949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/>
              <a:t>Венера</a:t>
            </a:r>
            <a:r>
              <a:rPr lang="ru-RU" sz="2600" dirty="0"/>
              <a:t> — друга </a:t>
            </a:r>
            <a:r>
              <a:rPr lang="ru-RU" sz="2600" dirty="0" err="1"/>
              <a:t>внутрішня</a:t>
            </a:r>
            <a:r>
              <a:rPr lang="ru-RU" sz="2600" dirty="0"/>
              <a:t> планета </a:t>
            </a:r>
            <a:r>
              <a:rPr lang="ru-RU" sz="2600" dirty="0" err="1"/>
              <a:t>Сонячної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 з </a:t>
            </a:r>
            <a:r>
              <a:rPr lang="ru-RU" sz="2600" dirty="0" err="1"/>
              <a:t>періодом</a:t>
            </a:r>
            <a:r>
              <a:rPr lang="ru-RU" sz="2600" dirty="0"/>
              <a:t> </a:t>
            </a:r>
            <a:r>
              <a:rPr lang="ru-RU" sz="2600" dirty="0" err="1"/>
              <a:t>обертання</a:t>
            </a:r>
            <a:r>
              <a:rPr lang="ru-RU" sz="2600" dirty="0"/>
              <a:t> </a:t>
            </a:r>
            <a:r>
              <a:rPr lang="ru-RU" sz="2600" dirty="0" err="1"/>
              <a:t>навколо</a:t>
            </a:r>
            <a:r>
              <a:rPr lang="ru-RU" sz="2600" dirty="0"/>
              <a:t> </a:t>
            </a:r>
            <a:r>
              <a:rPr lang="ru-RU" sz="2600" dirty="0" err="1"/>
              <a:t>Сонця</a:t>
            </a:r>
            <a:r>
              <a:rPr lang="ru-RU" sz="2600" dirty="0"/>
              <a:t> в 224,7 </a:t>
            </a:r>
            <a:r>
              <a:rPr lang="ru-RU" sz="2600" dirty="0" err="1"/>
              <a:t>земних</a:t>
            </a:r>
            <a:r>
              <a:rPr lang="ru-RU" sz="2600" dirty="0"/>
              <a:t> </a:t>
            </a:r>
            <a:r>
              <a:rPr lang="ru-RU" sz="2600" dirty="0" err="1"/>
              <a:t>діб</a:t>
            </a:r>
            <a:r>
              <a:rPr lang="ru-RU" sz="2600" dirty="0"/>
              <a:t>. Названа на честь </a:t>
            </a:r>
            <a:r>
              <a:rPr lang="ru-RU" sz="2600" dirty="0" err="1"/>
              <a:t>Венери</a:t>
            </a:r>
            <a:r>
              <a:rPr lang="ru-RU" sz="2600" dirty="0"/>
              <a:t>, </a:t>
            </a:r>
            <a:r>
              <a:rPr lang="ru-RU" sz="2600" dirty="0" err="1"/>
              <a:t>богині</a:t>
            </a:r>
            <a:r>
              <a:rPr lang="ru-RU" sz="2600" dirty="0"/>
              <a:t> </a:t>
            </a:r>
            <a:r>
              <a:rPr lang="ru-RU" sz="2600" dirty="0" err="1"/>
              <a:t>любові</a:t>
            </a:r>
            <a:r>
              <a:rPr lang="ru-RU" sz="2600" dirty="0"/>
              <a:t> з </a:t>
            </a:r>
            <a:r>
              <a:rPr lang="ru-RU" sz="2600" dirty="0" err="1"/>
              <a:t>римського</a:t>
            </a:r>
            <a:r>
              <a:rPr lang="ru-RU" sz="2600" dirty="0"/>
              <a:t> пантеону. За </a:t>
            </a:r>
            <a:r>
              <a:rPr lang="ru-RU" sz="2600" dirty="0" err="1"/>
              <a:t>розміром</a:t>
            </a:r>
            <a:r>
              <a:rPr lang="ru-RU" sz="2600" dirty="0"/>
              <a:t> </a:t>
            </a:r>
            <a:r>
              <a:rPr lang="ru-RU" sz="2600" dirty="0" err="1"/>
              <a:t>майже</a:t>
            </a:r>
            <a:r>
              <a:rPr lang="ru-RU" sz="2600" dirty="0"/>
              <a:t> </a:t>
            </a:r>
            <a:r>
              <a:rPr lang="ru-RU" sz="2600" dirty="0" err="1"/>
              <a:t>така</a:t>
            </a:r>
            <a:r>
              <a:rPr lang="ru-RU" sz="2600" dirty="0"/>
              <a:t> сама, як Земля. </a:t>
            </a:r>
            <a:r>
              <a:rPr lang="ru-RU" sz="2600" dirty="0" err="1"/>
              <a:t>Орбіта</a:t>
            </a:r>
            <a:r>
              <a:rPr lang="ru-RU" sz="2600" dirty="0"/>
              <a:t> </a:t>
            </a:r>
            <a:r>
              <a:rPr lang="ru-RU" sz="2600" dirty="0" err="1"/>
              <a:t>Венери</a:t>
            </a:r>
            <a:r>
              <a:rPr lang="ru-RU" sz="2600" dirty="0"/>
              <a:t> </a:t>
            </a:r>
            <a:r>
              <a:rPr lang="ru-RU" sz="2600" dirty="0" err="1"/>
              <a:t>ближча</a:t>
            </a:r>
            <a:r>
              <a:rPr lang="ru-RU" sz="2600" dirty="0"/>
              <a:t> до кола, </a:t>
            </a:r>
            <a:r>
              <a:rPr lang="ru-RU" sz="2600" dirty="0" err="1"/>
              <a:t>ніж</a:t>
            </a:r>
            <a:r>
              <a:rPr lang="ru-RU" sz="2600" dirty="0"/>
              <a:t> </a:t>
            </a:r>
            <a:r>
              <a:rPr lang="ru-RU" sz="2600" dirty="0" err="1"/>
              <a:t>орбіта</a:t>
            </a:r>
            <a:r>
              <a:rPr lang="ru-RU" sz="2600" dirty="0"/>
              <a:t> будь-</a:t>
            </a:r>
            <a:r>
              <a:rPr lang="ru-RU" sz="2600" dirty="0" err="1"/>
              <a:t>якої</a:t>
            </a:r>
            <a:r>
              <a:rPr lang="ru-RU" sz="2600" dirty="0"/>
              <a:t> </a:t>
            </a:r>
            <a:r>
              <a:rPr lang="ru-RU" sz="2600" dirty="0" err="1"/>
              <a:t>іншої</a:t>
            </a:r>
            <a:r>
              <a:rPr lang="ru-RU" sz="2600" dirty="0"/>
              <a:t> </a:t>
            </a:r>
            <a:r>
              <a:rPr lang="ru-RU" sz="2600" dirty="0" err="1"/>
              <a:t>планети</a:t>
            </a:r>
            <a:r>
              <a:rPr lang="ru-RU" sz="2600" dirty="0"/>
              <a:t> </a:t>
            </a:r>
            <a:r>
              <a:rPr lang="ru-RU" sz="2600" dirty="0" err="1"/>
              <a:t>Сонячної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. </a:t>
            </a:r>
            <a:r>
              <a:rPr lang="ru-RU" sz="2600" dirty="0" err="1"/>
              <a:t>Період</a:t>
            </a:r>
            <a:r>
              <a:rPr lang="ru-RU" sz="2600" dirty="0"/>
              <a:t> </a:t>
            </a:r>
            <a:r>
              <a:rPr lang="ru-RU" sz="2600" dirty="0" err="1"/>
              <a:t>обертання</a:t>
            </a:r>
            <a:r>
              <a:rPr lang="ru-RU" sz="2600" dirty="0"/>
              <a:t> </a:t>
            </a:r>
            <a:r>
              <a:rPr lang="ru-RU" sz="2600" dirty="0" err="1"/>
              <a:t>навколо</a:t>
            </a:r>
            <a:r>
              <a:rPr lang="ru-RU" sz="2600" dirty="0"/>
              <a:t> </a:t>
            </a:r>
            <a:r>
              <a:rPr lang="ru-RU" sz="2600" dirty="0" err="1"/>
              <a:t>Сонця</a:t>
            </a:r>
            <a:r>
              <a:rPr lang="ru-RU" sz="2600" dirty="0"/>
              <a:t> (</a:t>
            </a:r>
            <a:r>
              <a:rPr lang="ru-RU" sz="2600" dirty="0" err="1"/>
              <a:t>венеріанський</a:t>
            </a:r>
            <a:r>
              <a:rPr lang="ru-RU" sz="2600" dirty="0"/>
              <a:t> </a:t>
            </a:r>
            <a:r>
              <a:rPr lang="ru-RU" sz="2600" dirty="0" err="1"/>
              <a:t>рік</a:t>
            </a:r>
            <a:r>
              <a:rPr lang="ru-RU" sz="2600" dirty="0"/>
              <a:t>) становить 224,7 </a:t>
            </a:r>
            <a:r>
              <a:rPr lang="ru-RU" sz="2600" dirty="0" err="1"/>
              <a:t>земної</a:t>
            </a:r>
            <a:r>
              <a:rPr lang="ru-RU" sz="2600" dirty="0"/>
              <a:t> </a:t>
            </a:r>
            <a:r>
              <a:rPr lang="ru-RU" sz="2600" dirty="0" err="1"/>
              <a:t>доби</a:t>
            </a:r>
            <a:r>
              <a:rPr lang="ru-RU" sz="2600" dirty="0"/>
              <a:t>. </a:t>
            </a:r>
            <a:r>
              <a:rPr lang="ru-RU" sz="2600" dirty="0" err="1"/>
              <a:t>Тривалість</a:t>
            </a:r>
            <a:r>
              <a:rPr lang="ru-RU" sz="2600" dirty="0"/>
              <a:t> </a:t>
            </a:r>
            <a:r>
              <a:rPr lang="ru-RU" sz="2600" dirty="0" err="1"/>
              <a:t>сонячної</a:t>
            </a:r>
            <a:r>
              <a:rPr lang="ru-RU" sz="2600" dirty="0"/>
              <a:t> </a:t>
            </a:r>
            <a:r>
              <a:rPr lang="ru-RU" sz="2600" dirty="0" err="1"/>
              <a:t>доби</a:t>
            </a:r>
            <a:r>
              <a:rPr lang="ru-RU" sz="2600" dirty="0"/>
              <a:t> на </a:t>
            </a:r>
            <a:r>
              <a:rPr lang="ru-RU" sz="2600" dirty="0" err="1"/>
              <a:t>планеті</a:t>
            </a:r>
            <a:r>
              <a:rPr lang="ru-RU" sz="2600" dirty="0"/>
              <a:t> становить </a:t>
            </a:r>
            <a:r>
              <a:rPr lang="ru-RU" sz="2600" dirty="0" err="1"/>
              <a:t>близько</a:t>
            </a:r>
            <a:r>
              <a:rPr lang="ru-RU" sz="2600" dirty="0"/>
              <a:t> 116,75 </a:t>
            </a:r>
            <a:r>
              <a:rPr lang="ru-RU" sz="2600" dirty="0" err="1"/>
              <a:t>земних</a:t>
            </a:r>
            <a:r>
              <a:rPr lang="ru-RU" sz="2600" dirty="0"/>
              <a:t> </a:t>
            </a:r>
            <a:r>
              <a:rPr lang="ru-RU" sz="2600" dirty="0" err="1"/>
              <a:t>діб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uk-UA" sz="2600" dirty="0"/>
              <a:t>   </a:t>
            </a:r>
            <a:r>
              <a:rPr lang="ru-RU" sz="2600" dirty="0" err="1"/>
              <a:t>Густина</a:t>
            </a:r>
            <a:r>
              <a:rPr lang="ru-RU" sz="2600" dirty="0"/>
              <a:t> </a:t>
            </a:r>
            <a:r>
              <a:rPr lang="ru-RU" sz="2600" dirty="0" err="1"/>
              <a:t>атмосфери</a:t>
            </a:r>
            <a:r>
              <a:rPr lang="ru-RU" sz="2600" dirty="0"/>
              <a:t> </a:t>
            </a:r>
            <a:r>
              <a:rPr lang="ru-RU" sz="2600" dirty="0" err="1"/>
              <a:t>Венери</a:t>
            </a:r>
            <a:r>
              <a:rPr lang="ru-RU" sz="2600" dirty="0"/>
              <a:t> в 35 </a:t>
            </a:r>
            <a:r>
              <a:rPr lang="ru-RU" sz="2600" dirty="0" err="1"/>
              <a:t>разів</a:t>
            </a:r>
            <a:r>
              <a:rPr lang="ru-RU" sz="2600" dirty="0"/>
              <a:t> </a:t>
            </a:r>
            <a:r>
              <a:rPr lang="ru-RU" sz="2600" dirty="0" err="1"/>
              <a:t>більша</a:t>
            </a:r>
            <a:r>
              <a:rPr lang="ru-RU" sz="2600" dirty="0"/>
              <a:t> за </a:t>
            </a:r>
            <a:r>
              <a:rPr lang="ru-RU" sz="2600" dirty="0" err="1"/>
              <a:t>земну</a:t>
            </a:r>
            <a:r>
              <a:rPr lang="ru-RU" sz="2600" dirty="0"/>
              <a:t>. </a:t>
            </a:r>
            <a:r>
              <a:rPr lang="ru-RU" sz="2600" dirty="0" err="1"/>
              <a:t>Тиск</a:t>
            </a:r>
            <a:r>
              <a:rPr lang="ru-RU" sz="2600" dirty="0"/>
              <a:t> на </a:t>
            </a:r>
            <a:r>
              <a:rPr lang="ru-RU" sz="2600" dirty="0" err="1"/>
              <a:t>поверхні</a:t>
            </a:r>
            <a:r>
              <a:rPr lang="ru-RU" sz="2600" dirty="0"/>
              <a:t> </a:t>
            </a:r>
            <a:r>
              <a:rPr lang="ru-RU" sz="2600" dirty="0" err="1"/>
              <a:t>планети</a:t>
            </a:r>
            <a:r>
              <a:rPr lang="ru-RU" sz="2600" dirty="0"/>
              <a:t> становить </a:t>
            </a:r>
            <a:r>
              <a:rPr lang="ru-RU" sz="2600" dirty="0" err="1"/>
              <a:t>близько</a:t>
            </a:r>
            <a:r>
              <a:rPr lang="ru-RU" sz="2600" dirty="0"/>
              <a:t> 95 атмосфер. </a:t>
            </a:r>
            <a:r>
              <a:rPr lang="ru-RU" sz="2600" dirty="0" err="1"/>
              <a:t>Складається</a:t>
            </a:r>
            <a:r>
              <a:rPr lang="ru-RU" sz="2600" dirty="0"/>
              <a:t> </a:t>
            </a:r>
            <a:r>
              <a:rPr lang="ru-RU" sz="2600" dirty="0" err="1"/>
              <a:t>ця</a:t>
            </a:r>
            <a:r>
              <a:rPr lang="ru-RU" sz="2600" dirty="0"/>
              <a:t> атмосфера, </a:t>
            </a:r>
            <a:r>
              <a:rPr lang="ru-RU" sz="2600" dirty="0" err="1"/>
              <a:t>здебільшого</a:t>
            </a:r>
            <a:r>
              <a:rPr lang="ru-RU" sz="2600" dirty="0"/>
              <a:t>, з </a:t>
            </a:r>
            <a:r>
              <a:rPr lang="ru-RU" sz="2600" dirty="0" err="1"/>
              <a:t>вуглекислого</a:t>
            </a:r>
            <a:r>
              <a:rPr lang="ru-RU" sz="2600" dirty="0"/>
              <a:t> газу з </a:t>
            </a:r>
            <a:r>
              <a:rPr lang="ru-RU" sz="2600" dirty="0" err="1"/>
              <a:t>домішками</a:t>
            </a:r>
            <a:r>
              <a:rPr lang="ru-RU" sz="2600" dirty="0"/>
              <a:t> азоту й </a:t>
            </a:r>
            <a:r>
              <a:rPr lang="ru-RU" sz="2600" dirty="0" err="1"/>
              <a:t>кисню</a:t>
            </a:r>
            <a:r>
              <a:rPr lang="ru-RU" sz="2600" dirty="0"/>
              <a:t>. </a:t>
            </a:r>
            <a:r>
              <a:rPr lang="ru-RU" sz="2600" dirty="0" err="1"/>
              <a:t>Вуглекислий</a:t>
            </a:r>
            <a:r>
              <a:rPr lang="ru-RU" sz="2600" dirty="0"/>
              <a:t> газ, </a:t>
            </a:r>
            <a:r>
              <a:rPr lang="ru-RU" sz="2600" dirty="0" err="1"/>
              <a:t>пропускаючи</a:t>
            </a:r>
            <a:r>
              <a:rPr lang="ru-RU" sz="2600" dirty="0"/>
              <a:t> </a:t>
            </a:r>
            <a:r>
              <a:rPr lang="ru-RU" sz="2600" dirty="0" err="1"/>
              <a:t>сонячні</a:t>
            </a:r>
            <a:r>
              <a:rPr lang="ru-RU" sz="2600" dirty="0"/>
              <a:t> </a:t>
            </a:r>
            <a:r>
              <a:rPr lang="ru-RU" sz="2600" dirty="0" err="1"/>
              <a:t>промені</a:t>
            </a:r>
            <a:r>
              <a:rPr lang="ru-RU" sz="2600" dirty="0"/>
              <a:t>, </a:t>
            </a:r>
            <a:r>
              <a:rPr lang="ru-RU" sz="2600" dirty="0" err="1"/>
              <a:t>дозволяє</a:t>
            </a:r>
            <a:r>
              <a:rPr lang="ru-RU" sz="2600" dirty="0"/>
              <a:t> </a:t>
            </a:r>
            <a:r>
              <a:rPr lang="ru-RU" sz="2600" dirty="0" err="1"/>
              <a:t>поверхні</a:t>
            </a:r>
            <a:r>
              <a:rPr lang="ru-RU" sz="2600" dirty="0"/>
              <a:t> </a:t>
            </a:r>
            <a:r>
              <a:rPr lang="ru-RU" sz="2600" dirty="0" err="1"/>
              <a:t>нагріватися</a:t>
            </a:r>
            <a:r>
              <a:rPr lang="ru-RU" sz="2600" dirty="0"/>
              <a:t>, але </a:t>
            </a:r>
            <a:r>
              <a:rPr lang="ru-RU" sz="2600" dirty="0" err="1"/>
              <a:t>поглинає</a:t>
            </a:r>
            <a:r>
              <a:rPr lang="ru-RU" sz="2600" dirty="0"/>
              <a:t> </a:t>
            </a:r>
            <a:r>
              <a:rPr lang="ru-RU" sz="2600" dirty="0" err="1"/>
              <a:t>інфрачервоне</a:t>
            </a:r>
            <a:r>
              <a:rPr lang="ru-RU" sz="2600" dirty="0"/>
              <a:t> </a:t>
            </a:r>
            <a:r>
              <a:rPr lang="ru-RU" sz="2600" dirty="0" err="1"/>
              <a:t>випромінювання</a:t>
            </a:r>
            <a:r>
              <a:rPr lang="ru-RU" sz="2600" dirty="0"/>
              <a:t> </a:t>
            </a:r>
            <a:r>
              <a:rPr lang="ru-RU" sz="2600" dirty="0" err="1"/>
              <a:t>розігрітої</a:t>
            </a:r>
            <a:r>
              <a:rPr lang="ru-RU" sz="2600" dirty="0"/>
              <a:t> </a:t>
            </a:r>
            <a:r>
              <a:rPr lang="ru-RU" sz="2600" dirty="0" err="1"/>
              <a:t>поверхні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є причиною парникового </a:t>
            </a:r>
            <a:r>
              <a:rPr lang="ru-RU" sz="2600" dirty="0" err="1"/>
              <a:t>ефекту</a:t>
            </a:r>
            <a:r>
              <a:rPr lang="ru-RU" sz="2600" dirty="0"/>
              <a:t>. Через </a:t>
            </a:r>
            <a:r>
              <a:rPr lang="ru-RU" sz="2600" dirty="0" err="1"/>
              <a:t>це</a:t>
            </a:r>
            <a:r>
              <a:rPr lang="ru-RU" sz="2600" dirty="0"/>
              <a:t> температура на </a:t>
            </a:r>
            <a:r>
              <a:rPr lang="ru-RU" sz="2600" dirty="0" err="1"/>
              <a:t>поверхні</a:t>
            </a:r>
            <a:r>
              <a:rPr lang="ru-RU" sz="2600" dirty="0"/>
              <a:t> </a:t>
            </a:r>
            <a:r>
              <a:rPr lang="ru-RU" sz="2600" dirty="0" err="1"/>
              <a:t>Венери</a:t>
            </a:r>
            <a:r>
              <a:rPr lang="ru-RU" sz="2600" dirty="0"/>
              <a:t> </a:t>
            </a:r>
            <a:r>
              <a:rPr lang="ru-RU" sz="2600" dirty="0" err="1"/>
              <a:t>набагато</a:t>
            </a:r>
            <a:r>
              <a:rPr lang="ru-RU" sz="2600" dirty="0"/>
              <a:t> </a:t>
            </a:r>
            <a:r>
              <a:rPr lang="ru-RU" sz="2600" dirty="0" err="1"/>
              <a:t>вища</a:t>
            </a:r>
            <a:r>
              <a:rPr lang="ru-RU" sz="2600" dirty="0"/>
              <a:t> за </a:t>
            </a:r>
            <a:r>
              <a:rPr lang="ru-RU" sz="2600" dirty="0" err="1"/>
              <a:t>земну</a:t>
            </a:r>
            <a:r>
              <a:rPr lang="ru-RU" sz="2600" dirty="0" smtClean="0"/>
              <a:t>.</a:t>
            </a:r>
            <a:r>
              <a:rPr lang="en-US" sz="2600" dirty="0" smtClean="0"/>
              <a:t> </a:t>
            </a:r>
            <a:r>
              <a:rPr lang="ru-RU" sz="2600" dirty="0" err="1" smtClean="0"/>
              <a:t>Хмарний</a:t>
            </a:r>
            <a:r>
              <a:rPr lang="ru-RU" sz="2600" dirty="0" smtClean="0"/>
              <a:t> </a:t>
            </a:r>
            <a:r>
              <a:rPr lang="ru-RU" sz="2600" dirty="0"/>
              <a:t>шар </a:t>
            </a:r>
            <a:r>
              <a:rPr lang="ru-RU" sz="2600" dirty="0" err="1"/>
              <a:t>Венери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ховає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нас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поверхню</a:t>
            </a:r>
            <a:r>
              <a:rPr lang="ru-RU" sz="2600" dirty="0"/>
              <a:t>, </a:t>
            </a:r>
            <a:r>
              <a:rPr lang="ru-RU" sz="2600" dirty="0" err="1"/>
              <a:t>розташовано</a:t>
            </a:r>
            <a:r>
              <a:rPr lang="ru-RU" sz="2600" dirty="0"/>
              <a:t> на </a:t>
            </a:r>
            <a:r>
              <a:rPr lang="ru-RU" sz="2600" dirty="0" err="1"/>
              <a:t>висоті</a:t>
            </a:r>
            <a:r>
              <a:rPr lang="ru-RU" sz="2600" dirty="0"/>
              <a:t> 49-68 км над </a:t>
            </a:r>
            <a:r>
              <a:rPr lang="ru-RU" sz="2600" dirty="0" err="1"/>
              <a:t>поверхнею</a:t>
            </a:r>
            <a:r>
              <a:rPr lang="ru-RU" sz="2600" dirty="0"/>
              <a:t>, за </a:t>
            </a:r>
            <a:r>
              <a:rPr lang="ru-RU" sz="2600" dirty="0" err="1"/>
              <a:t>щільністю</a:t>
            </a:r>
            <a:r>
              <a:rPr lang="ru-RU" sz="2600" dirty="0"/>
              <a:t>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нагадує</a:t>
            </a:r>
            <a:r>
              <a:rPr lang="ru-RU" sz="2600" dirty="0"/>
              <a:t> легкий туман і </a:t>
            </a:r>
            <a:r>
              <a:rPr lang="ru-RU" sz="2600" dirty="0" err="1"/>
              <a:t>складається</a:t>
            </a:r>
            <a:r>
              <a:rPr lang="ru-RU" sz="2600" dirty="0"/>
              <a:t>, в основному, з пари 80% </a:t>
            </a:r>
            <a:r>
              <a:rPr lang="ru-RU" sz="2600" dirty="0" err="1"/>
              <a:t>сірчаної</a:t>
            </a:r>
            <a:r>
              <a:rPr lang="ru-RU" sz="2600" dirty="0"/>
              <a:t> </a:t>
            </a:r>
            <a:r>
              <a:rPr lang="ru-RU" sz="2600" dirty="0" err="1"/>
              <a:t>кислоти</a:t>
            </a:r>
            <a:r>
              <a:rPr lang="ru-RU" sz="2600" dirty="0"/>
              <a:t>. Хмари </a:t>
            </a:r>
            <a:r>
              <a:rPr lang="ru-RU" sz="2600" dirty="0" err="1"/>
              <a:t>Венери</a:t>
            </a:r>
            <a:r>
              <a:rPr lang="ru-RU" sz="2600" dirty="0"/>
              <a:t> </a:t>
            </a:r>
            <a:r>
              <a:rPr lang="ru-RU" sz="2600" dirty="0" err="1"/>
              <a:t>рухаються</a:t>
            </a:r>
            <a:r>
              <a:rPr lang="ru-RU" sz="2600" dirty="0"/>
              <a:t> </a:t>
            </a:r>
            <a:r>
              <a:rPr lang="ru-RU" sz="2600" dirty="0" err="1"/>
              <a:t>зі</a:t>
            </a:r>
            <a:r>
              <a:rPr lang="ru-RU" sz="2600" dirty="0"/>
              <a:t> сходу на </a:t>
            </a:r>
            <a:r>
              <a:rPr lang="ru-RU" sz="2600" dirty="0" err="1"/>
              <a:t>захід</a:t>
            </a:r>
            <a:r>
              <a:rPr lang="ru-RU" sz="2600" dirty="0"/>
              <a:t> за </a:t>
            </a:r>
            <a:r>
              <a:rPr lang="ru-RU" sz="2600" dirty="0" err="1"/>
              <a:t>переважаючими</a:t>
            </a:r>
            <a:r>
              <a:rPr lang="ru-RU" sz="2600" dirty="0"/>
              <a:t> на </a:t>
            </a:r>
            <a:r>
              <a:rPr lang="ru-RU" sz="2600" dirty="0" err="1"/>
              <a:t>планеті</a:t>
            </a:r>
            <a:r>
              <a:rPr lang="ru-RU" sz="2600" dirty="0"/>
              <a:t> </a:t>
            </a:r>
            <a:r>
              <a:rPr lang="ru-RU" sz="2600" dirty="0" err="1"/>
              <a:t>вітрами</a:t>
            </a:r>
            <a:r>
              <a:rPr lang="ru-RU" sz="2600" dirty="0"/>
              <a:t> і </a:t>
            </a:r>
            <a:r>
              <a:rPr lang="ru-RU" sz="2600" dirty="0" err="1"/>
              <a:t>роблять</a:t>
            </a:r>
            <a:r>
              <a:rPr lang="ru-RU" sz="2600" dirty="0"/>
              <a:t> </a:t>
            </a:r>
            <a:r>
              <a:rPr lang="ru-RU" sz="2600" dirty="0" err="1"/>
              <a:t>повний</a:t>
            </a:r>
            <a:r>
              <a:rPr lang="ru-RU" sz="2600" dirty="0"/>
              <a:t> </a:t>
            </a:r>
            <a:r>
              <a:rPr lang="ru-RU" sz="2600" dirty="0" err="1"/>
              <a:t>оберт</a:t>
            </a:r>
            <a:r>
              <a:rPr lang="ru-RU" sz="2600" dirty="0"/>
              <a:t> </a:t>
            </a:r>
            <a:r>
              <a:rPr lang="ru-RU" sz="2600" dirty="0" err="1"/>
              <a:t>навколо</a:t>
            </a:r>
            <a:r>
              <a:rPr lang="ru-RU" sz="2600" dirty="0"/>
              <a:t>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осі</a:t>
            </a:r>
            <a:r>
              <a:rPr lang="ru-RU" sz="2600" dirty="0"/>
              <a:t> за 4 </a:t>
            </a:r>
            <a:r>
              <a:rPr lang="ru-RU" sz="2600" dirty="0" err="1"/>
              <a:t>дні</a:t>
            </a:r>
            <a:r>
              <a:rPr lang="uk-UA" sz="2600" dirty="0"/>
              <a:t>.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Було встановлено, що в зоні зйомки найпоширеніші рівнини декількох типів, утворені нашаруваннями вулканічних лав. </a:t>
            </a:r>
            <a:r>
              <a:rPr lang="ru-RU" sz="2600" dirty="0"/>
              <a:t>У </a:t>
            </a:r>
            <a:r>
              <a:rPr lang="ru-RU" sz="2600" dirty="0" err="1"/>
              <a:t>зоні</a:t>
            </a:r>
            <a:r>
              <a:rPr lang="ru-RU" sz="2600" dirty="0"/>
              <a:t> </a:t>
            </a:r>
            <a:r>
              <a:rPr lang="ru-RU" sz="2600" dirty="0" err="1"/>
              <a:t>зйомки</a:t>
            </a:r>
            <a:r>
              <a:rPr lang="ru-RU" sz="2600" dirty="0"/>
              <a:t> «Венери-15, −16»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виявлено</a:t>
            </a:r>
            <a:r>
              <a:rPr lang="ru-RU" sz="2600" dirty="0"/>
              <a:t> </a:t>
            </a:r>
            <a:r>
              <a:rPr lang="ru-RU" sz="2600" dirty="0" err="1"/>
              <a:t>близько</a:t>
            </a:r>
            <a:r>
              <a:rPr lang="ru-RU" sz="2600" dirty="0"/>
              <a:t> 150 </a:t>
            </a:r>
            <a:r>
              <a:rPr lang="ru-RU" sz="2600" dirty="0" err="1"/>
              <a:t>ударних</a:t>
            </a:r>
            <a:r>
              <a:rPr lang="ru-RU" sz="2600" dirty="0"/>
              <a:t> </a:t>
            </a:r>
            <a:r>
              <a:rPr lang="ru-RU" sz="2600" dirty="0" err="1"/>
              <a:t>кратерів</a:t>
            </a:r>
            <a:r>
              <a:rPr lang="ru-RU" sz="2600" dirty="0"/>
              <a:t> </a:t>
            </a:r>
            <a:r>
              <a:rPr lang="ru-RU" sz="2600" dirty="0" err="1"/>
              <a:t>діаметром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8 до 140 км. На </a:t>
            </a:r>
            <a:r>
              <a:rPr lang="ru-RU" sz="2600" dirty="0" err="1"/>
              <a:t>поверхні</a:t>
            </a:r>
            <a:r>
              <a:rPr lang="ru-RU" sz="2600" dirty="0"/>
              <a:t> </a:t>
            </a:r>
            <a:r>
              <a:rPr lang="ru-RU" sz="2600" dirty="0" err="1"/>
              <a:t>рівнин</a:t>
            </a:r>
            <a:r>
              <a:rPr lang="ru-RU" sz="2600" dirty="0"/>
              <a:t> </a:t>
            </a:r>
            <a:r>
              <a:rPr lang="ru-RU" sz="2600" dirty="0" err="1"/>
              <a:t>планети</a:t>
            </a:r>
            <a:r>
              <a:rPr lang="ru-RU" sz="2600" dirty="0"/>
              <a:t> у </a:t>
            </a:r>
            <a:r>
              <a:rPr lang="ru-RU" sz="2600" dirty="0" err="1"/>
              <a:t>кількох</a:t>
            </a:r>
            <a:r>
              <a:rPr lang="ru-RU" sz="2600" dirty="0"/>
              <a:t> </a:t>
            </a:r>
            <a:r>
              <a:rPr lang="ru-RU" sz="2600" dirty="0" err="1"/>
              <a:t>місцях</a:t>
            </a:r>
            <a:r>
              <a:rPr lang="ru-RU" sz="2600" dirty="0"/>
              <a:t>, </a:t>
            </a:r>
            <a:r>
              <a:rPr lang="ru-RU" sz="2600" dirty="0" err="1"/>
              <a:t>зафіксованих</a:t>
            </a:r>
            <a:r>
              <a:rPr lang="ru-RU" sz="2600" dirty="0"/>
              <a:t> на </a:t>
            </a:r>
            <a:r>
              <a:rPr lang="ru-RU" sz="2600" dirty="0" err="1"/>
              <a:t>знімках</a:t>
            </a:r>
            <a:r>
              <a:rPr lang="ru-RU" sz="2600" dirty="0"/>
              <a:t> «Магеллана», </a:t>
            </a:r>
            <a:r>
              <a:rPr lang="ru-RU" sz="2600" dirty="0" err="1"/>
              <a:t>виявлено</a:t>
            </a:r>
            <a:r>
              <a:rPr lang="ru-RU" sz="2600" dirty="0"/>
              <a:t> </a:t>
            </a:r>
            <a:r>
              <a:rPr lang="ru-RU" sz="2600" dirty="0" err="1"/>
              <a:t>загадкові</a:t>
            </a:r>
            <a:r>
              <a:rPr lang="ru-RU" sz="2600" dirty="0"/>
              <a:t> «русла» </a:t>
            </a:r>
            <a:r>
              <a:rPr lang="ru-RU" sz="2600" dirty="0" err="1"/>
              <a:t>довжиною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сотень</a:t>
            </a:r>
            <a:r>
              <a:rPr lang="ru-RU" sz="2600" dirty="0"/>
              <a:t> до </a:t>
            </a:r>
            <a:r>
              <a:rPr lang="ru-RU" sz="2600" dirty="0" err="1"/>
              <a:t>декількох</a:t>
            </a:r>
            <a:r>
              <a:rPr lang="ru-RU" sz="2600" dirty="0"/>
              <a:t> </a:t>
            </a:r>
            <a:r>
              <a:rPr lang="ru-RU" sz="2600" dirty="0" err="1"/>
              <a:t>тисяч</a:t>
            </a:r>
            <a:r>
              <a:rPr lang="ru-RU" sz="2600" dirty="0"/>
              <a:t> </a:t>
            </a:r>
            <a:r>
              <a:rPr lang="ru-RU" sz="2600" dirty="0" err="1"/>
              <a:t>кілометрів</a:t>
            </a:r>
            <a:r>
              <a:rPr lang="ru-RU" sz="2600" dirty="0"/>
              <a:t> і шириною </a:t>
            </a:r>
            <a:r>
              <a:rPr lang="ru-RU" sz="2600" dirty="0" err="1"/>
              <a:t>від</a:t>
            </a:r>
            <a:r>
              <a:rPr lang="ru-RU" sz="2600" dirty="0"/>
              <a:t> 2-3 до 10-15 км. </a:t>
            </a:r>
            <a:r>
              <a:rPr lang="uk-UA" sz="2600" dirty="0"/>
              <a:t>Залишається загадкою, яка рідина прорізала ці русла. Найпростіше було б вважати, що вони</a:t>
            </a:r>
            <a:r>
              <a:rPr lang="ru-RU" sz="2600" dirty="0"/>
              <a:t> </a:t>
            </a:r>
            <a:r>
              <a:rPr lang="uk-UA" sz="2600" dirty="0"/>
              <a:t>— результат термічної ерозії потоком базальтової лави. Але розрахунки доводять, що у потоку базальтової лави не вистачить запасу тепла на шлях довжиною 7000</a:t>
            </a:r>
            <a:r>
              <a:rPr lang="ru-RU" sz="2600" dirty="0"/>
              <a:t> </a:t>
            </a:r>
            <a:r>
              <a:rPr lang="uk-UA" sz="2600" dirty="0"/>
              <a:t>км. 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</a:rPr>
              <a:t>Венера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908720"/>
            <a:ext cx="3744416" cy="58326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sz="2600" dirty="0"/>
              <a:t>Д</a:t>
            </a:r>
            <a:r>
              <a:rPr lang="ru-RU" sz="2600" dirty="0" err="1"/>
              <a:t>ень</a:t>
            </a:r>
            <a:r>
              <a:rPr lang="ru-RU" sz="2600" dirty="0"/>
              <a:t> на </a:t>
            </a:r>
            <a:r>
              <a:rPr lang="ru-RU" sz="2600" dirty="0" err="1"/>
              <a:t>Венері</a:t>
            </a:r>
            <a:r>
              <a:rPr lang="ru-RU" sz="2600" dirty="0"/>
              <a:t> </a:t>
            </a:r>
            <a:r>
              <a:rPr lang="ru-RU" sz="2600" dirty="0" err="1"/>
              <a:t>довший</a:t>
            </a:r>
            <a:r>
              <a:rPr lang="ru-RU" sz="2600" dirty="0"/>
              <a:t>, </a:t>
            </a:r>
            <a:r>
              <a:rPr lang="ru-RU" sz="2600" dirty="0" err="1"/>
              <a:t>ніж</a:t>
            </a:r>
            <a:r>
              <a:rPr lang="ru-RU" sz="2600" dirty="0"/>
              <a:t> </a:t>
            </a:r>
            <a:r>
              <a:rPr lang="ru-RU" sz="2600" dirty="0" err="1"/>
              <a:t>рік</a:t>
            </a:r>
            <a:r>
              <a:rPr lang="ru-RU" sz="2600" dirty="0"/>
              <a:t>;</a:t>
            </a:r>
          </a:p>
          <a:p>
            <a:pPr lvl="0"/>
            <a:r>
              <a:rPr lang="ru-RU" sz="2600" dirty="0" err="1"/>
              <a:t>Атмосферна</a:t>
            </a:r>
            <a:r>
              <a:rPr lang="ru-RU" sz="2600" dirty="0"/>
              <a:t> </a:t>
            </a:r>
            <a:r>
              <a:rPr lang="ru-RU" sz="2600" dirty="0" err="1"/>
              <a:t>оболонка</a:t>
            </a:r>
            <a:r>
              <a:rPr lang="ru-RU" sz="2600" dirty="0"/>
              <a:t> </a:t>
            </a:r>
            <a:r>
              <a:rPr lang="ru-RU" sz="2600" dirty="0" err="1"/>
              <a:t>планети</a:t>
            </a:r>
            <a:r>
              <a:rPr lang="ru-RU" sz="2600" dirty="0"/>
              <a:t> </a:t>
            </a:r>
            <a:r>
              <a:rPr lang="ru-RU" sz="2600" dirty="0" err="1"/>
              <a:t>дуже</a:t>
            </a:r>
            <a:r>
              <a:rPr lang="ru-RU" sz="2600" dirty="0"/>
              <a:t> </a:t>
            </a:r>
            <a:r>
              <a:rPr lang="ru-RU" sz="2600" dirty="0" err="1"/>
              <a:t>щільна</a:t>
            </a:r>
            <a:r>
              <a:rPr lang="ru-RU" sz="2600" dirty="0"/>
              <a:t>, на </a:t>
            </a:r>
            <a:r>
              <a:rPr lang="ru-RU" sz="2600" dirty="0" err="1"/>
              <a:t>поверхні</a:t>
            </a:r>
            <a:r>
              <a:rPr lang="ru-RU" sz="2600" dirty="0"/>
              <a:t> </a:t>
            </a:r>
            <a:r>
              <a:rPr lang="ru-RU" sz="2600" dirty="0" err="1"/>
              <a:t>середній</a:t>
            </a:r>
            <a:r>
              <a:rPr lang="ru-RU" sz="2600" dirty="0"/>
              <a:t> </a:t>
            </a:r>
            <a:r>
              <a:rPr lang="ru-RU" sz="2600" dirty="0" err="1"/>
              <a:t>тиск</a:t>
            </a:r>
            <a:r>
              <a:rPr lang="ru-RU" sz="2600" dirty="0"/>
              <a:t> становить 9,3 МПа (в 93 рази </a:t>
            </a:r>
            <a:r>
              <a:rPr lang="ru-RU" sz="2600" dirty="0" err="1"/>
              <a:t>більше</a:t>
            </a:r>
            <a:r>
              <a:rPr lang="ru-RU" sz="2600" dirty="0"/>
              <a:t> атмосферного </a:t>
            </a:r>
            <a:r>
              <a:rPr lang="ru-RU" sz="2600" dirty="0" err="1"/>
              <a:t>тиску</a:t>
            </a:r>
            <a:r>
              <a:rPr lang="ru-RU" sz="2600" dirty="0"/>
              <a:t> </a:t>
            </a:r>
            <a:r>
              <a:rPr lang="ru-RU" sz="2600" dirty="0" err="1"/>
              <a:t>Землі</a:t>
            </a:r>
            <a:r>
              <a:rPr lang="uk-UA" sz="2600" dirty="0"/>
              <a:t>.</a:t>
            </a:r>
            <a:endParaRPr lang="ru-RU" sz="2600" dirty="0"/>
          </a:p>
          <a:p>
            <a:pPr lvl="0"/>
            <a:r>
              <a:rPr lang="ru-RU" sz="2600" dirty="0" err="1"/>
              <a:t>Під</a:t>
            </a:r>
            <a:r>
              <a:rPr lang="ru-RU" sz="2600" dirty="0"/>
              <a:t> великим </a:t>
            </a:r>
            <a:r>
              <a:rPr lang="ru-RU" sz="2600" dirty="0" err="1"/>
              <a:t>тиском</a:t>
            </a:r>
            <a:r>
              <a:rPr lang="ru-RU" sz="2600" dirty="0"/>
              <a:t> </a:t>
            </a:r>
            <a:r>
              <a:rPr lang="ru-RU" sz="2600" dirty="0" err="1"/>
              <a:t>повітря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збиратися</a:t>
            </a:r>
            <a:r>
              <a:rPr lang="ru-RU" sz="2600" dirty="0"/>
              <a:t> в </a:t>
            </a:r>
            <a:r>
              <a:rPr lang="ru-RU" sz="2600" dirty="0" err="1"/>
              <a:t>щільні</a:t>
            </a:r>
            <a:r>
              <a:rPr lang="ru-RU" sz="2600" dirty="0"/>
              <a:t> хмари,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створюють</a:t>
            </a:r>
            <a:r>
              <a:rPr lang="ru-RU" sz="2600" dirty="0"/>
              <a:t> </a:t>
            </a:r>
            <a:r>
              <a:rPr lang="ru-RU" sz="2600" dirty="0" err="1"/>
              <a:t>сильні</a:t>
            </a:r>
            <a:r>
              <a:rPr lang="ru-RU" sz="2600" dirty="0"/>
              <a:t> </a:t>
            </a:r>
            <a:r>
              <a:rPr lang="ru-RU" sz="2600" dirty="0" err="1"/>
              <a:t>блискавки</a:t>
            </a:r>
            <a:r>
              <a:rPr lang="ru-RU" sz="2600" dirty="0"/>
              <a:t> – в 1000 </a:t>
            </a:r>
            <a:r>
              <a:rPr lang="ru-RU" sz="2600" dirty="0" err="1"/>
              <a:t>разів</a:t>
            </a:r>
            <a:r>
              <a:rPr lang="ru-RU" sz="2600" dirty="0"/>
              <a:t> </a:t>
            </a:r>
            <a:r>
              <a:rPr lang="ru-RU" sz="2600" dirty="0" err="1"/>
              <a:t>могутніші</a:t>
            </a:r>
            <a:r>
              <a:rPr lang="ru-RU" sz="2600" dirty="0"/>
              <a:t> </a:t>
            </a:r>
            <a:r>
              <a:rPr lang="ru-RU" sz="2600" dirty="0" err="1"/>
              <a:t>ніж</a:t>
            </a:r>
            <a:r>
              <a:rPr lang="ru-RU" sz="2600" dirty="0"/>
              <a:t> на </a:t>
            </a:r>
            <a:r>
              <a:rPr lang="ru-RU" sz="2600" dirty="0" err="1"/>
              <a:t>Землі</a:t>
            </a:r>
            <a:r>
              <a:rPr lang="ru-RU" sz="2600" dirty="0"/>
              <a:t>.</a:t>
            </a:r>
          </a:p>
          <a:p>
            <a:pPr lvl="0"/>
            <a:r>
              <a:rPr lang="ru-RU" sz="2600" dirty="0"/>
              <a:t>На </a:t>
            </a:r>
            <a:r>
              <a:rPr lang="ru-RU" sz="2600" dirty="0" err="1"/>
              <a:t>Венері</a:t>
            </a:r>
            <a:r>
              <a:rPr lang="ru-RU" sz="2600" dirty="0"/>
              <a:t> </a:t>
            </a:r>
            <a:r>
              <a:rPr lang="ru-RU" sz="2600" dirty="0" err="1"/>
              <a:t>зафіксовано</a:t>
            </a:r>
            <a:r>
              <a:rPr lang="ru-RU" sz="2600" dirty="0"/>
              <a:t> </a:t>
            </a:r>
            <a:r>
              <a:rPr lang="ru-RU" sz="2600" dirty="0" err="1"/>
              <a:t>понад</a:t>
            </a:r>
            <a:r>
              <a:rPr lang="ru-RU" sz="2600" dirty="0"/>
              <a:t> 1600 </a:t>
            </a:r>
            <a:r>
              <a:rPr lang="ru-RU" sz="2600" dirty="0" err="1"/>
              <a:t>вулканів</a:t>
            </a:r>
            <a:r>
              <a:rPr lang="ru-RU" sz="2600" dirty="0"/>
              <a:t>. Вулкан Максвелл – </a:t>
            </a:r>
            <a:r>
              <a:rPr lang="ru-RU" sz="2600" dirty="0" err="1"/>
              <a:t>найвища</a:t>
            </a:r>
            <a:r>
              <a:rPr lang="ru-RU" sz="2600" dirty="0"/>
              <a:t> гора на </a:t>
            </a:r>
            <a:r>
              <a:rPr lang="ru-RU" sz="2600" dirty="0" err="1"/>
              <a:t>Венері</a:t>
            </a:r>
            <a:r>
              <a:rPr lang="ru-RU" sz="2600" dirty="0"/>
              <a:t>, а </a:t>
            </a:r>
            <a:r>
              <a:rPr lang="ru-RU" sz="2600" dirty="0" err="1"/>
              <a:t>також</a:t>
            </a:r>
            <a:r>
              <a:rPr lang="ru-RU" sz="2600" dirty="0"/>
              <a:t> друга </a:t>
            </a:r>
            <a:r>
              <a:rPr lang="ru-RU" sz="2600" dirty="0" err="1"/>
              <a:t>найвища</a:t>
            </a:r>
            <a:r>
              <a:rPr lang="ru-RU" sz="2600" dirty="0"/>
              <a:t> точка в </a:t>
            </a:r>
            <a:r>
              <a:rPr lang="ru-RU" sz="2600" dirty="0" err="1"/>
              <a:t>Сонячній</a:t>
            </a:r>
            <a:r>
              <a:rPr lang="ru-RU" sz="2600" dirty="0"/>
              <a:t> </a:t>
            </a:r>
            <a:r>
              <a:rPr lang="ru-RU" sz="2600" dirty="0" err="1"/>
              <a:t>системі</a:t>
            </a:r>
            <a:r>
              <a:rPr lang="ru-RU" sz="2600" dirty="0"/>
              <a:t> (</a:t>
            </a:r>
            <a:r>
              <a:rPr lang="ru-RU" sz="2600" dirty="0" err="1"/>
              <a:t>після</a:t>
            </a:r>
            <a:r>
              <a:rPr lang="ru-RU" sz="2600" dirty="0"/>
              <a:t> вулкана </a:t>
            </a:r>
            <a:r>
              <a:rPr lang="ru-RU" sz="2600" dirty="0" err="1"/>
              <a:t>Олімп</a:t>
            </a:r>
            <a:r>
              <a:rPr lang="ru-RU" sz="2600" dirty="0"/>
              <a:t>, </a:t>
            </a:r>
            <a:r>
              <a:rPr lang="ru-RU" sz="2600" dirty="0" err="1"/>
              <a:t>розташованого</a:t>
            </a:r>
            <a:r>
              <a:rPr lang="ru-RU" sz="2600" dirty="0"/>
              <a:t> на </a:t>
            </a:r>
            <a:r>
              <a:rPr lang="ru-RU" sz="2600" dirty="0" err="1"/>
              <a:t>Марсі</a:t>
            </a:r>
            <a:r>
              <a:rPr lang="ru-RU" sz="2600" dirty="0"/>
              <a:t>). </a:t>
            </a:r>
            <a:r>
              <a:rPr lang="ru-RU" sz="2600" dirty="0" err="1"/>
              <a:t>Висота</a:t>
            </a:r>
            <a:r>
              <a:rPr lang="ru-RU" sz="2600" dirty="0"/>
              <a:t> вулкана становить 11 км над </a:t>
            </a:r>
            <a:r>
              <a:rPr lang="ru-RU" sz="2600" dirty="0" err="1"/>
              <a:t>середнім</a:t>
            </a:r>
            <a:r>
              <a:rPr lang="ru-RU" sz="2600" dirty="0"/>
              <a:t> </a:t>
            </a:r>
            <a:r>
              <a:rPr lang="ru-RU" sz="2600" dirty="0" err="1"/>
              <a:t>рівнем</a:t>
            </a:r>
            <a:r>
              <a:rPr lang="ru-RU" sz="2600" dirty="0"/>
              <a:t> </a:t>
            </a:r>
            <a:r>
              <a:rPr lang="ru-RU" sz="2600" dirty="0" err="1"/>
              <a:t>поверхні</a:t>
            </a:r>
            <a:r>
              <a:rPr lang="ru-RU" sz="2600" dirty="0"/>
              <a:t>. </a:t>
            </a:r>
            <a:r>
              <a:rPr lang="ru-RU" sz="2600" dirty="0" err="1"/>
              <a:t>Її</a:t>
            </a:r>
            <a:r>
              <a:rPr lang="ru-RU" sz="2600" dirty="0"/>
              <a:t> вершина </a:t>
            </a:r>
            <a:r>
              <a:rPr lang="ru-RU" sz="2600" dirty="0" err="1"/>
              <a:t>вважається</a:t>
            </a:r>
            <a:r>
              <a:rPr lang="ru-RU" sz="2600" dirty="0"/>
              <a:t> </a:t>
            </a:r>
            <a:r>
              <a:rPr lang="ru-RU" sz="2600" dirty="0" err="1"/>
              <a:t>найхолоднішим</a:t>
            </a:r>
            <a:r>
              <a:rPr lang="ru-RU" sz="2600" dirty="0"/>
              <a:t> (</a:t>
            </a:r>
            <a:r>
              <a:rPr lang="ru-RU" sz="2600" dirty="0" err="1"/>
              <a:t>близько</a:t>
            </a:r>
            <a:r>
              <a:rPr lang="ru-RU" sz="2600" dirty="0"/>
              <a:t> 380 ° C) і </a:t>
            </a:r>
            <a:r>
              <a:rPr lang="ru-RU" sz="2600" dirty="0" err="1"/>
              <a:t>розрядженим</a:t>
            </a:r>
            <a:r>
              <a:rPr lang="ru-RU" sz="2600" dirty="0"/>
              <a:t> (</a:t>
            </a:r>
            <a:r>
              <a:rPr lang="ru-RU" sz="2600" dirty="0" err="1"/>
              <a:t>тиск</a:t>
            </a:r>
            <a:r>
              <a:rPr lang="ru-RU" sz="2600" dirty="0"/>
              <a:t> 59 атмосфер) </a:t>
            </a:r>
            <a:r>
              <a:rPr lang="ru-RU" sz="2600" dirty="0" err="1"/>
              <a:t>місцем</a:t>
            </a:r>
            <a:r>
              <a:rPr lang="ru-RU" sz="2600" dirty="0"/>
              <a:t> на </a:t>
            </a:r>
            <a:r>
              <a:rPr lang="ru-RU" sz="2600" dirty="0" err="1"/>
              <a:t>Венері</a:t>
            </a:r>
            <a:r>
              <a:rPr lang="uk-UA" sz="2600" dirty="0"/>
              <a:t>.</a:t>
            </a: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mostinfo.su/most/Venus-plan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4" y="836712"/>
            <a:ext cx="5147414" cy="55446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674" y="6381328"/>
            <a:ext cx="35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4" action="ppaction://hlinkfile"/>
              </a:rPr>
              <a:t>Відео</a:t>
            </a:r>
            <a:r>
              <a:rPr lang="ru-RU" dirty="0" smtClean="0">
                <a:hlinkClick r:id="rId4" action="ppaction://hlinkfile"/>
              </a:rPr>
              <a:t> про Венеру.</a:t>
            </a:r>
            <a:r>
              <a:rPr lang="en-US" dirty="0" smtClean="0">
                <a:hlinkClick r:id="rId4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00B0F0"/>
                </a:solidFill>
              </a:rPr>
              <a:t>Земля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Земля</a:t>
            </a:r>
            <a:r>
              <a:rPr lang="ru-RU" dirty="0"/>
              <a:t> </a:t>
            </a:r>
            <a:r>
              <a:rPr lang="uk-UA" dirty="0"/>
              <a:t>— третя від Сонця планета Сонячної системи, єдина планета, на якій відоме життя, домівка людства. Земля належить до планет земної групи і є найбільшою з цих планет у Сонячній системі. Земля обертається навколо Сонця еліптичною орбітою (дуже близькою до колової) із середньою швидкістю 29</a:t>
            </a:r>
            <a:r>
              <a:rPr lang="ru-RU" dirty="0"/>
              <a:t> </a:t>
            </a:r>
            <a:r>
              <a:rPr lang="uk-UA" dirty="0"/>
              <a:t>785 м/с на середній відстані 149,6</a:t>
            </a:r>
            <a:r>
              <a:rPr lang="ru-RU" dirty="0"/>
              <a:t> </a:t>
            </a:r>
            <a:r>
              <a:rPr lang="uk-UA" dirty="0" err="1"/>
              <a:t>млн</a:t>
            </a:r>
            <a:r>
              <a:rPr lang="ru-RU" dirty="0"/>
              <a:t> </a:t>
            </a:r>
            <a:r>
              <a:rPr lang="uk-UA" dirty="0"/>
              <a:t>км із періодом, що приблизно дорівнює 365,24 доби (зоряний рік). </a:t>
            </a:r>
            <a:r>
              <a:rPr lang="ru-RU" dirty="0"/>
              <a:t>Земля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супутник</a:t>
            </a:r>
            <a:r>
              <a:rPr lang="ru-RU" dirty="0"/>
              <a:t> —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на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384 400 км. Форма </a:t>
            </a:r>
            <a:r>
              <a:rPr lang="ru-RU" dirty="0" err="1"/>
              <a:t>Землі</a:t>
            </a:r>
            <a:r>
              <a:rPr lang="ru-RU" dirty="0"/>
              <a:t> — </a:t>
            </a:r>
            <a:r>
              <a:rPr lang="ru-RU" dirty="0" err="1"/>
              <a:t>геоїд</a:t>
            </a:r>
            <a:r>
              <a:rPr lang="ru-RU" dirty="0"/>
              <a:t>. За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космогонічними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 Земля </a:t>
            </a:r>
            <a:r>
              <a:rPr lang="ru-RU" dirty="0" err="1"/>
              <a:t>утворилася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4,7 млрд </a:t>
            </a:r>
            <a:r>
              <a:rPr lang="ru-RU" dirty="0" err="1"/>
              <a:t>років</a:t>
            </a:r>
            <a:r>
              <a:rPr lang="ru-RU" dirty="0"/>
              <a:t> тому з </a:t>
            </a:r>
            <a:r>
              <a:rPr lang="ru-RU" dirty="0" err="1"/>
              <a:t>розсіяної</a:t>
            </a:r>
            <a:r>
              <a:rPr lang="ru-RU" dirty="0"/>
              <a:t> в </a:t>
            </a:r>
            <a:r>
              <a:rPr lang="ru-RU" dirty="0" err="1"/>
              <a:t>протосонячній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газопилової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диференціації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гравітаційного</a:t>
            </a:r>
            <a:r>
              <a:rPr lang="ru-RU" dirty="0"/>
              <a:t> поля,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розігріву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надр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і </a:t>
            </a:r>
            <a:r>
              <a:rPr lang="ru-RU" dirty="0" err="1"/>
              <a:t>розвилися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за </a:t>
            </a:r>
            <a:r>
              <a:rPr lang="ru-RU" dirty="0" err="1"/>
              <a:t>хімічним</a:t>
            </a:r>
            <a:r>
              <a:rPr lang="ru-RU" dirty="0"/>
              <a:t> складом, </a:t>
            </a:r>
            <a:r>
              <a:rPr lang="ru-RU" dirty="0" err="1"/>
              <a:t>агрегатним</a:t>
            </a:r>
            <a:r>
              <a:rPr lang="ru-RU" dirty="0"/>
              <a:t> станом і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 — </a:t>
            </a:r>
            <a:r>
              <a:rPr lang="ru-RU" dirty="0" err="1"/>
              <a:t>геосфери</a:t>
            </a:r>
            <a:r>
              <a:rPr lang="ru-RU" dirty="0"/>
              <a:t>: ядро, </a:t>
            </a:r>
            <a:r>
              <a:rPr lang="ru-RU" dirty="0" err="1"/>
              <a:t>мантія</a:t>
            </a:r>
            <a:r>
              <a:rPr lang="ru-RU" dirty="0"/>
              <a:t>, земна кора, </a:t>
            </a:r>
            <a:r>
              <a:rPr lang="ru-RU" dirty="0" err="1"/>
              <a:t>гідросфер</a:t>
            </a:r>
            <a:r>
              <a:rPr lang="uk-UA" dirty="0"/>
              <a:t>а.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залізо</a:t>
            </a:r>
            <a:r>
              <a:rPr lang="ru-RU" dirty="0"/>
              <a:t> (34,6 %), </a:t>
            </a:r>
            <a:r>
              <a:rPr lang="ru-RU" dirty="0" err="1"/>
              <a:t>кисень</a:t>
            </a:r>
            <a:r>
              <a:rPr lang="ru-RU" dirty="0"/>
              <a:t> (29,5 %), </a:t>
            </a:r>
            <a:r>
              <a:rPr lang="ru-RU" dirty="0" err="1"/>
              <a:t>кремній</a:t>
            </a:r>
            <a:r>
              <a:rPr lang="ru-RU" dirty="0"/>
              <a:t> (15,2 %), </a:t>
            </a:r>
            <a:r>
              <a:rPr lang="ru-RU" dirty="0" err="1"/>
              <a:t>магній</a:t>
            </a:r>
            <a:r>
              <a:rPr lang="ru-RU" dirty="0"/>
              <a:t> (12,7 %). </a:t>
            </a:r>
            <a:r>
              <a:rPr lang="ru-RU" dirty="0" err="1"/>
              <a:t>Амплітуда</a:t>
            </a:r>
            <a:r>
              <a:rPr lang="ru-RU" dirty="0"/>
              <a:t> </a:t>
            </a:r>
            <a:r>
              <a:rPr lang="ru-RU" dirty="0" err="1"/>
              <a:t>висот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20 км.</a:t>
            </a:r>
          </a:p>
        </p:txBody>
      </p:sp>
    </p:spTree>
    <p:extLst>
      <p:ext uri="{BB962C8B-B14F-4D97-AF65-F5344CB8AC3E}">
        <p14:creationId xmlns:p14="http://schemas.microsoft.com/office/powerpoint/2010/main" val="3221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F0"/>
                </a:solidFill>
              </a:rPr>
              <a:t>Земля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104456" cy="54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dirty="0" err="1"/>
              <a:t>Більше</a:t>
            </a:r>
            <a:r>
              <a:rPr lang="ru-RU" sz="2600" dirty="0"/>
              <a:t> 80% </a:t>
            </a:r>
            <a:r>
              <a:rPr lang="ru-RU" sz="2600" dirty="0" err="1"/>
              <a:t>відсотків</a:t>
            </a:r>
            <a:r>
              <a:rPr lang="ru-RU" sz="2600" dirty="0"/>
              <a:t> </a:t>
            </a:r>
            <a:r>
              <a:rPr lang="ru-RU" sz="2600" dirty="0" err="1"/>
              <a:t>поверхні</a:t>
            </a:r>
            <a:r>
              <a:rPr lang="ru-RU" sz="2600" dirty="0"/>
              <a:t> </a:t>
            </a:r>
            <a:r>
              <a:rPr lang="ru-RU" sz="2600" dirty="0" err="1"/>
              <a:t>Землі</a:t>
            </a:r>
            <a:r>
              <a:rPr lang="ru-RU" sz="2600" dirty="0"/>
              <a:t> </a:t>
            </a:r>
            <a:r>
              <a:rPr lang="ru-RU" sz="2600" dirty="0" err="1"/>
              <a:t>мають</a:t>
            </a:r>
            <a:r>
              <a:rPr lang="ru-RU" sz="2600" dirty="0"/>
              <a:t> </a:t>
            </a:r>
            <a:r>
              <a:rPr lang="ru-RU" sz="2600" dirty="0" err="1"/>
              <a:t>вулканічне</a:t>
            </a:r>
            <a:r>
              <a:rPr lang="ru-RU" sz="2600" dirty="0"/>
              <a:t> </a:t>
            </a:r>
            <a:r>
              <a:rPr lang="ru-RU" sz="2600" dirty="0" err="1"/>
              <a:t>походження</a:t>
            </a:r>
            <a:r>
              <a:rPr lang="ru-RU" sz="2600" dirty="0"/>
              <a:t>.</a:t>
            </a:r>
          </a:p>
          <a:p>
            <a:pPr lvl="0"/>
            <a:r>
              <a:rPr lang="uk-UA" sz="2600" dirty="0"/>
              <a:t>Кількість вуглекислого газу у воді і в атмосфері, а також сонячної енергії, яку отримує Земля, є чинниками, які зумовлюють тривалість життя на Землі та існування самої планети.</a:t>
            </a:r>
            <a:endParaRPr lang="ru-RU" sz="2600" dirty="0"/>
          </a:p>
          <a:p>
            <a:pPr lvl="0"/>
            <a:r>
              <a:rPr lang="uk-UA" sz="2600" dirty="0"/>
              <a:t>Існування місяця дуже важливо для існування Життя на Землі, так як вона стабілізує її нахил відносно Сонця. </a:t>
            </a:r>
            <a:r>
              <a:rPr lang="ru-RU" sz="2600" dirty="0"/>
              <a:t>Без </a:t>
            </a:r>
            <a:r>
              <a:rPr lang="ru-RU" sz="2600" dirty="0" err="1"/>
              <a:t>місяця</a:t>
            </a:r>
            <a:r>
              <a:rPr lang="ru-RU" sz="2600" dirty="0"/>
              <a:t> на </a:t>
            </a:r>
            <a:r>
              <a:rPr lang="ru-RU" sz="2600" dirty="0" err="1"/>
              <a:t>Землі</a:t>
            </a:r>
            <a:r>
              <a:rPr lang="ru-RU" sz="2600" dirty="0"/>
              <a:t> </a:t>
            </a:r>
            <a:r>
              <a:rPr lang="ru-RU" sz="2600" dirty="0" err="1"/>
              <a:t>відбувалися</a:t>
            </a:r>
            <a:r>
              <a:rPr lang="ru-RU" sz="2600" dirty="0"/>
              <a:t> б </a:t>
            </a:r>
            <a:r>
              <a:rPr lang="ru-RU" sz="2600" dirty="0" err="1"/>
              <a:t>хаотичні</a:t>
            </a:r>
            <a:r>
              <a:rPr lang="ru-RU" sz="2600" dirty="0"/>
              <a:t> </a:t>
            </a:r>
            <a:r>
              <a:rPr lang="ru-RU" sz="2600" dirty="0" err="1"/>
              <a:t>зміни</a:t>
            </a:r>
            <a:r>
              <a:rPr lang="ru-RU" sz="2600" dirty="0"/>
              <a:t> </a:t>
            </a:r>
            <a:r>
              <a:rPr lang="ru-RU" sz="2600" dirty="0" err="1"/>
              <a:t>клімату</a:t>
            </a:r>
            <a:r>
              <a:rPr lang="ru-RU" sz="2600" dirty="0"/>
              <a:t>, і вона не </a:t>
            </a:r>
            <a:r>
              <a:rPr lang="ru-RU" sz="2600" dirty="0" err="1"/>
              <a:t>змогла</a:t>
            </a:r>
            <a:r>
              <a:rPr lang="ru-RU" sz="2600" dirty="0"/>
              <a:t> б стати </a:t>
            </a:r>
            <a:r>
              <a:rPr lang="ru-RU" sz="2600" dirty="0" err="1"/>
              <a:t>жилої</a:t>
            </a:r>
            <a:r>
              <a:rPr lang="ru-RU" sz="2600" dirty="0"/>
              <a:t>.</a:t>
            </a:r>
          </a:p>
          <a:p>
            <a:pPr lvl="0"/>
            <a:r>
              <a:rPr lang="uk-UA" sz="2600" dirty="0"/>
              <a:t>Тихий океан не тільки найбільший але і найглибший: його середня </a:t>
            </a:r>
            <a:r>
              <a:rPr lang="uk-UA" sz="2600" dirty="0" err="1"/>
              <a:t>глибина-</a:t>
            </a:r>
            <a:r>
              <a:rPr lang="uk-UA" sz="2600" dirty="0"/>
              <a:t> 4300 метрів. Атлантичний океан приблизно на один метр мілкіший. </a:t>
            </a:r>
            <a:r>
              <a:rPr lang="uk-UA" sz="2600" dirty="0" err="1"/>
              <a:t>Маріанський</a:t>
            </a:r>
            <a:r>
              <a:rPr lang="uk-UA" sz="2600" dirty="0"/>
              <a:t> жолоб у Тихому океані має глибину до 11 022 метри.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098" name="Picture 2" descr="http://astronomy.net.ua/uploads/posts/2012-01/1325513327_the_earth_seen_from_apollo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64" y="1124744"/>
            <a:ext cx="4780202" cy="52565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6381328"/>
            <a:ext cx="358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hlinkClick r:id="rId3" action="ppaction://hlinkfile"/>
              </a:rPr>
              <a:t>Відео</a:t>
            </a:r>
            <a:r>
              <a:rPr lang="ru-RU" dirty="0" smtClean="0">
                <a:hlinkClick r:id="rId3" action="ppaction://hlinkfile"/>
              </a:rPr>
              <a:t> про Землю.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chemeClr val="accent2">
                    <a:lumMod val="75000"/>
                  </a:schemeClr>
                </a:solidFill>
              </a:rPr>
              <a:t>Марс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39336" cy="5661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/>
              <a:t>Марс</a:t>
            </a:r>
            <a:r>
              <a:rPr lang="ru-RU" dirty="0"/>
              <a:t> </a:t>
            </a:r>
            <a:r>
              <a:rPr lang="uk-UA" dirty="0"/>
              <a:t>— четверта планета Сонячної системи за відстанню від Сонця й сьома за розміром і </a:t>
            </a:r>
            <a:r>
              <a:rPr lang="uk-UA" dirty="0" err="1"/>
              <a:t>масою.Марс</a:t>
            </a:r>
            <a:r>
              <a:rPr lang="ru-RU" dirty="0"/>
              <a:t> </a:t>
            </a:r>
            <a:r>
              <a:rPr lang="uk-UA" dirty="0"/>
              <a:t>— планета земного типу з розрідженою </a:t>
            </a:r>
            <a:r>
              <a:rPr lang="uk-UA" dirty="0" err="1"/>
              <a:t>атмосферою.Через</a:t>
            </a:r>
            <a:r>
              <a:rPr lang="uk-UA" dirty="0"/>
              <a:t> криваво-червоний колір його іноді називають Червоною </a:t>
            </a:r>
            <a:r>
              <a:rPr lang="uk-UA" dirty="0" err="1"/>
              <a:t>планетою.Згідно</a:t>
            </a:r>
            <a:r>
              <a:rPr lang="uk-UA" dirty="0"/>
              <a:t> з орбітальними спостереженнями й експертизою марсіанських метеоритів, поверхня Марса складається в основному з базальту.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докази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Марса </a:t>
            </a:r>
            <a:r>
              <a:rPr lang="ru-RU" dirty="0" err="1"/>
              <a:t>багатша</a:t>
            </a:r>
            <a:r>
              <a:rPr lang="ru-RU" dirty="0"/>
              <a:t> на кварц,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типовий</a:t>
            </a:r>
            <a:r>
              <a:rPr lang="ru-RU" dirty="0"/>
              <a:t> базальт.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оксидом </a:t>
            </a:r>
            <a:r>
              <a:rPr lang="ru-RU" dirty="0" err="1"/>
              <a:t>заліза</a:t>
            </a:r>
            <a:r>
              <a:rPr lang="ru-RU" dirty="0"/>
              <a:t>(III).</a:t>
            </a:r>
          </a:p>
          <a:p>
            <a:pPr marL="0" indent="0">
              <a:buNone/>
            </a:pPr>
            <a:r>
              <a:rPr lang="uk-UA" b="1" dirty="0"/>
              <a:t>   </a:t>
            </a:r>
            <a:r>
              <a:rPr lang="uk-UA" dirty="0"/>
              <a:t>Атмосфера на Марсі складається з 95</a:t>
            </a:r>
            <a:r>
              <a:rPr lang="ru-RU" dirty="0"/>
              <a:t> </a:t>
            </a:r>
            <a:r>
              <a:rPr lang="uk-UA" dirty="0"/>
              <a:t>% вуглекислого газу, 3</a:t>
            </a:r>
            <a:r>
              <a:rPr lang="ru-RU" dirty="0"/>
              <a:t> </a:t>
            </a:r>
            <a:r>
              <a:rPr lang="uk-UA" dirty="0"/>
              <a:t>% азоту, 1,6</a:t>
            </a:r>
            <a:r>
              <a:rPr lang="ru-RU" dirty="0"/>
              <a:t> </a:t>
            </a:r>
            <a:r>
              <a:rPr lang="uk-UA" dirty="0"/>
              <a:t>% </a:t>
            </a:r>
            <a:r>
              <a:rPr lang="uk-UA" dirty="0" smtClean="0"/>
              <a:t>аргону</a:t>
            </a:r>
            <a:r>
              <a:rPr lang="en-US" dirty="0" smtClean="0"/>
              <a:t> </a:t>
            </a:r>
            <a:r>
              <a:rPr lang="uk-UA" dirty="0" smtClean="0"/>
              <a:t>й </a:t>
            </a:r>
            <a:r>
              <a:rPr lang="uk-UA" dirty="0"/>
              <a:t>містить сліди кисню й </a:t>
            </a:r>
            <a:r>
              <a:rPr lang="uk-UA" dirty="0" err="1"/>
              <a:t>води.У</a:t>
            </a:r>
            <a:r>
              <a:rPr lang="uk-UA" dirty="0"/>
              <a:t> потужний телескоп на поверхні Марса можна розрізнити лише великі темні та світлі ділянки діаметром у сотні й тисячі кілометрів. Добре видно білі полярні шапки Марса. Під поверхнею Марса на окремих ділянках є шар вічної мерзлоти товщиною кілька кілометрів.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   </a:t>
            </a:r>
            <a:r>
              <a:rPr lang="ru-RU" dirty="0"/>
              <a:t>У </a:t>
            </a:r>
            <a:r>
              <a:rPr lang="ru-RU" dirty="0" err="1"/>
              <a:t>планети</a:t>
            </a:r>
            <a:r>
              <a:rPr lang="ru-RU" dirty="0"/>
              <a:t> є два </a:t>
            </a:r>
            <a:r>
              <a:rPr lang="ru-RU" dirty="0" err="1"/>
              <a:t>супутники</a:t>
            </a:r>
            <a:r>
              <a:rPr lang="ru-RU" dirty="0"/>
              <a:t>, Фобос (</a:t>
            </a:r>
            <a:r>
              <a:rPr lang="ru-RU" dirty="0" err="1"/>
              <a:t>гре</a:t>
            </a:r>
            <a:r>
              <a:rPr lang="uk-UA" dirty="0"/>
              <a:t>ц</a:t>
            </a:r>
            <a:r>
              <a:rPr lang="ru-RU" dirty="0"/>
              <a:t>. </a:t>
            </a:r>
            <a:r>
              <a:rPr lang="el-GR" i="1" dirty="0"/>
              <a:t>«Страх»</a:t>
            </a:r>
            <a:r>
              <a:rPr lang="ru-RU" dirty="0"/>
              <a:t>) і </a:t>
            </a:r>
            <a:r>
              <a:rPr lang="ru-RU" dirty="0" err="1"/>
              <a:t>Деймос</a:t>
            </a:r>
            <a:r>
              <a:rPr lang="ru-RU" dirty="0"/>
              <a:t> («</a:t>
            </a:r>
            <a:r>
              <a:rPr lang="ru-RU" dirty="0" err="1"/>
              <a:t>Жах</a:t>
            </a:r>
            <a:r>
              <a:rPr lang="ru-RU" dirty="0" smtClean="0"/>
              <a:t>»),</a:t>
            </a:r>
            <a:r>
              <a:rPr lang="en-US" dirty="0" smtClean="0"/>
              <a:t> </a:t>
            </a:r>
            <a:r>
              <a:rPr lang="uk-UA" dirty="0" smtClean="0"/>
              <a:t>о</a:t>
            </a:r>
            <a:r>
              <a:rPr lang="ru-RU" dirty="0" smtClean="0"/>
              <a:t>статочно </a:t>
            </a:r>
            <a:r>
              <a:rPr lang="ru-RU" dirty="0"/>
              <a:t>проблему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 не </a:t>
            </a:r>
            <a:r>
              <a:rPr lang="ru-RU" dirty="0" err="1"/>
              <a:t>вирішено</a:t>
            </a:r>
            <a:r>
              <a:rPr lang="ru-RU" dirty="0"/>
              <a:t>. </a:t>
            </a:r>
            <a:r>
              <a:rPr lang="ru-RU" dirty="0" err="1"/>
              <a:t>Найвірогідніша</a:t>
            </a:r>
            <a:r>
              <a:rPr lang="ru-RU" dirty="0"/>
              <a:t> </a:t>
            </a:r>
            <a:r>
              <a:rPr lang="ru-RU" dirty="0" err="1"/>
              <a:t>версія</a:t>
            </a:r>
            <a:r>
              <a:rPr lang="ru-RU" dirty="0"/>
              <a:t> 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астероїди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захоплено</a:t>
            </a:r>
            <a:r>
              <a:rPr lang="ru-RU" dirty="0"/>
              <a:t> Марсом,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починав </a:t>
            </a:r>
            <a:r>
              <a:rPr lang="ru-RU" dirty="0" err="1"/>
              <a:t>формуватися</a:t>
            </a:r>
            <a:r>
              <a:rPr lang="ru-RU" dirty="0"/>
              <a:t>. </a:t>
            </a:r>
            <a:r>
              <a:rPr lang="ru-RU" dirty="0" err="1"/>
              <a:t>Можливо</a:t>
            </a:r>
            <a:r>
              <a:rPr lang="ru-RU" dirty="0"/>
              <a:t>, вони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2010 року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італійських</a:t>
            </a:r>
            <a:r>
              <a:rPr lang="ru-RU" dirty="0"/>
              <a:t> </a:t>
            </a:r>
            <a:r>
              <a:rPr lang="ru-RU" dirty="0" err="1"/>
              <a:t>астрономів</a:t>
            </a:r>
            <a:r>
              <a:rPr lang="ru-RU" dirty="0"/>
              <a:t> з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астрофізики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опублікувала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Фобос </a:t>
            </a:r>
            <a:r>
              <a:rPr lang="ru-RU" dirty="0" err="1"/>
              <a:t>сформувався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таким чином.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2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Марс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268760"/>
            <a:ext cx="4224388" cy="587727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200" dirty="0" err="1"/>
              <a:t>Північна</a:t>
            </a:r>
            <a:r>
              <a:rPr lang="ru-RU" sz="3200" dirty="0"/>
              <a:t> </a:t>
            </a:r>
            <a:r>
              <a:rPr lang="ru-RU" sz="3200" dirty="0" err="1"/>
              <a:t>півкуля</a:t>
            </a:r>
            <a:r>
              <a:rPr lang="ru-RU" sz="3200" dirty="0"/>
              <a:t> </a:t>
            </a:r>
            <a:r>
              <a:rPr lang="ru-RU" sz="3200" dirty="0" err="1"/>
              <a:t>планети</a:t>
            </a:r>
            <a:r>
              <a:rPr lang="ru-RU" sz="3200" dirty="0"/>
              <a:t> гладка й </a:t>
            </a:r>
            <a:r>
              <a:rPr lang="ru-RU" sz="3200" dirty="0" err="1"/>
              <a:t>низька</a:t>
            </a:r>
            <a:r>
              <a:rPr lang="ru-RU" sz="3200" dirty="0"/>
              <a:t>, </a:t>
            </a:r>
            <a:r>
              <a:rPr lang="ru-RU" sz="3200" dirty="0" err="1"/>
              <a:t>тоді</a:t>
            </a:r>
            <a:r>
              <a:rPr lang="ru-RU" sz="3200" dirty="0"/>
              <a:t> як </a:t>
            </a:r>
            <a:r>
              <a:rPr lang="ru-RU" sz="3200" dirty="0" err="1"/>
              <a:t>південна</a:t>
            </a:r>
            <a:r>
              <a:rPr lang="ru-RU" sz="3200" dirty="0"/>
              <a:t> - </a:t>
            </a:r>
            <a:r>
              <a:rPr lang="ru-RU" sz="3200" dirty="0" err="1"/>
              <a:t>нерівна</a:t>
            </a:r>
            <a:r>
              <a:rPr lang="ru-RU" sz="3200" dirty="0"/>
              <a:t> і вся </a:t>
            </a:r>
            <a:r>
              <a:rPr lang="ru-RU" sz="3200" dirty="0" err="1"/>
              <a:t>порізана</a:t>
            </a:r>
            <a:r>
              <a:rPr lang="ru-RU" sz="3200" dirty="0"/>
              <a:t> кратерами.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стосується</a:t>
            </a:r>
            <a:r>
              <a:rPr lang="ru-RU" sz="3200" dirty="0"/>
              <a:t> </a:t>
            </a:r>
            <a:r>
              <a:rPr lang="ru-RU" sz="3200" dirty="0" err="1"/>
              <a:t>першої</a:t>
            </a:r>
            <a:r>
              <a:rPr lang="ru-RU" sz="3200" dirty="0"/>
              <a:t>, то </a:t>
            </a:r>
            <a:r>
              <a:rPr lang="ru-RU" sz="3200" dirty="0" err="1"/>
              <a:t>її</a:t>
            </a:r>
            <a:r>
              <a:rPr lang="ru-RU" sz="3200" dirty="0"/>
              <a:t> структура, </a:t>
            </a:r>
            <a:r>
              <a:rPr lang="ru-RU" sz="3200" dirty="0" err="1"/>
              <a:t>згідно</a:t>
            </a:r>
            <a:r>
              <a:rPr lang="ru-RU" sz="3200" dirty="0"/>
              <a:t> з </a:t>
            </a:r>
            <a:r>
              <a:rPr lang="ru-RU" sz="3200" dirty="0" err="1"/>
              <a:t>припущеннями</a:t>
            </a:r>
            <a:r>
              <a:rPr lang="ru-RU" sz="3200" dirty="0"/>
              <a:t> </a:t>
            </a:r>
            <a:r>
              <a:rPr lang="ru-RU" sz="3200" dirty="0" err="1"/>
              <a:t>дослідників</a:t>
            </a:r>
            <a:r>
              <a:rPr lang="ru-RU" sz="3200" dirty="0"/>
              <a:t>, </a:t>
            </a:r>
            <a:r>
              <a:rPr lang="ru-RU" sz="3200" dirty="0" err="1"/>
              <a:t>зумовлена</a:t>
            </a:r>
            <a:r>
              <a:rPr lang="ru-RU" sz="3200" dirty="0"/>
              <a:t> водами, </a:t>
            </a:r>
            <a:r>
              <a:rPr lang="ru-RU" sz="3200" dirty="0" err="1"/>
              <a:t>які</a:t>
            </a:r>
            <a:r>
              <a:rPr lang="ru-RU" sz="3200" dirty="0"/>
              <a:t> колись текли на </a:t>
            </a:r>
            <a:r>
              <a:rPr lang="ru-RU" sz="3200" dirty="0" err="1"/>
              <a:t>марсіанській</a:t>
            </a:r>
            <a:r>
              <a:rPr lang="ru-RU" sz="3200" dirty="0"/>
              <a:t> </a:t>
            </a:r>
            <a:r>
              <a:rPr lang="ru-RU" sz="3200" dirty="0" err="1"/>
              <a:t>поверхні</a:t>
            </a:r>
            <a:r>
              <a:rPr lang="ru-RU" sz="3200" dirty="0"/>
              <a:t>. </a:t>
            </a:r>
            <a:r>
              <a:rPr lang="ru-RU" sz="3200" dirty="0" err="1"/>
              <a:t>Що</a:t>
            </a:r>
            <a:r>
              <a:rPr lang="ru-RU" sz="3200" dirty="0"/>
              <a:t> ж до </a:t>
            </a:r>
            <a:r>
              <a:rPr lang="ru-RU" sz="3200" dirty="0" err="1"/>
              <a:t>південної</a:t>
            </a:r>
            <a:r>
              <a:rPr lang="ru-RU" sz="3200" dirty="0"/>
              <a:t> </a:t>
            </a:r>
            <a:r>
              <a:rPr lang="ru-RU" sz="3200" dirty="0" err="1"/>
              <a:t>півкулі</a:t>
            </a:r>
            <a:r>
              <a:rPr lang="ru-RU" sz="3200" dirty="0"/>
              <a:t>, яка на 4-8 </a:t>
            </a:r>
            <a:r>
              <a:rPr lang="ru-RU" sz="3200" dirty="0" err="1"/>
              <a:t>кілометрів</a:t>
            </a:r>
            <a:r>
              <a:rPr lang="ru-RU" sz="3200" dirty="0"/>
              <a:t> </a:t>
            </a:r>
            <a:r>
              <a:rPr lang="ru-RU" sz="3200" dirty="0" err="1"/>
              <a:t>вища</a:t>
            </a:r>
            <a:r>
              <a:rPr lang="ru-RU" sz="3200" dirty="0"/>
              <a:t> за </a:t>
            </a:r>
            <a:r>
              <a:rPr lang="ru-RU" sz="3200" dirty="0" err="1"/>
              <a:t>північну</a:t>
            </a:r>
            <a:r>
              <a:rPr lang="ru-RU" sz="3200" dirty="0"/>
              <a:t>, то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поверхня</a:t>
            </a:r>
            <a:r>
              <a:rPr lang="ru-RU" sz="3200" dirty="0"/>
              <a:t> могла бути </a:t>
            </a:r>
            <a:r>
              <a:rPr lang="ru-RU" sz="3200" dirty="0" err="1"/>
              <a:t>спотворена</a:t>
            </a:r>
            <a:r>
              <a:rPr lang="ru-RU" sz="3200" dirty="0"/>
              <a:t> </a:t>
            </a:r>
            <a:r>
              <a:rPr lang="ru-RU" sz="3200" dirty="0" err="1"/>
              <a:t>гігантським</a:t>
            </a:r>
            <a:r>
              <a:rPr lang="ru-RU" sz="3200" dirty="0"/>
              <a:t> </a:t>
            </a:r>
            <a:r>
              <a:rPr lang="ru-RU" sz="3200" dirty="0" err="1"/>
              <a:t>космічним</a:t>
            </a:r>
            <a:r>
              <a:rPr lang="ru-RU" sz="3200" dirty="0"/>
              <a:t> </a:t>
            </a:r>
            <a:r>
              <a:rPr lang="ru-RU" sz="3200" dirty="0" err="1"/>
              <a:t>тілом</a:t>
            </a:r>
            <a:r>
              <a:rPr lang="ru-RU" sz="3200" dirty="0"/>
              <a:t>, яке колись, </a:t>
            </a:r>
            <a:r>
              <a:rPr lang="ru-RU" sz="3200" dirty="0" err="1"/>
              <a:t>ймовірно</a:t>
            </a:r>
            <a:r>
              <a:rPr lang="ru-RU" sz="3200" dirty="0"/>
              <a:t>, впало на планету Марс.</a:t>
            </a:r>
          </a:p>
          <a:p>
            <a:pPr lvl="0"/>
            <a:r>
              <a:rPr lang="ru-RU" sz="3200" dirty="0"/>
              <a:t>На </a:t>
            </a:r>
            <a:r>
              <a:rPr lang="ru-RU" sz="3200" dirty="0" err="1"/>
              <a:t>Червоній</a:t>
            </a:r>
            <a:r>
              <a:rPr lang="ru-RU" sz="3200" dirty="0"/>
              <a:t> </a:t>
            </a:r>
            <a:r>
              <a:rPr lang="ru-RU" sz="3200" dirty="0" err="1"/>
              <a:t>планеті</a:t>
            </a:r>
            <a:r>
              <a:rPr lang="ru-RU" sz="3200" dirty="0"/>
              <a:t> </a:t>
            </a:r>
            <a:r>
              <a:rPr lang="ru-RU" sz="3200" dirty="0" err="1"/>
              <a:t>розташовується</a:t>
            </a:r>
            <a:r>
              <a:rPr lang="ru-RU" sz="3200" dirty="0"/>
              <a:t> </a:t>
            </a:r>
            <a:r>
              <a:rPr lang="ru-RU" sz="3200" dirty="0" err="1"/>
              <a:t>найбільший</a:t>
            </a:r>
            <a:r>
              <a:rPr lang="ru-RU" sz="3200" dirty="0"/>
              <a:t> вулкан в </a:t>
            </a:r>
            <a:r>
              <a:rPr lang="ru-RU" sz="3200" dirty="0" err="1"/>
              <a:t>Сонячній</a:t>
            </a:r>
            <a:r>
              <a:rPr lang="ru-RU" sz="3200" dirty="0"/>
              <a:t> </a:t>
            </a:r>
            <a:r>
              <a:rPr lang="ru-RU" sz="3200" dirty="0" err="1"/>
              <a:t>системі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називається</a:t>
            </a:r>
            <a:r>
              <a:rPr lang="ru-RU" sz="3200" dirty="0"/>
              <a:t> </a:t>
            </a:r>
            <a:r>
              <a:rPr lang="ru-RU" sz="3200" dirty="0" err="1"/>
              <a:t>Олімп</a:t>
            </a:r>
            <a:r>
              <a:rPr lang="ru-RU" sz="3200" dirty="0"/>
              <a:t>. У </a:t>
            </a:r>
            <a:r>
              <a:rPr lang="ru-RU" sz="3200" dirty="0" err="1"/>
              <a:t>висоту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сягає</a:t>
            </a:r>
            <a:r>
              <a:rPr lang="ru-RU" sz="3200" dirty="0"/>
              <a:t> </a:t>
            </a:r>
            <a:r>
              <a:rPr lang="ru-RU" sz="3200" dirty="0" err="1"/>
              <a:t>близько</a:t>
            </a:r>
            <a:r>
              <a:rPr lang="ru-RU" sz="3200" dirty="0"/>
              <a:t> 25 км по </a:t>
            </a:r>
            <a:r>
              <a:rPr lang="ru-RU" sz="3200" dirty="0" err="1"/>
              <a:t>відношенню</a:t>
            </a:r>
            <a:r>
              <a:rPr lang="ru-RU" sz="3200" dirty="0"/>
              <a:t> до </a:t>
            </a:r>
            <a:r>
              <a:rPr lang="ru-RU" sz="3200" dirty="0" err="1"/>
              <a:t>середнього</a:t>
            </a:r>
            <a:r>
              <a:rPr lang="ru-RU" sz="3200" dirty="0"/>
              <a:t> </a:t>
            </a:r>
            <a:r>
              <a:rPr lang="ru-RU" sz="3200" dirty="0" err="1"/>
              <a:t>рівня</a:t>
            </a:r>
            <a:r>
              <a:rPr lang="ru-RU" sz="3200" dirty="0"/>
              <a:t> </a:t>
            </a:r>
            <a:r>
              <a:rPr lang="ru-RU" sz="3200" dirty="0" err="1"/>
              <a:t>планети</a:t>
            </a:r>
            <a:r>
              <a:rPr lang="ru-RU" sz="3200" dirty="0"/>
              <a:t>. За </a:t>
            </a:r>
            <a:r>
              <a:rPr lang="ru-RU" sz="3200" dirty="0" err="1"/>
              <a:t>своїм</a:t>
            </a:r>
            <a:r>
              <a:rPr lang="ru-RU" sz="3200" dirty="0"/>
              <a:t> </a:t>
            </a:r>
            <a:r>
              <a:rPr lang="ru-RU" sz="3200" dirty="0" err="1"/>
              <a:t>діаметром</a:t>
            </a:r>
            <a:r>
              <a:rPr lang="ru-RU" sz="3200" dirty="0"/>
              <a:t> </a:t>
            </a:r>
            <a:r>
              <a:rPr lang="ru-RU" sz="3200" dirty="0" err="1"/>
              <a:t>площа</a:t>
            </a:r>
            <a:r>
              <a:rPr lang="ru-RU" sz="3200" dirty="0"/>
              <a:t>, </a:t>
            </a:r>
            <a:r>
              <a:rPr lang="ru-RU" sz="3200" dirty="0" err="1"/>
              <a:t>займана</a:t>
            </a:r>
            <a:r>
              <a:rPr lang="ru-RU" sz="3200" dirty="0"/>
              <a:t> </a:t>
            </a:r>
            <a:r>
              <a:rPr lang="ru-RU" sz="3200" dirty="0" err="1"/>
              <a:t>Олімпом</a:t>
            </a:r>
            <a:r>
              <a:rPr lang="ru-RU" sz="3200" dirty="0"/>
              <a:t>, становить </a:t>
            </a:r>
            <a:r>
              <a:rPr lang="ru-RU" sz="3200" dirty="0" err="1"/>
              <a:t>приблизно</a:t>
            </a:r>
            <a:r>
              <a:rPr lang="ru-RU" sz="3200" dirty="0"/>
              <a:t> 550 км.</a:t>
            </a:r>
          </a:p>
          <a:p>
            <a:pPr lvl="0"/>
            <a:r>
              <a:rPr lang="ru-RU" sz="3200" dirty="0" err="1"/>
              <a:t>Також</a:t>
            </a:r>
            <a:r>
              <a:rPr lang="ru-RU" sz="3200" dirty="0"/>
              <a:t> на </a:t>
            </a:r>
            <a:r>
              <a:rPr lang="ru-RU" sz="3200" dirty="0" err="1"/>
              <a:t>Марсі</a:t>
            </a:r>
            <a:r>
              <a:rPr lang="ru-RU" sz="3200" dirty="0"/>
              <a:t> </a:t>
            </a:r>
            <a:r>
              <a:rPr lang="ru-RU" sz="3200" dirty="0" err="1"/>
              <a:t>знаходиться</a:t>
            </a:r>
            <a:r>
              <a:rPr lang="ru-RU" sz="3200" dirty="0"/>
              <a:t> </a:t>
            </a:r>
            <a:r>
              <a:rPr lang="ru-RU" sz="3200" dirty="0" err="1"/>
              <a:t>найбільший</a:t>
            </a:r>
            <a:r>
              <a:rPr lang="ru-RU" sz="3200" dirty="0"/>
              <a:t> в </a:t>
            </a:r>
            <a:r>
              <a:rPr lang="ru-RU" sz="3200" dirty="0" err="1"/>
              <a:t>Сонячній</a:t>
            </a:r>
            <a:r>
              <a:rPr lang="ru-RU" sz="3200" dirty="0"/>
              <a:t> </a:t>
            </a:r>
            <a:r>
              <a:rPr lang="ru-RU" sz="3200" dirty="0" err="1"/>
              <a:t>системі</a:t>
            </a:r>
            <a:r>
              <a:rPr lang="ru-RU" sz="3200" dirty="0"/>
              <a:t> </a:t>
            </a:r>
            <a:r>
              <a:rPr lang="ru-RU" sz="3200" dirty="0" err="1"/>
              <a:t>каньйон</a:t>
            </a:r>
            <a:r>
              <a:rPr lang="ru-RU" sz="3200" dirty="0"/>
              <a:t>. </a:t>
            </a:r>
            <a:r>
              <a:rPr lang="ru-RU" sz="3200" dirty="0" err="1"/>
              <a:t>Вінмає</a:t>
            </a:r>
            <a:r>
              <a:rPr lang="ru-RU" sz="3200" dirty="0"/>
              <a:t> </a:t>
            </a:r>
            <a:r>
              <a:rPr lang="ru-RU" sz="3200" dirty="0" err="1"/>
              <a:t>глибину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7 до 10 км, а максимальна ширина становить </a:t>
            </a:r>
            <a:r>
              <a:rPr lang="ru-RU" sz="3200" dirty="0" err="1"/>
              <a:t>приблизно</a:t>
            </a:r>
            <a:r>
              <a:rPr lang="ru-RU" sz="3200" dirty="0"/>
              <a:t> 600 км, </a:t>
            </a:r>
            <a:r>
              <a:rPr lang="ru-RU" sz="3200" dirty="0" err="1"/>
              <a:t>загальна</a:t>
            </a:r>
            <a:r>
              <a:rPr lang="ru-RU" sz="3200" dirty="0"/>
              <a:t> </a:t>
            </a:r>
            <a:r>
              <a:rPr lang="ru-RU" sz="3200" dirty="0" err="1"/>
              <a:t>протяжність</a:t>
            </a:r>
            <a:r>
              <a:rPr lang="ru-RU" sz="3200" dirty="0"/>
              <a:t> </a:t>
            </a:r>
            <a:r>
              <a:rPr lang="ru-RU" sz="3200" dirty="0" err="1"/>
              <a:t>дорівнює</a:t>
            </a:r>
            <a:r>
              <a:rPr lang="ru-RU" sz="3200" dirty="0"/>
              <a:t> 4 500 км.</a:t>
            </a:r>
          </a:p>
          <a:p>
            <a:pPr lvl="0"/>
            <a:r>
              <a:rPr lang="ru-RU" sz="3200" dirty="0"/>
              <a:t>На </a:t>
            </a:r>
            <a:r>
              <a:rPr lang="ru-RU" sz="3200" dirty="0" err="1"/>
              <a:t>Марсі</a:t>
            </a:r>
            <a:r>
              <a:rPr lang="ru-RU" sz="3200" dirty="0"/>
              <a:t> </a:t>
            </a:r>
            <a:r>
              <a:rPr lang="ru-RU" sz="3200" dirty="0" err="1"/>
              <a:t>трапляються</a:t>
            </a:r>
            <a:r>
              <a:rPr lang="ru-RU" sz="3200" dirty="0"/>
              <a:t> </a:t>
            </a:r>
            <a:r>
              <a:rPr lang="ru-RU" sz="3200" dirty="0" err="1"/>
              <a:t>наймасштабніші</a:t>
            </a:r>
            <a:r>
              <a:rPr lang="ru-RU" sz="3200" dirty="0"/>
              <a:t> </a:t>
            </a:r>
            <a:r>
              <a:rPr lang="ru-RU" sz="3200" dirty="0" err="1"/>
              <a:t>пилові</a:t>
            </a:r>
            <a:r>
              <a:rPr lang="ru-RU" sz="3200" dirty="0"/>
              <a:t> </a:t>
            </a:r>
            <a:r>
              <a:rPr lang="ru-RU" sz="3200" dirty="0" err="1"/>
              <a:t>бурі</a:t>
            </a:r>
            <a:r>
              <a:rPr lang="ru-RU" sz="3200" dirty="0"/>
              <a:t> у </a:t>
            </a:r>
            <a:r>
              <a:rPr lang="ru-RU" sz="3200" dirty="0" err="1"/>
              <a:t>всій</a:t>
            </a:r>
            <a:r>
              <a:rPr lang="ru-RU" sz="3200" dirty="0"/>
              <a:t> </a:t>
            </a:r>
            <a:r>
              <a:rPr lang="ru-RU" sz="3200" dirty="0" err="1"/>
              <a:t>нашій</a:t>
            </a:r>
            <a:r>
              <a:rPr lang="ru-RU" sz="3200" dirty="0"/>
              <a:t> </a:t>
            </a:r>
            <a:r>
              <a:rPr lang="ru-RU" sz="3200" dirty="0" err="1"/>
              <a:t>Сонячній</a:t>
            </a:r>
            <a:r>
              <a:rPr lang="ru-RU" sz="3200" dirty="0"/>
              <a:t> </a:t>
            </a:r>
            <a:r>
              <a:rPr lang="ru-RU" sz="3200" dirty="0" err="1"/>
              <a:t>системі</a:t>
            </a:r>
            <a:r>
              <a:rPr lang="ru-RU" sz="3200" dirty="0"/>
              <a:t>.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цих</a:t>
            </a:r>
            <a:r>
              <a:rPr lang="ru-RU" sz="3200" dirty="0"/>
              <a:t> бур, </a:t>
            </a:r>
            <a:r>
              <a:rPr lang="ru-RU" sz="3200" dirty="0" err="1"/>
              <a:t>пориви</a:t>
            </a:r>
            <a:r>
              <a:rPr lang="ru-RU" sz="3200" dirty="0"/>
              <a:t> </a:t>
            </a:r>
            <a:r>
              <a:rPr lang="ru-RU" sz="3200" dirty="0" err="1"/>
              <a:t>вітру</a:t>
            </a:r>
            <a:r>
              <a:rPr lang="ru-RU" sz="3200" dirty="0"/>
              <a:t> </a:t>
            </a:r>
            <a:r>
              <a:rPr lang="ru-RU" sz="3200" dirty="0" err="1"/>
              <a:t>найчастіше</a:t>
            </a:r>
            <a:r>
              <a:rPr lang="ru-RU" sz="3200" dirty="0"/>
              <a:t> </a:t>
            </a:r>
            <a:r>
              <a:rPr lang="ru-RU" sz="3200" dirty="0" err="1"/>
              <a:t>перевищують</a:t>
            </a:r>
            <a:r>
              <a:rPr lang="ru-RU" sz="3200" dirty="0"/>
              <a:t> </a:t>
            </a:r>
            <a:r>
              <a:rPr lang="ru-RU" sz="3200" dirty="0" err="1"/>
              <a:t>скрость</a:t>
            </a:r>
            <a:r>
              <a:rPr lang="ru-RU" sz="3200" dirty="0"/>
              <a:t> 200 км / год, і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тривати</a:t>
            </a:r>
            <a:r>
              <a:rPr lang="ru-RU" sz="3200" dirty="0"/>
              <a:t> </a:t>
            </a:r>
            <a:r>
              <a:rPr lang="ru-RU" sz="3200" dirty="0" err="1"/>
              <a:t>протягом</a:t>
            </a:r>
            <a:r>
              <a:rPr lang="ru-RU" sz="3200" dirty="0"/>
              <a:t> </a:t>
            </a:r>
            <a:r>
              <a:rPr lang="ru-RU" sz="3200" dirty="0" err="1"/>
              <a:t>тижнів</a:t>
            </a:r>
            <a:r>
              <a:rPr lang="uk-UA" sz="3200" dirty="0"/>
              <a:t>,</a:t>
            </a:r>
            <a:r>
              <a:rPr lang="ru-RU" sz="3200" dirty="0"/>
              <a:t> </a:t>
            </a:r>
            <a:r>
              <a:rPr lang="ru-RU" sz="3200" dirty="0" err="1"/>
              <a:t>охопивши</a:t>
            </a:r>
            <a:r>
              <a:rPr lang="ru-RU" sz="3200" dirty="0"/>
              <a:t> всю планету. Вони </a:t>
            </a:r>
            <a:r>
              <a:rPr lang="ru-RU" sz="3200" dirty="0" err="1"/>
              <a:t>зазвичай</a:t>
            </a:r>
            <a:r>
              <a:rPr lang="ru-RU" sz="3200" dirty="0"/>
              <a:t> </a:t>
            </a:r>
            <a:r>
              <a:rPr lang="ru-RU" sz="3200" dirty="0" err="1"/>
              <a:t>відбуваються</a:t>
            </a:r>
            <a:r>
              <a:rPr lang="ru-RU" sz="3200" dirty="0"/>
              <a:t>, коли Марс </a:t>
            </a:r>
            <a:r>
              <a:rPr lang="ru-RU" sz="3200" dirty="0" err="1"/>
              <a:t>знаходиться</a:t>
            </a:r>
            <a:r>
              <a:rPr lang="ru-RU" sz="3200" dirty="0"/>
              <a:t> </a:t>
            </a:r>
            <a:r>
              <a:rPr lang="ru-RU" sz="3200" dirty="0" err="1"/>
              <a:t>найближче</a:t>
            </a:r>
            <a:r>
              <a:rPr lang="ru-RU" sz="3200" dirty="0"/>
              <a:t> до </a:t>
            </a:r>
            <a:r>
              <a:rPr lang="ru-RU" sz="3200" dirty="0" err="1"/>
              <a:t>Сонця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5124" name="Picture 4" descr="http://www.dopotopa.com/files/PIA00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1" y="1268760"/>
            <a:ext cx="4734335" cy="50405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621" y="6309320"/>
            <a:ext cx="34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3" action="ppaction://hlinkfile"/>
              </a:rPr>
              <a:t>Відео</a:t>
            </a:r>
            <a:r>
              <a:rPr lang="ru-RU" dirty="0" smtClean="0">
                <a:hlinkClick r:id="rId3" action="ppaction://hlinkfile"/>
              </a:rPr>
              <a:t> про Марс.</a:t>
            </a:r>
            <a:r>
              <a:rPr lang="en-US" dirty="0" smtClean="0">
                <a:hlinkClick r:id="rId3" action="ppaction://hlinkfile"/>
              </a:rPr>
              <a:t>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321</TotalTime>
  <Words>1681</Words>
  <Application>Microsoft Office PowerPoint</Application>
  <PresentationFormat>Экран (4:3)</PresentationFormat>
  <Paragraphs>259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Паркет</vt:lpstr>
      <vt:lpstr>Планети Сонячної системи</vt:lpstr>
      <vt:lpstr>Меркурій</vt:lpstr>
      <vt:lpstr>Меркурій</vt:lpstr>
      <vt:lpstr>Венера</vt:lpstr>
      <vt:lpstr>Венера</vt:lpstr>
      <vt:lpstr>Земля</vt:lpstr>
      <vt:lpstr>Земля</vt:lpstr>
      <vt:lpstr>Марс</vt:lpstr>
      <vt:lpstr>Марс</vt:lpstr>
      <vt:lpstr>Юпітер</vt:lpstr>
      <vt:lpstr>Юпітер</vt:lpstr>
      <vt:lpstr>Сатурн</vt:lpstr>
      <vt:lpstr>Сатурн</vt:lpstr>
      <vt:lpstr>Уран</vt:lpstr>
      <vt:lpstr>Уран</vt:lpstr>
      <vt:lpstr>Нептун</vt:lpstr>
      <vt:lpstr>Нептун</vt:lpstr>
      <vt:lpstr>Карликові планети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Порівняльна характеристика планет Сонячної системи 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 Сонячної системи</dc:title>
  <dc:creator>Саня</dc:creator>
  <cp:lastModifiedBy>Олександр</cp:lastModifiedBy>
  <cp:revision>30</cp:revision>
  <dcterms:created xsi:type="dcterms:W3CDTF">2013-11-02T10:59:35Z</dcterms:created>
  <dcterms:modified xsi:type="dcterms:W3CDTF">2014-02-23T12:50:20Z</dcterms:modified>
</cp:coreProperties>
</file>