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60648"/>
            <a:ext cx="7772400" cy="1470025"/>
          </a:xfrm>
        </p:spPr>
        <p:txBody>
          <a:bodyPr>
            <a:normAutofit/>
          </a:bodyPr>
          <a:lstStyle/>
          <a:p>
            <a:r>
              <a:rPr lang="ru-RU" sz="6000" dirty="0" err="1" smtClean="0">
                <a:solidFill>
                  <a:schemeClr val="bg1"/>
                </a:solidFill>
                <a:latin typeface="Comic Sans MS" pitchFamily="66" charset="0"/>
              </a:rPr>
              <a:t>Закони</a:t>
            </a:r>
            <a:r>
              <a:rPr lang="ru-RU" sz="6000" dirty="0" smtClean="0">
                <a:solidFill>
                  <a:schemeClr val="bg1"/>
                </a:solidFill>
                <a:latin typeface="Comic Sans MS" pitchFamily="66" charset="0"/>
              </a:rPr>
              <a:t> Кеплера</a:t>
            </a:r>
            <a:endParaRPr lang="ru-RU" sz="60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2040" y="4772744"/>
            <a:ext cx="4456584" cy="1680592"/>
          </a:xfrm>
        </p:spPr>
        <p:txBody>
          <a:bodyPr>
            <a:normAutofit fontScale="85000" lnSpcReduction="20000"/>
          </a:bodyPr>
          <a:lstStyle/>
          <a:p>
            <a:r>
              <a:rPr lang="uk-UA" dirty="0" smtClean="0">
                <a:solidFill>
                  <a:schemeClr val="bg1"/>
                </a:solidFill>
                <a:latin typeface="Monotype Corsiva" pitchFamily="66" charset="0"/>
              </a:rPr>
              <a:t>Виконала </a:t>
            </a:r>
          </a:p>
          <a:p>
            <a:r>
              <a:rPr lang="uk-UA" dirty="0" smtClean="0">
                <a:solidFill>
                  <a:schemeClr val="bg1"/>
                </a:solidFill>
                <a:latin typeface="Monotype Corsiva" pitchFamily="66" charset="0"/>
              </a:rPr>
              <a:t>учениця 11-А класу</a:t>
            </a:r>
          </a:p>
          <a:p>
            <a:r>
              <a:rPr lang="uk-UA" dirty="0" err="1" smtClean="0">
                <a:solidFill>
                  <a:schemeClr val="bg1"/>
                </a:solidFill>
                <a:latin typeface="Monotype Corsiva" pitchFamily="66" charset="0"/>
              </a:rPr>
              <a:t>Колядко</a:t>
            </a:r>
            <a:r>
              <a:rPr lang="uk-UA" dirty="0" smtClean="0">
                <a:solidFill>
                  <a:schemeClr val="bg1"/>
                </a:solidFill>
                <a:latin typeface="Monotype Corsiva" pitchFamily="66" charset="0"/>
              </a:rPr>
              <a:t> Вероніка</a:t>
            </a:r>
          </a:p>
          <a:p>
            <a:r>
              <a:rPr lang="uk-UA" dirty="0" smtClean="0">
                <a:solidFill>
                  <a:schemeClr val="bg1"/>
                </a:solidFill>
                <a:latin typeface="Monotype Corsiva" pitchFamily="66" charset="0"/>
              </a:rPr>
              <a:t>Вчитель: </a:t>
            </a:r>
            <a:r>
              <a:rPr lang="uk-UA" dirty="0" err="1" smtClean="0">
                <a:solidFill>
                  <a:schemeClr val="bg1"/>
                </a:solidFill>
                <a:latin typeface="Monotype Corsiva" pitchFamily="66" charset="0"/>
              </a:rPr>
              <a:t>Суходольський</a:t>
            </a:r>
            <a:r>
              <a:rPr lang="uk-UA" dirty="0" smtClean="0">
                <a:solidFill>
                  <a:schemeClr val="bg1"/>
                </a:solidFill>
                <a:latin typeface="Monotype Corsiva" pitchFamily="66" charset="0"/>
              </a:rPr>
              <a:t> В.К.</a:t>
            </a:r>
            <a:endParaRPr lang="ru-RU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15816" y="116632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Макар</a:t>
            </a:r>
            <a:r>
              <a:rPr lang="uk-UA" dirty="0" err="1" smtClean="0">
                <a:solidFill>
                  <a:schemeClr val="bg1"/>
                </a:solidFill>
              </a:rPr>
              <a:t>івський</a:t>
            </a:r>
            <a:r>
              <a:rPr lang="uk-UA" dirty="0" smtClean="0">
                <a:solidFill>
                  <a:schemeClr val="bg1"/>
                </a:solidFill>
              </a:rPr>
              <a:t> НВК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79912" y="645333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2013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76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9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52736"/>
          </a:xfrm>
        </p:spPr>
        <p:txBody>
          <a:bodyPr/>
          <a:lstStyle/>
          <a:p>
            <a:r>
              <a:rPr lang="uk-UA" dirty="0" smtClean="0">
                <a:solidFill>
                  <a:schemeClr val="bg1"/>
                </a:solidFill>
                <a:latin typeface="Comic Sans MS" pitchFamily="66" charset="0"/>
              </a:rPr>
              <a:t>Головний наслідок 2-го закону</a:t>
            </a:r>
            <a:endParaRPr lang="ru-RU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08520" y="4988049"/>
            <a:ext cx="9144000" cy="1559024"/>
          </a:xfrm>
        </p:spPr>
        <p:txBody>
          <a:bodyPr>
            <a:normAutofit fontScale="85000" lnSpcReduction="20000"/>
          </a:bodyPr>
          <a:lstStyle/>
          <a:p>
            <a:r>
              <a:rPr lang="uk-UA" dirty="0" smtClean="0">
                <a:solidFill>
                  <a:schemeClr val="bg1"/>
                </a:solidFill>
                <a:latin typeface="Comic Sans MS" pitchFamily="66" charset="0"/>
              </a:rPr>
              <a:t>Головний наслідок другого закону </a:t>
            </a:r>
            <a:r>
              <a:rPr lang="uk-UA" dirty="0" err="1" smtClean="0">
                <a:solidFill>
                  <a:schemeClr val="bg1"/>
                </a:solidFill>
                <a:latin typeface="Comic Sans MS" pitchFamily="66" charset="0"/>
              </a:rPr>
              <a:t>Кеплера</a:t>
            </a:r>
            <a:r>
              <a:rPr lang="uk-UA" dirty="0" smtClean="0">
                <a:solidFill>
                  <a:schemeClr val="bg1"/>
                </a:solidFill>
                <a:latin typeface="Comic Sans MS" pitchFamily="66" charset="0"/>
              </a:rPr>
              <a:t> полягає в тому, що рід час руху планети по орбіті з часом змінюється не тільки відстань планети від Сонця, але і лінійна та кутова швидкості</a:t>
            </a:r>
            <a:endParaRPr lang="ru-RU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196751"/>
            <a:ext cx="4896544" cy="3486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13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0"/>
            <a:ext cx="8280920" cy="1470025"/>
          </a:xfrm>
        </p:spPr>
        <p:txBody>
          <a:bodyPr/>
          <a:lstStyle/>
          <a:p>
            <a:r>
              <a:rPr lang="uk-UA" dirty="0" smtClean="0">
                <a:solidFill>
                  <a:schemeClr val="bg1"/>
                </a:solidFill>
                <a:latin typeface="Comic Sans MS" pitchFamily="66" charset="0"/>
              </a:rPr>
              <a:t>Третій закон </a:t>
            </a:r>
            <a:r>
              <a:rPr lang="uk-UA" dirty="0" err="1" smtClean="0">
                <a:solidFill>
                  <a:schemeClr val="bg1"/>
                </a:solidFill>
                <a:latin typeface="Comic Sans MS" pitchFamily="66" charset="0"/>
              </a:rPr>
              <a:t>Кеплера</a:t>
            </a:r>
            <a:endParaRPr lang="ru-RU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4525723"/>
            <a:ext cx="7920880" cy="1752600"/>
          </a:xfrm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chemeClr val="bg1"/>
                </a:solidFill>
                <a:latin typeface="Comic Sans MS" pitchFamily="66" charset="0"/>
              </a:rPr>
              <a:t>Квадрати сидеричних періодів обертання планет відносяться як куби великих півосей їхніх орбіт</a:t>
            </a:r>
            <a:endParaRPr lang="ru-RU" sz="28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052736"/>
            <a:ext cx="6840760" cy="347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594928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(</a:t>
            </a:r>
            <a:r>
              <a:rPr lang="ru-RU" dirty="0" err="1" smtClean="0">
                <a:solidFill>
                  <a:schemeClr val="bg1"/>
                </a:solidFill>
                <a:latin typeface="Comic Sans MS" pitchFamily="66" charset="0"/>
              </a:rPr>
              <a:t>чим</a:t>
            </a: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omic Sans MS" pitchFamily="66" charset="0"/>
              </a:rPr>
              <a:t>далі</a:t>
            </a: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omic Sans MS" pitchFamily="66" charset="0"/>
              </a:rPr>
              <a:t>від</a:t>
            </a: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omic Sans MS" pitchFamily="66" charset="0"/>
              </a:rPr>
              <a:t>Сонця</a:t>
            </a: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omic Sans MS" pitchFamily="66" charset="0"/>
              </a:rPr>
              <a:t>знаходиться</a:t>
            </a: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планета, </a:t>
            </a:r>
            <a:r>
              <a:rPr lang="ru-RU" dirty="0" err="1" smtClean="0">
                <a:solidFill>
                  <a:schemeClr val="bg1"/>
                </a:solidFill>
                <a:latin typeface="Comic Sans MS" pitchFamily="66" charset="0"/>
              </a:rPr>
              <a:t>тим</a:t>
            </a: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omic Sans MS" pitchFamily="66" charset="0"/>
              </a:rPr>
              <a:t>більше</a:t>
            </a: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 часу </a:t>
            </a:r>
            <a:r>
              <a:rPr lang="ru-RU" dirty="0" err="1" smtClean="0">
                <a:solidFill>
                  <a:schemeClr val="bg1"/>
                </a:solidFill>
                <a:latin typeface="Comic Sans MS" pitchFamily="66" charset="0"/>
              </a:rPr>
              <a:t>займає</a:t>
            </a: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omic Sans MS" pitchFamily="66" charset="0"/>
              </a:rPr>
              <a:t>її</a:t>
            </a: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omic Sans MS" pitchFamily="66" charset="0"/>
              </a:rPr>
              <a:t>повний</a:t>
            </a: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оборот при </a:t>
            </a:r>
            <a:r>
              <a:rPr lang="ru-RU" dirty="0" err="1" smtClean="0">
                <a:solidFill>
                  <a:schemeClr val="bg1"/>
                </a:solidFill>
                <a:latin typeface="Comic Sans MS" pitchFamily="66" charset="0"/>
              </a:rPr>
              <a:t>русі</a:t>
            </a: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по </a:t>
            </a:r>
            <a:r>
              <a:rPr lang="ru-RU" dirty="0" err="1" smtClean="0">
                <a:solidFill>
                  <a:schemeClr val="bg1"/>
                </a:solidFill>
                <a:latin typeface="Comic Sans MS" pitchFamily="66" charset="0"/>
              </a:rPr>
              <a:t>орбіті</a:t>
            </a: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 і </a:t>
            </a:r>
            <a:r>
              <a:rPr lang="ru-RU" dirty="0" err="1" smtClean="0">
                <a:solidFill>
                  <a:schemeClr val="bg1"/>
                </a:solidFill>
                <a:latin typeface="Comic Sans MS" pitchFamily="66" charset="0"/>
              </a:rPr>
              <a:t>тим</a:t>
            </a: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omic Sans MS" pitchFamily="66" charset="0"/>
              </a:rPr>
              <a:t>довше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Comic Sans MS" pitchFamily="66" charset="0"/>
              </a:rPr>
              <a:t>відповідно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Comic Sans MS" pitchFamily="66" charset="0"/>
              </a:rPr>
              <a:t>триває</a:t>
            </a: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 «</a:t>
            </a:r>
            <a:r>
              <a:rPr lang="ru-RU" dirty="0" err="1" smtClean="0">
                <a:solidFill>
                  <a:schemeClr val="bg1"/>
                </a:solidFill>
                <a:latin typeface="Comic Sans MS" pitchFamily="66" charset="0"/>
              </a:rPr>
              <a:t>рік</a:t>
            </a: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» 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на </a:t>
            </a:r>
            <a:r>
              <a:rPr lang="ru-RU" dirty="0" err="1" smtClean="0">
                <a:solidFill>
                  <a:schemeClr val="bg1"/>
                </a:solidFill>
                <a:latin typeface="Comic Sans MS" pitchFamily="66" charset="0"/>
              </a:rPr>
              <a:t>цій</a:t>
            </a: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omic Sans MS" pitchFamily="66" charset="0"/>
              </a:rPr>
              <a:t>планеті</a:t>
            </a: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)</a:t>
            </a:r>
            <a:endParaRPr lang="ru-RU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31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0" y="404664"/>
                <a:ext cx="9144000" cy="2218258"/>
              </a:xfrm>
            </p:spPr>
            <p:txBody>
              <a:bodyPr>
                <a:noAutofit/>
              </a:bodyPr>
              <a:lstStyle/>
              <a:p>
                <a:r>
                  <a:rPr lang="uk-UA" sz="3600" dirty="0" smtClean="0">
                    <a:solidFill>
                      <a:schemeClr val="bg1"/>
                    </a:solidFill>
                    <a:latin typeface="Comic Sans MS" pitchFamily="66" charset="0"/>
                  </a:rPr>
                  <a:t>Якщо сидеричні періоди обертання двох планет позначити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sz="36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uk-UA" sz="3600" b="0" i="0" smtClean="0">
                        <a:solidFill>
                          <a:schemeClr val="bg1"/>
                        </a:solidFill>
                        <a:latin typeface="Cambria Math"/>
                      </a:rPr>
                      <m:t>і </m:t>
                    </m:r>
                    <m:sSub>
                      <m:sSubPr>
                        <m:ctrlPr>
                          <a:rPr lang="uk-UA" sz="36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uk-UA" sz="3600" dirty="0" smtClean="0">
                    <a:solidFill>
                      <a:schemeClr val="bg1"/>
                    </a:solidFill>
                    <a:latin typeface="Comic Sans MS" pitchFamily="66" charset="0"/>
                  </a:rPr>
                  <a:t>, а великі півосі еліпсів – відповідно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sz="36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1  </m:t>
                        </m:r>
                      </m:sub>
                    </m:sSub>
                    <m:sSub>
                      <m:sSubPr>
                        <m:ctrlPr>
                          <a:rPr lang="uk-UA" sz="36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ru-RU" sz="3600" dirty="0" smtClean="0">
                    <a:solidFill>
                      <a:schemeClr val="bg1"/>
                    </a:solidFill>
                    <a:latin typeface="Comic Sans MS" pitchFamily="66" charset="0"/>
                  </a:rPr>
                  <a:t>, то </a:t>
                </a:r>
                <a:r>
                  <a:rPr lang="ru-RU" sz="3600" dirty="0" err="1" smtClean="0">
                    <a:solidFill>
                      <a:schemeClr val="bg1"/>
                    </a:solidFill>
                    <a:latin typeface="Comic Sans MS" pitchFamily="66" charset="0"/>
                  </a:rPr>
                  <a:t>третій</a:t>
                </a:r>
                <a:r>
                  <a:rPr lang="ru-RU" sz="3600" dirty="0" smtClean="0">
                    <a:solidFill>
                      <a:schemeClr val="bg1"/>
                    </a:solidFill>
                    <a:latin typeface="Comic Sans MS" pitchFamily="66" charset="0"/>
                  </a:rPr>
                  <a:t> закон Кеплера </a:t>
                </a:r>
                <a:r>
                  <a:rPr lang="ru-RU" sz="3600" dirty="0" err="1" smtClean="0">
                    <a:solidFill>
                      <a:schemeClr val="bg1"/>
                    </a:solidFill>
                    <a:latin typeface="Comic Sans MS" pitchFamily="66" charset="0"/>
                  </a:rPr>
                  <a:t>матиме</a:t>
                </a:r>
                <a:r>
                  <a:rPr lang="ru-RU" sz="3600" dirty="0" smtClean="0">
                    <a:solidFill>
                      <a:schemeClr val="bg1"/>
                    </a:solidFill>
                    <a:latin typeface="Comic Sans MS" pitchFamily="66" charset="0"/>
                  </a:rPr>
                  <a:t> </a:t>
                </a:r>
                <a:r>
                  <a:rPr lang="ru-RU" sz="3600" dirty="0" err="1" smtClean="0">
                    <a:solidFill>
                      <a:schemeClr val="bg1"/>
                    </a:solidFill>
                    <a:latin typeface="Comic Sans MS" pitchFamily="66" charset="0"/>
                  </a:rPr>
                  <a:t>вигляд</a:t>
                </a:r>
                <a:r>
                  <a:rPr lang="ru-RU" sz="3600" dirty="0" smtClean="0">
                    <a:solidFill>
                      <a:schemeClr val="bg1"/>
                    </a:solidFill>
                    <a:latin typeface="Comic Sans MS" pitchFamily="66" charset="0"/>
                  </a:rPr>
                  <a:t>:</a:t>
                </a:r>
                <a:br>
                  <a:rPr lang="ru-RU" sz="3600" dirty="0" smtClean="0">
                    <a:solidFill>
                      <a:schemeClr val="bg1"/>
                    </a:solidFill>
                    <a:latin typeface="Comic Sans MS" pitchFamily="66" charset="0"/>
                  </a:rPr>
                </a:br>
                <a:r>
                  <a:rPr lang="ru-RU" sz="4000" dirty="0" smtClean="0">
                    <a:solidFill>
                      <a:schemeClr val="bg1"/>
                    </a:solidFill>
                    <a:latin typeface="Comic Sans MS" pitchFamily="66" charset="0"/>
                  </a:rPr>
                  <a:t> </a:t>
                </a:r>
                <a:endParaRPr lang="ru-RU" sz="4000" dirty="0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</mc:Choice>
        <mc:Fallback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404664"/>
                <a:ext cx="9144000" cy="2218258"/>
              </a:xfrm>
              <a:blipFill rotWithShape="1">
                <a:blip r:embed="rId3"/>
                <a:stretch>
                  <a:fillRect l="-1600" t="-19231" r="-32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636912"/>
            <a:ext cx="2232248" cy="1672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410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/>
            </a:gs>
            <a:gs pos="50000">
              <a:schemeClr val="tx1">
                <a:lumMod val="50000"/>
                <a:lumOff val="50000"/>
              </a:schemeClr>
            </a:gs>
            <a:gs pos="10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-28453"/>
            <a:ext cx="7772400" cy="1470025"/>
          </a:xfrm>
        </p:spPr>
        <p:txBody>
          <a:bodyPr/>
          <a:lstStyle/>
          <a:p>
            <a:r>
              <a:rPr lang="ru-RU" sz="4800" dirty="0" err="1" smtClean="0">
                <a:solidFill>
                  <a:schemeClr val="bg1"/>
                </a:solidFill>
                <a:latin typeface="Comic Sans MS" pitchFamily="66" charset="0"/>
              </a:rPr>
              <a:t>Висновок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96752"/>
            <a:ext cx="7160840" cy="3145904"/>
          </a:xfrm>
        </p:spPr>
        <p:txBody>
          <a:bodyPr>
            <a:normAutofit/>
          </a:bodyPr>
          <a:lstStyle/>
          <a:p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Отже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Йоган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Кеплер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досліджував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рухи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всіх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відомих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на той час 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планет 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і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емпірично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вивів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три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закони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руху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планет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відносно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Сонця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:</a:t>
            </a:r>
            <a:endParaRPr lang="ru-RU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704" y="0"/>
            <a:ext cx="1922296" cy="26383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44" y="2780928"/>
            <a:ext cx="78488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i="1" dirty="0" smtClean="0">
                <a:solidFill>
                  <a:srgbClr val="FFFF00"/>
                </a:solidFill>
              </a:rPr>
              <a:t>Перший закон Кеплера: </a:t>
            </a:r>
          </a:p>
          <a:p>
            <a:pPr algn="ctr"/>
            <a:r>
              <a:rPr lang="uk-UA" dirty="0" smtClean="0">
                <a:solidFill>
                  <a:schemeClr val="bg1"/>
                </a:solidFill>
                <a:latin typeface="Comic Sans MS" pitchFamily="66" charset="0"/>
              </a:rPr>
              <a:t>Всі планети обертаються навколо Сонця по еліпсах, а Сонце розташоване в одному з фокусів цих еліпсів.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i="1" dirty="0" smtClean="0">
                <a:solidFill>
                  <a:srgbClr val="FFFF00"/>
                </a:solidFill>
              </a:rPr>
              <a:t>Другий закон </a:t>
            </a:r>
            <a:r>
              <a:rPr lang="uk-UA" i="1" dirty="0" err="1" smtClean="0">
                <a:solidFill>
                  <a:srgbClr val="FFFF00"/>
                </a:solidFill>
              </a:rPr>
              <a:t>Кеплера</a:t>
            </a:r>
            <a:r>
              <a:rPr lang="uk-UA" i="1" dirty="0" smtClean="0">
                <a:solidFill>
                  <a:srgbClr val="FFFF00"/>
                </a:solidFill>
              </a:rPr>
              <a:t>:</a:t>
            </a:r>
          </a:p>
          <a:p>
            <a:pPr algn="ctr"/>
            <a:r>
              <a:rPr lang="uk-UA" dirty="0" smtClean="0">
                <a:solidFill>
                  <a:schemeClr val="bg1"/>
                </a:solidFill>
                <a:latin typeface="Comic Sans MS" pitchFamily="66" charset="0"/>
              </a:rPr>
              <a:t>Радіус-вектор планети за однакові проміжки часу описує рівні площі.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i="1" dirty="0" smtClean="0">
                <a:solidFill>
                  <a:srgbClr val="FFFF00"/>
                </a:solidFill>
              </a:rPr>
              <a:t>Третій закон </a:t>
            </a:r>
            <a:r>
              <a:rPr lang="uk-UA" i="1" dirty="0" err="1" smtClean="0">
                <a:solidFill>
                  <a:srgbClr val="FFFF00"/>
                </a:solidFill>
              </a:rPr>
              <a:t>Кеплера</a:t>
            </a:r>
            <a:r>
              <a:rPr lang="uk-UA" i="1" dirty="0" smtClean="0">
                <a:solidFill>
                  <a:srgbClr val="FFFF00"/>
                </a:solidFill>
              </a:rPr>
              <a:t>:</a:t>
            </a:r>
          </a:p>
          <a:p>
            <a:pPr algn="ctr"/>
            <a:r>
              <a:rPr lang="uk-UA" dirty="0" smtClean="0">
                <a:solidFill>
                  <a:schemeClr val="bg1"/>
                </a:solidFill>
                <a:latin typeface="Comic Sans MS" pitchFamily="66" charset="0"/>
              </a:rPr>
              <a:t>Квадрати сидеричних періодів обертання планет відносяться як куби великих півосей їхніх орбіт.</a:t>
            </a:r>
            <a:endParaRPr lang="ru-RU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" y="5161467"/>
            <a:ext cx="2987824" cy="163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543" y="5161467"/>
            <a:ext cx="3161633" cy="1680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7" y="5161467"/>
            <a:ext cx="2987823" cy="1696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950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0"/>
            <a:ext cx="7772400" cy="1470025"/>
          </a:xfrm>
        </p:spPr>
        <p:txBody>
          <a:bodyPr/>
          <a:lstStyle/>
          <a:p>
            <a:r>
              <a:rPr lang="uk-UA" dirty="0" smtClean="0">
                <a:solidFill>
                  <a:schemeClr val="bg1"/>
                </a:solidFill>
                <a:latin typeface="Comic Sans MS" pitchFamily="66" charset="0"/>
              </a:rPr>
              <a:t>Використана література</a:t>
            </a:r>
            <a:endParaRPr lang="ru-RU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92910">
            <a:off x="326263" y="1628800"/>
            <a:ext cx="2166024" cy="1649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82716">
            <a:off x="6036888" y="1783069"/>
            <a:ext cx="2722690" cy="1763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8200">
            <a:off x="3197098" y="2898699"/>
            <a:ext cx="2055960" cy="2884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70157" y="5828943"/>
            <a:ext cx="30699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dirty="0" smtClean="0">
                <a:solidFill>
                  <a:schemeClr val="bg1"/>
                </a:solidFill>
                <a:latin typeface="Comic Sans MS" pitchFamily="66" charset="0"/>
              </a:rPr>
              <a:t>тощо</a:t>
            </a:r>
            <a:endParaRPr lang="ru-RU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3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16632"/>
            <a:ext cx="7772400" cy="1470025"/>
          </a:xfrm>
        </p:spPr>
        <p:txBody>
          <a:bodyPr>
            <a:normAutofit/>
          </a:bodyPr>
          <a:lstStyle/>
          <a:p>
            <a:r>
              <a:rPr lang="uk-UA" sz="6000" dirty="0" smtClean="0">
                <a:solidFill>
                  <a:schemeClr val="bg1"/>
                </a:solidFill>
                <a:latin typeface="Comic Sans MS" pitchFamily="66" charset="0"/>
              </a:rPr>
              <a:t>План</a:t>
            </a:r>
            <a:endParaRPr lang="ru-RU" sz="60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1622764"/>
            <a:ext cx="5976664" cy="5229200"/>
          </a:xfrm>
          <a:solidFill>
            <a:schemeClr val="tx1"/>
          </a:solidFill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uk-UA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 чого все починалося..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Штучні супутники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Перший закон </a:t>
            </a:r>
            <a:r>
              <a:rPr lang="uk-UA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Кеплера</a:t>
            </a:r>
            <a:r>
              <a:rPr lang="uk-UA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:</a:t>
            </a:r>
            <a:endParaRPr lang="ru-RU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r>
              <a:rPr lang="uk-UA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а</a:t>
            </a:r>
            <a:r>
              <a:rPr lang="uk-UA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) ексцентриситети планет;</a:t>
            </a:r>
          </a:p>
          <a:p>
            <a:r>
              <a:rPr lang="uk-UA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б</a:t>
            </a:r>
            <a:r>
              <a:rPr lang="uk-UA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) точки орбіти</a:t>
            </a:r>
          </a:p>
          <a:p>
            <a:r>
              <a:rPr lang="uk-UA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4. Другий закон </a:t>
            </a:r>
            <a:r>
              <a:rPr lang="uk-UA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Кеплера</a:t>
            </a:r>
            <a:endParaRPr lang="uk-UA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r>
              <a:rPr lang="uk-UA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5. Головний наслідок</a:t>
            </a:r>
          </a:p>
          <a:p>
            <a:r>
              <a:rPr lang="uk-UA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6. Третій закон </a:t>
            </a:r>
            <a:r>
              <a:rPr lang="uk-UA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Кеплера</a:t>
            </a:r>
            <a:endParaRPr lang="uk-UA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r>
              <a:rPr lang="uk-UA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7. Висновок</a:t>
            </a:r>
          </a:p>
          <a:p>
            <a:r>
              <a:rPr lang="uk-UA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8. Використана література</a:t>
            </a:r>
          </a:p>
        </p:txBody>
      </p:sp>
    </p:spTree>
    <p:extLst>
      <p:ext uri="{BB962C8B-B14F-4D97-AF65-F5344CB8AC3E}">
        <p14:creationId xmlns:p14="http://schemas.microsoft.com/office/powerpoint/2010/main" val="232020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9792" y="12220"/>
            <a:ext cx="6444208" cy="1749225"/>
          </a:xfrm>
        </p:spPr>
        <p:txBody>
          <a:bodyPr>
            <a:normAutofit fontScale="70000" lnSpcReduction="20000"/>
          </a:bodyPr>
          <a:lstStyle/>
          <a:p>
            <a:r>
              <a:rPr lang="uk-UA" dirty="0" smtClean="0">
                <a:solidFill>
                  <a:schemeClr val="bg1"/>
                </a:solidFill>
                <a:latin typeface="Comic Sans MS" pitchFamily="66" charset="0"/>
              </a:rPr>
              <a:t>Використовуючи дані </a:t>
            </a:r>
            <a:r>
              <a:rPr lang="uk-UA" dirty="0" err="1" smtClean="0">
                <a:solidFill>
                  <a:schemeClr val="bg1"/>
                </a:solidFill>
                <a:latin typeface="Comic Sans MS" pitchFamily="66" charset="0"/>
              </a:rPr>
              <a:t>Птолемея</a:t>
            </a:r>
            <a:r>
              <a:rPr lang="uk-UA" dirty="0" smtClean="0">
                <a:solidFill>
                  <a:schemeClr val="bg1"/>
                </a:solidFill>
                <a:latin typeface="Comic Sans MS" pitchFamily="66" charset="0"/>
              </a:rPr>
              <a:t>, М.Коперник визначив відносні відстані кожної з планет від Сонця, а також їхні сидеричні періоди обертання навколо Сонця. Це дало змогу </a:t>
            </a:r>
            <a:r>
              <a:rPr lang="uk-UA" dirty="0" err="1" smtClean="0">
                <a:solidFill>
                  <a:schemeClr val="bg1"/>
                </a:solidFill>
                <a:latin typeface="Comic Sans MS" pitchFamily="66" charset="0"/>
              </a:rPr>
              <a:t>Йогану</a:t>
            </a:r>
            <a:r>
              <a:rPr lang="uk-UA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uk-UA" dirty="0" err="1" smtClean="0">
                <a:solidFill>
                  <a:schemeClr val="bg1"/>
                </a:solidFill>
                <a:latin typeface="Comic Sans MS" pitchFamily="66" charset="0"/>
              </a:rPr>
              <a:t>Кеплеру</a:t>
            </a:r>
            <a:r>
              <a:rPr lang="uk-UA" dirty="0" smtClean="0">
                <a:solidFill>
                  <a:schemeClr val="bg1"/>
                </a:solidFill>
                <a:latin typeface="Comic Sans MS" pitchFamily="66" charset="0"/>
              </a:rPr>
              <a:t> (1618-1621) встановити три </a:t>
            </a:r>
            <a:r>
              <a:rPr lang="uk-UA" i="1" dirty="0" smtClean="0">
                <a:solidFill>
                  <a:schemeClr val="bg1"/>
                </a:solidFill>
                <a:latin typeface="Comic Sans MS" pitchFamily="66" charset="0"/>
              </a:rPr>
              <a:t>закони руху планет</a:t>
            </a:r>
            <a:endParaRPr lang="ru-RU" i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745"/>
            <a:ext cx="2267744" cy="32049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535" y="3238730"/>
            <a:ext cx="2633465" cy="30689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95" y="1761445"/>
            <a:ext cx="2952328" cy="40520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520" y="3238730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err="1" smtClean="0">
                <a:solidFill>
                  <a:schemeClr val="bg1"/>
                </a:solidFill>
                <a:latin typeface="Monotype Corsiva" pitchFamily="66" charset="0"/>
              </a:rPr>
              <a:t>Птолемей</a:t>
            </a:r>
            <a:endParaRPr lang="ru-RU" sz="28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02540" y="6334780"/>
            <a:ext cx="1845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  <a:latin typeface="Monotype Corsiva" pitchFamily="66" charset="0"/>
              </a:rPr>
              <a:t>Коперник</a:t>
            </a:r>
            <a:endParaRPr lang="ru-RU" sz="28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24095" y="5819195"/>
            <a:ext cx="27000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err="1" smtClean="0">
                <a:solidFill>
                  <a:schemeClr val="bg1"/>
                </a:solidFill>
                <a:latin typeface="Monotype Corsiva" pitchFamily="66" charset="0"/>
              </a:rPr>
              <a:t>Йоган</a:t>
            </a:r>
            <a:r>
              <a:rPr lang="uk-UA" sz="3200" b="1" dirty="0" smtClean="0">
                <a:solidFill>
                  <a:schemeClr val="bg1"/>
                </a:solidFill>
                <a:latin typeface="Monotype Corsiva" pitchFamily="66" charset="0"/>
              </a:rPr>
              <a:t/>
            </a:r>
            <a:br>
              <a:rPr lang="uk-UA" sz="3200" b="1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uk-UA" sz="3200" b="1" dirty="0" err="1" smtClean="0">
                <a:solidFill>
                  <a:schemeClr val="bg1"/>
                </a:solidFill>
                <a:latin typeface="Monotype Corsiva" pitchFamily="66" charset="0"/>
              </a:rPr>
              <a:t>Кеплер</a:t>
            </a:r>
            <a:endParaRPr lang="ru-RU" sz="32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81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0"/>
            <a:ext cx="7772400" cy="1470025"/>
          </a:xfrm>
        </p:spPr>
        <p:txBody>
          <a:bodyPr/>
          <a:lstStyle/>
          <a:p>
            <a:r>
              <a:rPr lang="uk-UA" dirty="0" smtClean="0">
                <a:solidFill>
                  <a:schemeClr val="bg1"/>
                </a:solidFill>
                <a:latin typeface="Comic Sans MS" pitchFamily="66" charset="0"/>
              </a:rPr>
              <a:t>З чого все починалося..</a:t>
            </a:r>
            <a:endParaRPr lang="ru-RU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105400"/>
            <a:ext cx="6400800" cy="1752600"/>
          </a:xfrm>
        </p:spPr>
        <p:txBody>
          <a:bodyPr>
            <a:normAutofit/>
          </a:bodyPr>
          <a:lstStyle/>
          <a:p>
            <a:r>
              <a:rPr lang="uk-UA" sz="2400" dirty="0" smtClean="0">
                <a:solidFill>
                  <a:schemeClr val="bg1"/>
                </a:solidFill>
                <a:latin typeface="Comic Sans MS" pitchFamily="66" charset="0"/>
              </a:rPr>
              <a:t>Для початку </a:t>
            </a:r>
            <a:r>
              <a:rPr lang="uk-UA" sz="2400" dirty="0" err="1" smtClean="0">
                <a:solidFill>
                  <a:schemeClr val="bg1"/>
                </a:solidFill>
                <a:latin typeface="Comic Sans MS" pitchFamily="66" charset="0"/>
              </a:rPr>
              <a:t>Йоган</a:t>
            </a:r>
            <a:r>
              <a:rPr lang="uk-UA" sz="24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uk-UA" sz="2400" dirty="0" err="1" smtClean="0">
                <a:solidFill>
                  <a:schemeClr val="bg1"/>
                </a:solidFill>
                <a:latin typeface="Comic Sans MS" pitchFamily="66" charset="0"/>
              </a:rPr>
              <a:t>Кеплер</a:t>
            </a:r>
            <a:r>
              <a:rPr lang="uk-UA" sz="2400" dirty="0" smtClean="0">
                <a:solidFill>
                  <a:schemeClr val="bg1"/>
                </a:solidFill>
                <a:latin typeface="Comic Sans MS" pitchFamily="66" charset="0"/>
              </a:rPr>
              <a:t> визначив, що Марс рухається навколо Сонця по еліпсу, а потім було доведено, що й інші планети теж мають еліптичні орбіти.</a:t>
            </a:r>
            <a:endParaRPr lang="ru-RU" sz="24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6948264" cy="400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72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0"/>
            <a:ext cx="7772400" cy="1470025"/>
          </a:xfrm>
        </p:spPr>
        <p:txBody>
          <a:bodyPr>
            <a:normAutofit/>
          </a:bodyPr>
          <a:lstStyle/>
          <a:p>
            <a:r>
              <a:rPr lang="uk-UA" sz="4800" dirty="0" smtClean="0">
                <a:solidFill>
                  <a:schemeClr val="bg1"/>
                </a:solidFill>
                <a:latin typeface="Comic Sans MS" pitchFamily="66" charset="0"/>
              </a:rPr>
              <a:t>Штучні супутники</a:t>
            </a:r>
            <a:endParaRPr lang="ru-RU" sz="48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17513" y="5105400"/>
            <a:ext cx="6400800" cy="1752600"/>
          </a:xfrm>
        </p:spPr>
        <p:txBody>
          <a:bodyPr>
            <a:normAutofit fontScale="85000" lnSpcReduction="10000"/>
          </a:bodyPr>
          <a:lstStyle/>
          <a:p>
            <a:r>
              <a:rPr lang="ru-RU" dirty="0" err="1" smtClean="0">
                <a:solidFill>
                  <a:schemeClr val="bg1"/>
                </a:solidFill>
                <a:latin typeface="Comic Sans MS" pitchFamily="66" charset="0"/>
              </a:rPr>
              <a:t>Теорія</a:t>
            </a: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omic Sans MS" pitchFamily="66" charset="0"/>
              </a:rPr>
              <a:t>руху</a:t>
            </a: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 планет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Comic Sans MS" pitchFamily="66" charset="0"/>
              </a:rPr>
              <a:t>викладена</a:t>
            </a: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Кеплером, </a:t>
            </a:r>
            <a:r>
              <a:rPr lang="ru-RU" dirty="0" err="1" smtClean="0">
                <a:solidFill>
                  <a:schemeClr val="bg1"/>
                </a:solidFill>
                <a:latin typeface="Comic Sans MS" pitchFamily="66" charset="0"/>
              </a:rPr>
              <a:t>повністю</a:t>
            </a: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omic Sans MS" pitchFamily="66" charset="0"/>
              </a:rPr>
              <a:t>застосовується</a:t>
            </a: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  до </a:t>
            </a:r>
            <a:r>
              <a:rPr lang="ru-RU" dirty="0" err="1" smtClean="0">
                <a:solidFill>
                  <a:schemeClr val="bg1"/>
                </a:solidFill>
                <a:latin typeface="Comic Sans MS" pitchFamily="66" charset="0"/>
              </a:rPr>
              <a:t>руху</a:t>
            </a: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omic Sans MS" pitchFamily="66" charset="0"/>
              </a:rPr>
              <a:t>штучних</a:t>
            </a: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omic Sans MS" pitchFamily="66" charset="0"/>
              </a:rPr>
              <a:t>супутників</a:t>
            </a: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omic Sans MS" pitchFamily="66" charset="0"/>
              </a:rPr>
              <a:t>Землі</a:t>
            </a: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 і </a:t>
            </a:r>
            <a:r>
              <a:rPr lang="ru-RU" dirty="0" err="1" smtClean="0">
                <a:solidFill>
                  <a:schemeClr val="bg1"/>
                </a:solidFill>
                <a:latin typeface="Comic Sans MS" pitchFamily="66" charset="0"/>
              </a:rPr>
              <a:t>космічних</a:t>
            </a: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omic Sans MS" pitchFamily="66" charset="0"/>
              </a:rPr>
              <a:t>кораблів</a:t>
            </a: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. </a:t>
            </a:r>
            <a:endParaRPr lang="ru-RU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268760"/>
            <a:ext cx="6162715" cy="3690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26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27500"/>
            <a:ext cx="7772400" cy="1224136"/>
          </a:xfrm>
        </p:spPr>
        <p:txBody>
          <a:bodyPr>
            <a:normAutofit/>
          </a:bodyPr>
          <a:lstStyle/>
          <a:p>
            <a:r>
              <a:rPr lang="uk-UA" sz="4800" dirty="0" smtClean="0">
                <a:solidFill>
                  <a:schemeClr val="bg1"/>
                </a:solidFill>
                <a:latin typeface="Comic Sans MS" pitchFamily="66" charset="0"/>
              </a:rPr>
              <a:t>Перший закон </a:t>
            </a:r>
            <a:r>
              <a:rPr lang="uk-UA" sz="4800" dirty="0" err="1" smtClean="0">
                <a:solidFill>
                  <a:schemeClr val="bg1"/>
                </a:solidFill>
                <a:latin typeface="Comic Sans MS" pitchFamily="66" charset="0"/>
              </a:rPr>
              <a:t>Кеплера</a:t>
            </a:r>
            <a:endParaRPr lang="ru-RU" sz="48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5360012"/>
            <a:ext cx="7016824" cy="1473580"/>
          </a:xfrm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chemeClr val="bg1"/>
                </a:solidFill>
                <a:latin typeface="Comic Sans MS" pitchFamily="66" charset="0"/>
              </a:rPr>
              <a:t>Кожна з планет рухається навколо Сонця по еліпсу, в одному з фокусів якого знаходиться Сонце</a:t>
            </a:r>
            <a:endParaRPr lang="ru-RU" sz="28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90" b="33333"/>
          <a:stretch/>
        </p:blipFill>
        <p:spPr>
          <a:xfrm>
            <a:off x="0" y="1124744"/>
            <a:ext cx="9144000" cy="32696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504" y="4394418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chemeClr val="bg1"/>
                </a:solidFill>
              </a:rPr>
              <a:t>Найближча до Сонця точка орбіти – Перигелій. Найбільш віддалена - Афелій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54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433048" cy="1368152"/>
          </a:xfrm>
        </p:spPr>
        <p:txBody>
          <a:bodyPr>
            <a:noAutofit/>
          </a:bodyPr>
          <a:lstStyle/>
          <a:p>
            <a:r>
              <a:rPr lang="ru-RU" sz="2800" dirty="0" err="1">
                <a:solidFill>
                  <a:schemeClr val="bg1"/>
                </a:solidFill>
                <a:latin typeface="Comic Sans MS" pitchFamily="66" charset="0"/>
              </a:rPr>
              <a:t>Орбіти</a:t>
            </a:r>
            <a:r>
              <a:rPr lang="ru-RU" sz="2800" dirty="0">
                <a:solidFill>
                  <a:schemeClr val="bg1"/>
                </a:solidFill>
                <a:latin typeface="Comic Sans MS" pitchFamily="66" charset="0"/>
              </a:rPr>
              <a:t> планет - </a:t>
            </a:r>
            <a:r>
              <a:rPr lang="ru-RU" sz="2800" dirty="0" err="1">
                <a:solidFill>
                  <a:schemeClr val="bg1"/>
                </a:solidFill>
                <a:latin typeface="Comic Sans MS" pitchFamily="66" charset="0"/>
              </a:rPr>
              <a:t>еліпси</a:t>
            </a:r>
            <a:r>
              <a:rPr lang="ru-RU" sz="2800" dirty="0">
                <a:solidFill>
                  <a:schemeClr val="bg1"/>
                </a:solidFill>
                <a:latin typeface="Comic Sans MS" pitchFamily="66" charset="0"/>
              </a:rPr>
              <a:t>, </a:t>
            </a:r>
            <a:r>
              <a:rPr lang="ru-RU" sz="2800" dirty="0" err="1">
                <a:solidFill>
                  <a:schemeClr val="bg1"/>
                </a:solidFill>
                <a:latin typeface="Comic Sans MS" pitchFamily="66" charset="0"/>
              </a:rPr>
              <a:t>що</a:t>
            </a:r>
            <a:r>
              <a:rPr lang="ru-RU" sz="2800" dirty="0">
                <a:solidFill>
                  <a:schemeClr val="bg1"/>
                </a:solidFill>
                <a:latin typeface="Comic Sans MS" pitchFamily="66" charset="0"/>
              </a:rPr>
              <a:t> мало </a:t>
            </a:r>
            <a:r>
              <a:rPr lang="ru-RU" sz="2800" dirty="0" err="1">
                <a:solidFill>
                  <a:schemeClr val="bg1"/>
                </a:solidFill>
                <a:latin typeface="Comic Sans MS" pitchFamily="66" charset="0"/>
              </a:rPr>
              <a:t>відрізняються</a:t>
            </a:r>
            <a:r>
              <a:rPr lang="ru-RU" sz="28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Comic Sans MS" pitchFamily="66" charset="0"/>
              </a:rPr>
              <a:t>від</a:t>
            </a:r>
            <a:r>
              <a:rPr lang="ru-RU" sz="28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latin typeface="Comic Sans MS" pitchFamily="66" charset="0"/>
              </a:rPr>
              <a:t>окружностей, так </a:t>
            </a:r>
            <a:r>
              <a:rPr lang="ru-RU" sz="2800" dirty="0">
                <a:solidFill>
                  <a:schemeClr val="bg1"/>
                </a:solidFill>
                <a:latin typeface="Comic Sans MS" pitchFamily="66" charset="0"/>
              </a:rPr>
              <a:t>як </a:t>
            </a:r>
            <a:r>
              <a:rPr lang="ru-RU" sz="2800" dirty="0" err="1">
                <a:solidFill>
                  <a:schemeClr val="bg1"/>
                </a:solidFill>
                <a:latin typeface="Comic Sans MS" pitchFamily="66" charset="0"/>
              </a:rPr>
              <a:t>їх</a:t>
            </a:r>
            <a:r>
              <a:rPr lang="ru-RU" sz="28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Comic Sans MS" pitchFamily="66" charset="0"/>
              </a:rPr>
              <a:t>ексцентриситети</a:t>
            </a:r>
            <a:r>
              <a:rPr lang="ru-RU" sz="28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Comic Sans MS" pitchFamily="66" charset="0"/>
              </a:rPr>
              <a:t>малі</a:t>
            </a:r>
            <a:r>
              <a:rPr lang="ru-RU" sz="2800" dirty="0">
                <a:solidFill>
                  <a:schemeClr val="bg1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09664" y="6235080"/>
            <a:ext cx="6400800" cy="622920"/>
          </a:xfrm>
        </p:spPr>
        <p:txBody>
          <a:bodyPr>
            <a:norm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  <a:latin typeface="Monotype Corsiva" pitchFamily="66" charset="0"/>
              </a:rPr>
              <a:t>Кожна планета має свій ексцентриситет</a:t>
            </a:r>
            <a:endParaRPr lang="ru-RU" sz="28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7954957"/>
              </p:ext>
            </p:extLst>
          </p:nvPr>
        </p:nvGraphicFramePr>
        <p:xfrm>
          <a:off x="3635896" y="2492896"/>
          <a:ext cx="5482952" cy="3332480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2741476"/>
                <a:gridCol w="2741476"/>
              </a:tblGrid>
              <a:tr h="298832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Назва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Ексцентриситет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b="1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Меркурій</a:t>
                      </a:r>
                      <a:endParaRPr lang="ru-RU" b="1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0,206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b="1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Венера</a:t>
                      </a:r>
                      <a:endParaRPr lang="ru-RU" b="1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0,007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b="1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Земля</a:t>
                      </a:r>
                      <a:endParaRPr lang="ru-RU" b="1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0,017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b="1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Марс</a:t>
                      </a:r>
                      <a:endParaRPr lang="ru-RU" b="1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0,093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b="1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Юпітер</a:t>
                      </a:r>
                      <a:endParaRPr lang="ru-RU" b="1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0,049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b="1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Сатурн</a:t>
                      </a:r>
                      <a:endParaRPr lang="ru-RU" b="1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0,057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b="1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Уран</a:t>
                      </a:r>
                      <a:endParaRPr lang="ru-RU" b="1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0,046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b="1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Нептун</a:t>
                      </a:r>
                      <a:endParaRPr lang="ru-RU" b="1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0,011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6" y="1340768"/>
            <a:ext cx="3338921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800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1470025"/>
          </a:xfrm>
        </p:spPr>
        <p:txBody>
          <a:bodyPr>
            <a:normAutofit/>
          </a:bodyPr>
          <a:lstStyle/>
          <a:p>
            <a:r>
              <a:rPr lang="uk-UA" sz="3600" dirty="0" smtClean="0">
                <a:solidFill>
                  <a:schemeClr val="bg1"/>
                </a:solidFill>
                <a:latin typeface="Comic Sans MS" pitchFamily="66" charset="0"/>
              </a:rPr>
              <a:t>По еліпсам двигаються і штучні супутники</a:t>
            </a:r>
            <a:endParaRPr lang="ru-RU" sz="36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20" y="4869160"/>
            <a:ext cx="6400800" cy="1752600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 smtClean="0">
                <a:solidFill>
                  <a:schemeClr val="bg1"/>
                </a:solidFill>
                <a:latin typeface="Comic Sans MS" pitchFamily="66" charset="0"/>
              </a:rPr>
              <a:t>Найближча</a:t>
            </a: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 до </a:t>
            </a:r>
            <a:r>
              <a:rPr lang="ru-RU" dirty="0" err="1" smtClean="0">
                <a:solidFill>
                  <a:schemeClr val="bg1"/>
                </a:solidFill>
                <a:latin typeface="Comic Sans MS" pitchFamily="66" charset="0"/>
              </a:rPr>
              <a:t>Землі</a:t>
            </a: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 точка </a:t>
            </a:r>
            <a:r>
              <a:rPr lang="ru-RU" dirty="0" err="1" smtClean="0">
                <a:solidFill>
                  <a:schemeClr val="bg1"/>
                </a:solidFill>
                <a:latin typeface="Comic Sans MS" pitchFamily="66" charset="0"/>
              </a:rPr>
              <a:t>орбіти</a:t>
            </a: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omic Sans MS" pitchFamily="66" charset="0"/>
              </a:rPr>
              <a:t>Місяцю</a:t>
            </a: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omic Sans MS" pitchFamily="66" charset="0"/>
              </a:rPr>
              <a:t>чи</a:t>
            </a: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 штучного </a:t>
            </a:r>
            <a:r>
              <a:rPr lang="ru-RU" dirty="0" err="1" smtClean="0">
                <a:solidFill>
                  <a:schemeClr val="bg1"/>
                </a:solidFill>
                <a:latin typeface="Comic Sans MS" pitchFamily="66" charset="0"/>
              </a:rPr>
              <a:t>супутника</a:t>
            </a: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omic Sans MS" pitchFamily="66" charset="0"/>
              </a:rPr>
              <a:t>Землі</a:t>
            </a: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omic Sans MS" pitchFamily="66" charset="0"/>
              </a:rPr>
              <a:t>називається</a:t>
            </a: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omic Sans MS" pitchFamily="66" charset="0"/>
              </a:rPr>
              <a:t>Перигеєм</a:t>
            </a: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 , а </a:t>
            </a:r>
            <a:r>
              <a:rPr lang="ru-RU" dirty="0" err="1" smtClean="0">
                <a:solidFill>
                  <a:schemeClr val="bg1"/>
                </a:solidFill>
                <a:latin typeface="Comic Sans MS" pitchFamily="66" charset="0"/>
              </a:rPr>
              <a:t>найбільш</a:t>
            </a: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omic Sans MS" pitchFamily="66" charset="0"/>
              </a:rPr>
              <a:t>віддалена</a:t>
            </a: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 – </a:t>
            </a:r>
            <a:r>
              <a:rPr lang="ru-RU" dirty="0" err="1" smtClean="0">
                <a:solidFill>
                  <a:schemeClr val="bg1"/>
                </a:solidFill>
                <a:latin typeface="Comic Sans MS" pitchFamily="66" charset="0"/>
              </a:rPr>
              <a:t>Апогеєм</a:t>
            </a: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.</a:t>
            </a:r>
            <a:endParaRPr lang="ru-RU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340767"/>
            <a:ext cx="5206752" cy="3534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333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0"/>
            <a:ext cx="7772400" cy="1470025"/>
          </a:xfrm>
        </p:spPr>
        <p:txBody>
          <a:bodyPr/>
          <a:lstStyle/>
          <a:p>
            <a:r>
              <a:rPr lang="uk-UA" dirty="0" smtClean="0">
                <a:solidFill>
                  <a:schemeClr val="bg1"/>
                </a:solidFill>
                <a:latin typeface="Comic Sans MS" pitchFamily="66" charset="0"/>
              </a:rPr>
              <a:t>Другий закон </a:t>
            </a:r>
            <a:r>
              <a:rPr lang="uk-UA" dirty="0" err="1" smtClean="0">
                <a:solidFill>
                  <a:schemeClr val="bg1"/>
                </a:solidFill>
                <a:latin typeface="Comic Sans MS" pitchFamily="66" charset="0"/>
              </a:rPr>
              <a:t>Кеплера</a:t>
            </a:r>
            <a:endParaRPr lang="ru-RU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3" y="4710545"/>
            <a:ext cx="9129967" cy="1094719"/>
          </a:xfrm>
        </p:spPr>
        <p:txBody>
          <a:bodyPr/>
          <a:lstStyle/>
          <a:p>
            <a:r>
              <a:rPr lang="uk-UA" dirty="0" smtClean="0">
                <a:solidFill>
                  <a:schemeClr val="bg1"/>
                </a:solidFill>
                <a:latin typeface="Comic Sans MS" pitchFamily="66" charset="0"/>
              </a:rPr>
              <a:t>Радіус-вектор планети за однакові проміжки часу описує рівновеликі площі</a:t>
            </a:r>
            <a:endParaRPr lang="ru-RU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08" b="31313"/>
          <a:stretch/>
        </p:blipFill>
        <p:spPr>
          <a:xfrm>
            <a:off x="14033" y="1124743"/>
            <a:ext cx="9144000" cy="328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92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464</Words>
  <Application>Microsoft Office PowerPoint</Application>
  <PresentationFormat>Экран (4:3)</PresentationFormat>
  <Paragraphs>69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Закони Кеплера</vt:lpstr>
      <vt:lpstr>План</vt:lpstr>
      <vt:lpstr>Презентация PowerPoint</vt:lpstr>
      <vt:lpstr>З чого все починалося..</vt:lpstr>
      <vt:lpstr>Штучні супутники</vt:lpstr>
      <vt:lpstr>Перший закон Кеплера</vt:lpstr>
      <vt:lpstr>Орбіти планет - еліпси, що мало відрізняються від окружностей, так як їх ексцентриситети малі.</vt:lpstr>
      <vt:lpstr>По еліпсам двигаються і штучні супутники</vt:lpstr>
      <vt:lpstr>Другий закон Кеплера</vt:lpstr>
      <vt:lpstr>Головний наслідок 2-го закону</vt:lpstr>
      <vt:lpstr>Третій закон Кеплера</vt:lpstr>
      <vt:lpstr>Якщо сидеричні періоди обертання двох планет позначити T_1 і T_2, а великі півосі еліпсів – відповідно a_(1  ) a_2, то третій закон Кеплера матиме вигляд:  </vt:lpstr>
      <vt:lpstr>Висновок:</vt:lpstr>
      <vt:lpstr>Використана література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Закони Кеплера</dc:title>
  <dc:creator>Администратор</dc:creator>
  <cp:lastModifiedBy>Администратор</cp:lastModifiedBy>
  <cp:revision>37</cp:revision>
  <dcterms:created xsi:type="dcterms:W3CDTF">2013-09-30T16:29:02Z</dcterms:created>
  <dcterms:modified xsi:type="dcterms:W3CDTF">2013-09-30T20:33:51Z</dcterms:modified>
</cp:coreProperties>
</file>