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63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77800" y="230188"/>
            <a:ext cx="203200" cy="6503987"/>
            <a:chOff x="112" y="145"/>
            <a:chExt cx="128" cy="4097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 flipH="1">
              <a:off x="192" y="162"/>
              <a:ext cx="48" cy="408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112" y="145"/>
              <a:ext cx="48" cy="3941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0" lang="ru-RU" sz="2400"/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8793163" y="220663"/>
            <a:ext cx="198437" cy="6408737"/>
            <a:chOff x="5539" y="139"/>
            <a:chExt cx="125" cy="4037"/>
          </a:xfrm>
        </p:grpSpPr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 rot="-10800000" flipH="1" flipV="1">
              <a:off x="5621" y="139"/>
              <a:ext cx="43" cy="398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 rot="10800000" flipV="1">
              <a:off x="5539" y="240"/>
              <a:ext cx="49" cy="3936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10" name="Group 10"/>
          <p:cNvGrpSpPr>
            <a:grpSpLocks/>
          </p:cNvGrpSpPr>
          <p:nvPr/>
        </p:nvGrpSpPr>
        <p:grpSpPr bwMode="auto">
          <a:xfrm>
            <a:off x="412750" y="6477000"/>
            <a:ext cx="8686800" cy="228600"/>
            <a:chOff x="260" y="4080"/>
            <a:chExt cx="5472" cy="144"/>
          </a:xfrm>
        </p:grpSpPr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 rot="5400000" flipV="1">
              <a:off x="2972" y="1368"/>
              <a:ext cx="48" cy="547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 rot="5400000" flipV="1">
              <a:off x="2914" y="1522"/>
              <a:ext cx="48" cy="5355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13" name="Group 13"/>
          <p:cNvGrpSpPr>
            <a:grpSpLocks/>
          </p:cNvGrpSpPr>
          <p:nvPr/>
        </p:nvGrpSpPr>
        <p:grpSpPr bwMode="auto">
          <a:xfrm>
            <a:off x="76200" y="176213"/>
            <a:ext cx="8745538" cy="161925"/>
            <a:chOff x="48" y="111"/>
            <a:chExt cx="5509" cy="102"/>
          </a:xfrm>
        </p:grpSpPr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 rot="5400000" flipV="1">
              <a:off x="2853" y="-2491"/>
              <a:ext cx="37" cy="5371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 rot="5400000" flipV="1">
              <a:off x="2783" y="-2624"/>
              <a:ext cx="38" cy="550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143000"/>
          </a:xfrm>
        </p:spPr>
        <p:txBody>
          <a:bodyPr anchorCtr="1"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667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8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506DEC3-C448-4AE9-AF8F-425825E59A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0736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A2D97B-8E70-4C4E-9F7D-E7700D4547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4276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38900" y="381000"/>
            <a:ext cx="2019300" cy="5562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5905500" cy="55626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17FB70-9B04-4EAC-95B4-895B526879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65371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381000" y="381000"/>
            <a:ext cx="8077200" cy="5562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79F1C5-1A44-4BAC-9480-CAD1C50E93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9819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147AC-2AEF-4E2E-AC7C-C078C4F7E3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677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68B989-0947-4B79-9AB9-19352F25F0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4380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2954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5F3701-109B-41CD-A792-F95344F19A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876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CFA38A-9528-46CF-9FAE-FCFE9E6B51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0427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DF4300-CF68-4885-B159-8C2A1736AC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0349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EFC0D1-4361-4390-94B7-B0E6615A67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0825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04CEB7-8B56-481A-85E9-7121191758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7445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F29352-0A1B-4FE4-A91A-88CE8C7200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4341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8001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954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0150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 smtClean="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0150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 smtClean="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0150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400" smtClean="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fld id="{3FDE9C8C-9D57-4D92-AB00-09370EE284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177800" y="230188"/>
            <a:ext cx="203200" cy="6503987"/>
            <a:chOff x="112" y="145"/>
            <a:chExt cx="128" cy="4097"/>
          </a:xfrm>
        </p:grpSpPr>
        <p:sp>
          <p:nvSpPr>
            <p:cNvPr id="26632" name="Rectangle 8"/>
            <p:cNvSpPr>
              <a:spLocks noChangeArrowheads="1"/>
            </p:cNvSpPr>
            <p:nvPr/>
          </p:nvSpPr>
          <p:spPr bwMode="auto">
            <a:xfrm flipH="1">
              <a:off x="192" y="162"/>
              <a:ext cx="48" cy="408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6633" name="Rectangle 9"/>
            <p:cNvSpPr>
              <a:spLocks noChangeArrowheads="1"/>
            </p:cNvSpPr>
            <p:nvPr/>
          </p:nvSpPr>
          <p:spPr bwMode="auto">
            <a:xfrm>
              <a:off x="112" y="145"/>
              <a:ext cx="48" cy="3941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0" lang="ru-RU" sz="2400"/>
            </a:p>
          </p:txBody>
        </p:sp>
      </p:grpSp>
      <p:grpSp>
        <p:nvGrpSpPr>
          <p:cNvPr id="1032" name="Group 10"/>
          <p:cNvGrpSpPr>
            <a:grpSpLocks/>
          </p:cNvGrpSpPr>
          <p:nvPr/>
        </p:nvGrpSpPr>
        <p:grpSpPr bwMode="auto">
          <a:xfrm>
            <a:off x="8793163" y="220663"/>
            <a:ext cx="198437" cy="6408737"/>
            <a:chOff x="5539" y="139"/>
            <a:chExt cx="125" cy="4037"/>
          </a:xfrm>
        </p:grpSpPr>
        <p:sp>
          <p:nvSpPr>
            <p:cNvPr id="26635" name="Rectangle 11"/>
            <p:cNvSpPr>
              <a:spLocks noChangeArrowheads="1"/>
            </p:cNvSpPr>
            <p:nvPr/>
          </p:nvSpPr>
          <p:spPr bwMode="auto">
            <a:xfrm rot="-10800000" flipH="1" flipV="1">
              <a:off x="5621" y="139"/>
              <a:ext cx="43" cy="398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6636" name="Rectangle 12"/>
            <p:cNvSpPr>
              <a:spLocks noChangeArrowheads="1"/>
            </p:cNvSpPr>
            <p:nvPr/>
          </p:nvSpPr>
          <p:spPr bwMode="auto">
            <a:xfrm rot="10800000" flipV="1">
              <a:off x="5539" y="240"/>
              <a:ext cx="49" cy="3936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1033" name="Group 13"/>
          <p:cNvGrpSpPr>
            <a:grpSpLocks/>
          </p:cNvGrpSpPr>
          <p:nvPr/>
        </p:nvGrpSpPr>
        <p:grpSpPr bwMode="auto">
          <a:xfrm>
            <a:off x="412750" y="6477000"/>
            <a:ext cx="8686800" cy="228600"/>
            <a:chOff x="260" y="4080"/>
            <a:chExt cx="5472" cy="144"/>
          </a:xfrm>
        </p:grpSpPr>
        <p:sp>
          <p:nvSpPr>
            <p:cNvPr id="26638" name="Rectangle 14"/>
            <p:cNvSpPr>
              <a:spLocks noChangeArrowheads="1"/>
            </p:cNvSpPr>
            <p:nvPr/>
          </p:nvSpPr>
          <p:spPr bwMode="auto">
            <a:xfrm rot="5400000" flipV="1">
              <a:off x="2972" y="1368"/>
              <a:ext cx="48" cy="547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6639" name="Rectangle 15"/>
            <p:cNvSpPr>
              <a:spLocks noChangeArrowheads="1"/>
            </p:cNvSpPr>
            <p:nvPr/>
          </p:nvSpPr>
          <p:spPr bwMode="auto">
            <a:xfrm rot="5400000" flipV="1">
              <a:off x="2914" y="1522"/>
              <a:ext cx="48" cy="5355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1034" name="Group 16"/>
          <p:cNvGrpSpPr>
            <a:grpSpLocks/>
          </p:cNvGrpSpPr>
          <p:nvPr/>
        </p:nvGrpSpPr>
        <p:grpSpPr bwMode="auto">
          <a:xfrm>
            <a:off x="76200" y="176213"/>
            <a:ext cx="8745538" cy="161925"/>
            <a:chOff x="48" y="111"/>
            <a:chExt cx="5509" cy="102"/>
          </a:xfrm>
        </p:grpSpPr>
        <p:sp>
          <p:nvSpPr>
            <p:cNvPr id="26641" name="Rectangle 17"/>
            <p:cNvSpPr>
              <a:spLocks noChangeArrowheads="1"/>
            </p:cNvSpPr>
            <p:nvPr/>
          </p:nvSpPr>
          <p:spPr bwMode="auto">
            <a:xfrm rot="5400000" flipV="1">
              <a:off x="2853" y="-2491"/>
              <a:ext cx="37" cy="5371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6642" name="Rectangle 18"/>
            <p:cNvSpPr>
              <a:spLocks noChangeArrowheads="1"/>
            </p:cNvSpPr>
            <p:nvPr/>
          </p:nvSpPr>
          <p:spPr bwMode="auto">
            <a:xfrm rot="5400000" flipV="1">
              <a:off x="2783" y="-2624"/>
              <a:ext cx="38" cy="550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6" name="Group 19"/>
          <p:cNvGrpSpPr>
            <a:grpSpLocks/>
          </p:cNvGrpSpPr>
          <p:nvPr/>
        </p:nvGrpSpPr>
        <p:grpSpPr bwMode="auto">
          <a:xfrm>
            <a:off x="71438" y="176213"/>
            <a:ext cx="8745537" cy="161925"/>
            <a:chOff x="48" y="111"/>
            <a:chExt cx="5509" cy="102"/>
          </a:xfrm>
        </p:grpSpPr>
        <p:sp>
          <p:nvSpPr>
            <p:cNvPr id="26644" name="Rectangle 20"/>
            <p:cNvSpPr>
              <a:spLocks noChangeArrowheads="1"/>
            </p:cNvSpPr>
            <p:nvPr/>
          </p:nvSpPr>
          <p:spPr bwMode="auto">
            <a:xfrm rot="5400000" flipV="1">
              <a:off x="2853" y="-2491"/>
              <a:ext cx="37" cy="5371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6645" name="Rectangle 21"/>
            <p:cNvSpPr>
              <a:spLocks noChangeArrowheads="1"/>
            </p:cNvSpPr>
            <p:nvPr/>
          </p:nvSpPr>
          <p:spPr bwMode="auto">
            <a:xfrm rot="5400000" flipV="1">
              <a:off x="2784" y="-2625"/>
              <a:ext cx="38" cy="550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9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341438"/>
            <a:ext cx="8001000" cy="838200"/>
          </a:xfrm>
        </p:spPr>
        <p:txBody>
          <a:bodyPr/>
          <a:lstStyle/>
          <a:p>
            <a:pPr algn="ctr" eaLnBrk="1" hangingPunct="1"/>
            <a:r>
              <a:rPr lang="ru-RU" altLang="ru-RU" sz="6600" smtClean="0"/>
              <a:t>Життя </a:t>
            </a:r>
            <a:r>
              <a:rPr lang="uk-UA" altLang="ru-RU" sz="6600" smtClean="0"/>
              <a:t>у Всесвіті</a:t>
            </a:r>
            <a:endParaRPr lang="ru-RU" altLang="ru-RU" sz="6600" smtClean="0"/>
          </a:p>
        </p:txBody>
      </p:sp>
      <p:pic>
        <p:nvPicPr>
          <p:cNvPr id="3075" name="Picture 5" descr="big_pic_273149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99592" y="3429000"/>
            <a:ext cx="3943350" cy="2400300"/>
          </a:xfrm>
          <a:noFill/>
        </p:spPr>
      </p:pic>
      <p:sp>
        <p:nvSpPr>
          <p:cNvPr id="2" name="TextBox 1"/>
          <p:cNvSpPr txBox="1"/>
          <p:nvPr/>
        </p:nvSpPr>
        <p:spPr>
          <a:xfrm>
            <a:off x="6007237" y="5013176"/>
            <a:ext cx="24842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Підготувала</a:t>
            </a:r>
          </a:p>
          <a:p>
            <a:r>
              <a:rPr lang="uk-UA" dirty="0" smtClean="0"/>
              <a:t>Учениця 11-А</a:t>
            </a:r>
          </a:p>
          <a:p>
            <a:r>
              <a:rPr lang="uk-UA" dirty="0" smtClean="0"/>
              <a:t>Коваль Дар</a:t>
            </a:r>
            <a:r>
              <a:rPr lang="en-US" dirty="0" smtClean="0"/>
              <a:t>`</a:t>
            </a:r>
            <a:r>
              <a:rPr lang="uk-UA" dirty="0" smtClean="0"/>
              <a:t>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692150"/>
            <a:ext cx="77724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800" smtClean="0"/>
              <a:t>У 1984 році в Антарктиді був знайдений метеорит, який прилетів з Марса, на якому були виявлені сліди Нанобактерії. Позаземне походження цих бактерій до цих пір під сумнівом.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800" smtClean="0"/>
              <a:t>У 2002 році в атмосфері Венери були виявлені карбоніли - органічні сполуки, з великою ймовірністю свідчать про наявність мікробів чи інших живих організмів.</a:t>
            </a:r>
          </a:p>
        </p:txBody>
      </p:sp>
      <p:pic>
        <p:nvPicPr>
          <p:cNvPr id="12291" name="Picture 5" descr="big_pic_27314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2063" y="4572000"/>
            <a:ext cx="2500312" cy="152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692150"/>
            <a:ext cx="7772400" cy="4648200"/>
          </a:xfrm>
        </p:spPr>
        <p:txBody>
          <a:bodyPr/>
          <a:lstStyle/>
          <a:p>
            <a:pPr eaLnBrk="1" hangingPunct="1"/>
            <a:r>
              <a:rPr lang="ru-RU" altLang="ru-RU" sz="2800" smtClean="0"/>
              <a:t>У 2003 році на поверхні Європи, супутника Юпітера, виявлені сполуки сірки, які можуть бути слідами життєдіяльності бактерій, споріднених тим бактеріям, що мешкають в льодах Антарктиди.</a:t>
            </a:r>
          </a:p>
          <a:p>
            <a:pPr eaLnBrk="1" hangingPunct="1"/>
            <a:r>
              <a:rPr lang="ru-RU" altLang="ru-RU" sz="2800" smtClean="0"/>
              <a:t>У 2003 році телескоп в Пуерто-Ріко вловив потужний сигнал з області, розташованої між сузір'ями Риб і Овна, де немає зірок з планетами, придатними для життя.</a:t>
            </a:r>
          </a:p>
        </p:txBody>
      </p:sp>
      <p:pic>
        <p:nvPicPr>
          <p:cNvPr id="13315" name="Picture 5" descr="big_pic_27314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813" y="5000625"/>
            <a:ext cx="1857375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7" descr="20115741"/>
          <p:cNvPicPr>
            <a:picLocks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536" y="404664"/>
            <a:ext cx="8352928" cy="6020555"/>
          </a:xfrm>
          <a:noFill/>
        </p:spPr>
      </p:pic>
      <p:sp>
        <p:nvSpPr>
          <p:cNvPr id="2" name="TextBox 1"/>
          <p:cNvSpPr txBox="1"/>
          <p:nvPr/>
        </p:nvSpPr>
        <p:spPr>
          <a:xfrm>
            <a:off x="1115616" y="1988840"/>
            <a:ext cx="6984776" cy="212365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Дякую за    увагу!</a:t>
            </a:r>
            <a:endParaRPr lang="ru-RU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uk-UA" altLang="ru-RU" smtClean="0"/>
              <a:t>Як зародилося життя?</a:t>
            </a:r>
            <a:endParaRPr lang="ru-RU" altLang="ru-RU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altLang="ru-RU" sz="2800" smtClean="0"/>
              <a:t>Наукові експерименти, які проводилися в 50-х роках ХХ ст., показали, що на ранній стадії розвитку землі при спалахах блискавок з води та газів утворилися амінокислоти – основа живої матерії. Але досі невідомо, яким чином ці речовини стали самовідтворюватись. Таємниця зародження життя невідкрита й сьогодні.</a:t>
            </a:r>
          </a:p>
          <a:p>
            <a:pPr eaLnBrk="1" hangingPunct="1">
              <a:lnSpc>
                <a:spcPct val="90000"/>
              </a:lnSpc>
            </a:pPr>
            <a:endParaRPr lang="ru-RU" altLang="ru-RU" sz="2800" smtClean="0"/>
          </a:p>
        </p:txBody>
      </p:sp>
      <p:pic>
        <p:nvPicPr>
          <p:cNvPr id="4100" name="Picture 5" descr="big_pic_27314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3" y="4786313"/>
            <a:ext cx="2357437" cy="143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 descr="big_pic_27314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213" y="4938713"/>
            <a:ext cx="2357437" cy="143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uk-UA" altLang="ru-RU" smtClean="0"/>
              <a:t>З чого складається матерія?</a:t>
            </a:r>
            <a:endParaRPr lang="ru-RU" altLang="ru-RU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uk-UA" altLang="ru-RU" sz="2800" smtClean="0"/>
              <a:t>Основа життя – складні сполуки вуглецю, які називаються органічними речовинами. Деякі з них – амінокислоти – утворюють протеїни. З протеїнів утворюються складні речовини, які  утворюють і живлять живі клітини.</a:t>
            </a:r>
            <a:endParaRPr lang="ru-RU" altLang="ru-RU" sz="2800" smtClean="0"/>
          </a:p>
          <a:p>
            <a:pPr eaLnBrk="1" hangingPunct="1"/>
            <a:endParaRPr lang="ru-RU" altLang="ru-RU" sz="2800" smtClean="0"/>
          </a:p>
        </p:txBody>
      </p:sp>
      <p:pic>
        <p:nvPicPr>
          <p:cNvPr id="5124" name="Picture 5" descr="big_pic_27314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4572000"/>
            <a:ext cx="2500313" cy="152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uk-UA" altLang="ru-RU" smtClean="0"/>
              <a:t>Де зародилося життя?</a:t>
            </a:r>
            <a:endParaRPr lang="ru-RU" altLang="ru-RU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uk-UA" altLang="ru-RU" sz="2800" smtClean="0"/>
              <a:t>Більшість вчених вважають, що життя зародилося на Землі  в океанах або в вулканічних водоймах. Але існує припущення, що Землю запліднили космічні мікроорганізми.</a:t>
            </a:r>
            <a:endParaRPr lang="ru-RU" altLang="ru-RU" sz="2800" smtClean="0"/>
          </a:p>
        </p:txBody>
      </p:sp>
      <p:pic>
        <p:nvPicPr>
          <p:cNvPr id="6148" name="Picture 5" descr="big_pic_27314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4572000"/>
            <a:ext cx="2500313" cy="152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uk-UA" altLang="ru-RU" smtClean="0"/>
              <a:t>Як вчені шукають позаземне життя?</a:t>
            </a:r>
            <a:endParaRPr lang="ru-RU" altLang="ru-RU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altLang="ru-RU" sz="2800" smtClean="0"/>
              <a:t>Відтоді, як у 1996 році в уламку марсіанської породи було знайдено окам'янілості мікроскопічних форм життя, вчені завзято шукають ознаки подібних організмів в уламках порід, що прилетіли з космосу. Апарати для досліджень, які спускаються на Марс, оснащуються  пристроями для буріння, щоб шукати ознаки життя в ґрунті планети. </a:t>
            </a:r>
            <a:endParaRPr lang="ru-RU" altLang="ru-RU" sz="2800" smtClean="0"/>
          </a:p>
        </p:txBody>
      </p:sp>
      <p:pic>
        <p:nvPicPr>
          <p:cNvPr id="7172" name="Picture 5" descr="big_pic_27314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63" y="4857750"/>
            <a:ext cx="2143125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uk-UA" altLang="ru-RU" smtClean="0"/>
              <a:t>Чи є життя на інших планетах?</a:t>
            </a:r>
            <a:endParaRPr lang="ru-RU" altLang="ru-RU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uk-UA" altLang="ru-RU" sz="2800" smtClean="0"/>
              <a:t>Органічні речовини розповсюджені по всьому Всесвіті, і є шанс, що на неозорих просторах знайдеться планета, на якій, як і на Землі може зародитися життя. Проте ніхто не  знає, чи є виникнення життя на Землі результатом щасливого випадку, чи це закономірно за даних умов.</a:t>
            </a:r>
            <a:endParaRPr lang="ru-RU" altLang="ru-RU" sz="2800" smtClean="0"/>
          </a:p>
        </p:txBody>
      </p:sp>
      <p:pic>
        <p:nvPicPr>
          <p:cNvPr id="8196" name="Picture 5" descr="big_pic_27314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4572000"/>
            <a:ext cx="2500313" cy="152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 descr="ino-Zemlya"/>
          <p:cNvPicPr>
            <a:picLocks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132138" y="404813"/>
            <a:ext cx="5616575" cy="6048375"/>
          </a:xfrm>
          <a:noFill/>
        </p:spPr>
      </p:pic>
      <p:pic>
        <p:nvPicPr>
          <p:cNvPr id="9219" name="Picture 5" descr="big_pic_27314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3" y="785813"/>
            <a:ext cx="2500312" cy="152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uk-UA" altLang="ru-RU" sz="3200" smtClean="0"/>
              <a:t>Яке походження теорії існування життя на інших планетах?</a:t>
            </a:r>
            <a:endParaRPr lang="ru-RU" altLang="ru-RU" sz="320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84313"/>
            <a:ext cx="8351837" cy="4968875"/>
          </a:xfrm>
        </p:spPr>
        <p:txBody>
          <a:bodyPr/>
          <a:lstStyle/>
          <a:p>
            <a:pPr eaLnBrk="1" hangingPunct="1"/>
            <a:r>
              <a:rPr lang="ru-RU" altLang="ru-RU" sz="2800" smtClean="0"/>
              <a:t>Наукова ідея позаземних цивілізацій з'явилася в XVII столітті у зв'язку з появою геліоцентричної системи світу Коперника і винаходом телескопу Галілеєм. На Місяці були виявлені гори і долини, і було зроблено припущення про існування місячних аборигенів — «селенітів». Пізніше було висловлено припущення про існування марсіан. </a:t>
            </a:r>
          </a:p>
        </p:txBody>
      </p:sp>
      <p:pic>
        <p:nvPicPr>
          <p:cNvPr id="10244" name="Picture 5" descr="big_pic_27314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3688" y="5214938"/>
            <a:ext cx="1571625" cy="95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uk-UA" altLang="ru-RU" smtClean="0"/>
              <a:t>Деякі факти:</a:t>
            </a:r>
            <a:endParaRPr lang="ru-RU" altLang="ru-RU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800" smtClean="0"/>
              <a:t>Ще в 1976 році в зразках породи, взятої з поверхні Марса, були знайдені речовини, схожі на відходи життєдіяльності живих організмів. Повторні проби не підтвердили результат.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800" smtClean="0"/>
              <a:t>У 1977 році в Університеті Огайо (Ohio State University) радіотелескоп зафіксував непізнаний сигнал із сузір'я Стрільця, що триває 37 секунд. Джерело сигналу, що пройшов через 220 мільйонів світлових років, невідомий.</a:t>
            </a:r>
          </a:p>
        </p:txBody>
      </p:sp>
      <p:pic>
        <p:nvPicPr>
          <p:cNvPr id="11268" name="Picture 5" descr="big_pic_27314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9438" y="357188"/>
            <a:ext cx="1500187" cy="912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lling a Product or Service">
  <a:themeElements>
    <a:clrScheme name="Selling a Product or Service 1">
      <a:dk1>
        <a:srgbClr val="808080"/>
      </a:dk1>
      <a:lt1>
        <a:srgbClr val="F8F8F8"/>
      </a:lt1>
      <a:dk2>
        <a:srgbClr val="000000"/>
      </a:dk2>
      <a:lt2>
        <a:srgbClr val="FFFFFF"/>
      </a:lt2>
      <a:accent1>
        <a:srgbClr val="6699FF"/>
      </a:accent1>
      <a:accent2>
        <a:srgbClr val="9933FF"/>
      </a:accent2>
      <a:accent3>
        <a:srgbClr val="AAAAAA"/>
      </a:accent3>
      <a:accent4>
        <a:srgbClr val="D4D4D4"/>
      </a:accent4>
      <a:accent5>
        <a:srgbClr val="B8CAFF"/>
      </a:accent5>
      <a:accent6>
        <a:srgbClr val="8A2DE7"/>
      </a:accent6>
      <a:hlink>
        <a:srgbClr val="00FFFF"/>
      </a:hlink>
      <a:folHlink>
        <a:srgbClr val="0099CC"/>
      </a:folHlink>
    </a:clrScheme>
    <a:fontScheme name="Selling a Product or Servic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Selling a Product or Service 1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6699FF"/>
        </a:accent1>
        <a:accent2>
          <a:srgbClr val="9933FF"/>
        </a:accent2>
        <a:accent3>
          <a:srgbClr val="AAAAAA"/>
        </a:accent3>
        <a:accent4>
          <a:srgbClr val="D4D4D4"/>
        </a:accent4>
        <a:accent5>
          <a:srgbClr val="B8CAFF"/>
        </a:accent5>
        <a:accent6>
          <a:srgbClr val="8A2DE7"/>
        </a:accent6>
        <a:hlink>
          <a:srgbClr val="00FFFF"/>
        </a:hlink>
        <a:folHlink>
          <a:srgbClr val="0099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ling a Product or Service 2">
        <a:dk1>
          <a:srgbClr val="000066"/>
        </a:dk1>
        <a:lt1>
          <a:srgbClr val="FFFFFF"/>
        </a:lt1>
        <a:dk2>
          <a:srgbClr val="3333FF"/>
        </a:dk2>
        <a:lt2>
          <a:srgbClr val="3399FF"/>
        </a:lt2>
        <a:accent1>
          <a:srgbClr val="66CCFF"/>
        </a:accent1>
        <a:accent2>
          <a:srgbClr val="FF66FF"/>
        </a:accent2>
        <a:accent3>
          <a:srgbClr val="FFFFFF"/>
        </a:accent3>
        <a:accent4>
          <a:srgbClr val="000056"/>
        </a:accent4>
        <a:accent5>
          <a:srgbClr val="B8E2FF"/>
        </a:accent5>
        <a:accent6>
          <a:srgbClr val="E75CE7"/>
        </a:accent6>
        <a:hlink>
          <a:srgbClr val="CC00CC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ling a Product or Serv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69696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C8C8C8"/>
        </a:accent6>
        <a:hlink>
          <a:srgbClr val="3333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ling a Product or Service 4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CC9900"/>
        </a:accent1>
        <a:accent2>
          <a:srgbClr val="996600"/>
        </a:accent2>
        <a:accent3>
          <a:srgbClr val="AAAAAA"/>
        </a:accent3>
        <a:accent4>
          <a:srgbClr val="D4D4D4"/>
        </a:accent4>
        <a:accent5>
          <a:srgbClr val="E2CAAA"/>
        </a:accent5>
        <a:accent6>
          <a:srgbClr val="8A5C00"/>
        </a:accent6>
        <a:hlink>
          <a:srgbClr val="CCCC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Selling a Product or Service</Template>
  <TotalTime>62</TotalTime>
  <Words>500</Words>
  <Application>Microsoft Office PowerPoint</Application>
  <PresentationFormat>Экран (4:3)</PresentationFormat>
  <Paragraphs>24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Times New Roman</vt:lpstr>
      <vt:lpstr>Arial</vt:lpstr>
      <vt:lpstr>Tahoma</vt:lpstr>
      <vt:lpstr>Calibri</vt:lpstr>
      <vt:lpstr>Selling a Product or Service</vt:lpstr>
      <vt:lpstr>Життя у Всесвіті</vt:lpstr>
      <vt:lpstr>Як зародилося життя?</vt:lpstr>
      <vt:lpstr>З чого складається матерія?</vt:lpstr>
      <vt:lpstr>Де зародилося життя?</vt:lpstr>
      <vt:lpstr>Як вчені шукають позаземне життя?</vt:lpstr>
      <vt:lpstr>Чи є життя на інших планетах?</vt:lpstr>
      <vt:lpstr>Презентация PowerPoint</vt:lpstr>
      <vt:lpstr>Яке походження теорії існування життя на інших планетах?</vt:lpstr>
      <vt:lpstr>Деякі факти: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Життя у Всесвіті</dc:title>
  <dc:creator>Admin</dc:creator>
  <cp:lastModifiedBy>User</cp:lastModifiedBy>
  <cp:revision>5</cp:revision>
  <dcterms:created xsi:type="dcterms:W3CDTF">2010-05-05T15:34:26Z</dcterms:created>
  <dcterms:modified xsi:type="dcterms:W3CDTF">2013-12-18T22:36:21Z</dcterms:modified>
</cp:coreProperties>
</file>