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4" r:id="rId6"/>
    <p:sldId id="260" r:id="rId7"/>
    <p:sldId id="261" r:id="rId8"/>
    <p:sldId id="262" r:id="rId9"/>
    <p:sldId id="263" r:id="rId10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960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708CE-F422-4C35-B4C4-4BBF6B02D61A}" type="datetimeFigureOut">
              <a:rPr lang="uk-UA" smtClean="0"/>
              <a:t>05.12.2013</a:t>
            </a:fld>
            <a:endParaRPr lang="uk-UA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B1977-4824-4569-91AE-ACD36E035ACC}" type="slidenum">
              <a:rPr lang="uk-UA" smtClean="0"/>
              <a:t>‹#›</a:t>
            </a:fld>
            <a:endParaRPr lang="uk-U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708CE-F422-4C35-B4C4-4BBF6B02D61A}" type="datetimeFigureOut">
              <a:rPr lang="uk-UA" smtClean="0"/>
              <a:t>05.12.2013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B1977-4824-4569-91AE-ACD36E035ACC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708CE-F422-4C35-B4C4-4BBF6B02D61A}" type="datetimeFigureOut">
              <a:rPr lang="uk-UA" smtClean="0"/>
              <a:t>05.12.2013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B1977-4824-4569-91AE-ACD36E035ACC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708CE-F422-4C35-B4C4-4BBF6B02D61A}" type="datetimeFigureOut">
              <a:rPr lang="uk-UA" smtClean="0"/>
              <a:t>05.12.2013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B1977-4824-4569-91AE-ACD36E035ACC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708CE-F422-4C35-B4C4-4BBF6B02D61A}" type="datetimeFigureOut">
              <a:rPr lang="uk-UA" smtClean="0"/>
              <a:t>05.12.2013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B1977-4824-4569-91AE-ACD36E035ACC}" type="slidenum">
              <a:rPr lang="uk-UA" smtClean="0"/>
              <a:t>‹#›</a:t>
            </a:fld>
            <a:endParaRPr lang="uk-U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708CE-F422-4C35-B4C4-4BBF6B02D61A}" type="datetimeFigureOut">
              <a:rPr lang="uk-UA" smtClean="0"/>
              <a:t>05.12.2013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B1977-4824-4569-91AE-ACD36E035ACC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708CE-F422-4C35-B4C4-4BBF6B02D61A}" type="datetimeFigureOut">
              <a:rPr lang="uk-UA" smtClean="0"/>
              <a:t>05.12.2013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B1977-4824-4569-91AE-ACD36E035ACC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708CE-F422-4C35-B4C4-4BBF6B02D61A}" type="datetimeFigureOut">
              <a:rPr lang="uk-UA" smtClean="0"/>
              <a:t>05.12.2013</a:t>
            </a:fld>
            <a:endParaRPr lang="uk-UA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9FB1977-4824-4569-91AE-ACD36E035ACC}" type="slidenum">
              <a:rPr lang="uk-UA" smtClean="0"/>
              <a:t>‹#›</a:t>
            </a:fld>
            <a:endParaRPr lang="uk-UA"/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uk-UA"/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708CE-F422-4C35-B4C4-4BBF6B02D61A}" type="datetimeFigureOut">
              <a:rPr lang="uk-UA" smtClean="0"/>
              <a:t>05.12.2013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B1977-4824-4569-91AE-ACD36E035ACC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708CE-F422-4C35-B4C4-4BBF6B02D61A}" type="datetimeFigureOut">
              <a:rPr lang="uk-UA" smtClean="0"/>
              <a:t>05.12.2013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39FB1977-4824-4569-91AE-ACD36E035ACC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B9F708CE-F422-4C35-B4C4-4BBF6B02D61A}" type="datetimeFigureOut">
              <a:rPr lang="uk-UA" smtClean="0"/>
              <a:t>05.12.2013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B1977-4824-4569-91AE-ACD36E035ACC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олилиния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олилиния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B9F708CE-F422-4C35-B4C4-4BBF6B02D61A}" type="datetimeFigureOut">
              <a:rPr lang="uk-UA" smtClean="0"/>
              <a:t>05.12.2013</a:t>
            </a:fld>
            <a:endParaRPr lang="uk-UA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39FB1977-4824-4569-91AE-ACD36E035ACC}" type="slidenum">
              <a:rPr lang="uk-UA" smtClean="0"/>
              <a:t>‹#›</a:t>
            </a:fld>
            <a:endParaRPr lang="uk-UA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fade/>
  </p:transition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uk.wikipedia.org/wiki/%D0%A0%D0%BE%D0%B7%D1%81%D1%96%D1%8F%D0%BD%D0%B5_%D1%81%D0%BA%D1%83%D0%BF%D1%87%D0%B5%D0%BD%D0%BD%D1%8F" TargetMode="External"/><Relationship Id="rId2" Type="http://schemas.openxmlformats.org/officeDocument/2006/relationships/hyperlink" Target="http://uk.wikipedia.org/wiki/%D0%9A%D1%83%D0%BB%D1%8C%D0%BE%D0%B2%D0%B5_%D1%81%D0%BA%D1%83%D0%BF%D1%87%D0%B5%D0%BD%D0%BD%D1%8F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uk.wikipedia.org/wiki/NGC_5139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uk.wikipedia.org/wiki/%D0%A1%D1%82%D0%BE%D0%B6%D0%B0%D1%80%D0%B8" TargetMode="External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hyperlink" Target="http://uk.wikipedia.org/wiki/%D0%AF%D1%81%D0%BB%D0%B0_(%D0%B7%D0%BE%D1%80%D1%8F%D0%BD%D0%B5_%D1%81%D0%BA%D1%83%D0%BF%D1%87%D0%B5%D0%BD%D0%BD%D1%8F)" TargetMode="External"/><Relationship Id="rId4" Type="http://schemas.openxmlformats.org/officeDocument/2006/relationships/hyperlink" Target="http://uk.wikipedia.org/wiki/%D0%93%D1%96%D0%B0%D0%B4%D0%B8_(%D0%B7%D0%BE%D1%80%D1%8F%D0%BD%D0%B5_%D1%81%D0%BA%D1%83%D0%BF%D1%87%D0%B5%D0%BD%D0%BD%D1%8F)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hyperlink" Target="http://vseslova.com.ua/word/%D0%93%D0%B5%D1%80%D1%86%D1%88%D0%BF%D1%80%D1%83%D0%BD%D0%B3%D0%B0_-_%D0%A0%D0%B5%D1%81%D1%81%D0%B5%D0%BB%D0%BB%D0%B0_%D0%B4%D1%96%D0%B0%D0%B3%D1%80%D0%B0%D0%BC%D0%B0-24131u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uk.wikipedia.org/wiki/%D0%90%D0%B4%D1%80%D1%96%D0%B0%D0%BD_%D0%91%D0%BB%D0%B0%D0%B0%D1%83" TargetMode="External"/><Relationship Id="rId2" Type="http://schemas.openxmlformats.org/officeDocument/2006/relationships/hyperlink" Target="http://uk.wikipedia.org/wiki/%D0%90%D0%BC%D0%B1%D0%B0%D1%80%D1%86%D1%83%D0%BC%D1%8F%D0%BD_%D0%92%D1%96%D0%BA%D1%82%D0%BE%D1%80_%D0%90%D0%BC%D0%B0%D0%B7%D0%B0%D1%81%D0%BF%D0%BE%D0%B2%D0%B8%D1%87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jpeg"/><Relationship Id="rId5" Type="http://schemas.openxmlformats.org/officeDocument/2006/relationships/hyperlink" Target="http://uk.wikipedia.org/wiki/%D0%9A%D0%BE%D0%BF%D0%B8%D0%BB%D0%BE%D0%B2_%D0%86%D0%B2%D0%B0%D0%BD_%D0%9C%D0%B8%D1%85%D0%B5%D0%B9%D0%BE%D0%B2%D0%B8%D1%87" TargetMode="External"/><Relationship Id="rId4" Type="http://schemas.openxmlformats.org/officeDocument/2006/relationships/hyperlink" Target="http://uk.wikipedia.org/wiki/%D0%9C%D0%B0%D1%80%D0%BA%D0%B0%D1%80%D1%8F%D0%BD_%D0%92%D0%B5%D0%BD%D1%96%D0%B0%D0%BC%D1%96%D0%BD_%D0%95%D0%B3%D1%96%D1%88%D0%B5%D0%B2%D0%B8%D1%87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910" y="1785926"/>
            <a:ext cx="7772400" cy="1470025"/>
          </a:xfrm>
        </p:spPr>
        <p:txBody>
          <a:bodyPr>
            <a:noAutofit/>
          </a:bodyPr>
          <a:lstStyle/>
          <a:p>
            <a:r>
              <a:rPr lang="uk-UA" sz="5400" b="1" dirty="0" smtClean="0"/>
              <a:t>Зоряні скупчення</a:t>
            </a:r>
            <a:br>
              <a:rPr lang="uk-UA" sz="5400" b="1" dirty="0" smtClean="0"/>
            </a:br>
            <a:r>
              <a:rPr lang="uk-UA" sz="5400" b="1" dirty="0" smtClean="0"/>
              <a:t> </a:t>
            </a:r>
            <a:r>
              <a:rPr lang="uk-UA" sz="5400" b="1" dirty="0"/>
              <a:t>та асоціації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14678" y="4000504"/>
            <a:ext cx="5629292" cy="1328750"/>
          </a:xfrm>
        </p:spPr>
        <p:txBody>
          <a:bodyPr/>
          <a:lstStyle/>
          <a:p>
            <a:pPr algn="l"/>
            <a:r>
              <a:rPr lang="uk-UA" dirty="0" smtClean="0"/>
              <a:t>Підготувала учениця 33-ї групи</a:t>
            </a:r>
          </a:p>
          <a:p>
            <a:pPr algn="l"/>
            <a:r>
              <a:rPr lang="uk-UA" dirty="0" err="1" smtClean="0"/>
              <a:t>Кулішова</a:t>
            </a:r>
            <a:r>
              <a:rPr lang="uk-UA" dirty="0" smtClean="0"/>
              <a:t> Інна</a:t>
            </a:r>
            <a:endParaRPr lang="uk-UA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71472" y="285728"/>
            <a:ext cx="8072494" cy="38779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600" b="1" dirty="0"/>
              <a:t>Зо́ряне ску́пчення</a:t>
            </a:r>
            <a:r>
              <a:rPr lang="vi-VN" sz="2600" dirty="0"/>
              <a:t> — </a:t>
            </a:r>
            <a:r>
              <a:rPr lang="uk-UA" sz="2600" dirty="0" err="1" smtClean="0"/>
              <a:t>гравітаційно</a:t>
            </a:r>
            <a:r>
              <a:rPr lang="vi-VN" sz="2600" dirty="0"/>
              <a:t> зв'язана група </a:t>
            </a:r>
            <a:r>
              <a:rPr lang="uk-UA" sz="2600" dirty="0" smtClean="0"/>
              <a:t>зірок</a:t>
            </a:r>
            <a:r>
              <a:rPr lang="vi-VN" sz="2600" dirty="0" smtClean="0"/>
              <a:t>, </a:t>
            </a:r>
            <a:r>
              <a:rPr lang="vi-VN" sz="2600" dirty="0"/>
              <a:t>що має загальне походження і рухома в </a:t>
            </a:r>
            <a:r>
              <a:rPr lang="uk-UA" sz="2600" dirty="0" smtClean="0"/>
              <a:t>гравітаційному полі галактики</a:t>
            </a:r>
            <a:r>
              <a:rPr lang="vi-VN" sz="2600" dirty="0"/>
              <a:t> як єдине ціле</a:t>
            </a:r>
            <a:r>
              <a:rPr lang="vi-VN" sz="2600" dirty="0" smtClean="0"/>
              <a:t>.</a:t>
            </a:r>
            <a:endParaRPr lang="uk-UA" sz="2600" dirty="0" smtClean="0"/>
          </a:p>
          <a:p>
            <a:endParaRPr lang="uk-UA" sz="2400" dirty="0"/>
          </a:p>
          <a:p>
            <a:endParaRPr lang="uk-UA" sz="2400" dirty="0" smtClean="0"/>
          </a:p>
          <a:p>
            <a:endParaRPr lang="uk-UA" sz="2400" dirty="0"/>
          </a:p>
          <a:p>
            <a:endParaRPr lang="uk-UA" sz="2400" dirty="0" smtClean="0"/>
          </a:p>
          <a:p>
            <a:endParaRPr lang="uk-UA" sz="2400" dirty="0"/>
          </a:p>
          <a:p>
            <a:endParaRPr lang="uk-UA" sz="2400" dirty="0" smtClean="0"/>
          </a:p>
          <a:p>
            <a:endParaRPr lang="uk-UA" sz="2400" dirty="0" smtClean="0"/>
          </a:p>
        </p:txBody>
      </p:sp>
      <p:sp>
        <p:nvSpPr>
          <p:cNvPr id="2050" name="AutoShape 2" descr="data:image/jpeg;base64,/9j/4AAQSkZJRgABAQAAAQABAAD/2wCEAAkGBxQTEhUUExQWFhUXGBwZFxgYGRobGxwbHBoaGB0fGx0aHCghGholHxoaIjEhJSkrLi4uGCAzODQsNygtLisBCgoKDg0OGhAQGiwkHCQsLCwsLCwsLCwsLCwsLCwsLCwsLCwsLCwsLCwsLCwsLCwsLCwsLCwsLCwsLCwsLCwsLP/AABEIALcBFAMBIgACEQEDEQH/xAAbAAABBQEBAAAAAAAAAAAAAAADAAECBAUGB//EADcQAAEDAwIDBgYDAAIDAAMBAAECESEAAzESQQRRYQUicYGRoQYTMrHB8ELR4VLxFCNicoKyFf/EABgBAAMBAQAAAAAAAAAAAAAAAAABAgME/8QAIBEBAQEBAQEBAAIDAQAAAAAAAAERAiExEgNhEyJBUf/aAAwDAQACEQMRAD8A8tSTh4J8nO9RBDS55NtPh48pqSVBw7qT3X2Jw/OcgE+m1DBOkxDiZjJwM7yeVSsQFwA7aiArLM8EyXOYYYDO9QFt1adQ3klh74oJMcpc58t9p9TR7xSoE6m0tpQHZi7tqMSx0y+onY0EZV0kF1HLsSTPOennT2eJUhQKVFJ/+SQWZjI5gn1NBdwRuWxjlP7vUr10qfOE6nJU5SAHc+w2dqANxVxSiFKG0EJABYBLwA5iTl3eanwnBrvL0WxqMkDBIDmA+Yx5UCyUkutziHb+Qxzh4jx2q92N2pes3ULsK0rSSU4cbnPQU5hVTXaKXBSxBzIY8j6HrU1gMkJ5EnDuYbJ7rAM7F1HpReM4lV5a1qSpS7i9QUOZ7ygwEnvJ3hutWOw02zcSLhZBhRfHedwB0DMX36NUm3CtyM648ZYfS/JzttM06lJIEEEAAtOovJn6Y8cda734m7P7PRaWjh1quLdKwToA0M5Yq7zgnAz5VwN2FF2PgQduYovOCdae24Ljao3rzgCPLpAfYkTOZmo2pUHLOQ55OZJg/Y0rralYMnADZ2AZhyAHpUmZxzipfM8DDTO5VHLy/JqKkhuR9X9MHOelOxhIy7ADnA23MDq3SgxV2gMKcHGB6zG3r0onDOHIJEZw4f3ke1DtKGkpKZljgjm8ORA3ieZq1w9sMIB8HfA3Zm6eNVE1cs8EpdlV3VbAtkOFEBStZ2GVgN5P1rO33/R9q2e1Ox7vCqQLoAdIWMK7pkRI8jWbZsagrvJTpDycyAyQ0ql26GqsKVFK/H0FPaTqITuSAMNJAySAPOhBPM/moqpAS/bIJYGDpLjCmkQ/JTc2ekpBAA0kqUzFiZmEkHqHDEuGjeGhw78+ezUkJdxGCZO8Y5noaR6e1cQw1JLiYJ70udUwwgM3WmsraSlKniXguC8MDuJeCd2NQCmkgGCJ2cMDByMjqBmkkzv6+tBr9/tBdxCULAUUsErL6glLgIEtpnk/Wrd/h0WErt3rS/mi4mQsBOkDvJgEOYZQxWYhB7rvpLtPkfx7V2fDfCd69wYvD6E7QA7APydofp1q+eNR13jiFjUY8dywyeZYB55Chqh9TuQCJG7GfI1av8GytLh3bw8TyoSradiAcHUXcgOSDpYAnA9eZnqKlBB2bzqa1mHkZDlxMbGDA9BQ13CWcksGDyw5Bzj+6GD4VBjK4hTJSVK0gMA5YAnUWGwJnxqdmySwBBBZhqEFT7c+7PLuvkVG+EaUaCX0nW4YanJDHUdTpbZOGbczSpSABqDKylwW0qZlpymUuxyGNBui7W+FV2FhBXbW6Uq1IXHeD7DbFKuYXdc5J9vZ6VPYnKe9aUgt3gFAEOClxsWOQ7+lR4hQ1qhgCWknHUhzTLdRJycklhJk783qATDwKlaS0hkkZnUG6wxef8oYapAZL+FStJ7wdhuHDg/v6wkBEm4dBDkJEgDGolIJL8wNtwKe53SUkAfS7By4EgkymTI2IwWFANHTacEksQ2XLueYBnxagCfKGlJSA6gQRqcuDnSw0pIUAHeUkvsDWey7iisJSXQkqWCNKkhIBUWOwnqWwKq2LhDAQXcEPq++N6s8Rxa13DduKK1qLqJJc7Fy7yI86f8AwtBtoJCiUqUVPpUHyCCp470bQzg+MVqEaXEB3Lzu0Bh0nxNbXYfEWhdCr9srtDV/60HSQ74OSzZLwJNUOMAV3kJLB9RI3KlNLl4aYwY3NZ4WhFZzAEp5kBg5KXcZzuXbEB0vs5/RipaCQoy0OdnOH9D6Vb4NSEXD8xKlIIkIWHyFDvMxwBiDLFmoCgEHaInrL7/jlUggMIno7kuDIfkWjNdX8OcJwlxF756yghJNsJGqcgO1c9xFkOdOOtV+fNTOvcUrTOHDjJBeWlokPh+tOnJDHvbCd+uaItAA6706Ed3Hh61OK0FInxxOzt5VtHiCkrCEJShTW/8AkNSWBIUSQF5Lg/yLQayUWzyferMu8lIIYkMMBoEAsBFOQLt1alsFFyI586BfRMhuk/vvvWx8OoQq5/7CkJJDlpAd4q18VcPw6LqhYUVpBBBMAgztP7tW3581l+vccybYG4JOJMGMw3MZ+0q3bcbeZYnnp67eeORDB1MM/TLNEZdpapWeHVp1sdGopDGAptTB55f3Wa9V7dv9PvUSmK1EISbbaHUxZWo4d3IH8hIyzERDkS+GKUmBt69Pen+aX6UkcKVBRGEhy5D5AgEgmTgP7PQWDj3q1dtHTAHjuYEM/u25oVolKgoM4kOAfYgg+dTitK0rSYmcn+sV1XD/ABZxCbRsBagkgBjDGOZZsjw5Vyy1gNpBdgC7K72SQGDDZp3mmTeuIVqBUFJI7wcFKtgS0GD6HlTndhXmUXi16lM0uxaZ6EZqrdQzP59PWiWbykq1JOkpIL/8ZDEbjbFK/fXcuatRVcKgQoPqUol431ajU9XVSHs9mrXZXeBTptlIIKgFHU7MnJESaqLQwE5D782/D1O6kgkEKBBYg5DQXwxcYahKao9UZ/8AWb22qzdCV3CLSNCVKZCNTtsHKjn+6r68uBPKGxsI296lcWClICWIBCi5OouSCXgMIjlzpBY4T5DH5qrwU8aEIUGjJVcSXd4blSqmrr40qDWLqSolXdS5dktpDh4b6R08tqNw/B3FABKSQoFSYBJEpPX+JHjUOBspWrSq4m07ByFFODJ0uRIG38oq/wDDvb6+DuC7aCdYxqDjrmqn9pv9My9a0mHDbEb0JAD5EAli7Fg7RLnG2c1qdpXF3F/Pu6kpulelTFidxEt3g7PnFZWkl4c/VGw3xt/VF++D/h41CDpfDy29H4fiNAUlK1AK5FgWdnTvmC8Zmg2kglOolKZBI7xiYDjmN6eygqGMOS5AiMO0+EnypBKwebtlg2QDpcGDJ9CaNbQ4bz/FRtpGrfS/Jjnk/wCa2Oz+DBUNMjcs3jk5lvKtOedR1cD4Xs1S+bZKs5Z/uKBesqSCHLHIlodn5/7XqvwXa4e044gA7YxtJj2rlPi5CFXlCykAS3Ng5OYEA1tf48jKfybXGfLfpHpgGlxNwrUVEAOf4gJHkBAo6lFmAznd/XGdulH43gF2hbC9I1pC0sQSQrDkbRg4L86xxrqIUElSUEKBAdRABGFFpiY6+dXuM+Smz8vSr56VqClhQ0FMMwZ4IPLNZa0SwbynEZ3erlxBZgXBAJ2cs5zyL+lXIVZ6w4BfmG3hj6OfY1MoSorUCm2kEEIdRLKLMlxJSOZFWv8Axypkp0vyOkHcyo/k8qdHZ6lBSkpdIAdgWx/YI5UrxdH6ijaUzgKKSQd2CgWDFsAh8xzo1u2oOhRUkB3TjvAFnB3eHyxody3tylhz/sttT2RIBOkc5/FTil7gLhtqfdowd/ai3VOXx+9aqAhKzoJKXYEhiQ8Q5Y+Bq2iS4Jf9/wBrXn4zv1WuJ3PKGYY5tv8AepcHwpLEc6u3ODZTAhRggh22O+4f2NafD8MbYBAxjer5/j2o67yNzsf4PUs20lBBUl3JzuNoADCsr4n7INhSkkBwXO5/pq31/E10pSCqUBhs3Kuc7W4xV1WpRd/zkVrZc9ZTr1gcZc+YEgBCdKWdgknJdRfvKnPhVDiEM05B8MkRJiP3Na3GWTuIZhDCPbzrNvWxM8o+523269K5u+cdPN1TZwAEl5efw0N40I+L45+k8sVavWlJJSoFJaQQx2UHB2MGhJS7BzyA84yeZ96xrQ10quKfTKnYActgNgAGAGAKXC8QE6joCnEPq7pOFDSoSDh3GHBoegz7sR19fGmtLKVAgkMQXEEEbg7EUglfvalApCkq0h+85Km7ynhnkt7mhJvKHeCmLvDhuoaB5Url5RySZKpJPeUznxLBzuwp7SSpQADq2DO+8v0eg0bVwh2bvDSXALAkGH+kwJDHyJprtoiSlSQ5EuzpZxO4cP4ikWYCQXOrcbMw2Od+XKVYSklmLkgBiB6x4eE0jJNoqkOdv3yalU73DaNOvu6k6k7ukkgGD0OZpUjynsWVKIShJUo4CQSSwJMDpPlRVWCE6mw5MhwHYEj+MkCcuGeggl5DZzHl0NCf/KZDLtl1CDpdyFJIYciCx8nentqISQwAuDJAP0qcMWdJdLPGZio21AESJyCCRnBG+HjnRwy0k6ADqEpLfxAA04yHJ5nNPC03A8Kbi0otyolISDpS5LBnJaCfQPFQUjSWOQWLT/npSdQDYIOoFy49282frStkPI8n8Mzj+6ZL/CXy3yyp7b6tMgFTMDjIfflXc/A/Z4uKDhwCB99uVcBauAGAM4Mt4A/l66Psrt1SGAU08+6PADHvW/8AFWP8kr2L4h+HrSLOoFo+w2n81492+tOosJ5mfYMPvmuhv/FZWgpUohLPDKMQpg4ByDnAriOO4oqJNXbnOWo5527gV9ZYAvDwYE9PKhBGG57/AHonDkM+nUQQTnAyI2L5hmp022cH6nENtO7+G0vnnjmtvh7SJDb8zv7MK1PkD5f/ANA+Mb+7YfNF4bUbQQUp0hWp9PedmbVnTu1afBcCVEBswej/AK/lXRxx4x769c9e4RceBgO4EuDH69bPZXbdyxbuWkAAXU6VQCfXIrbT2SpIIU4I7p//AJIf1FZXaHCs5SCWD+G5MYFV/jif8m+OePAKULi0SEDUpyAwJA3zJGKAUhidGrVCS5cFwcAyWiedW7iy5Scvjrvig3bL90wX8axvLaUHh7IUznS6gMQ25d9uXvWl2ZbJUzOoQwZQPocN41UVrJCCVEJKmCjAJlbTz9a0eDu9/vYZIjow8iZNPiel3fG7wfZ6ZPp1x/p8q0D2fqSDy2qPZpBISK7vsDskLSX9a366nMcsl6rz2/2WqCQzzI254xQbnZhSgK7hCyQMFUOP/wAk5frHKvRO1ezQgEDkQfA1yfE2Rq6UTr9HfGKvsZS0hYEAEemPuK5zj+zykkM5mGivZOxO1LFu0UKDlsljgcq89+KbiVKLYOAGA9Gmov8AtvjTm5nriOIsdABPXy8aBdnT6BzAknGWnfrWn8kEyQkcyCZYkCMOzPWbxBDjkBy/d/v5VzdTHRzUOISpBKcFmLESCAcpLEGgryQVAhshzgOAHD8hRUAFJYgYhUklyO6wgDMkedPxHArQhKykhK3YkFj4HeX9PGs8Wp3W2/faagDmBg58DPjy686ldQRnkPcPSC0y4kgaWMA7uDKnHUMZ6VJoqU6n09WlsPzdt80tRAbz8+dJ4Zhl8B+WWdumKmsEsQkpSqAwJBZgWf6p2fegwSf0R68zSp7iG3Sd4UD9jHgWNPQPVnidIYBt3IChJbu94uQn8zQg4SZ3HdiWeTLx4bnlMU83HLmZ3w3/AHTKHlLM8+nKgCJWGKdKZbvd5xLxLT4YFavZHEW7d5K1o7gOogOYwQTJacdax7ml4dnM8xsfHNSTg5xt4jPT/Kc+provi7tSzxF3XYtpsoP8ZLFg7xuXxXPoUMFpaS5acxTXUsEyC4csDEkMXAmHhxInIBxwZQo/MTCFD5mlaCWLfTkPmZEiIp2lPBLCGUwdbmAHAWkGOskYzUrdxSS4JBD4jMf5T9h9omxeRdQSClTghn8iQQ/UjyrfR2Nfv2LvE6FKSo95YO5Vq7+2meQlKTzdwqxbd7vg6Tp3SCxbT3mJEOHON6rXLjnOP78OtQuWyAeQLGXDlyPsfSiGwoJSspdKgWMs/eETJGkny33NPErHGKQ4QpQ1ApUxIdJ2PMdPCrFjiCWJJLMJJMDAHQDaqS4iDJYjx571ocOoLLrUEqy+kAMABhPhsnd6rm+lfjpeE7SVpKU91Ci+gb7zuQNn511fwzwWtY/FcDwfGAEADUYbIDlobL7V2HYPbpQeTZAj9867JdmRy9z3a9M4r4dSUxn81598VdmotqIHehx59AfzXQ3vigqQQ+GIPt/Vcl2nxCrpglzCcv7VP8c6n0urzfjlOI4derTzYskDk+35rLvgv411B4Z0zgF26/o+1ZHEWwvUQD3RJGzxPrR3wvnsT4avWrdwLvo+YgEgp1APHrvU+JvDUSkMCXA5ZaTVfs7hQVpSpQSCQ5JwDvE+VbvbvZ1i0oCzd+aCB3mKQC8tzx71PPniuv8A0bsXiCG23/H425V3PZPaRSHBrzjhLwS8AkwMxu/jtPOuk7O7SCbZAZy+ZiMRBjNa2bHP8rre2eMSwIU7ieh5da47tDjGJEUHtDtXUGBZv2WFYfEcQ5l/2aOZgv8AstXeOY86z+0LwUwKW0wZLnLKLv0G2POpqQ8kZw3PH+1VuXdJBgkbEOMNj0pdNOZjLvq+9ZvEKeug4Hs8XvmE3EJ0IKmWW1Mx0p3f0xWRxFlRCrgS1vXpcA6QqVaQTMBzMsJrk7dHIHC2wdbsGSSkqUwdLEgQdRIcARmrvanaq7lq1ZXdKhbBABbSkKYjSUuWYyDgg1llIYuoghtIaDLGXiJweVDFyG6vjfH75chWetECrBYGXl2PTw/upqvd640anbQNKZWFM2yGEJ2ITyqKwSwJdhDNDztu53nbao6HUzucf5+Kk0CPSppvKASUlSSkkhQUQxcEFP8AxI5jpUk8MvSVaTpGkKPLW5T1kJMjlQ0rUGPIw4BD+Bg7UGFSqQ/ZpUAZSj4wPTA8KgHYx5/vhVi2lOkd8uX1AAQkYnUHJL91hgFy9ASJ2Lczy+/lQR7aXLDycj712fwP8NDi1wtCC7jWCREjI0qSTtJ7uwM8c38iweQJmWYf7yy9W+B49SH0glgSciCwkhiztuzt1e+cl9T1t+D9vcGLN24h0qLkEpEZeOXKBg1mousNJUdJIJSOYcA8nGo+p50e/wBoqU7gSCC4ByXJkQr/AOhPWqYYGcdG/RS6s3wSeerKbatPzWGnU2U5z9Lvp6s21bKPiO8iwqw6vlrwC4BEyBvsxdg271zZVyf9y1WBcSq4Cp0IKg7OopS+2ouWHM7UtPElKY5yNj6PHNi3vTBn6c/+qV28Qk237oVqwJhgcPjZ2nFOlTBxn6TIY836ENQB+JCUqUlKioBRAURpfrpMjAg4o/AfLUWuKKQAptKXLsSAziCYfZ6rcNxegpOlCikuNQd8fVOBpDBtzUuFvkOAQAzF0pMBueT/AFVSljR4ZWkuCXZ0qBIYg9RONvWGq/YuK1lzOT1cO771k8La1kM+WlgOsu1dH272MeGWxUFjSkkoJUElQOkKLQQzN0rfi56y698aVrjxgSHPoQxy/wCapcRx6gcDcVX7E7SNpYuJylsgH2MVW7R41K1qUAWJh26wcTit70ynHpXuNXvjPJx+RQeM4v5i1L0pQFH6UOAnGA/jl8mjo4JS0juByQxDu0jD4JbMwGirH/8AhKAcxgznLeu7cvOo/N69VvPPjM4QMSQ/6KvC45A5ir3/AIWhDumCI3lz7MOeapN3pinJhbo6V6fEH7UW7xSlEqJJJkk5Ly9AVa7rjFRsocgdegHm8eZqvUraiV5ZyXJgT5QKtGza+UGKjd1SI06eY3d9qgUguUJYBjpcnkDMdKAUGqKuv+HuxLN2yv5lxKVAOJBMT++Fcd27aQhSgHcFuYbfGKIOLKEuFF3bTOGy+GyGrH428VZIiot+nzKzbyy+aCi4xw45FyMcgRzq7x/B6PqyTgEEhlEEKbBgNzBeqqrhKdJVCHKUuCHcPmC/ngbY5enTPFe2jIdTFnDZSJfOeW3Wq6k8vPlV/sntA2LqbqUpUUlwFh0nxG4qv2lxXzFqVABUpQCYAJb6RsIHpUVQNtRSdQICkGHAM7QQQrq8UG2kEgEpSHlRCjkgfxBwHOMA5LCjLWRrBSJMnBgkEJYsxJkAH6RhqrEOYHlUqW7XAqVbN5gpCVaFAKGtm1OB9QTpB7zMGqtw1jWoJ1BLs6i+kB5UpgSwyd4hzFE4fiVWypnSrSpBgOxBCkkKHWTkMGam4dYCVpdioAAlmgkkOxLEbAiWd6RgLDEhwWORg9Q+1KkFtgj0/sUqQHuJZRCg4BnSU5bZQcbdcGhKDEhwfDHlUtmGILPDiHbfJ9TROHurSoKRlB1gsCAzFy8M4Gc43qiCCum3LpT5OR4nGIHPpTcTdK1KWrKiSdpJf0qBTH+0A4mI84HqYA6mpfJVpcx9JAYuQpw4LMzhs7w7FiJJGkuGSCxKWALFTOkd4u4BL42GI8UVFSlEM6iSUgBLuTGnugcgI5UAMJn/AJBge7s4B9Rg0yYLzHI/nxqSlJ7zA9GMZl4fHI0yiMYj1MmQTH+UglbVB7rmJmJzBYPAkHOxpgW/r98ailWZZx18QPBwKMLrDSQAkuRAJlmYnZwB4E5oJPhrgDlklhhTsXjbcO+30+rINMm1qlIYOBkM5G5JgFiXMURM7Bn5n0pwLfD3TDcm8no//lKMEkjefv6n1rb7Nt8D/wCITcC13wsEJB0gphw8nzbeudCSVMzB8f8AdbfGf1o2FknS2Rj3FafZvY3zFNht3b929KzuHtEFi74LxiJ5NXZdg8IQA8hnIA+9dHM2ese7nx0Pw92QgAItpPUnc8+m1T7c7EUBMN0/NavY3FfLIIAjG9S7e475k9Ke2X+mWSz3688vcOU6khTA56tM+YoXH8PZAtqtKKlEd8KDAKfAmRWlxiJP2rHvWwkl8+TetX1BzUkKGnSEd4qDKchhhphsFzyo/C8OlbOwOxwCJM9Zy9LsvtC2lK0qt/MKgyVGCnqGqNi+Ac+W/wDR9aUO66HszsXWsACD55g1Z7U+GjbBcF2hsP16VY+H+2U22gRzrW7f7dTcQMSPept63J8EzNv15hxnC6VRKnhIGrw6GsXirg5eJZiTyyzDaun4gJXdAUoISTKiHA6kCa5ftFPeVpw/Kp7aceqyeITpYgpVq1C4CSQAIADgNqYvke1B46wo2/ma0LBLr0kulSn+rUBKmJhxFK5dSAe6CSCCS8PpLgBgGIU3RR5A1RW3jXN06Ihr0kFJmDjB8DyoC0u7T1x99+lF1gMwnmecw3LFRKcEkEl3T3nDbmG9CcTUaoLUwIiW2Dw+DkCZ5xyoZNOqoGkaXzII5s8B4dp2E/rCl8xwASSzgAksHlxMTLU60Mkd4FyXSHdJDSYadmJwcUNSifb2DD2pGsL45ZCUkhkDSnupgOVZZzKjJmaVQVpJJIM4ZQEeGkzSpeHtWFHU7lnGqA5KkggO0gmX9WxQLZIkPG/KD7+8RUz08f33qVjhlLUlCQSpRASBlyWAA5mqiTXSAghwolQI3YaXO7gnUAe6xKIMGhG0XADKJAZiDnAPJXTai8VwyraihYKVJJSpJykiC42n7UIoZ9QPTaerjGYigCG6gJSGUFJPeOxnkXAbGC7l6AHPKP8AvzqWk6TEBnPJ8fY+9WuF4tdsLCP5Wihbse6pQJbUHSXIESC80BUSjukgYZy4wYx4tIx50dN1SQSlkgpCFNpkNqwJL6QX5iTNQFwq0pJDCElU6QSosOSXWolt5zUErlLykHE4LPghnbZtqCWuM4vXpQlAQhA+kd6WGtTnvSU6iHYSzVBF35S1aFgwpOpIICkrSUq+oAyFEY59DVeygFQClEAmVNqYbloc9KKi25gvPdhiZ6YPmaAe1lgCpyAw36AEO/I1o8HwqysJYDZ4EEaS58PzReP7Du8MtIup0qUlK0h9lSDBg1f7W7XuXRbtrASbINtgkBgDu2S7zVc4V1c+IexxwdxGi8laiBcBTLHOTDuD0ism/fXcUbi5UokvEyXPq/o21RRxqpSe8CGLhJIE/SoglMkmGepcKl4Ybbcn8xn9ark1NavZFtalkIBW+QzuweHcxM5au47NWQlunTGWcbS7VyPZ4AIIjL/vrXVcEO6K6efjn79rTHEsIqpxHGEgvRbois28k1UZ2M/i7pmsbiklw5HgD0fOJfGzF62OLckv+7VSXYDx9vX3ii+r5mM99IdxUbF19mNHvJYOWZ2/RyqpaBUlSgISxJlgHaW5kgCs71jSRqWe0FJYgsRuM0YdqHSoKGqInHWN+lc8m9SucQY9IyfHrNH7L8L3E8SDvPLp4+vpVDtDi0mEJ0hgSJMgMS5mS5bFVkcUATq1fSQNJAYnDxI5iHfNVkrU8Eu+pg+Ugl45OZ2msr3rWc4nxHFqWAlSgEp1FIaBqOogMIc1SXJYeET6NmpXwd+QzyaPKqxVuII3rK1cRJpXUkFlAgjIMGZ3EQRTE/aoqNSZjNWVShCU2wlTKJVqPfSGyCWDFCywEvuwoNy2A3eBcOW2/wB/qn4u7qUS6jsCWBYQHbBakaARB73KNyJc8oYBnfvBt2YoZnSpyxDwCJ6OQYYgjBzslIKWJ3AIB5HB8D9mOCKKkBQB1OUhtB1EkB1d3ukJSE8zsTQaupX6ZjbOzUqamoC7by+wrV7V7VF021ItIsi2lKT8sMSQYUS8q/qs/heOXafQrSSUkENqBSdQZTOJlgQ7B3YVWurBY97UXKiSJL7Q4jm809LElrUolRdRyTnJ38SfU0biu0FqRbtqXqQjVpDYKi6niTg5OfGg8QEnTpCsbtPp1cPyAgF3hpBIAjuyScliTsG5NMjM0EVtIJAUWHMAEzG5A2G8P5VZ4fhlXdSu73UudRSCZCe6MqVMs5yarrtnOlkkRGQCzyTvV/sbSFjUYeQA8b9KrmbS6uQK5wbO4bccmM/kb0JJYYk9YaXceLHyr074w7X4JXCWhYtp1juk5aIjHPbavPLPCXOIXotIKlHCRJgSeQD82yKvvmRPHVrNNaSeDAtJu/NQ6lKBth9aWAYmMF9jt0infKdStIIGwUyleZAAfqAKiUlJYgg7g5FZLXbt5SmKlOWbyFSA2BePBodp5F6IONWbabYICQA4AAdiVDUQHUQ5y7VC0RvJOTk+UyfGrhUa0IGPEAzzz4VpcHYqpaUgIGdbkF206WDNu+fat34f4iylX/uCiliGSWloM9ZrXiI6R4Usquo4DiBpBrj7l8aiRirPD8eQGBrT9Mrzrrr3Fhs+VUr3FisVPGvvUTxpBcFjzp6X5aVxcVncXxDCM/v61VrvFloGHJI5QJ5f7VC/xLzSvRzg/E3CxI+l2kh+YjO2cVQKqe5cH2OZ6+Rn26uErDZ8tz4Qw/2srWsgxUBu4jH+jNSuXSkOAQCDpJfBdJxnccs1S1wBzL7dRtI3jeOlMtT86nVYe+jfAxOS0Oz9Jqv8w9J6A4mjFBCNRSWch27rgB55hxHWqqjUGnevFTaiSzAEknuiAA+wqNy2ouVPCUkknYgBOfEeVRSMEghOCQHD+cP0oZOztIf3/s+tIzA7df39609tTFyBuO8HEpIxzlwdiAdqipsvv5tz2f2qPzJBI1SCynY7yxBY9CD1pGdgz6gILAguccg0ud/4nEO6pCQID/URudLhxkCD/wDt1oZuEl3kMzucYZ9g2OoqL0gk3kJz/wBfr0wW2HBlyC0FwfIgsaVtQBBUNQBDhyHALkOMOIcc6e8kBmaQ8F2d4L7jeg0ra0NKVE9FAe2k0qYKQw7qnaTqDEucDTEMGnBO7BVJrNtTBTHI0kNkHveRdI/XqL+CYbm7gJLu7FnPiSzQ0gyXCncCMfUDu+Rmhkjn++vhVk0LvFi4hNkiyj5eshYTpUsmdJUIYnDgAVQs2zkZEjB9R5P5daYadKnKnBGkABt9Tl4P0tBdzje52N2svhlm5aXpXpIBAB+oMROIJmiQrVNQSESXUfEaGO8Mpx1hqZRKSQQUqBIIMEEQxBDggu9IIcOS056Ox3cmcVC6BqLKfqQxPk/OqJe4W4lS0g6lDu6kwhy4dKVOoDJ7xbw2oIuDUopB0O7agFFOqACRJxgHm0VVQpj+yMEelOzB4IPUPy2kedAiV248y75JeOVSSdmAaCxd5J5t0iIoIV0qVr99fakF6yQ4csIBLY5xv6+lG7rJIJJlwzNMMXmOg86q21M7gFxDvGJg/eJqdvP77PVEuJVVmxxJCgRtMZ9sNVPWQkpeCQWjZ28MmOtE4G2pSiyCsJGpQD/S4EtIDketOUsW133fbfOefiSaieJ61RvYDUEXKLRjVXxelu8C4eHjoX3oR441Tv3nCRsA2N3JPjz86hcXAAaBMMS5JGTMEcvZyfqn+YvK43kTIn93wKt3+DULKLjp0rJAAUCoFLO6cjIzmuf1Va+eTJOAIL7MkD09h5UfosFVmoaniMieX+Ul322GD/VNfGmCGUHCt5fOfKIiinIioRn/ADlQ9dQuLplLl4D8o6Y8qmgb/wA1WkIKlaAdQS5YKLDUBsWAquSD+5qSUPgPBfowJiZYB/L1hdSxbwOdiARDCZ/d0aCh+8qiQGHOYbaGl53hobrBFFOkEA6nbow8sz7dafhuGUspSkEqUQlI/wCSiUgAHD94ZYUjAqafpJAxvMZDREuc8o6uq2zghiHfy2geNDSqCAYO0z/bdedAQSN2ikakFN16HFOLgKgSIhwmIgFndi2/OkZW0qWCA6m7yodgI1E7CZJiR0qKEOWDB/8AkQB6lgKSlMTpJaRnI61EmgGFPUinm7/vWmoC1cWWAcsMAmATJYPDmmuK7qcFnwC4kwTg8w3PxqKlMMZ3l2nyby2qIUcf9QD+CaojoS5ADuSzRviXpK4gkJBPdSCExgElRbzL+dCX0/Z/R5VJKHKYIBIDs4kn9boaCOFNyP4wXg58Yk1JK1aCl+4DqKdTB20uzye83rUUFTslIUQ8aXJiXAkszjkz86awUOnWCQ7qYyUuIGwLA+tGg2qC4BJlyZ3Hv15CkhAJbUBzUXb2BPTFWOIv2yq4LdsBBJFsrLrSNeoOUsFLbuuQQx6Aim2aYFK8J2h3bO8gQJ6/ip6gFMySAZIJnS4hReFZw0iKEgvk4aCTIhLCDLc4ZPgKZCHcgFgHPQOB9yPWgLSR3Spw7gM8yCXbkGE9acLod5TsWILOeRy5EBhhh70xXjpkvmTM4hh5UBZK+X7+mn10JV10phIZw4ZzL96XLOwLdNqlbUHGpwBCmZ2fZ96NAifXpvAc+29CKqezdAy7Mr6SxcggeTs/R6G7++SNg/rQBPmxUFHzxP7+xT8PpOp86SU95g/L6S/g48ai8HAb1L/pP6HAT1cHCqKBcCVfL1aCsju6i5AfDtLHkaqIQr1wOfhzEe1NrMh4fAMPz60tODKW7mXfL83fx8acqTo/lrfMadLeup+rNQrZIZTYO4cPljDHGD1prqwZZug8OrnrTpGU6jzJgN1OwHU4FTKFoAPeAUFJbvAsGJB20l3bpO1A1AncDpO3lvWh2Z2ZdvJuqtIUs20alFL9xIgkttt4PSNTsqTqTrB0uHZnZ5Z4dqjdAEAguAXHUO3iHY9QakvhiLesiCSlJcZDEuMsxExJGZp+AsIWoi5c+WlidWkq72klKWG6iGfbO1K00ABpJnUG2JZOHJfuyUjzGN4ogvqESCxYkSBjLxIbymmdwzCHL958YiG3x50IroIa5naAHYvnxOZA8qfjOI1K1MlLjCXAHQAksOm1BuBoZiMuCD4Zx/dReM+VI0wxB5j7f3imuLDJASAQDqM946iQS5YQQIYRzcmCVNj/AK/fzTCgC3EMSxB2wRzlj4e9SUxU7Mk7O5H2f2qKbjl1MqP5ajtpALTAZmLY6ik5wdsUAxpVYuW0J+pawCHQTbHeTzm5EgiHxnkqAktROo4fIEBndg2zswoBLUqVMhbKUstSklQGGUzEhQD8w8x/x60HSGzvlt29TilSoKok79GqFKlQcO+0Z5f0HbpSZ92gn2xSpUyImXby2/upoIKsABzEkD8x+vTUqDWeOQkLUlK/mJBYLYjUNiAZENBodm2Vd0fUVAJDCSSwkkaRP2fmHpUWlBLvEKuqClMSwEBKYSkAQAB9I8/Gi9pcUF3FLAQnUT3U6mEA/wApMkySTHqqVMK91BABLd4ag3JyOUSDUbX1B1aRzZ2bEb09KkZ13iqSACwEADzLZPM704LEOxYykvtzZnB6H0pUqZIpidjnqHn7U2lvHbrSpUjERaUUFf8AFKkpJjKgoj2SaFqEx/n7+aVKkaVy4VaSSSWAnkO6kCZASBy5dTrXfm8KE6bkXrSVEJJHdX/FTgOY6ilSpkyfmqGCRn3DH1EUIKaaalSNJSgzO7ydmMxidjyoa42aAeeQ4PoRT0qQOts5Bcie8MgA7Pgn2aaKEFYACUjSlTEAusodatTqyEnLN3QBvT0qRq6bhDzsBjqDy6Uxw4DDHm3j/lKlQRLUHgMOTv7sKZ6VKgJGlSpUB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/>
          </a:p>
        </p:txBody>
      </p:sp>
      <p:sp>
        <p:nvSpPr>
          <p:cNvPr id="2052" name="AutoShape 4" descr="data:image/jpeg;base64,/9j/4AAQSkZJRgABAQAAAQABAAD/2wCEAAkGBxQTEhUUExQWFhUXGBwZFxgYGRobGxwbHBoaGB0fGx0aHCghGholHxoaIjEhJSkrLi4uGCAzODQsNygtLisBCgoKDg0OGhAQGiwkHCQsLCwsLCwsLCwsLCwsLCwsLCwsLCwsLCwsLCwsLCwsLCwsLCwsLCwsLCwsLCwsLCwsLP/AABEIALcBFAMBIgACEQEDEQH/xAAbAAABBQEBAAAAAAAAAAAAAAADAAECBAUGB//EADcQAAEDAwIDBgYDAAIDAAMBAAECESEAAzESQQRRYQUicYGRoQYTMrHB8ELR4VLxFCNicoKyFf/EABgBAAMBAQAAAAAAAAAAAAAAAAABAgME/8QAIBEBAQEBAQEBAAIDAQAAAAAAAAERAiExEgNhEyJBUf/aAAwDAQACEQMRAD8A8tSTh4J8nO9RBDS55NtPh48pqSVBw7qT3X2Jw/OcgE+m1DBOkxDiZjJwM7yeVSsQFwA7aiArLM8EyXOYYYDO9QFt1adQ3klh74oJMcpc58t9p9TR7xSoE6m0tpQHZi7tqMSx0y+onY0EZV0kF1HLsSTPOennT2eJUhQKVFJ/+SQWZjI5gn1NBdwRuWxjlP7vUr10qfOE6nJU5SAHc+w2dqANxVxSiFKG0EJABYBLwA5iTl3eanwnBrvL0WxqMkDBIDmA+Yx5UCyUkutziHb+Qxzh4jx2q92N2pes3ULsK0rSSU4cbnPQU5hVTXaKXBSxBzIY8j6HrU1gMkJ5EnDuYbJ7rAM7F1HpReM4lV5a1qSpS7i9QUOZ7ygwEnvJ3hutWOw02zcSLhZBhRfHedwB0DMX36NUm3CtyM648ZYfS/JzttM06lJIEEEAAtOovJn6Y8cda734m7P7PRaWjh1quLdKwToA0M5Yq7zgnAz5VwN2FF2PgQduYovOCdae24Ljao3rzgCPLpAfYkTOZmo2pUHLOQ55OZJg/Y0rralYMnADZ2AZhyAHpUmZxzipfM8DDTO5VHLy/JqKkhuR9X9MHOelOxhIy7ADnA23MDq3SgxV2gMKcHGB6zG3r0onDOHIJEZw4f3ke1DtKGkpKZljgjm8ORA3ieZq1w9sMIB8HfA3Zm6eNVE1cs8EpdlV3VbAtkOFEBStZ2GVgN5P1rO33/R9q2e1Ox7vCqQLoAdIWMK7pkRI8jWbZsagrvJTpDycyAyQ0ql26GqsKVFK/H0FPaTqITuSAMNJAySAPOhBPM/moqpAS/bIJYGDpLjCmkQ/JTc2ekpBAA0kqUzFiZmEkHqHDEuGjeGhw78+ezUkJdxGCZO8Y5noaR6e1cQw1JLiYJ70udUwwgM3WmsraSlKniXguC8MDuJeCd2NQCmkgGCJ2cMDByMjqBmkkzv6+tBr9/tBdxCULAUUsErL6glLgIEtpnk/Wrd/h0WErt3rS/mi4mQsBOkDvJgEOYZQxWYhB7rvpLtPkfx7V2fDfCd69wYvD6E7QA7APydofp1q+eNR13jiFjUY8dywyeZYB55Chqh9TuQCJG7GfI1av8GytLh3bw8TyoSradiAcHUXcgOSDpYAnA9eZnqKlBB2bzqa1mHkZDlxMbGDA9BQ13CWcksGDyw5Bzj+6GD4VBjK4hTJSVK0gMA5YAnUWGwJnxqdmySwBBBZhqEFT7c+7PLuvkVG+EaUaCX0nW4YanJDHUdTpbZOGbczSpSABqDKylwW0qZlpymUuxyGNBui7W+FV2FhBXbW6Uq1IXHeD7DbFKuYXdc5J9vZ6VPYnKe9aUgt3gFAEOClxsWOQ7+lR4hQ1qhgCWknHUhzTLdRJycklhJk783qATDwKlaS0hkkZnUG6wxef8oYapAZL+FStJ7wdhuHDg/v6wkBEm4dBDkJEgDGolIJL8wNtwKe53SUkAfS7By4EgkymTI2IwWFANHTacEksQ2XLueYBnxagCfKGlJSA6gQRqcuDnSw0pIUAHeUkvsDWey7iisJSXQkqWCNKkhIBUWOwnqWwKq2LhDAQXcEPq++N6s8Rxa13DduKK1qLqJJc7Fy7yI86f8AwtBtoJCiUqUVPpUHyCCp470bQzg+MVqEaXEB3Lzu0Bh0nxNbXYfEWhdCr9srtDV/60HSQ74OSzZLwJNUOMAV3kJLB9RI3KlNLl4aYwY3NZ4WhFZzAEp5kBg5KXcZzuXbEB0vs5/RipaCQoy0OdnOH9D6Vb4NSEXD8xKlIIkIWHyFDvMxwBiDLFmoCgEHaInrL7/jlUggMIno7kuDIfkWjNdX8OcJwlxF756yghJNsJGqcgO1c9xFkOdOOtV+fNTOvcUrTOHDjJBeWlokPh+tOnJDHvbCd+uaItAA6706Ed3Hh61OK0FInxxOzt5VtHiCkrCEJShTW/8AkNSWBIUSQF5Lg/yLQayUWzyferMu8lIIYkMMBoEAsBFOQLt1alsFFyI586BfRMhuk/vvvWx8OoQq5/7CkJJDlpAd4q18VcPw6LqhYUVpBBBMAgztP7tW3581l+vccybYG4JOJMGMw3MZ+0q3bcbeZYnnp67eeORDB1MM/TLNEZdpapWeHVp1sdGopDGAptTB55f3Wa9V7dv9PvUSmK1EISbbaHUxZWo4d3IH8hIyzERDkS+GKUmBt69Pen+aX6UkcKVBRGEhy5D5AgEgmTgP7PQWDj3q1dtHTAHjuYEM/u25oVolKgoM4kOAfYgg+dTitK0rSYmcn+sV1XD/ABZxCbRsBagkgBjDGOZZsjw5Vyy1gNpBdgC7K72SQGDDZp3mmTeuIVqBUFJI7wcFKtgS0GD6HlTndhXmUXi16lM0uxaZ6EZqrdQzP59PWiWbykq1JOkpIL/8ZDEbjbFK/fXcuatRVcKgQoPqUol431ajU9XVSHs9mrXZXeBTptlIIKgFHU7MnJESaqLQwE5D782/D1O6kgkEKBBYg5DQXwxcYahKao9UZ/8AWb22qzdCV3CLSNCVKZCNTtsHKjn+6r68uBPKGxsI296lcWClICWIBCi5OouSCXgMIjlzpBY4T5DH5qrwU8aEIUGjJVcSXd4blSqmrr40qDWLqSolXdS5dktpDh4b6R08tqNw/B3FABKSQoFSYBJEpPX+JHjUOBspWrSq4m07ByFFODJ0uRIG38oq/wDDvb6+DuC7aCdYxqDjrmqn9pv9My9a0mHDbEb0JAD5EAli7Fg7RLnG2c1qdpXF3F/Pu6kpulelTFidxEt3g7PnFZWkl4c/VGw3xt/VF++D/h41CDpfDy29H4fiNAUlK1AK5FgWdnTvmC8Zmg2kglOolKZBI7xiYDjmN6eygqGMOS5AiMO0+EnypBKwebtlg2QDpcGDJ9CaNbQ4bz/FRtpGrfS/Jjnk/wCa2Oz+DBUNMjcs3jk5lvKtOedR1cD4Xs1S+bZKs5Z/uKBesqSCHLHIlodn5/7XqvwXa4e044gA7YxtJj2rlPi5CFXlCykAS3Ng5OYEA1tf48jKfybXGfLfpHpgGlxNwrUVEAOf4gJHkBAo6lFmAznd/XGdulH43gF2hbC9I1pC0sQSQrDkbRg4L86xxrqIUElSUEKBAdRABGFFpiY6+dXuM+Smz8vSr56VqClhQ0FMMwZ4IPLNZa0SwbynEZ3erlxBZgXBAJ2cs5zyL+lXIVZ6w4BfmG3hj6OfY1MoSorUCm2kEEIdRLKLMlxJSOZFWv8Axypkp0vyOkHcyo/k8qdHZ6lBSkpdIAdgWx/YI5UrxdH6ijaUzgKKSQd2CgWDFsAh8xzo1u2oOhRUkB3TjvAFnB3eHyxody3tylhz/sttT2RIBOkc5/FTil7gLhtqfdowd/ai3VOXx+9aqAhKzoJKXYEhiQ8Q5Y+Bq2iS4Jf9/wBrXn4zv1WuJ3PKGYY5tv8AepcHwpLEc6u3ODZTAhRggh22O+4f2NafD8MbYBAxjer5/j2o67yNzsf4PUs20lBBUl3JzuNoADCsr4n7INhSkkBwXO5/pq31/E10pSCqUBhs3Kuc7W4xV1WpRd/zkVrZc9ZTr1gcZc+YEgBCdKWdgknJdRfvKnPhVDiEM05B8MkRJiP3Na3GWTuIZhDCPbzrNvWxM8o+523269K5u+cdPN1TZwAEl5efw0N40I+L45+k8sVavWlJJSoFJaQQx2UHB2MGhJS7BzyA84yeZ96xrQ10quKfTKnYActgNgAGAGAKXC8QE6joCnEPq7pOFDSoSDh3GHBoegz7sR19fGmtLKVAgkMQXEEEbg7EUglfvalApCkq0h+85Km7ynhnkt7mhJvKHeCmLvDhuoaB5Url5RySZKpJPeUznxLBzuwp7SSpQADq2DO+8v0eg0bVwh2bvDSXALAkGH+kwJDHyJprtoiSlSQ5EuzpZxO4cP4ikWYCQXOrcbMw2Od+XKVYSklmLkgBiB6x4eE0jJNoqkOdv3yalU73DaNOvu6k6k7ukkgGD0OZpUjynsWVKIShJUo4CQSSwJMDpPlRVWCE6mw5MhwHYEj+MkCcuGeggl5DZzHl0NCf/KZDLtl1CDpdyFJIYciCx8nentqISQwAuDJAP0qcMWdJdLPGZio21AESJyCCRnBG+HjnRwy0k6ADqEpLfxAA04yHJ5nNPC03A8Kbi0otyolISDpS5LBnJaCfQPFQUjSWOQWLT/npSdQDYIOoFy49282frStkPI8n8Mzj+6ZL/CXy3yyp7b6tMgFTMDjIfflXc/A/Z4uKDhwCB99uVcBauAGAM4Mt4A/l66Psrt1SGAU08+6PADHvW/8AFWP8kr2L4h+HrSLOoFo+w2n81492+tOosJ5mfYMPvmuhv/FZWgpUohLPDKMQpg4ByDnAriOO4oqJNXbnOWo5527gV9ZYAvDwYE9PKhBGG57/AHonDkM+nUQQTnAyI2L5hmp022cH6nENtO7+G0vnnjmtvh7SJDb8zv7MK1PkD5f/ANA+Mb+7YfNF4bUbQQUp0hWp9PedmbVnTu1afBcCVEBswej/AK/lXRxx4x769c9e4RceBgO4EuDH69bPZXbdyxbuWkAAXU6VQCfXIrbT2SpIIU4I7p//AJIf1FZXaHCs5SCWD+G5MYFV/jif8m+OePAKULi0SEDUpyAwJA3zJGKAUhidGrVCS5cFwcAyWiedW7iy5Scvjrvig3bL90wX8axvLaUHh7IUznS6gMQ25d9uXvWl2ZbJUzOoQwZQPocN41UVrJCCVEJKmCjAJlbTz9a0eDu9/vYZIjow8iZNPiel3fG7wfZ6ZPp1x/p8q0D2fqSDy2qPZpBISK7vsDskLSX9a366nMcsl6rz2/2WqCQzzI254xQbnZhSgK7hCyQMFUOP/wAk5frHKvRO1ezQgEDkQfA1yfE2Rq6UTr9HfGKvsZS0hYEAEemPuK5zj+zykkM5mGivZOxO1LFu0UKDlsljgcq89+KbiVKLYOAGA9Gmov8AtvjTm5nriOIsdABPXy8aBdnT6BzAknGWnfrWn8kEyQkcyCZYkCMOzPWbxBDjkBy/d/v5VzdTHRzUOISpBKcFmLESCAcpLEGgryQVAhshzgOAHD8hRUAFJYgYhUklyO6wgDMkedPxHArQhKykhK3YkFj4HeX9PGs8Wp3W2/faagDmBg58DPjy686ldQRnkPcPSC0y4kgaWMA7uDKnHUMZ6VJoqU6n09WlsPzdt80tRAbz8+dJ4Zhl8B+WWdumKmsEsQkpSqAwJBZgWf6p2fegwSf0R68zSp7iG3Sd4UD9jHgWNPQPVnidIYBt3IChJbu94uQn8zQg4SZ3HdiWeTLx4bnlMU83HLmZ3w3/AHTKHlLM8+nKgCJWGKdKZbvd5xLxLT4YFavZHEW7d5K1o7gOogOYwQTJacdax7ml4dnM8xsfHNSTg5xt4jPT/Kc+provi7tSzxF3XYtpsoP8ZLFg7xuXxXPoUMFpaS5acxTXUsEyC4csDEkMXAmHhxInIBxwZQo/MTCFD5mlaCWLfTkPmZEiIp2lPBLCGUwdbmAHAWkGOskYzUrdxSS4JBD4jMf5T9h9omxeRdQSClTghn8iQQ/UjyrfR2Nfv2LvE6FKSo95YO5Vq7+2meQlKTzdwqxbd7vg6Tp3SCxbT3mJEOHON6rXLjnOP78OtQuWyAeQLGXDlyPsfSiGwoJSspdKgWMs/eETJGkny33NPErHGKQ4QpQ1ApUxIdJ2PMdPCrFjiCWJJLMJJMDAHQDaqS4iDJYjx571ocOoLLrUEqy+kAMABhPhsnd6rm+lfjpeE7SVpKU91Ci+gb7zuQNn511fwzwWtY/FcDwfGAEADUYbIDlobL7V2HYPbpQeTZAj9867JdmRy9z3a9M4r4dSUxn81598VdmotqIHehx59AfzXQ3vigqQQ+GIPt/Vcl2nxCrpglzCcv7VP8c6n0urzfjlOI4derTzYskDk+35rLvgv411B4Z0zgF26/o+1ZHEWwvUQD3RJGzxPrR3wvnsT4avWrdwLvo+YgEgp1APHrvU+JvDUSkMCXA5ZaTVfs7hQVpSpQSCQ5JwDvE+VbvbvZ1i0oCzd+aCB3mKQC8tzx71PPniuv8A0bsXiCG23/H425V3PZPaRSHBrzjhLwS8AkwMxu/jtPOuk7O7SCbZAZy+ZiMRBjNa2bHP8rre2eMSwIU7ieh5da47tDjGJEUHtDtXUGBZv2WFYfEcQ5l/2aOZgv8AstXeOY86z+0LwUwKW0wZLnLKLv0G2POpqQ8kZw3PH+1VuXdJBgkbEOMNj0pdNOZjLvq+9ZvEKeug4Hs8XvmE3EJ0IKmWW1Mx0p3f0xWRxFlRCrgS1vXpcA6QqVaQTMBzMsJrk7dHIHC2wdbsGSSkqUwdLEgQdRIcARmrvanaq7lq1ZXdKhbBABbSkKYjSUuWYyDgg1llIYuoghtIaDLGXiJweVDFyG6vjfH75chWetECrBYGXl2PTw/upqvd640anbQNKZWFM2yGEJ2ITyqKwSwJdhDNDztu53nbao6HUzucf5+Kk0CPSppvKASUlSSkkhQUQxcEFP8AxI5jpUk8MvSVaTpGkKPLW5T1kJMjlQ0rUGPIw4BD+Bg7UGFSqQ/ZpUAZSj4wPTA8KgHYx5/vhVi2lOkd8uX1AAQkYnUHJL91hgFy9ASJ2Lczy+/lQR7aXLDycj712fwP8NDi1wtCC7jWCREjI0qSTtJ7uwM8c38iweQJmWYf7yy9W+B49SH0glgSciCwkhiztuzt1e+cl9T1t+D9vcGLN24h0qLkEpEZeOXKBg1mousNJUdJIJSOYcA8nGo+p50e/wBoqU7gSCC4ByXJkQr/AOhPWqYYGcdG/RS6s3wSeerKbatPzWGnU2U5z9Lvp6s21bKPiO8iwqw6vlrwC4BEyBvsxdg271zZVyf9y1WBcSq4Cp0IKg7OopS+2ouWHM7UtPElKY5yNj6PHNi3vTBn6c/+qV28Qk237oVqwJhgcPjZ2nFOlTBxn6TIY836ENQB+JCUqUlKioBRAURpfrpMjAg4o/AfLUWuKKQAptKXLsSAziCYfZ6rcNxegpOlCikuNQd8fVOBpDBtzUuFvkOAQAzF0pMBueT/AFVSljR4ZWkuCXZ0qBIYg9RONvWGq/YuK1lzOT1cO771k8La1kM+WlgOsu1dH272MeGWxUFjSkkoJUElQOkKLQQzN0rfi56y698aVrjxgSHPoQxy/wCapcRx6gcDcVX7E7SNpYuJylsgH2MVW7R41K1qUAWJh26wcTit70ynHpXuNXvjPJx+RQeM4v5i1L0pQFH6UOAnGA/jl8mjo4JS0juByQxDu0jD4JbMwGirH/8AhKAcxgznLeu7cvOo/N69VvPPjM4QMSQ/6KvC45A5ir3/AIWhDumCI3lz7MOeapN3pinJhbo6V6fEH7UW7xSlEqJJJkk5Ly9AVa7rjFRsocgdegHm8eZqvUraiV5ZyXJgT5QKtGza+UGKjd1SI06eY3d9qgUguUJYBjpcnkDMdKAUGqKuv+HuxLN2yv5lxKVAOJBMT++Fcd27aQhSgHcFuYbfGKIOLKEuFF3bTOGy+GyGrH428VZIiot+nzKzbyy+aCi4xw45FyMcgRzq7x/B6PqyTgEEhlEEKbBgNzBeqqrhKdJVCHKUuCHcPmC/ngbY5enTPFe2jIdTFnDZSJfOeW3Wq6k8vPlV/sntA2LqbqUpUUlwFh0nxG4qv2lxXzFqVABUpQCYAJb6RsIHpUVQNtRSdQICkGHAM7QQQrq8UG2kEgEpSHlRCjkgfxBwHOMA5LCjLWRrBSJMnBgkEJYsxJkAH6RhqrEOYHlUqW7XAqVbN5gpCVaFAKGtm1OB9QTpB7zMGqtw1jWoJ1BLs6i+kB5UpgSwyd4hzFE4fiVWypnSrSpBgOxBCkkKHWTkMGam4dYCVpdioAAlmgkkOxLEbAiWd6RgLDEhwWORg9Q+1KkFtgj0/sUqQHuJZRCg4BnSU5bZQcbdcGhKDEhwfDHlUtmGILPDiHbfJ9TROHurSoKRlB1gsCAzFy8M4Gc43qiCCum3LpT5OR4nGIHPpTcTdK1KWrKiSdpJf0qBTH+0A4mI84HqYA6mpfJVpcx9JAYuQpw4LMzhs7w7FiJJGkuGSCxKWALFTOkd4u4BL42GI8UVFSlEM6iSUgBLuTGnugcgI5UAMJn/AJBge7s4B9Rg0yYLzHI/nxqSlJ7zA9GMZl4fHI0yiMYj1MmQTH+UglbVB7rmJmJzBYPAkHOxpgW/r98ailWZZx18QPBwKMLrDSQAkuRAJlmYnZwB4E5oJPhrgDlklhhTsXjbcO+30+rINMm1qlIYOBkM5G5JgFiXMURM7Bn5n0pwLfD3TDcm8no//lKMEkjefv6n1rb7Nt8D/wCITcC13wsEJB0gphw8nzbeudCSVMzB8f8AdbfGf1o2FknS2Rj3FafZvY3zFNht3b929KzuHtEFi74LxiJ5NXZdg8IQA8hnIA+9dHM2ese7nx0Pw92QgAItpPUnc8+m1T7c7EUBMN0/NavY3FfLIIAjG9S7e475k9Ke2X+mWSz3688vcOU6khTA56tM+YoXH8PZAtqtKKlEd8KDAKfAmRWlxiJP2rHvWwkl8+TetX1BzUkKGnSEd4qDKchhhphsFzyo/C8OlbOwOxwCJM9Zy9LsvtC2lK0qt/MKgyVGCnqGqNi+Ac+W/wDR9aUO66HszsXWsACD55g1Z7U+GjbBcF2hsP16VY+H+2U22gRzrW7f7dTcQMSPept63J8EzNv15hxnC6VRKnhIGrw6GsXirg5eJZiTyyzDaun4gJXdAUoISTKiHA6kCa5ftFPeVpw/Kp7aceqyeITpYgpVq1C4CSQAIADgNqYvke1B46wo2/ma0LBLr0kulSn+rUBKmJhxFK5dSAe6CSCCS8PpLgBgGIU3RR5A1RW3jXN06Ihr0kFJmDjB8DyoC0u7T1x99+lF1gMwnmecw3LFRKcEkEl3T3nDbmG9CcTUaoLUwIiW2Dw+DkCZ5xyoZNOqoGkaXzII5s8B4dp2E/rCl8xwASSzgAksHlxMTLU60Mkd4FyXSHdJDSYadmJwcUNSifb2DD2pGsL45ZCUkhkDSnupgOVZZzKjJmaVQVpJJIM4ZQEeGkzSpeHtWFHU7lnGqA5KkggO0gmX9WxQLZIkPG/KD7+8RUz08f33qVjhlLUlCQSpRASBlyWAA5mqiTXSAghwolQI3YaXO7gnUAe6xKIMGhG0XADKJAZiDnAPJXTai8VwyraihYKVJJSpJykiC42n7UIoZ9QPTaerjGYigCG6gJSGUFJPeOxnkXAbGC7l6AHPKP8AvzqWk6TEBnPJ8fY+9WuF4tdsLCP5Wihbse6pQJbUHSXIESC80BUSjukgYZy4wYx4tIx50dN1SQSlkgpCFNpkNqwJL6QX5iTNQFwq0pJDCElU6QSosOSXWolt5zUErlLykHE4LPghnbZtqCWuM4vXpQlAQhA+kd6WGtTnvSU6iHYSzVBF35S1aFgwpOpIICkrSUq+oAyFEY59DVeygFQClEAmVNqYbloc9KKi25gvPdhiZ6YPmaAe1lgCpyAw36AEO/I1o8HwqysJYDZ4EEaS58PzReP7Du8MtIup0qUlK0h9lSDBg1f7W7XuXRbtrASbINtgkBgDu2S7zVc4V1c+IexxwdxGi8laiBcBTLHOTDuD0ism/fXcUbi5UokvEyXPq/o21RRxqpSe8CGLhJIE/SoglMkmGepcKl4Ybbcn8xn9ark1NavZFtalkIBW+QzuweHcxM5au47NWQlunTGWcbS7VyPZ4AIIjL/vrXVcEO6K6efjn79rTHEsIqpxHGEgvRbois28k1UZ2M/i7pmsbiklw5HgD0fOJfGzF62OLckv+7VSXYDx9vX3ii+r5mM99IdxUbF19mNHvJYOWZ2/RyqpaBUlSgISxJlgHaW5kgCs71jSRqWe0FJYgsRuM0YdqHSoKGqInHWN+lc8m9SucQY9IyfHrNH7L8L3E8SDvPLp4+vpVDtDi0mEJ0hgSJMgMS5mS5bFVkcUATq1fSQNJAYnDxI5iHfNVkrU8Eu+pg+Ugl45OZ2msr3rWc4nxHFqWAlSgEp1FIaBqOogMIc1SXJYeET6NmpXwd+QzyaPKqxVuII3rK1cRJpXUkFlAgjIMGZ3EQRTE/aoqNSZjNWVShCU2wlTKJVqPfSGyCWDFCywEvuwoNy2A3eBcOW2/wB/qn4u7qUS6jsCWBYQHbBakaARB73KNyJc8oYBnfvBt2YoZnSpyxDwCJ6OQYYgjBzslIKWJ3AIB5HB8D9mOCKKkBQB1OUhtB1EkB1d3ukJSE8zsTQaupX6ZjbOzUqamoC7by+wrV7V7VF021ItIsi2lKT8sMSQYUS8q/qs/heOXafQrSSUkENqBSdQZTOJlgQ7B3YVWurBY97UXKiSJL7Q4jm809LElrUolRdRyTnJ38SfU0biu0FqRbtqXqQjVpDYKi6niTg5OfGg8QEnTpCsbtPp1cPyAgF3hpBIAjuyScliTsG5NMjM0EVtIJAUWHMAEzG5A2G8P5VZ4fhlXdSu73UudRSCZCe6MqVMs5yarrtnOlkkRGQCzyTvV/sbSFjUYeQA8b9KrmbS6uQK5wbO4bccmM/kb0JJYYk9YaXceLHyr074w7X4JXCWhYtp1juk5aIjHPbavPLPCXOIXotIKlHCRJgSeQD82yKvvmRPHVrNNaSeDAtJu/NQ6lKBth9aWAYmMF9jt0infKdStIIGwUyleZAAfqAKiUlJYgg7g5FZLXbt5SmKlOWbyFSA2BePBodp5F6IONWbabYICQA4AAdiVDUQHUQ5y7VC0RvJOTk+UyfGrhUa0IGPEAzzz4VpcHYqpaUgIGdbkF206WDNu+fat34f4iylX/uCiliGSWloM9ZrXiI6R4Usquo4DiBpBrj7l8aiRirPD8eQGBrT9Mrzrrr3Fhs+VUr3FisVPGvvUTxpBcFjzp6X5aVxcVncXxDCM/v61VrvFloGHJI5QJ5f7VC/xLzSvRzg/E3CxI+l2kh+YjO2cVQKqe5cH2OZ6+Rn26uErDZ8tz4Qw/2srWsgxUBu4jH+jNSuXSkOAQCDpJfBdJxnccs1S1wBzL7dRtI3jeOlMtT86nVYe+jfAxOS0Oz9Jqv8w9J6A4mjFBCNRSWch27rgB55hxHWqqjUGnevFTaiSzAEknuiAA+wqNy2ouVPCUkknYgBOfEeVRSMEghOCQHD+cP0oZOztIf3/s+tIzA7df39609tTFyBuO8HEpIxzlwdiAdqipsvv5tz2f2qPzJBI1SCynY7yxBY9CD1pGdgz6gILAguccg0ud/4nEO6pCQID/URudLhxkCD/wDt1oZuEl3kMzucYZ9g2OoqL0gk3kJz/wBfr0wW2HBlyC0FwfIgsaVtQBBUNQBDhyHALkOMOIcc6e8kBmaQ8F2d4L7jeg0ra0NKVE9FAe2k0qYKQw7qnaTqDEucDTEMGnBO7BVJrNtTBTHI0kNkHveRdI/XqL+CYbm7gJLu7FnPiSzQ0gyXCncCMfUDu+Rmhkjn++vhVk0LvFi4hNkiyj5eshYTpUsmdJUIYnDgAVQs2zkZEjB9R5P5daYadKnKnBGkABt9Tl4P0tBdzje52N2svhlm5aXpXpIBAB+oMROIJmiQrVNQSESXUfEaGO8Mpx1hqZRKSQQUqBIIMEEQxBDggu9IIcOS056Ox3cmcVC6BqLKfqQxPk/OqJe4W4lS0g6lDu6kwhy4dKVOoDJ7xbw2oIuDUopB0O7agFFOqACRJxgHm0VVQpj+yMEelOzB4IPUPy2kedAiV248y75JeOVSSdmAaCxd5J5t0iIoIV0qVr99fakF6yQ4csIBLY5xv6+lG7rJIJJlwzNMMXmOg86q21M7gFxDvGJg/eJqdvP77PVEuJVVmxxJCgRtMZ9sNVPWQkpeCQWjZ28MmOtE4G2pSiyCsJGpQD/S4EtIDketOUsW133fbfOefiSaieJ61RvYDUEXKLRjVXxelu8C4eHjoX3oR441Tv3nCRsA2N3JPjz86hcXAAaBMMS5JGTMEcvZyfqn+YvK43kTIn93wKt3+DULKLjp0rJAAUCoFLO6cjIzmuf1Va+eTJOAIL7MkD09h5UfosFVmoaniMieX+Ul322GD/VNfGmCGUHCt5fOfKIiinIioRn/ADlQ9dQuLplLl4D8o6Y8qmgb/wA1WkIKlaAdQS5YKLDUBsWAquSD+5qSUPgPBfowJiZYB/L1hdSxbwOdiARDCZ/d0aCh+8qiQGHOYbaGl53hobrBFFOkEA6nbow8sz7dafhuGUspSkEqUQlI/wCSiUgAHD94ZYUjAqafpJAxvMZDREuc8o6uq2zghiHfy2geNDSqCAYO0z/bdedAQSN2ikakFN16HFOLgKgSIhwmIgFndi2/OkZW0qWCA6m7yodgI1E7CZJiR0qKEOWDB/8AkQB6lgKSlMTpJaRnI61EmgGFPUinm7/vWmoC1cWWAcsMAmATJYPDmmuK7qcFnwC4kwTg8w3PxqKlMMZ3l2nyby2qIUcf9QD+CaojoS5ADuSzRviXpK4gkJBPdSCExgElRbzL+dCX0/Z/R5VJKHKYIBIDs4kn9boaCOFNyP4wXg58Yk1JK1aCl+4DqKdTB20uzye83rUUFTslIUQ8aXJiXAkszjkz86awUOnWCQ7qYyUuIGwLA+tGg2qC4BJlyZ3Hv15CkhAJbUBzUXb2BPTFWOIv2yq4LdsBBJFsrLrSNeoOUsFLbuuQQx6Aim2aYFK8J2h3bO8gQJ6/ip6gFMySAZIJnS4hReFZw0iKEgvk4aCTIhLCDLc4ZPgKZCHcgFgHPQOB9yPWgLSR3Spw7gM8yCXbkGE9acLod5TsWILOeRy5EBhhh70xXjpkvmTM4hh5UBZK+X7+mn10JV10phIZw4ZzL96XLOwLdNqlbUHGpwBCmZ2fZ96NAifXpvAc+29CKqezdAy7Mr6SxcggeTs/R6G7++SNg/rQBPmxUFHzxP7+xT8PpOp86SU95g/L6S/g48ai8HAb1L/pP6HAT1cHCqKBcCVfL1aCsju6i5AfDtLHkaqIQr1wOfhzEe1NrMh4fAMPz60tODKW7mXfL83fx8acqTo/lrfMadLeup+rNQrZIZTYO4cPljDHGD1prqwZZug8OrnrTpGU6jzJgN1OwHU4FTKFoAPeAUFJbvAsGJB20l3bpO1A1AncDpO3lvWh2Z2ZdvJuqtIUs20alFL9xIgkttt4PSNTsqTqTrB0uHZnZ5Z4dqjdAEAguAXHUO3iHY9QakvhiLesiCSlJcZDEuMsxExJGZp+AsIWoi5c+WlidWkq72klKWG6iGfbO1K00ABpJnUG2JZOHJfuyUjzGN4ogvqESCxYkSBjLxIbymmdwzCHL958YiG3x50IroIa5naAHYvnxOZA8qfjOI1K1MlLjCXAHQAksOm1BuBoZiMuCD4Zx/dReM+VI0wxB5j7f3imuLDJASAQDqM946iQS5YQQIYRzcmCVNj/AK/fzTCgC3EMSxB2wRzlj4e9SUxU7Mk7O5H2f2qKbjl1MqP5ajtpALTAZmLY6ik5wdsUAxpVYuW0J+pawCHQTbHeTzm5EgiHxnkqAktROo4fIEBndg2zswoBLUqVMhbKUstSklQGGUzEhQD8w8x/x60HSGzvlt29TilSoKok79GqFKlQcO+0Z5f0HbpSZ92gn2xSpUyImXby2/upoIKsABzEkD8x+vTUqDWeOQkLUlK/mJBYLYjUNiAZENBodm2Vd0fUVAJDCSSwkkaRP2fmHpUWlBLvEKuqClMSwEBKYSkAQAB9I8/Gi9pcUF3FLAQnUT3U6mEA/wApMkySTHqqVMK91BABLd4ag3JyOUSDUbX1B1aRzZ2bEb09KkZ13iqSACwEADzLZPM704LEOxYykvtzZnB6H0pUqZIpidjnqHn7U2lvHbrSpUjERaUUFf8AFKkpJjKgoj2SaFqEx/n7+aVKkaVy4VaSSSWAnkO6kCZASBy5dTrXfm8KE6bkXrSVEJJHdX/FTgOY6ilSpkyfmqGCRn3DH1EUIKaaalSNJSgzO7ydmMxidjyoa42aAeeQ4PoRT0qQOts5Bcie8MgA7Pgn2aaKEFYACUjSlTEAusodatTqyEnLN3QBvT0qRq6bhDzsBjqDy6Uxw4DDHm3j/lKlQRLUHgMOTv7sKZ6VKgJGlSpUB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/>
          </a:p>
        </p:txBody>
      </p:sp>
      <p:sp>
        <p:nvSpPr>
          <p:cNvPr id="8" name="Прямоугольник 7"/>
          <p:cNvSpPr/>
          <p:nvPr/>
        </p:nvSpPr>
        <p:spPr>
          <a:xfrm>
            <a:off x="642910" y="5000636"/>
            <a:ext cx="8143932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800" dirty="0" smtClean="0"/>
              <a:t>За своєю морфологією зоряні скупчення історично поділяються на два типи — </a:t>
            </a:r>
            <a:r>
              <a:rPr lang="vi-VN" sz="2800" dirty="0" smtClean="0">
                <a:hlinkClick r:id="rId2" tooltip="Кульове скупчення"/>
              </a:rPr>
              <a:t>кулясті</a:t>
            </a:r>
            <a:r>
              <a:rPr lang="vi-VN" sz="2800" dirty="0" smtClean="0"/>
              <a:t> і </a:t>
            </a:r>
            <a:r>
              <a:rPr lang="vi-VN" sz="2800" dirty="0" smtClean="0">
                <a:hlinkClick r:id="rId3" tooltip="Розсіяне скупчення"/>
              </a:rPr>
              <a:t>розсіяні</a:t>
            </a:r>
            <a:r>
              <a:rPr lang="vi-VN" sz="2800" dirty="0" smtClean="0"/>
              <a:t>. </a:t>
            </a:r>
            <a:endParaRPr lang="uk-UA" sz="2800" dirty="0" smtClean="0"/>
          </a:p>
        </p:txBody>
      </p:sp>
      <p:pic>
        <p:nvPicPr>
          <p:cNvPr id="2056" name="Picture 8" descr="http://vidomosti-ua.com/files/images/20111020/25_web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00034" y="1643050"/>
            <a:ext cx="8143932" cy="3286148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14282" y="214290"/>
            <a:ext cx="7358114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000" b="1" dirty="0"/>
              <a:t>Кулясте зоряне скупчення </a:t>
            </a:r>
            <a:r>
              <a:rPr lang="uk-UA" sz="2000" dirty="0"/>
              <a:t>— зоряне скупчення, що відрізняється від </a:t>
            </a:r>
            <a:r>
              <a:rPr lang="uk-UA" sz="2000" dirty="0" smtClean="0"/>
              <a:t>розсіяного скупчення більшою </a:t>
            </a:r>
            <a:r>
              <a:rPr lang="uk-UA" sz="2000" dirty="0"/>
              <a:t>кількістю </a:t>
            </a:r>
            <a:r>
              <a:rPr lang="uk-UA" sz="2000" dirty="0" smtClean="0"/>
              <a:t>зірок і </a:t>
            </a:r>
            <a:r>
              <a:rPr lang="uk-UA" sz="2000" dirty="0"/>
              <a:t>чітко окресленою симетричною формою зі збільшенням концентрації </a:t>
            </a:r>
            <a:r>
              <a:rPr lang="uk-UA" sz="2000" dirty="0" smtClean="0"/>
              <a:t>зірок</a:t>
            </a:r>
            <a:r>
              <a:rPr lang="uk-UA" sz="2000" dirty="0"/>
              <a:t> до центру скупчення.</a:t>
            </a:r>
          </a:p>
        </p:txBody>
      </p:sp>
      <p:pic>
        <p:nvPicPr>
          <p:cNvPr id="1034" name="Picture 10" descr="http://upload.wikimedia.org/wikipedia/commons/thumb/6/6a/A_Swarm_of_Ancient_Stars_-_GPN-2000-000930.jpg/135px-A_Swarm_of_Ancient_Stars_-_GPN-2000-00093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358050" y="928670"/>
            <a:ext cx="1785950" cy="1878556"/>
          </a:xfrm>
          <a:prstGeom prst="rect">
            <a:avLst/>
          </a:prstGeom>
          <a:noFill/>
        </p:spPr>
      </p:pic>
      <p:sp>
        <p:nvSpPr>
          <p:cNvPr id="15" name="Прямоугольник 14"/>
          <p:cNvSpPr/>
          <p:nvPr/>
        </p:nvSpPr>
        <p:spPr>
          <a:xfrm>
            <a:off x="3786182" y="3071810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/>
              <a:t>У </a:t>
            </a:r>
            <a:r>
              <a:rPr lang="ru-RU" dirty="0" err="1"/>
              <a:t>нашій</a:t>
            </a:r>
            <a:r>
              <a:rPr lang="ru-RU" dirty="0"/>
              <a:t> </a:t>
            </a:r>
            <a:r>
              <a:rPr lang="ru-RU" dirty="0" err="1"/>
              <a:t>Галактиці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відомо</a:t>
            </a:r>
            <a:r>
              <a:rPr lang="ru-RU" dirty="0"/>
              <a:t> </a:t>
            </a:r>
            <a:r>
              <a:rPr lang="ru-RU" dirty="0" err="1"/>
              <a:t>близько</a:t>
            </a:r>
            <a:r>
              <a:rPr lang="ru-RU" dirty="0"/>
              <a:t> </a:t>
            </a:r>
            <a:r>
              <a:rPr lang="ru-RU" dirty="0" smtClean="0"/>
              <a:t>150. </a:t>
            </a:r>
            <a:r>
              <a:rPr lang="ru-RU" dirty="0" err="1"/>
              <a:t>Найбільше</a:t>
            </a:r>
            <a:r>
              <a:rPr lang="ru-RU" dirty="0"/>
              <a:t> </a:t>
            </a:r>
            <a:r>
              <a:rPr lang="ru-RU" dirty="0" err="1"/>
              <a:t>кулясте</a:t>
            </a:r>
            <a:r>
              <a:rPr lang="ru-RU" dirty="0"/>
              <a:t> </a:t>
            </a:r>
            <a:r>
              <a:rPr lang="ru-RU" dirty="0" err="1"/>
              <a:t>скупчення</a:t>
            </a:r>
            <a:r>
              <a:rPr lang="ru-RU" dirty="0"/>
              <a:t> </a:t>
            </a:r>
            <a:r>
              <a:rPr lang="ru-RU" dirty="0" err="1"/>
              <a:t>нашої</a:t>
            </a:r>
            <a:r>
              <a:rPr lang="ru-RU" dirty="0"/>
              <a:t> галактики - </a:t>
            </a:r>
            <a:r>
              <a:rPr lang="ru-RU" dirty="0">
                <a:hlinkClick r:id="rId3" tooltip="NGC 5139"/>
              </a:rPr>
              <a:t>Омега </a:t>
            </a:r>
            <a:r>
              <a:rPr lang="ru-RU" dirty="0" smtClean="0">
                <a:hlinkClick r:id="rId3" tooltip="NGC 5139"/>
              </a:rPr>
              <a:t>Центавра</a:t>
            </a:r>
            <a:r>
              <a:rPr lang="ru-RU" baseline="30000" dirty="0"/>
              <a:t>.</a:t>
            </a:r>
            <a:endParaRPr lang="uk-UA" dirty="0"/>
          </a:p>
        </p:txBody>
      </p:sp>
      <p:pic>
        <p:nvPicPr>
          <p:cNvPr id="1038" name="Picture 14" descr="Зовнішній вигляд ω Центавра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71472" y="2071678"/>
            <a:ext cx="2857520" cy="2686070"/>
          </a:xfrm>
          <a:prstGeom prst="rect">
            <a:avLst/>
          </a:prstGeom>
          <a:noFill/>
        </p:spPr>
      </p:pic>
      <p:sp>
        <p:nvSpPr>
          <p:cNvPr id="19" name="Прямоугольник 18"/>
          <p:cNvSpPr/>
          <p:nvPr/>
        </p:nvSpPr>
        <p:spPr>
          <a:xfrm>
            <a:off x="285720" y="5000636"/>
            <a:ext cx="4572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uk-UA" dirty="0"/>
              <a:t>На відміну від </a:t>
            </a:r>
            <a:r>
              <a:rPr lang="uk-UA" dirty="0" smtClean="0"/>
              <a:t>розсіяних скупчень, </a:t>
            </a:r>
            <a:r>
              <a:rPr lang="uk-UA" dirty="0"/>
              <a:t>міжзоряні середовища кулястих скупчень містять мало </a:t>
            </a:r>
            <a:r>
              <a:rPr lang="uk-UA" dirty="0" smtClean="0"/>
              <a:t>газу: це пояснюється їх низькою параболічною швидкістю та їх більшим віком.</a:t>
            </a:r>
            <a:endParaRPr lang="uk-UA" dirty="0"/>
          </a:p>
        </p:txBody>
      </p:sp>
      <p:cxnSp>
        <p:nvCxnSpPr>
          <p:cNvPr id="24" name="Скругленная соединительная линия 23"/>
          <p:cNvCxnSpPr/>
          <p:nvPr/>
        </p:nvCxnSpPr>
        <p:spPr>
          <a:xfrm rot="10800000" flipV="1">
            <a:off x="3714744" y="4000504"/>
            <a:ext cx="1357322" cy="571504"/>
          </a:xfrm>
          <a:prstGeom prst="curvedConnector3">
            <a:avLst>
              <a:gd name="adj1" fmla="val 44883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Прямоугольник 26"/>
          <p:cNvSpPr/>
          <p:nvPr/>
        </p:nvSpPr>
        <p:spPr>
          <a:xfrm>
            <a:off x="4572000" y="5143512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/>
              <a:t>В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smtClean="0"/>
              <a:t>галактиках </a:t>
            </a:r>
            <a:r>
              <a:rPr lang="ru-RU" dirty="0" err="1" smtClean="0"/>
              <a:t>спостерігаються</a:t>
            </a:r>
            <a:r>
              <a:rPr lang="ru-RU" dirty="0" smtClean="0"/>
              <a:t> </a:t>
            </a:r>
            <a:r>
              <a:rPr lang="ru-RU" dirty="0" err="1" smtClean="0"/>
              <a:t>відносно</a:t>
            </a:r>
            <a:r>
              <a:rPr lang="ru-RU" dirty="0" smtClean="0"/>
              <a:t> </a:t>
            </a:r>
            <a:r>
              <a:rPr lang="ru-RU" dirty="0" err="1" smtClean="0"/>
              <a:t>молодші</a:t>
            </a:r>
            <a:r>
              <a:rPr lang="ru-RU" dirty="0" smtClean="0"/>
              <a:t> </a:t>
            </a:r>
            <a:r>
              <a:rPr lang="ru-RU" dirty="0" err="1"/>
              <a:t>кулясті</a:t>
            </a:r>
            <a:r>
              <a:rPr lang="ru-RU" dirty="0"/>
              <a:t> </a:t>
            </a:r>
            <a:r>
              <a:rPr lang="ru-RU" dirty="0" err="1"/>
              <a:t>скупчення</a:t>
            </a:r>
            <a:r>
              <a:rPr lang="ru-RU" dirty="0"/>
              <a:t>.</a:t>
            </a:r>
            <a:endParaRPr lang="uk-UA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357166"/>
            <a:ext cx="650084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000" b="1" dirty="0"/>
              <a:t>Розсіяне зоряне скупчення</a:t>
            </a:r>
            <a:r>
              <a:rPr lang="uk-UA" sz="2000" dirty="0"/>
              <a:t> (відкрите </a:t>
            </a:r>
            <a:r>
              <a:rPr lang="uk-UA" sz="2000" dirty="0" smtClean="0"/>
              <a:t>скупчення) – зоряне скупчення, у </a:t>
            </a:r>
            <a:r>
              <a:rPr lang="uk-UA" sz="2000" dirty="0"/>
              <a:t>структурі </a:t>
            </a:r>
            <a:r>
              <a:rPr lang="uk-UA" sz="2000" dirty="0" smtClean="0"/>
              <a:t>якого виділяють</a:t>
            </a:r>
            <a:r>
              <a:rPr lang="uk-UA" sz="2000" dirty="0"/>
              <a:t> </a:t>
            </a:r>
            <a:r>
              <a:rPr lang="uk-UA" sz="2000" i="1" dirty="0" smtClean="0"/>
              <a:t>ядро</a:t>
            </a:r>
            <a:r>
              <a:rPr lang="uk-UA" sz="2000" i="1" dirty="0"/>
              <a:t> </a:t>
            </a:r>
            <a:r>
              <a:rPr lang="uk-UA" sz="2000" dirty="0" smtClean="0"/>
              <a:t>і</a:t>
            </a:r>
            <a:r>
              <a:rPr lang="uk-UA" sz="2000" dirty="0"/>
              <a:t> </a:t>
            </a:r>
            <a:r>
              <a:rPr lang="uk-UA" sz="2000" i="1" dirty="0"/>
              <a:t>корону</a:t>
            </a:r>
            <a:r>
              <a:rPr lang="uk-UA" sz="2000" dirty="0"/>
              <a:t>, діаметр якої в 2—10 разів більший за діаметр ядра.</a:t>
            </a:r>
          </a:p>
        </p:txBody>
      </p:sp>
      <p:pic>
        <p:nvPicPr>
          <p:cNvPr id="16386" name="Picture 2" descr="http://upload.wikimedia.org/wikipedia/commons/thumb/2/27/Open_cluster_HR_diagram_ages.gif/280px-Open_cluster_HR_diagram_ages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286512" y="714356"/>
            <a:ext cx="2643205" cy="2071702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214282" y="1928802"/>
            <a:ext cx="4572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uk-UA" dirty="0"/>
              <a:t>Вік розсіяних скупчень — від десятків мільйонів до мільярда років. Внаслідок цього вони можуть суттєво відрізнятися одне від одного зоряним складом і, отже, виглядом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214282" y="3571876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uk-UA" dirty="0"/>
              <a:t>На відміну від </a:t>
            </a:r>
            <a:r>
              <a:rPr lang="uk-UA" dirty="0" smtClean="0"/>
              <a:t>кулястих скупчень, </a:t>
            </a:r>
            <a:r>
              <a:rPr lang="uk-UA" dirty="0"/>
              <a:t>розсіяні скупчення містять порівняно небагато </a:t>
            </a:r>
            <a:r>
              <a:rPr lang="uk-UA" dirty="0" smtClean="0"/>
              <a:t>зір</a:t>
            </a:r>
            <a:r>
              <a:rPr lang="uk-UA" dirty="0"/>
              <a:t> і мають неправильну форму.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142844" y="4826675"/>
            <a:ext cx="571504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dirty="0"/>
              <a:t>Наразі відомо понад півтори тисячі таких скупчень, хоча вважається, що в нашій Галактиці їх має бути в десятки разів </a:t>
            </a:r>
            <a:r>
              <a:rPr lang="uk-UA" dirty="0" smtClean="0"/>
              <a:t>більше. Деякі </a:t>
            </a:r>
            <a:r>
              <a:rPr lang="uk-UA" dirty="0"/>
              <a:t>розсіяні зоряні скупчення можна спостерігати неозброєним оком: </a:t>
            </a:r>
            <a:r>
              <a:rPr lang="uk-UA" dirty="0">
                <a:hlinkClick r:id="rId3" tooltip="Стожари"/>
              </a:rPr>
              <a:t>Стожари</a:t>
            </a:r>
            <a:r>
              <a:rPr lang="uk-UA" dirty="0"/>
              <a:t> (1,4</a:t>
            </a:r>
            <a:r>
              <a:rPr lang="en-US" baseline="30000" dirty="0"/>
              <a:t>m</a:t>
            </a:r>
            <a:r>
              <a:rPr lang="en-US" dirty="0"/>
              <a:t>), </a:t>
            </a:r>
            <a:r>
              <a:rPr lang="uk-UA" dirty="0" err="1">
                <a:hlinkClick r:id="rId4" tooltip="Гіади (зоряне скупчення)"/>
              </a:rPr>
              <a:t>Гіади</a:t>
            </a:r>
            <a:r>
              <a:rPr lang="uk-UA" dirty="0"/>
              <a:t> (0,8</a:t>
            </a:r>
            <a:r>
              <a:rPr lang="en-US" baseline="30000" dirty="0"/>
              <a:t>m</a:t>
            </a:r>
            <a:r>
              <a:rPr lang="en-US" dirty="0"/>
              <a:t>), </a:t>
            </a:r>
            <a:r>
              <a:rPr lang="uk-UA" dirty="0">
                <a:hlinkClick r:id="rId5" tooltip="Ясла (зоряне скупчення)"/>
              </a:rPr>
              <a:t>Ясла</a:t>
            </a:r>
            <a:r>
              <a:rPr lang="uk-UA" dirty="0"/>
              <a:t> (3,9</a:t>
            </a:r>
            <a:r>
              <a:rPr lang="en-US" baseline="30000" dirty="0"/>
              <a:t>m</a:t>
            </a:r>
            <a:r>
              <a:rPr lang="en-US" dirty="0"/>
              <a:t>).</a:t>
            </a:r>
            <a:endParaRPr lang="uk-UA" dirty="0"/>
          </a:p>
        </p:txBody>
      </p:sp>
      <p:pic>
        <p:nvPicPr>
          <p:cNvPr id="16388" name="Picture 4" descr="Стожари, знімок телескопа «Хаббл»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286512" y="3143248"/>
            <a:ext cx="2643206" cy="1903108"/>
          </a:xfrm>
          <a:prstGeom prst="rect">
            <a:avLst/>
          </a:prstGeom>
          <a:noFill/>
        </p:spPr>
      </p:pic>
      <p:sp>
        <p:nvSpPr>
          <p:cNvPr id="10" name="Прямоугольник 9"/>
          <p:cNvSpPr/>
          <p:nvPr/>
        </p:nvSpPr>
        <p:spPr>
          <a:xfrm>
            <a:off x="6027826" y="5072074"/>
            <a:ext cx="3116174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1400" dirty="0"/>
              <a:t>Стожари, знімок </a:t>
            </a:r>
            <a:r>
              <a:rPr lang="uk-UA" sz="1400" dirty="0" smtClean="0"/>
              <a:t>телескопа </a:t>
            </a:r>
            <a:r>
              <a:rPr lang="uk-UA" sz="1400" dirty="0" err="1" smtClean="0"/>
              <a:t>“Хаббл”</a:t>
            </a:r>
            <a:endParaRPr lang="uk-UA" sz="14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 descr="http://www.refine.org.ua/images/referats/65/image00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2910" y="785794"/>
            <a:ext cx="7929618" cy="5024528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00034" y="285728"/>
            <a:ext cx="8143932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000" dirty="0"/>
              <a:t>Важливі відомості про еволюцію </a:t>
            </a:r>
            <a:r>
              <a:rPr lang="uk-UA" sz="2000" dirty="0" smtClean="0"/>
              <a:t>зоряних скупчень дає </a:t>
            </a:r>
            <a:r>
              <a:rPr lang="uk-UA" sz="2000" dirty="0"/>
              <a:t>вивчення </a:t>
            </a:r>
            <a:r>
              <a:rPr lang="uk-UA" sz="2000" i="1" u="sng" dirty="0" smtClean="0">
                <a:hlinkClick r:id="rId2"/>
              </a:rPr>
              <a:t> діаграм </a:t>
            </a:r>
            <a:r>
              <a:rPr lang="uk-UA" sz="2000" i="1" u="sng" dirty="0" err="1" smtClean="0">
                <a:hlinkClick r:id="rId2"/>
              </a:rPr>
              <a:t>Герцшпрунга</a:t>
            </a:r>
            <a:r>
              <a:rPr lang="uk-UA" sz="2000" i="1" u="sng" dirty="0" smtClean="0">
                <a:hlinkClick r:id="rId2"/>
              </a:rPr>
              <a:t> </a:t>
            </a:r>
            <a:r>
              <a:rPr lang="uk-UA" sz="2000" i="1" u="sng" dirty="0">
                <a:hlinkClick r:id="rId2"/>
              </a:rPr>
              <a:t>— </a:t>
            </a:r>
            <a:r>
              <a:rPr lang="uk-UA" sz="2000" i="1" u="sng" dirty="0" err="1">
                <a:hlinkClick r:id="rId2"/>
              </a:rPr>
              <a:t>Ресселла</a:t>
            </a:r>
            <a:r>
              <a:rPr lang="uk-UA" sz="2000" i="1" u="sng" dirty="0">
                <a:hlinkClick r:id="rId2"/>
              </a:rPr>
              <a:t> </a:t>
            </a:r>
            <a:r>
              <a:rPr lang="uk-UA" sz="2000" dirty="0"/>
              <a:t> або діаграм «зоряна величина — показник кольору</a:t>
            </a:r>
            <a:r>
              <a:rPr lang="uk-UA" sz="2000" dirty="0" smtClean="0"/>
              <a:t>».</a:t>
            </a:r>
          </a:p>
          <a:p>
            <a:endParaRPr lang="uk-UA" sz="2000" dirty="0" smtClean="0"/>
          </a:p>
          <a:p>
            <a:r>
              <a:rPr lang="uk-UA" sz="2000" dirty="0" smtClean="0"/>
              <a:t> </a:t>
            </a:r>
            <a:r>
              <a:rPr lang="uk-UA" sz="2000" dirty="0"/>
              <a:t>Діаграми залежності </a:t>
            </a:r>
            <a:r>
              <a:rPr lang="uk-UA" sz="2000" dirty="0" smtClean="0"/>
              <a:t>типових </a:t>
            </a:r>
            <a:r>
              <a:rPr lang="uk-UA" sz="2000" dirty="0"/>
              <a:t>розсіяних і кульових </a:t>
            </a:r>
            <a:r>
              <a:rPr lang="uk-UA" sz="2000" dirty="0" smtClean="0"/>
              <a:t> зоряних скупчень </a:t>
            </a:r>
            <a:r>
              <a:rPr lang="uk-UA" sz="2000" dirty="0"/>
              <a:t>нашої Галактики істотно різні </a:t>
            </a:r>
            <a:r>
              <a:rPr lang="uk-UA" sz="2000" dirty="0" smtClean="0"/>
              <a:t>Інтерпретація </a:t>
            </a:r>
            <a:r>
              <a:rPr lang="uk-UA" sz="2000" dirty="0"/>
              <a:t>цих діаграм з точки зору сучасних теорій зоряної еволюції дозволяє укласти, що зірки типових кульових </a:t>
            </a:r>
            <a:r>
              <a:rPr lang="uk-UA" sz="2000" dirty="0" smtClean="0"/>
              <a:t>зоряних скупчень  в </a:t>
            </a:r>
            <a:r>
              <a:rPr lang="uk-UA" sz="2000" dirty="0"/>
              <a:t>100—1000 разів старше за зірки розсіяних </a:t>
            </a:r>
            <a:r>
              <a:rPr lang="uk-UA" sz="2000" dirty="0" smtClean="0"/>
              <a:t>зоряних скупчень</a:t>
            </a:r>
            <a:endParaRPr lang="uk-UA" sz="2000" dirty="0"/>
          </a:p>
        </p:txBody>
      </p:sp>
      <p:pic>
        <p:nvPicPr>
          <p:cNvPr id="17410" name="Picture 2" descr="http://upload.wikimedia.org/wikipedia/commons/f/fe/HRDiagram_ru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857884" y="3286124"/>
            <a:ext cx="2683584" cy="3429024"/>
          </a:xfrm>
          <a:prstGeom prst="rect">
            <a:avLst/>
          </a:prstGeom>
          <a:noFill/>
        </p:spPr>
      </p:pic>
      <p:pic>
        <p:nvPicPr>
          <p:cNvPr id="17412" name="Picture 4" descr="http://elementy.ru/images/eltbook/hertzsprung_russell_diagram__520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71472" y="3286124"/>
            <a:ext cx="5072098" cy="3476395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28596" y="285728"/>
            <a:ext cx="814393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000" b="1" dirty="0"/>
              <a:t>Зо́ряні асоціа́ції</a:t>
            </a:r>
            <a:r>
              <a:rPr lang="vi-VN" sz="2000" dirty="0"/>
              <a:t> — угрупування гравітаційно непов'язаних або слабопов'язаних між собою молодих </a:t>
            </a:r>
            <a:r>
              <a:rPr lang="uk-UA" sz="2000" dirty="0" smtClean="0"/>
              <a:t>зір </a:t>
            </a:r>
            <a:r>
              <a:rPr lang="vi-VN" sz="2000" dirty="0" smtClean="0"/>
              <a:t>(віком </a:t>
            </a:r>
            <a:r>
              <a:rPr lang="vi-VN" sz="2000" dirty="0"/>
              <a:t>до декількох мільйонів років), об'єднаних спільним походженням.</a:t>
            </a:r>
            <a:endParaRPr lang="uk-UA" sz="20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500034" y="1500174"/>
            <a:ext cx="8001056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dirty="0"/>
              <a:t>За типом зоряного населення асоціації поділяють на</a:t>
            </a:r>
            <a:r>
              <a:rPr lang="uk-UA" dirty="0" smtClean="0"/>
              <a:t>:</a:t>
            </a:r>
          </a:p>
          <a:p>
            <a:endParaRPr lang="uk-UA" dirty="0"/>
          </a:p>
          <a:p>
            <a:pPr>
              <a:buFont typeface="Arial" pitchFamily="34" charset="0"/>
              <a:buChar char="•"/>
            </a:pPr>
            <a:r>
              <a:rPr lang="uk-UA" b="1" dirty="0" smtClean="0"/>
              <a:t> </a:t>
            </a:r>
            <a:r>
              <a:rPr lang="en-US" b="1" dirty="0" smtClean="0"/>
              <a:t>OB-</a:t>
            </a:r>
            <a:r>
              <a:rPr lang="uk-UA" b="1" dirty="0"/>
              <a:t>асоціації</a:t>
            </a:r>
            <a:r>
              <a:rPr lang="uk-UA" dirty="0"/>
              <a:t>, що здебільшого складаються з гарячих </a:t>
            </a:r>
            <a:r>
              <a:rPr lang="uk-UA" dirty="0" smtClean="0"/>
              <a:t>зір спектральних класів </a:t>
            </a:r>
            <a:r>
              <a:rPr lang="uk-UA" dirty="0"/>
              <a:t> </a:t>
            </a:r>
            <a:r>
              <a:rPr lang="en-US" dirty="0" smtClean="0"/>
              <a:t>O </a:t>
            </a:r>
            <a:r>
              <a:rPr lang="uk-UA" dirty="0"/>
              <a:t>та </a:t>
            </a:r>
            <a:r>
              <a:rPr lang="en-US" dirty="0"/>
              <a:t>B;</a:t>
            </a:r>
          </a:p>
          <a:p>
            <a:pPr>
              <a:buFont typeface="Arial" pitchFamily="34" charset="0"/>
              <a:buChar char="•"/>
            </a:pPr>
            <a:r>
              <a:rPr lang="uk-UA" b="1" dirty="0" smtClean="0"/>
              <a:t> </a:t>
            </a:r>
            <a:r>
              <a:rPr lang="en-US" b="1" dirty="0" smtClean="0"/>
              <a:t>T-</a:t>
            </a:r>
            <a:r>
              <a:rPr lang="uk-UA" b="1" dirty="0"/>
              <a:t>асоціації</a:t>
            </a:r>
            <a:r>
              <a:rPr lang="uk-UA" dirty="0"/>
              <a:t>, характерні об'єкти яких — </a:t>
            </a:r>
            <a:r>
              <a:rPr lang="uk-UA" dirty="0" smtClean="0"/>
              <a:t>змінні зорі типу Т Тельця.</a:t>
            </a:r>
            <a:endParaRPr lang="uk-UA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285720" y="3429000"/>
            <a:ext cx="4357718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dirty="0"/>
              <a:t>Зоряні асоціації виявив </a:t>
            </a:r>
            <a:r>
              <a:rPr lang="uk-UA" dirty="0">
                <a:hlinkClick r:id="rId2" tooltip="Амбарцумян Віктор Амазаспович"/>
              </a:rPr>
              <a:t>В. А. </a:t>
            </a:r>
            <a:r>
              <a:rPr lang="uk-UA" dirty="0" err="1">
                <a:hlinkClick r:id="rId2" tooltip="Амбарцумян Віктор Амазаспович"/>
              </a:rPr>
              <a:t>Амбарцумян</a:t>
            </a:r>
            <a:r>
              <a:rPr lang="uk-UA" dirty="0"/>
              <a:t> 1948 року й передбачив їх розпад. </a:t>
            </a:r>
            <a:endParaRPr lang="uk-UA" dirty="0" smtClean="0"/>
          </a:p>
          <a:p>
            <a:r>
              <a:rPr lang="uk-UA" dirty="0" smtClean="0"/>
              <a:t>Пізніше </a:t>
            </a:r>
            <a:r>
              <a:rPr lang="uk-UA" dirty="0"/>
              <a:t>дослідження </a:t>
            </a:r>
            <a:r>
              <a:rPr lang="uk-UA" dirty="0">
                <a:hlinkClick r:id="rId3" tooltip="Адріан Блаау"/>
              </a:rPr>
              <a:t>Адріана </a:t>
            </a:r>
            <a:r>
              <a:rPr lang="uk-UA" dirty="0" err="1">
                <a:hlinkClick r:id="rId3" tooltip="Адріан Блаау"/>
              </a:rPr>
              <a:t>Блаау</a:t>
            </a:r>
            <a:r>
              <a:rPr lang="uk-UA" dirty="0"/>
              <a:t>, </a:t>
            </a:r>
            <a:r>
              <a:rPr lang="uk-UA" dirty="0" smtClean="0">
                <a:hlinkClick r:id="rId4" tooltip="Маркарян Веніамін Егішевич"/>
              </a:rPr>
              <a:t>В.Е.</a:t>
            </a:r>
            <a:r>
              <a:rPr lang="uk-UA" dirty="0" err="1" smtClean="0">
                <a:hlinkClick r:id="rId4" tooltip="Маркарян Веніамін Егішевич"/>
              </a:rPr>
              <a:t>Маркаряна</a:t>
            </a:r>
            <a:r>
              <a:rPr lang="uk-UA" dirty="0"/>
              <a:t>, </a:t>
            </a:r>
            <a:r>
              <a:rPr lang="uk-UA" dirty="0">
                <a:hlinkClick r:id="rId5" tooltip="Копилов Іван Михейович"/>
              </a:rPr>
              <a:t>І.М.Копилова</a:t>
            </a:r>
            <a:r>
              <a:rPr lang="uk-UA" dirty="0"/>
              <a:t> та інших підтвердили факт розширення зоряних асоціацій. </a:t>
            </a:r>
            <a:endParaRPr lang="uk-UA" dirty="0" smtClean="0"/>
          </a:p>
        </p:txBody>
      </p:sp>
      <p:pic>
        <p:nvPicPr>
          <p:cNvPr id="19458" name="Picture 2" descr="http://upload.wikimedia.org/wikipedia/commons/c/c7/HD_98800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929190" y="3500438"/>
            <a:ext cx="3786214" cy="2232437"/>
          </a:xfrm>
          <a:prstGeom prst="rect">
            <a:avLst/>
          </a:prstGeom>
          <a:noFill/>
        </p:spPr>
      </p:pic>
      <p:sp>
        <p:nvSpPr>
          <p:cNvPr id="11" name="Прямоугольник 10"/>
          <p:cNvSpPr/>
          <p:nvPr/>
        </p:nvSpPr>
        <p:spPr>
          <a:xfrm>
            <a:off x="357158" y="5786454"/>
            <a:ext cx="800105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dirty="0" smtClean="0"/>
              <a:t>Згодом було виявлено, що високі концентрації та малі дисперсії швидкостей зір у </a:t>
            </a:r>
            <a:r>
              <a:rPr lang="en-US" dirty="0" smtClean="0"/>
              <a:t>T-</a:t>
            </a:r>
            <a:r>
              <a:rPr lang="uk-UA" dirty="0" smtClean="0"/>
              <a:t>асоціаціях свідчать про їх стійкість.</a:t>
            </a:r>
            <a:endParaRPr lang="uk-UA" dirty="0"/>
          </a:p>
        </p:txBody>
      </p:sp>
      <p:cxnSp>
        <p:nvCxnSpPr>
          <p:cNvPr id="18" name="Прямая со стрелкой 17"/>
          <p:cNvCxnSpPr/>
          <p:nvPr/>
        </p:nvCxnSpPr>
        <p:spPr>
          <a:xfrm rot="10800000" flipV="1">
            <a:off x="6500826" y="3000372"/>
            <a:ext cx="642942" cy="35719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500034" y="357166"/>
            <a:ext cx="8286808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dirty="0"/>
              <a:t>На відміну від молодих </a:t>
            </a:r>
            <a:r>
              <a:rPr lang="uk-UA" dirty="0" smtClean="0"/>
              <a:t>розсіяних скупчень </a:t>
            </a:r>
            <a:r>
              <a:rPr lang="uk-UA" dirty="0"/>
              <a:t> зоряні асоціації мають більші розміри — десятки </a:t>
            </a:r>
            <a:r>
              <a:rPr lang="uk-UA" dirty="0" smtClean="0"/>
              <a:t>парсек</a:t>
            </a:r>
            <a:r>
              <a:rPr lang="uk-UA" dirty="0"/>
              <a:t> (у ядер розсіяних скупчень — одиниці </a:t>
            </a:r>
            <a:r>
              <a:rPr lang="uk-UA" dirty="0" smtClean="0"/>
              <a:t>парсек) </a:t>
            </a:r>
            <a:r>
              <a:rPr lang="uk-UA" dirty="0"/>
              <a:t>— та меншу </a:t>
            </a:r>
            <a:r>
              <a:rPr lang="uk-UA" dirty="0" smtClean="0"/>
              <a:t>густину зоряного населення: </a:t>
            </a:r>
            <a:r>
              <a:rPr lang="uk-UA" dirty="0"/>
              <a:t>кількість зір в асоціації становить від кількох десятків до </a:t>
            </a:r>
            <a:r>
              <a:rPr lang="uk-UA" dirty="0" smtClean="0"/>
              <a:t>сотень, </a:t>
            </a:r>
            <a:r>
              <a:rPr lang="ru-RU" dirty="0"/>
              <a:t> у той час як </a:t>
            </a:r>
            <a:r>
              <a:rPr lang="ru-RU" dirty="0" err="1" smtClean="0"/>
              <a:t>розсіяні</a:t>
            </a:r>
            <a:r>
              <a:rPr lang="ru-RU" dirty="0" smtClean="0"/>
              <a:t> </a:t>
            </a:r>
            <a:r>
              <a:rPr lang="ru-RU" dirty="0" err="1" smtClean="0"/>
              <a:t>скупчення</a:t>
            </a:r>
            <a:r>
              <a:rPr lang="ru-RU" dirty="0"/>
              <a:t> </a:t>
            </a:r>
            <a:r>
              <a:rPr lang="ru-RU" dirty="0" err="1"/>
              <a:t>налічують</a:t>
            </a:r>
            <a:r>
              <a:rPr lang="ru-RU" dirty="0"/>
              <a:t> </a:t>
            </a:r>
            <a:r>
              <a:rPr lang="ru-RU" dirty="0" err="1"/>
              <a:t>сотні</a:t>
            </a:r>
            <a:r>
              <a:rPr lang="ru-RU" dirty="0"/>
              <a:t> </a:t>
            </a:r>
            <a:r>
              <a:rPr lang="ru-RU" dirty="0" err="1"/>
              <a:t>тисяч</a:t>
            </a:r>
            <a:r>
              <a:rPr lang="ru-RU" dirty="0"/>
              <a:t> </a:t>
            </a:r>
            <a:r>
              <a:rPr lang="ru-RU" dirty="0" err="1"/>
              <a:t>і</a:t>
            </a:r>
            <a:r>
              <a:rPr lang="ru-RU" dirty="0"/>
              <a:t> </a:t>
            </a:r>
            <a:r>
              <a:rPr lang="ru-RU" dirty="0" err="1"/>
              <a:t>більше</a:t>
            </a:r>
            <a:r>
              <a:rPr lang="ru-RU" dirty="0"/>
              <a:t> </a:t>
            </a:r>
            <a:r>
              <a:rPr lang="ru-RU" dirty="0" err="1"/>
              <a:t>зір</a:t>
            </a:r>
            <a:r>
              <a:rPr lang="ru-RU" dirty="0"/>
              <a:t>.</a:t>
            </a:r>
            <a:endParaRPr lang="uk-UA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500034" y="2143116"/>
            <a:ext cx="828680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err="1"/>
              <a:t>Своїм</a:t>
            </a:r>
            <a:r>
              <a:rPr lang="ru-RU" dirty="0"/>
              <a:t> </a:t>
            </a:r>
            <a:r>
              <a:rPr lang="ru-RU" dirty="0" err="1"/>
              <a:t>походженням</a:t>
            </a:r>
            <a:r>
              <a:rPr lang="ru-RU" dirty="0"/>
              <a:t> </a:t>
            </a:r>
            <a:r>
              <a:rPr lang="ru-RU" dirty="0" err="1"/>
              <a:t>зоряні</a:t>
            </a:r>
            <a:r>
              <a:rPr lang="ru-RU" dirty="0"/>
              <a:t> </a:t>
            </a:r>
            <a:r>
              <a:rPr lang="ru-RU" dirty="0" err="1"/>
              <a:t>асоціації</a:t>
            </a:r>
            <a:r>
              <a:rPr lang="ru-RU" dirty="0"/>
              <a:t> </a:t>
            </a:r>
            <a:r>
              <a:rPr lang="ru-RU" dirty="0" err="1"/>
              <a:t>завдячують</a:t>
            </a:r>
            <a:r>
              <a:rPr lang="ru-RU" dirty="0"/>
              <a:t> областям </a:t>
            </a:r>
            <a:r>
              <a:rPr lang="ru-RU" dirty="0" err="1" smtClean="0"/>
              <a:t>зореутворення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/>
              <a:t>масивним</a:t>
            </a:r>
            <a:r>
              <a:rPr lang="ru-RU" dirty="0"/>
              <a:t> комплексом </a:t>
            </a:r>
            <a:r>
              <a:rPr lang="ru-RU" dirty="0" err="1" smtClean="0"/>
              <a:t>молекулярних</a:t>
            </a:r>
            <a:r>
              <a:rPr lang="ru-RU" dirty="0" smtClean="0"/>
              <a:t> </a:t>
            </a:r>
            <a:r>
              <a:rPr lang="ru-RU" dirty="0" err="1" smtClean="0"/>
              <a:t>хмар</a:t>
            </a:r>
            <a:r>
              <a:rPr lang="ru-RU" dirty="0" smtClean="0"/>
              <a:t>.</a:t>
            </a:r>
            <a:endParaRPr lang="uk-UA" dirty="0"/>
          </a:p>
        </p:txBody>
      </p:sp>
      <p:pic>
        <p:nvPicPr>
          <p:cNvPr id="18437" name="Picture 5" descr="http://znaimo.com.ua/images/rubase_3_606833404_1261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0800000">
            <a:off x="6143636" y="2714620"/>
            <a:ext cx="2214578" cy="1647647"/>
          </a:xfrm>
          <a:prstGeom prst="rect">
            <a:avLst/>
          </a:prstGeom>
          <a:noFill/>
        </p:spPr>
      </p:pic>
      <p:cxnSp>
        <p:nvCxnSpPr>
          <p:cNvPr id="10" name="Скругленная соединительная линия 9"/>
          <p:cNvCxnSpPr/>
          <p:nvPr/>
        </p:nvCxnSpPr>
        <p:spPr>
          <a:xfrm>
            <a:off x="5072066" y="2857496"/>
            <a:ext cx="928694" cy="428628"/>
          </a:xfrm>
          <a:prstGeom prst="curvedConnector3">
            <a:avLst>
              <a:gd name="adj1" fmla="val 50000"/>
            </a:avLst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18439" name="Picture 7" descr="Фотографії космосу. Зоряна хмара.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2910" y="3214686"/>
            <a:ext cx="3141387" cy="3214686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1736" y="2071678"/>
            <a:ext cx="4329114" cy="1143000"/>
          </a:xfrm>
        </p:spPr>
        <p:txBody>
          <a:bodyPr>
            <a:normAutofit fontScale="90000"/>
          </a:bodyPr>
          <a:lstStyle/>
          <a:p>
            <a:r>
              <a:rPr lang="uk-U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Дякую за увагу!</a:t>
            </a:r>
            <a:endParaRPr lang="uk-UA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хническая">
  <a:themeElements>
    <a:clrScheme name="Техническая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Техническая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Техниче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52</TotalTime>
  <Words>160</Words>
  <Application>Microsoft Office PowerPoint</Application>
  <PresentationFormat>Экран (4:3)</PresentationFormat>
  <Paragraphs>33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Техническая</vt:lpstr>
      <vt:lpstr>Зоряні скупчення  та асоціації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Дякую за увагу!</vt:lpstr>
    </vt:vector>
  </TitlesOfParts>
  <Company>Luxoft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Зоряні скупчення  та асоціації</dc:title>
  <dc:creator>User</dc:creator>
  <cp:lastModifiedBy>User</cp:lastModifiedBy>
  <cp:revision>6</cp:revision>
  <dcterms:created xsi:type="dcterms:W3CDTF">2013-12-05T20:37:20Z</dcterms:created>
  <dcterms:modified xsi:type="dcterms:W3CDTF">2013-12-05T21:29:27Z</dcterms:modified>
</cp:coreProperties>
</file>