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8" r:id="rId3"/>
    <p:sldId id="257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SashaK" initials="S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88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5" name="Подзаголовок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1" name="Дата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CDE20254-A8E9-41C8-83BD-067AA856BEEC}" type="datetimeFigureOut">
              <a:rPr lang="ru-RU" smtClean="0"/>
              <a:t>21.11.2013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A7990F28-7DEF-4EA5-83B7-CC7913D38CA6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med">
    <p:wipe dir="r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DE20254-A8E9-41C8-83BD-067AA856BEEC}" type="datetimeFigureOut">
              <a:rPr lang="ru-RU" smtClean="0"/>
              <a:t>21.11.2013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7990F28-7DEF-4EA5-83B7-CC7913D38CA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 spd="med">
    <p:wipe dir="r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CDE20254-A8E9-41C8-83BD-067AA856BEEC}" type="datetimeFigureOut">
              <a:rPr lang="ru-RU" smtClean="0"/>
              <a:t>21.11.2013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A7990F28-7DEF-4EA5-83B7-CC7913D38CA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 spd="med">
    <p:wipe dir="r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DE20254-A8E9-41C8-83BD-067AA856BEEC}" type="datetimeFigureOut">
              <a:rPr lang="ru-RU" smtClean="0"/>
              <a:t>21.11.2013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7990F28-7DEF-4EA5-83B7-CC7913D38CA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 spd="med">
    <p:wipe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CDE20254-A8E9-41C8-83BD-067AA856BEEC}" type="datetimeFigureOut">
              <a:rPr lang="ru-RU" smtClean="0"/>
              <a:t>21.11.2013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A7990F28-7DEF-4EA5-83B7-CC7913D38CA6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med">
    <p:wipe dir="r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DE20254-A8E9-41C8-83BD-067AA856BEEC}" type="datetimeFigureOut">
              <a:rPr lang="ru-RU" smtClean="0"/>
              <a:t>21.11.2013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7990F28-7DEF-4EA5-83B7-CC7913D38CA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 spd="med">
    <p:wipe dir="r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DE20254-A8E9-41C8-83BD-067AA856BEEC}" type="datetimeFigureOut">
              <a:rPr lang="ru-RU" smtClean="0"/>
              <a:t>21.11.2013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7990F28-7DEF-4EA5-83B7-CC7913D38CA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 spd="med">
    <p:wipe dir="r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DE20254-A8E9-41C8-83BD-067AA856BEEC}" type="datetimeFigureOut">
              <a:rPr lang="ru-RU" smtClean="0"/>
              <a:t>21.11.2013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7990F28-7DEF-4EA5-83B7-CC7913D38CA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 spd="med">
    <p:wipe dir="r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CDE20254-A8E9-41C8-83BD-067AA856BEEC}" type="datetimeFigureOut">
              <a:rPr lang="ru-RU" smtClean="0"/>
              <a:t>21.11.2013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7990F28-7DEF-4EA5-83B7-CC7913D38CA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 spd="med">
    <p:wipe dir="r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DE20254-A8E9-41C8-83BD-067AA856BEEC}" type="datetimeFigureOut">
              <a:rPr lang="ru-RU" smtClean="0"/>
              <a:t>21.11.2013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7990F28-7DEF-4EA5-83B7-CC7913D38CA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 spd="med">
    <p:wipe dir="r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DE20254-A8E9-41C8-83BD-067AA856BEEC}" type="datetimeFigureOut">
              <a:rPr lang="ru-RU" smtClean="0"/>
              <a:t>21.11.2013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7990F28-7DEF-4EA5-83B7-CC7913D38CA6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Рисунок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med">
    <p:wipe dir="r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1" name="Текст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7" name="Дата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CDE20254-A8E9-41C8-83BD-067AA856BEEC}" type="datetimeFigureOut">
              <a:rPr lang="ru-RU" smtClean="0"/>
              <a:t>21.11.2013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A7990F28-7DEF-4EA5-83B7-CC7913D38CA6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ransition spd="med">
    <p:wipe dir="r"/>
  </p:transition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786050" y="533400"/>
            <a:ext cx="5686218" cy="2868168"/>
          </a:xfrm>
        </p:spPr>
        <p:txBody>
          <a:bodyPr/>
          <a:lstStyle/>
          <a:p>
            <a:pPr algn="l"/>
            <a:r>
              <a:rPr lang="ru-RU" dirty="0" smtClean="0"/>
              <a:t>Прояви </a:t>
            </a:r>
            <a:r>
              <a:rPr lang="ru-RU" dirty="0" err="1" smtClean="0"/>
              <a:t>сонячно</a:t>
            </a:r>
            <a:r>
              <a:rPr lang="uk-UA" dirty="0" smtClean="0"/>
              <a:t>ї   активності, її вплив на біосферу землі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357554" y="4357694"/>
            <a:ext cx="5114778" cy="1101248"/>
          </a:xfrm>
        </p:spPr>
        <p:txBody>
          <a:bodyPr/>
          <a:lstStyle/>
          <a:p>
            <a:r>
              <a:rPr lang="uk-UA" dirty="0" smtClean="0"/>
              <a:t>Підготувала: Лук</a:t>
            </a:r>
            <a:r>
              <a:rPr lang="en-US" dirty="0" smtClean="0"/>
              <a:t>’</a:t>
            </a:r>
            <a:r>
              <a:rPr lang="uk-UA" dirty="0" err="1" smtClean="0"/>
              <a:t>янова</a:t>
            </a:r>
            <a:r>
              <a:rPr lang="uk-UA" dirty="0" smtClean="0"/>
              <a:t> Олександра</a:t>
            </a:r>
            <a:endParaRPr lang="ru-RU" dirty="0"/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2000"/>
                            </p:stCondLst>
                            <p:childTnLst>
                              <p:par>
                                <p:cTn id="1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642918"/>
            <a:ext cx="7239000" cy="5812818"/>
          </a:xfrm>
        </p:spPr>
        <p:txBody>
          <a:bodyPr/>
          <a:lstStyle/>
          <a:p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У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tx2">
                    <a:lumMod val="75000"/>
                  </a:schemeClr>
                </a:solidFill>
              </a:rPr>
              <a:t>результаті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tx2">
                    <a:lumMod val="75000"/>
                  </a:schemeClr>
                </a:solidFill>
              </a:rPr>
              <a:t>сонячного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tx2">
                    <a:lumMod val="75000"/>
                  </a:schemeClr>
                </a:solidFill>
              </a:rPr>
              <a:t>спалаху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tx2">
                    <a:lumMod val="75000"/>
                  </a:schemeClr>
                </a:solidFill>
              </a:rPr>
              <a:t>відбувається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tx2">
                    <a:lumMod val="75000"/>
                  </a:schemeClr>
                </a:solidFill>
              </a:rPr>
              <a:t>раптове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tx2">
                    <a:lumMod val="75000"/>
                  </a:schemeClr>
                </a:solidFill>
              </a:rPr>
              <a:t>звільнення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tx2">
                    <a:lumMod val="75000"/>
                  </a:schemeClr>
                </a:solidFill>
              </a:rPr>
              <a:t>енергії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, </a:t>
            </a:r>
            <a:r>
              <a:rPr lang="ru-RU" dirty="0" err="1" smtClean="0">
                <a:solidFill>
                  <a:schemeClr val="tx2">
                    <a:lumMod val="75000"/>
                  </a:schemeClr>
                </a:solidFill>
              </a:rPr>
              <a:t>накопиченої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 в </a:t>
            </a:r>
            <a:r>
              <a:rPr lang="ru-RU" dirty="0" err="1" smtClean="0">
                <a:solidFill>
                  <a:schemeClr val="tx2">
                    <a:lumMod val="75000"/>
                  </a:schemeClr>
                </a:solidFill>
              </a:rPr>
              <a:t>обмежений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tx2">
                    <a:lumMod val="75000"/>
                  </a:schemeClr>
                </a:solidFill>
              </a:rPr>
              <a:t>обсяг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tx2">
                    <a:lumMod val="75000"/>
                  </a:schemeClr>
                </a:solidFill>
              </a:rPr>
              <a:t>сонячної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tx2">
                    <a:lumMod val="75000"/>
                  </a:schemeClr>
                </a:solidFill>
              </a:rPr>
              <a:t>атмосфери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. </a:t>
            </a:r>
            <a:r>
              <a:rPr lang="ru-RU" dirty="0" err="1" smtClean="0">
                <a:solidFill>
                  <a:schemeClr val="tx2">
                    <a:lumMod val="75000"/>
                  </a:schemeClr>
                </a:solidFill>
              </a:rPr>
              <a:t>Встановлено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, </a:t>
            </a:r>
            <a:r>
              <a:rPr lang="ru-RU" dirty="0" err="1" smtClean="0">
                <a:solidFill>
                  <a:schemeClr val="tx2">
                    <a:lumMod val="75000"/>
                  </a:schemeClr>
                </a:solidFill>
              </a:rPr>
              <a:t>що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tx2">
                    <a:lumMod val="75000"/>
                  </a:schemeClr>
                </a:solidFill>
              </a:rPr>
              <a:t>з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tx2">
                    <a:lumMod val="75000"/>
                  </a:schemeClr>
                </a:solidFill>
              </a:rPr>
              <a:t>спалахи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tx2">
                    <a:lumMod val="75000"/>
                  </a:schemeClr>
                </a:solidFill>
              </a:rPr>
              <a:t>виділяються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tx2">
                    <a:lumMod val="75000"/>
                  </a:schemeClr>
                </a:solidFill>
              </a:rPr>
              <a:t>радіохвилі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tx2">
                    <a:lumMod val="75000"/>
                  </a:schemeClr>
                </a:solidFill>
              </a:rPr>
              <a:t>і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 потоки </a:t>
            </a:r>
            <a:r>
              <a:rPr lang="ru-RU" dirty="0" err="1" smtClean="0">
                <a:solidFill>
                  <a:schemeClr val="tx2">
                    <a:lumMod val="75000"/>
                  </a:schemeClr>
                </a:solidFill>
              </a:rPr>
              <a:t>частинок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. </a:t>
            </a:r>
            <a:r>
              <a:rPr lang="ru-RU" dirty="0" err="1" smtClean="0">
                <a:solidFill>
                  <a:schemeClr val="tx2">
                    <a:lumMod val="75000"/>
                  </a:schemeClr>
                </a:solidFill>
              </a:rPr>
              <a:t>Електромагнітне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tx2">
                    <a:lumMod val="75000"/>
                  </a:schemeClr>
                </a:solidFill>
              </a:rPr>
              <a:t>випромінювання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tx2">
                    <a:lumMod val="75000"/>
                  </a:schemeClr>
                </a:solidFill>
              </a:rPr>
              <a:t>сягає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tx2">
                    <a:lumMod val="75000"/>
                  </a:schemeClr>
                </a:solidFill>
              </a:rPr>
              <a:t>Землі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 за 8 </a:t>
            </a:r>
            <a:r>
              <a:rPr lang="ru-RU" dirty="0" err="1" smtClean="0">
                <a:solidFill>
                  <a:schemeClr val="tx2">
                    <a:lumMod val="75000"/>
                  </a:schemeClr>
                </a:solidFill>
              </a:rPr>
              <a:t>хвилин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, </a:t>
            </a:r>
            <a:endParaRPr lang="ru-RU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 smtClean="0"/>
              <a:t>Сонячна Активність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 </a:t>
            </a:r>
            <a:r>
              <a:rPr lang="ru-RU" dirty="0" smtClean="0"/>
              <a:t>  </a:t>
            </a:r>
            <a:r>
              <a:rPr lang="ru-RU" sz="2400" dirty="0" err="1" smtClean="0">
                <a:solidFill>
                  <a:schemeClr val="tx2">
                    <a:lumMod val="75000"/>
                  </a:schemeClr>
                </a:solidFill>
              </a:rPr>
              <a:t>термін</a:t>
            </a:r>
            <a:r>
              <a:rPr lang="ru-RU" sz="2400" dirty="0" smtClean="0">
                <a:solidFill>
                  <a:schemeClr val="tx2">
                    <a:lumMod val="75000"/>
                  </a:schemeClr>
                </a:solidFill>
              </a:rPr>
              <a:t>, </a:t>
            </a:r>
            <a:r>
              <a:rPr lang="ru-RU" sz="2400" dirty="0" err="1" smtClean="0">
                <a:solidFill>
                  <a:schemeClr val="tx2">
                    <a:lumMod val="75000"/>
                  </a:schemeClr>
                </a:solidFill>
              </a:rPr>
              <a:t>що</a:t>
            </a:r>
            <a:r>
              <a:rPr lang="ru-RU" sz="24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sz="2400" dirty="0" err="1" smtClean="0">
                <a:solidFill>
                  <a:schemeClr val="tx2">
                    <a:lumMod val="75000"/>
                  </a:schemeClr>
                </a:solidFill>
              </a:rPr>
              <a:t>характеризує</a:t>
            </a:r>
            <a:r>
              <a:rPr lang="ru-RU" sz="24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sz="2400" dirty="0" err="1" smtClean="0">
                <a:solidFill>
                  <a:schemeClr val="tx2">
                    <a:lumMod val="75000"/>
                  </a:schemeClr>
                </a:solidFill>
              </a:rPr>
              <a:t>поточну</a:t>
            </a:r>
            <a:r>
              <a:rPr lang="ru-RU" sz="24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sz="2400" dirty="0" err="1" smtClean="0">
                <a:solidFill>
                  <a:schemeClr val="tx2">
                    <a:lumMod val="75000"/>
                  </a:schemeClr>
                </a:solidFill>
              </a:rPr>
              <a:t>сонячну</a:t>
            </a:r>
            <a:r>
              <a:rPr lang="ru-RU" sz="24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sz="2400" dirty="0" err="1" smtClean="0">
                <a:solidFill>
                  <a:schemeClr val="tx2">
                    <a:lumMod val="75000"/>
                  </a:schemeClr>
                </a:solidFill>
              </a:rPr>
              <a:t>радіацію</a:t>
            </a:r>
            <a:r>
              <a:rPr lang="ru-RU" sz="2400" dirty="0" smtClean="0">
                <a:solidFill>
                  <a:schemeClr val="tx2">
                    <a:lumMod val="75000"/>
                  </a:schemeClr>
                </a:solidFill>
              </a:rPr>
              <a:t>, </a:t>
            </a:r>
            <a:r>
              <a:rPr lang="ru-RU" sz="2400" dirty="0" err="1" smtClean="0">
                <a:solidFill>
                  <a:schemeClr val="tx2">
                    <a:lumMod val="75000"/>
                  </a:schemeClr>
                </a:solidFill>
              </a:rPr>
              <a:t>її</a:t>
            </a:r>
            <a:r>
              <a:rPr lang="ru-RU" sz="2400" dirty="0" smtClean="0">
                <a:solidFill>
                  <a:schemeClr val="tx2">
                    <a:lumMod val="75000"/>
                  </a:schemeClr>
                </a:solidFill>
              </a:rPr>
              <a:t> </a:t>
            </a:r>
            <a:r>
              <a:rPr lang="ru-RU" sz="2400" dirty="0" err="1" smtClean="0">
                <a:solidFill>
                  <a:schemeClr val="tx2">
                    <a:lumMod val="75000"/>
                  </a:schemeClr>
                </a:solidFill>
              </a:rPr>
              <a:t>спектральний</a:t>
            </a:r>
            <a:r>
              <a:rPr lang="ru-RU" sz="24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sz="2400" dirty="0" smtClean="0">
                <a:solidFill>
                  <a:schemeClr val="tx2">
                    <a:lumMod val="75000"/>
                  </a:schemeClr>
                </a:solidFill>
              </a:rPr>
              <a:t> </a:t>
            </a:r>
            <a:r>
              <a:rPr lang="ru-RU" sz="2400" dirty="0" err="1" smtClean="0">
                <a:solidFill>
                  <a:schemeClr val="tx2">
                    <a:lumMod val="75000"/>
                  </a:schemeClr>
                </a:solidFill>
              </a:rPr>
              <a:t>розподіл</a:t>
            </a:r>
            <a:r>
              <a:rPr lang="ru-RU" sz="2400" dirty="0" smtClean="0">
                <a:solidFill>
                  <a:schemeClr val="tx2">
                    <a:lumMod val="75000"/>
                  </a:schemeClr>
                </a:solidFill>
              </a:rPr>
              <a:t>, </a:t>
            </a:r>
            <a:r>
              <a:rPr lang="ru-RU" sz="2400" dirty="0" err="1" smtClean="0">
                <a:solidFill>
                  <a:schemeClr val="tx2">
                    <a:lumMod val="75000"/>
                  </a:schemeClr>
                </a:solidFill>
              </a:rPr>
              <a:t>супутні</a:t>
            </a:r>
            <a:r>
              <a:rPr lang="ru-RU" sz="24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sz="2400" dirty="0" err="1" smtClean="0">
                <a:solidFill>
                  <a:schemeClr val="tx2">
                    <a:lumMod val="75000"/>
                  </a:schemeClr>
                </a:solidFill>
              </a:rPr>
              <a:t>електромагнітні</a:t>
            </a:r>
            <a:r>
              <a:rPr lang="ru-RU" sz="24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sz="2400" dirty="0" err="1" smtClean="0">
                <a:solidFill>
                  <a:schemeClr val="tx2">
                    <a:lumMod val="75000"/>
                  </a:schemeClr>
                </a:solidFill>
              </a:rPr>
              <a:t>явища</a:t>
            </a:r>
            <a:r>
              <a:rPr lang="ru-RU" sz="2400" dirty="0" smtClean="0">
                <a:solidFill>
                  <a:schemeClr val="tx2">
                    <a:lumMod val="75000"/>
                  </a:schemeClr>
                </a:solidFill>
              </a:rPr>
              <a:t> та </a:t>
            </a:r>
            <a:r>
              <a:rPr lang="ru-RU" sz="2400" dirty="0" err="1" smtClean="0">
                <a:solidFill>
                  <a:schemeClr val="tx2">
                    <a:lumMod val="75000"/>
                  </a:schemeClr>
                </a:solidFill>
              </a:rPr>
              <a:t>зміни</a:t>
            </a:r>
            <a:r>
              <a:rPr lang="ru-RU" sz="2400" dirty="0" smtClean="0">
                <a:solidFill>
                  <a:schemeClr val="tx2">
                    <a:lumMod val="75000"/>
                  </a:schemeClr>
                </a:solidFill>
              </a:rPr>
              <a:t> в </a:t>
            </a:r>
            <a:r>
              <a:rPr lang="ru-RU" sz="2400" dirty="0" err="1" smtClean="0">
                <a:solidFill>
                  <a:schemeClr val="tx2">
                    <a:lumMod val="75000"/>
                  </a:schemeClr>
                </a:solidFill>
              </a:rPr>
              <a:t>часі</a:t>
            </a:r>
            <a:r>
              <a:rPr lang="ru-RU" sz="2400" dirty="0" smtClean="0">
                <a:solidFill>
                  <a:schemeClr val="tx2">
                    <a:lumMod val="75000"/>
                  </a:schemeClr>
                </a:solidFill>
              </a:rPr>
              <a:t> характеристик </a:t>
            </a:r>
            <a:r>
              <a:rPr lang="ru-RU" sz="2400" dirty="0" err="1" smtClean="0">
                <a:solidFill>
                  <a:schemeClr val="tx2">
                    <a:lumMod val="75000"/>
                  </a:schemeClr>
                </a:solidFill>
              </a:rPr>
              <a:t>Сонця</a:t>
            </a:r>
            <a:r>
              <a:rPr lang="ru-RU" sz="2400" dirty="0" smtClean="0">
                <a:solidFill>
                  <a:schemeClr val="tx2">
                    <a:lumMod val="75000"/>
                  </a:schemeClr>
                </a:solidFill>
              </a:rPr>
              <a:t>. </a:t>
            </a:r>
            <a:r>
              <a:rPr lang="ru-RU" sz="2400" dirty="0" err="1" smtClean="0">
                <a:solidFill>
                  <a:schemeClr val="tx2">
                    <a:lumMod val="75000"/>
                  </a:schemeClr>
                </a:solidFill>
              </a:rPr>
              <a:t>Сонячна</a:t>
            </a:r>
            <a:r>
              <a:rPr lang="ru-RU" sz="24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sz="2400" dirty="0" err="1" smtClean="0">
                <a:solidFill>
                  <a:schemeClr val="tx2">
                    <a:lumMod val="75000"/>
                  </a:schemeClr>
                </a:solidFill>
              </a:rPr>
              <a:t>активність</a:t>
            </a:r>
            <a:r>
              <a:rPr lang="ru-RU" sz="24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sz="2400" dirty="0" err="1" smtClean="0">
                <a:solidFill>
                  <a:schemeClr val="tx2">
                    <a:lumMod val="75000"/>
                  </a:schemeClr>
                </a:solidFill>
              </a:rPr>
              <a:t>визначається</a:t>
            </a:r>
            <a:r>
              <a:rPr lang="ru-RU" sz="24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sz="2400" dirty="0" err="1" smtClean="0">
                <a:solidFill>
                  <a:schemeClr val="tx2">
                    <a:lumMod val="75000"/>
                  </a:schemeClr>
                </a:solidFill>
              </a:rPr>
              <a:t>сукупністю</a:t>
            </a:r>
            <a:r>
              <a:rPr lang="ru-RU" sz="24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sz="2400" dirty="0" err="1" smtClean="0">
                <a:solidFill>
                  <a:schemeClr val="tx2">
                    <a:lumMod val="75000"/>
                  </a:schemeClr>
                </a:solidFill>
              </a:rPr>
              <a:t>фізичних</a:t>
            </a:r>
            <a:r>
              <a:rPr lang="ru-RU" sz="24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sz="2400" dirty="0" err="1" smtClean="0">
                <a:solidFill>
                  <a:schemeClr val="tx2">
                    <a:lumMod val="75000"/>
                  </a:schemeClr>
                </a:solidFill>
              </a:rPr>
              <a:t>змін</a:t>
            </a:r>
            <a:r>
              <a:rPr lang="ru-RU" sz="2400" dirty="0" smtClean="0">
                <a:solidFill>
                  <a:schemeClr val="tx2">
                    <a:lumMod val="75000"/>
                  </a:schemeClr>
                </a:solidFill>
              </a:rPr>
              <a:t>, </a:t>
            </a:r>
            <a:r>
              <a:rPr lang="ru-RU" sz="2400" dirty="0" err="1" smtClean="0">
                <a:solidFill>
                  <a:schemeClr val="tx2">
                    <a:lumMod val="75000"/>
                  </a:schemeClr>
                </a:solidFill>
              </a:rPr>
              <a:t>які</a:t>
            </a:r>
            <a:r>
              <a:rPr lang="ru-RU" sz="24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sz="2400" dirty="0" err="1" smtClean="0">
                <a:solidFill>
                  <a:schemeClr val="tx2">
                    <a:lumMod val="75000"/>
                  </a:schemeClr>
                </a:solidFill>
              </a:rPr>
              <a:t>відбуваються</a:t>
            </a:r>
            <a:r>
              <a:rPr lang="ru-RU" sz="2400" dirty="0" smtClean="0">
                <a:solidFill>
                  <a:schemeClr val="tx2">
                    <a:lumMod val="75000"/>
                  </a:schemeClr>
                </a:solidFill>
              </a:rPr>
              <a:t> на </a:t>
            </a:r>
            <a:r>
              <a:rPr lang="ru-RU" sz="2400" dirty="0" err="1" smtClean="0">
                <a:solidFill>
                  <a:schemeClr val="tx2">
                    <a:lumMod val="75000"/>
                  </a:schemeClr>
                </a:solidFill>
              </a:rPr>
              <a:t>Сонці</a:t>
            </a:r>
            <a:endParaRPr lang="ru-RU" sz="2400" dirty="0" smtClean="0">
              <a:solidFill>
                <a:schemeClr val="tx2">
                  <a:lumMod val="75000"/>
                </a:schemeClr>
              </a:solidFill>
            </a:endParaRPr>
          </a:p>
          <a:p>
            <a:pPr>
              <a:buNone/>
            </a:pPr>
            <a:endParaRPr lang="ru-RU" sz="2400" dirty="0" smtClean="0"/>
          </a:p>
          <a:p>
            <a:pPr>
              <a:buNone/>
            </a:pPr>
            <a:endParaRPr lang="ru-RU" sz="2400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1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 smtClean="0"/>
              <a:t>Зовнішні прояви сонячної активності: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 smtClean="0">
                <a:solidFill>
                  <a:schemeClr val="tx2">
                    <a:lumMod val="75000"/>
                  </a:schemeClr>
                </a:solidFill>
              </a:rPr>
              <a:t>Сонячні плями - </a:t>
            </a:r>
            <a:r>
              <a:rPr lang="ru-RU" dirty="0" err="1" smtClean="0">
                <a:solidFill>
                  <a:schemeClr val="tx2">
                    <a:lumMod val="75000"/>
                  </a:schemeClr>
                </a:solidFill>
              </a:rPr>
              <a:t>темні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tx2">
                    <a:lumMod val="75000"/>
                  </a:schemeClr>
                </a:solidFill>
              </a:rPr>
              <a:t>утворення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 на </a:t>
            </a:r>
            <a:r>
              <a:rPr lang="ru-RU" dirty="0" err="1" smtClean="0">
                <a:solidFill>
                  <a:schemeClr val="tx2">
                    <a:lumMod val="75000"/>
                  </a:schemeClr>
                </a:solidFill>
              </a:rPr>
              <a:t>поверхні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 </a:t>
            </a:r>
            <a:r>
              <a:rPr lang="ru-RU" dirty="0" err="1" smtClean="0">
                <a:solidFill>
                  <a:schemeClr val="tx2">
                    <a:lumMod val="75000"/>
                  </a:schemeClr>
                </a:solidFill>
              </a:rPr>
              <a:t>Сонця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, </a:t>
            </a:r>
            <a:r>
              <a:rPr lang="ru-RU" dirty="0" err="1" smtClean="0">
                <a:solidFill>
                  <a:schemeClr val="tx2">
                    <a:lumMod val="75000"/>
                  </a:schemeClr>
                </a:solidFill>
              </a:rPr>
              <a:t>що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tx2">
                    <a:lumMod val="75000"/>
                  </a:schemeClr>
                </a:solidFill>
              </a:rPr>
              <a:t>є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tx2">
                    <a:lumMod val="75000"/>
                  </a:schemeClr>
                </a:solidFill>
              </a:rPr>
              <a:t>осередками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сильного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 </a:t>
            </a:r>
            <a:r>
              <a:rPr lang="ru-RU" dirty="0" err="1" smtClean="0">
                <a:solidFill>
                  <a:schemeClr val="tx2">
                    <a:lumMod val="75000"/>
                  </a:schemeClr>
                </a:solidFill>
              </a:rPr>
              <a:t>магнітного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 поля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.(</a:t>
            </a:r>
            <a:r>
              <a:rPr lang="ru-RU" dirty="0" err="1" smtClean="0">
                <a:solidFill>
                  <a:schemeClr val="tx2">
                    <a:lumMod val="75000"/>
                  </a:schemeClr>
                </a:solidFill>
              </a:rPr>
              <a:t>ділянки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tx2">
                    <a:lumMod val="75000"/>
                  </a:schemeClr>
                </a:solidFill>
              </a:rPr>
              <a:t>із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tx2">
                    <a:lumMod val="75000"/>
                  </a:schemeClr>
                </a:solidFill>
              </a:rPr>
              <a:t>зниженою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tx2">
                    <a:lumMod val="75000"/>
                  </a:schemeClr>
                </a:solidFill>
              </a:rPr>
              <a:t>яскравістю</a:t>
            </a:r>
            <a:endParaRPr lang="ru-RU" dirty="0">
              <a:solidFill>
                <a:schemeClr val="tx2">
                  <a:lumMod val="75000"/>
                </a:schemeClr>
              </a:solidFill>
            </a:endParaRPr>
          </a:p>
        </p:txBody>
      </p:sp>
      <p:pic>
        <p:nvPicPr>
          <p:cNvPr id="5" name="Рисунок 4" descr="sunspot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29124" y="2928934"/>
            <a:ext cx="3571900" cy="3571900"/>
          </a:xfrm>
          <a:prstGeom prst="rect">
            <a:avLst/>
          </a:prstGeom>
        </p:spPr>
      </p:pic>
      <p:pic>
        <p:nvPicPr>
          <p:cNvPr id="6" name="Рисунок 5" descr="images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0034" y="3571876"/>
            <a:ext cx="3814936" cy="2857520"/>
          </a:xfrm>
          <a:prstGeom prst="rect">
            <a:avLst/>
          </a:prstGeom>
        </p:spPr>
      </p:pic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3000"/>
                            </p:stCondLst>
                            <p:childTnLst>
                              <p:par>
                                <p:cTn id="14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 smtClean="0"/>
              <a:t>Зовнішні прояви сонячної активності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 smtClean="0">
                <a:solidFill>
                  <a:schemeClr val="tx2">
                    <a:lumMod val="75000"/>
                  </a:schemeClr>
                </a:solidFill>
              </a:rPr>
              <a:t>Протуберанці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 — </a:t>
            </a:r>
            <a:r>
              <a:rPr lang="ru-RU" dirty="0" err="1" smtClean="0">
                <a:solidFill>
                  <a:schemeClr val="tx2">
                    <a:lumMod val="75000"/>
                  </a:schemeClr>
                </a:solidFill>
              </a:rPr>
              <a:t>світлі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tx2">
                    <a:lumMod val="75000"/>
                  </a:schemeClr>
                </a:solidFill>
              </a:rPr>
              <a:t>утворення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tx2">
                    <a:lumMod val="75000"/>
                  </a:schemeClr>
                </a:solidFill>
              </a:rPr>
              <a:t>з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tx2">
                    <a:lumMod val="75000"/>
                  </a:schemeClr>
                </a:solidFill>
              </a:rPr>
              <a:t>розжарених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 </a:t>
            </a:r>
            <a:r>
              <a:rPr lang="ru-RU" dirty="0" err="1" smtClean="0">
                <a:solidFill>
                  <a:schemeClr val="tx2">
                    <a:lumMod val="75000"/>
                  </a:schemeClr>
                </a:solidFill>
              </a:rPr>
              <a:t>газів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, </a:t>
            </a:r>
            <a:r>
              <a:rPr lang="ru-RU" dirty="0" err="1" smtClean="0">
                <a:solidFill>
                  <a:schemeClr val="tx2">
                    <a:lumMod val="75000"/>
                  </a:schemeClr>
                </a:solidFill>
              </a:rPr>
              <a:t>що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tx2">
                    <a:lumMod val="75000"/>
                  </a:schemeClr>
                </a:solidFill>
              </a:rPr>
              <a:t>спостерігаються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 у </a:t>
            </a:r>
            <a:r>
              <a:rPr lang="ru-RU" dirty="0" err="1" smtClean="0">
                <a:solidFill>
                  <a:schemeClr val="tx2">
                    <a:lumMod val="75000"/>
                  </a:schemeClr>
                </a:solidFill>
              </a:rPr>
              <a:t>вигляді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tx2">
                    <a:lumMod val="75000"/>
                  </a:schemeClr>
                </a:solidFill>
              </a:rPr>
              <a:t>яскравих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tx2">
                    <a:lumMod val="75000"/>
                  </a:schemeClr>
                </a:solidFill>
              </a:rPr>
              <a:t>виступів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tx2">
                    <a:lumMod val="75000"/>
                  </a:schemeClr>
                </a:solidFill>
              </a:rPr>
              <a:t>різноманітної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tx2">
                    <a:lumMod val="75000"/>
                  </a:schemeClr>
                </a:solidFill>
              </a:rPr>
              <a:t>форми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 на краях </a:t>
            </a:r>
            <a:r>
              <a:rPr lang="ru-RU" dirty="0" err="1" smtClean="0">
                <a:solidFill>
                  <a:schemeClr val="tx2">
                    <a:lumMod val="75000"/>
                  </a:schemeClr>
                </a:solidFill>
              </a:rPr>
              <a:t>сонячногодиска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.</a:t>
            </a:r>
            <a:endParaRPr lang="ru-RU" dirty="0">
              <a:solidFill>
                <a:schemeClr val="tx2">
                  <a:lumMod val="75000"/>
                </a:schemeClr>
              </a:solidFill>
            </a:endParaRPr>
          </a:p>
        </p:txBody>
      </p:sp>
      <p:pic>
        <p:nvPicPr>
          <p:cNvPr id="4" name="Рисунок 3" descr="600px-Solar_prominence_from_STEREO_spacecraft_September_29,_200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43174" y="3357562"/>
            <a:ext cx="3000372" cy="3000372"/>
          </a:xfrm>
          <a:prstGeom prst="rect">
            <a:avLst/>
          </a:prstGeom>
        </p:spPr>
      </p:pic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8)">
                                      <p:cBhvr>
                                        <p:cTn id="10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 smtClean="0"/>
              <a:t>Зовнішні прояви сонячної активності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9416"/>
            <a:ext cx="3400420" cy="4846320"/>
          </a:xfrm>
        </p:spPr>
        <p:txBody>
          <a:bodyPr>
            <a:normAutofit fontScale="85000" lnSpcReduction="10000"/>
          </a:bodyPr>
          <a:lstStyle/>
          <a:p>
            <a:r>
              <a:rPr lang="ru-RU" dirty="0" smtClean="0"/>
              <a:t> 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факелами </a:t>
            </a:r>
            <a:r>
              <a:rPr lang="ru-RU" dirty="0" err="1" smtClean="0">
                <a:solidFill>
                  <a:schemeClr val="tx2">
                    <a:lumMod val="75000"/>
                  </a:schemeClr>
                </a:solidFill>
              </a:rPr>
              <a:t>називають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tx2">
                    <a:lumMod val="75000"/>
                  </a:schemeClr>
                </a:solidFill>
              </a:rPr>
              <a:t>яскраві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 поля </a:t>
            </a:r>
            <a:r>
              <a:rPr lang="ru-RU" err="1" smtClean="0">
                <a:solidFill>
                  <a:schemeClr val="tx2">
                    <a:lumMod val="75000"/>
                  </a:schemeClr>
                </a:solidFill>
              </a:rPr>
              <a:t>утворені</a:t>
            </a:r>
            <a:r>
              <a:rPr lang="ru-RU" smtClean="0">
                <a:solidFill>
                  <a:schemeClr val="tx2">
                    <a:lumMod val="75000"/>
                  </a:schemeClr>
                </a:solidFill>
              </a:rPr>
              <a:t> навколо сонячної плями.Тобто ділянки з підвищеною яскравістю </a:t>
            </a:r>
          </a:p>
          <a:p>
            <a:endParaRPr lang="ru-RU" dirty="0" smtClean="0">
              <a:solidFill>
                <a:schemeClr val="tx2">
                  <a:lumMod val="75000"/>
                </a:schemeClr>
              </a:solidFill>
            </a:endParaRPr>
          </a:p>
          <a:p>
            <a:r>
              <a:rPr lang="ru-RU" smtClean="0">
                <a:solidFill>
                  <a:schemeClr val="tx2">
                    <a:lumMod val="75000"/>
                  </a:schemeClr>
                </a:solidFill>
              </a:rPr>
              <a:t>флокули 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– </a:t>
            </a:r>
            <a:r>
              <a:rPr lang="ru-RU" dirty="0" err="1" smtClean="0">
                <a:solidFill>
                  <a:schemeClr val="tx2">
                    <a:lumMod val="75000"/>
                  </a:schemeClr>
                </a:solidFill>
              </a:rPr>
              <a:t>волокнисті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tx2">
                    <a:lumMod val="75000"/>
                  </a:schemeClr>
                </a:solidFill>
              </a:rPr>
              <a:t>утворення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 в </a:t>
            </a:r>
            <a:r>
              <a:rPr lang="ru-RU" dirty="0" err="1" smtClean="0">
                <a:solidFill>
                  <a:schemeClr val="tx2">
                    <a:lumMod val="75000"/>
                  </a:schemeClr>
                </a:solidFill>
              </a:rPr>
              <a:t>хромосфері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tx2">
                    <a:lumMod val="75000"/>
                  </a:schemeClr>
                </a:solidFill>
              </a:rPr>
              <a:t>сонця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, </a:t>
            </a:r>
            <a:r>
              <a:rPr lang="ru-RU" dirty="0" err="1" smtClean="0">
                <a:solidFill>
                  <a:schemeClr val="tx2">
                    <a:lumMod val="75000"/>
                  </a:schemeClr>
                </a:solidFill>
              </a:rPr>
              <a:t>що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tx2">
                    <a:lumMod val="75000"/>
                  </a:schemeClr>
                </a:solidFill>
              </a:rPr>
              <a:t>мають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tx2">
                    <a:lumMod val="75000"/>
                  </a:schemeClr>
                </a:solidFill>
              </a:rPr>
              <a:t>велику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tx2">
                    <a:lumMod val="75000"/>
                  </a:schemeClr>
                </a:solidFill>
              </a:rPr>
              <a:t>яскравість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 та </a:t>
            </a:r>
            <a:r>
              <a:rPr lang="ru-RU" dirty="0" err="1" smtClean="0">
                <a:solidFill>
                  <a:schemeClr val="tx2">
                    <a:lumMod val="75000"/>
                  </a:schemeClr>
                </a:solidFill>
              </a:rPr>
              <a:t>щільність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.</a:t>
            </a:r>
            <a:endParaRPr lang="ru-RU" dirty="0">
              <a:solidFill>
                <a:schemeClr val="tx2">
                  <a:lumMod val="75000"/>
                </a:schemeClr>
              </a:solidFill>
            </a:endParaRPr>
          </a:p>
        </p:txBody>
      </p:sp>
      <p:pic>
        <p:nvPicPr>
          <p:cNvPr id="5" name="Рисунок 4" descr="600px-STEREO_304col_ed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29058" y="1214422"/>
            <a:ext cx="2643206" cy="2643206"/>
          </a:xfrm>
          <a:prstGeom prst="rect">
            <a:avLst/>
          </a:prstGeom>
        </p:spPr>
      </p:pic>
      <p:pic>
        <p:nvPicPr>
          <p:cNvPr id="6" name="Рисунок 5" descr="Флоккулы-и-факелы-на-Солнце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29058" y="4071942"/>
            <a:ext cx="2857500" cy="2200275"/>
          </a:xfrm>
          <a:prstGeom prst="rect">
            <a:avLst/>
          </a:prstGeom>
        </p:spPr>
      </p:pic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0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3000"/>
                            </p:stCondLst>
                            <p:childTnLst>
                              <p:par>
                                <p:cTn id="20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 smtClean="0"/>
              <a:t>Біосфера і сонячна активність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 smtClean="0">
                <a:solidFill>
                  <a:schemeClr val="tx2">
                    <a:lumMod val="75000"/>
                  </a:schemeClr>
                </a:solidFill>
              </a:rPr>
              <a:t>Біосфера - 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сфера </a:t>
            </a:r>
            <a:r>
              <a:rPr lang="ru-RU" dirty="0" err="1" smtClean="0">
                <a:solidFill>
                  <a:schemeClr val="tx2">
                    <a:lumMod val="75000"/>
                  </a:schemeClr>
                </a:solidFill>
              </a:rPr>
              <a:t>поширення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tx2">
                    <a:lumMod val="75000"/>
                  </a:schemeClr>
                </a:solidFill>
              </a:rPr>
              <a:t>життя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tx2">
                    <a:lumMod val="75000"/>
                  </a:schemeClr>
                </a:solidFill>
              </a:rPr>
              <a:t>Землі.Включает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tx2">
                    <a:lumMod val="75000"/>
                  </a:schemeClr>
                </a:solidFill>
              </a:rPr>
              <a:t>нижню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tx2">
                    <a:lumMod val="75000"/>
                  </a:schemeClr>
                </a:solidFill>
              </a:rPr>
              <a:t>частина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tx2">
                    <a:lumMod val="75000"/>
                  </a:schemeClr>
                </a:solidFill>
              </a:rPr>
              <a:t>атмосфери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, </a:t>
            </a:r>
            <a:r>
              <a:rPr lang="ru-RU" dirty="0" err="1" smtClean="0">
                <a:solidFill>
                  <a:schemeClr val="tx2">
                    <a:lumMod val="75000"/>
                  </a:schemeClr>
                </a:solidFill>
              </a:rPr>
              <a:t>гідросферу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tx2">
                    <a:lumMod val="75000"/>
                  </a:schemeClr>
                </a:solidFill>
              </a:rPr>
              <a:t>і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tx2">
                    <a:lumMod val="75000"/>
                  </a:schemeClr>
                </a:solidFill>
              </a:rPr>
              <a:t>літосферу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, </a:t>
            </a:r>
            <a:r>
              <a:rPr lang="ru-RU" dirty="0" err="1" smtClean="0">
                <a:solidFill>
                  <a:schemeClr val="tx2">
                    <a:lumMod val="75000"/>
                  </a:schemeClr>
                </a:solidFill>
              </a:rPr>
              <a:t>населені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tx2">
                    <a:lumMod val="75000"/>
                  </a:schemeClr>
                </a:solidFill>
              </a:rPr>
              <a:t>живими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tx2">
                    <a:lumMod val="75000"/>
                  </a:schemeClr>
                </a:solidFill>
              </a:rPr>
              <a:t>організмами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.</a:t>
            </a:r>
            <a:endParaRPr lang="ru-RU" dirty="0">
              <a:solidFill>
                <a:schemeClr val="tx2">
                  <a:lumMod val="75000"/>
                </a:schemeClr>
              </a:solidFill>
            </a:endParaRPr>
          </a:p>
        </p:txBody>
      </p:sp>
      <p:pic>
        <p:nvPicPr>
          <p:cNvPr id="4" name="Рисунок 3" descr="12030102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57422" y="3214686"/>
            <a:ext cx="3786214" cy="3407593"/>
          </a:xfrm>
          <a:prstGeom prst="rect">
            <a:avLst/>
          </a:prstGeom>
        </p:spPr>
      </p:pic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 smtClean="0"/>
              <a:t>Сонячна енергія як альтернативне джерело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 smtClean="0">
                <a:solidFill>
                  <a:schemeClr val="tx2">
                    <a:lumMod val="75000"/>
                  </a:schemeClr>
                </a:solidFill>
              </a:rPr>
              <a:t>Сонячна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tx2">
                    <a:lumMod val="75000"/>
                  </a:schemeClr>
                </a:solidFill>
              </a:rPr>
              <a:t>енергія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 - </a:t>
            </a:r>
            <a:r>
              <a:rPr lang="ru-RU" dirty="0" err="1" smtClean="0">
                <a:solidFill>
                  <a:schemeClr val="tx2">
                    <a:lumMod val="75000"/>
                  </a:schemeClr>
                </a:solidFill>
              </a:rPr>
              <a:t>невичерпний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 генератор, </a:t>
            </a:r>
            <a:r>
              <a:rPr lang="ru-RU" dirty="0" err="1" smtClean="0">
                <a:solidFill>
                  <a:schemeClr val="tx2">
                    <a:lumMod val="75000"/>
                  </a:schemeClr>
                </a:solidFill>
              </a:rPr>
              <a:t>притому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tx2">
                    <a:lumMod val="75000"/>
                  </a:schemeClr>
                </a:solidFill>
              </a:rPr>
              <a:t>безпечний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.</a:t>
            </a:r>
          </a:p>
          <a:p>
            <a:endParaRPr lang="uk-UA" dirty="0" smtClean="0">
              <a:solidFill>
                <a:schemeClr val="tx2">
                  <a:lumMod val="75000"/>
                </a:schemeClr>
              </a:solidFill>
            </a:endParaRPr>
          </a:p>
          <a:p>
            <a:endParaRPr lang="uk-UA" dirty="0" smtClean="0">
              <a:solidFill>
                <a:schemeClr val="tx2">
                  <a:lumMod val="75000"/>
                </a:schemeClr>
              </a:solidFill>
            </a:endParaRPr>
          </a:p>
          <a:p>
            <a:endParaRPr lang="uk-UA" dirty="0" smtClean="0">
              <a:solidFill>
                <a:schemeClr val="tx2">
                  <a:lumMod val="75000"/>
                </a:schemeClr>
              </a:solidFill>
            </a:endParaRPr>
          </a:p>
          <a:p>
            <a:endParaRPr lang="uk-UA" dirty="0" smtClean="0">
              <a:solidFill>
                <a:schemeClr val="tx2">
                  <a:lumMod val="75000"/>
                </a:schemeClr>
              </a:solidFill>
            </a:endParaRPr>
          </a:p>
          <a:p>
            <a:endParaRPr lang="uk-UA" dirty="0" smtClean="0">
              <a:solidFill>
                <a:schemeClr val="tx2">
                  <a:lumMod val="75000"/>
                </a:schemeClr>
              </a:solidFill>
            </a:endParaRPr>
          </a:p>
          <a:p>
            <a:endParaRPr lang="uk-UA" dirty="0" smtClean="0">
              <a:solidFill>
                <a:schemeClr val="tx2">
                  <a:lumMod val="75000"/>
                </a:schemeClr>
              </a:solidFill>
            </a:endParaRPr>
          </a:p>
          <a:p>
            <a:endParaRPr lang="uk-UA" dirty="0" smtClean="0">
              <a:solidFill>
                <a:schemeClr val="tx2">
                  <a:lumMod val="75000"/>
                </a:schemeClr>
              </a:solidFill>
            </a:endParaRPr>
          </a:p>
          <a:p>
            <a:pPr>
              <a:buNone/>
            </a:pPr>
            <a:r>
              <a:rPr lang="uk-UA" dirty="0" smtClean="0">
                <a:solidFill>
                  <a:schemeClr val="tx2">
                    <a:lumMod val="75000"/>
                  </a:schemeClr>
                </a:solidFill>
              </a:rPr>
              <a:t>                      Сонячні батареї</a:t>
            </a:r>
            <a:endParaRPr lang="ru-RU" dirty="0" smtClean="0">
              <a:solidFill>
                <a:schemeClr val="tx2">
                  <a:lumMod val="75000"/>
                </a:schemeClr>
              </a:solidFill>
            </a:endParaRPr>
          </a:p>
          <a:p>
            <a:endParaRPr lang="ru-RU" dirty="0">
              <a:solidFill>
                <a:schemeClr val="tx2">
                  <a:lumMod val="75000"/>
                </a:schemeClr>
              </a:solidFill>
            </a:endParaRPr>
          </a:p>
        </p:txBody>
      </p:sp>
      <p:pic>
        <p:nvPicPr>
          <p:cNvPr id="4" name="Рисунок 3" descr="image3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14414" y="2571744"/>
            <a:ext cx="5732135" cy="2944911"/>
          </a:xfrm>
          <a:prstGeom prst="rect">
            <a:avLst/>
          </a:prstGeom>
        </p:spPr>
      </p:pic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3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2000"/>
                            </p:stCondLst>
                            <p:childTnLst>
                              <p:par>
                                <p:cTn id="10" presetID="4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4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4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3000"/>
                            </p:stCondLst>
                            <p:childTnLst>
                              <p:par>
                                <p:cTn id="18" presetID="4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4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4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4000"/>
                            </p:stCondLst>
                            <p:childTnLst>
                              <p:par>
                                <p:cTn id="26" presetID="1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 smtClean="0"/>
              <a:t>Вплив на клімат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 </a:t>
            </a:r>
            <a:r>
              <a:rPr lang="ru-RU" dirty="0" err="1" smtClean="0">
                <a:solidFill>
                  <a:schemeClr val="tx2">
                    <a:lumMod val="75000"/>
                  </a:schemeClr>
                </a:solidFill>
              </a:rPr>
              <a:t>Зміна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tx2">
                    <a:lumMod val="75000"/>
                  </a:schemeClr>
                </a:solidFill>
              </a:rPr>
              <a:t>рівня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tx2">
                    <a:lumMod val="75000"/>
                  </a:schemeClr>
                </a:solidFill>
              </a:rPr>
              <a:t>сонячної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tx2">
                    <a:lumMod val="75000"/>
                  </a:schemeClr>
                </a:solidFill>
              </a:rPr>
              <a:t>активності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tx2">
                    <a:lumMod val="75000"/>
                  </a:schemeClr>
                </a:solidFill>
              </a:rPr>
              <a:t>призводить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 до </a:t>
            </a:r>
            <a:r>
              <a:rPr lang="ru-RU" dirty="0" err="1" smtClean="0">
                <a:solidFill>
                  <a:schemeClr val="tx2">
                    <a:lumMod val="75000"/>
                  </a:schemeClr>
                </a:solidFill>
              </a:rPr>
              <a:t>зміни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 величин </a:t>
            </a:r>
            <a:r>
              <a:rPr lang="ru-RU" dirty="0" err="1" smtClean="0">
                <a:solidFill>
                  <a:schemeClr val="tx2">
                    <a:lumMod val="75000"/>
                  </a:schemeClr>
                </a:solidFill>
              </a:rPr>
              <a:t>основних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tx2">
                    <a:lumMod val="75000"/>
                  </a:schemeClr>
                </a:solidFill>
              </a:rPr>
              <a:t>метеорологічних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tx2">
                    <a:lumMod val="75000"/>
                  </a:schemeClr>
                </a:solidFill>
              </a:rPr>
              <a:t>елементів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: </a:t>
            </a:r>
            <a:r>
              <a:rPr lang="ru-RU" dirty="0" err="1" smtClean="0">
                <a:solidFill>
                  <a:schemeClr val="tx2">
                    <a:lumMod val="75000"/>
                  </a:schemeClr>
                </a:solidFill>
              </a:rPr>
              <a:t>температури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, </a:t>
            </a:r>
            <a:r>
              <a:rPr lang="ru-RU" dirty="0" err="1" smtClean="0">
                <a:solidFill>
                  <a:schemeClr val="tx2">
                    <a:lumMod val="75000"/>
                  </a:schemeClr>
                </a:solidFill>
              </a:rPr>
              <a:t>тиску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, числа гроз, </a:t>
            </a:r>
            <a:r>
              <a:rPr lang="ru-RU" dirty="0" err="1" smtClean="0">
                <a:solidFill>
                  <a:schemeClr val="tx2">
                    <a:lumMod val="75000"/>
                  </a:schemeClr>
                </a:solidFill>
              </a:rPr>
              <a:t>осадів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 та </a:t>
            </a:r>
            <a:r>
              <a:rPr lang="ru-RU" dirty="0" err="1" smtClean="0">
                <a:solidFill>
                  <a:schemeClr val="tx2">
                    <a:lumMod val="75000"/>
                  </a:schemeClr>
                </a:solidFill>
              </a:rPr>
              <a:t>що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tx2">
                    <a:lumMod val="75000"/>
                  </a:schemeClr>
                </a:solidFill>
              </a:rPr>
              <a:t>з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 ними </a:t>
            </a:r>
            <a:r>
              <a:rPr lang="ru-RU" dirty="0" err="1" smtClean="0">
                <a:solidFill>
                  <a:schemeClr val="tx2">
                    <a:lumMod val="75000"/>
                  </a:schemeClr>
                </a:solidFill>
              </a:rPr>
              <a:t>гідрологічних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tx2">
                    <a:lumMod val="75000"/>
                  </a:schemeClr>
                </a:solidFill>
              </a:rPr>
              <a:t>і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tx2">
                    <a:lumMod val="75000"/>
                  </a:schemeClr>
                </a:solidFill>
              </a:rPr>
              <a:t>дендрологічних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 характеристик: </a:t>
            </a:r>
            <a:r>
              <a:rPr lang="ru-RU" dirty="0" err="1" smtClean="0">
                <a:solidFill>
                  <a:schemeClr val="tx2">
                    <a:lumMod val="75000"/>
                  </a:schemeClr>
                </a:solidFill>
              </a:rPr>
              <a:t>рівня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tx2">
                    <a:lumMod val="75000"/>
                  </a:schemeClr>
                </a:solidFill>
              </a:rPr>
              <a:t>ставків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tx2">
                    <a:lumMod val="75000"/>
                  </a:schemeClr>
                </a:solidFill>
              </a:rPr>
              <a:t>і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tx2">
                    <a:lumMod val="75000"/>
                  </a:schemeClr>
                </a:solidFill>
              </a:rPr>
              <a:t>річок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, </a:t>
            </a:r>
            <a:r>
              <a:rPr lang="ru-RU" dirty="0" err="1" smtClean="0">
                <a:solidFill>
                  <a:schemeClr val="tx2">
                    <a:lumMod val="75000"/>
                  </a:schemeClr>
                </a:solidFill>
              </a:rPr>
              <a:t>грунтових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 вод, </a:t>
            </a:r>
            <a:r>
              <a:rPr lang="ru-RU" dirty="0" err="1" smtClean="0">
                <a:solidFill>
                  <a:schemeClr val="tx2">
                    <a:lumMod val="75000"/>
                  </a:schemeClr>
                </a:solidFill>
              </a:rPr>
              <a:t>солоності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tx2">
                    <a:lumMod val="75000"/>
                  </a:schemeClr>
                </a:solidFill>
              </a:rPr>
              <a:t>і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tx2">
                    <a:lumMod val="75000"/>
                  </a:schemeClr>
                </a:solidFill>
              </a:rPr>
              <a:t>зледеніння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 океану, числа </a:t>
            </a:r>
            <a:r>
              <a:rPr lang="ru-RU" dirty="0" err="1" smtClean="0">
                <a:solidFill>
                  <a:schemeClr val="tx2">
                    <a:lumMod val="75000"/>
                  </a:schemeClr>
                </a:solidFill>
              </a:rPr>
              <a:t>кілець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 в деревах, </a:t>
            </a:r>
            <a:r>
              <a:rPr lang="ru-RU" dirty="0" err="1" smtClean="0">
                <a:solidFill>
                  <a:schemeClr val="tx2">
                    <a:lumMod val="75000"/>
                  </a:schemeClr>
                </a:solidFill>
              </a:rPr>
              <a:t>мулових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tx2">
                    <a:lumMod val="75000"/>
                  </a:schemeClr>
                </a:solidFill>
              </a:rPr>
              <a:t>відкладень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tx2">
                    <a:lumMod val="75000"/>
                  </a:schemeClr>
                </a:solidFill>
              </a:rPr>
              <a:t>тощо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.</a:t>
            </a:r>
            <a:endParaRPr lang="ru-RU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Вплив на живу природу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 smtClean="0">
                <a:solidFill>
                  <a:schemeClr val="tx2">
                    <a:lumMod val="75000"/>
                  </a:schemeClr>
                </a:solidFill>
              </a:rPr>
              <a:t>Зі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tx2">
                    <a:lumMod val="75000"/>
                  </a:schemeClr>
                </a:solidFill>
              </a:rPr>
              <a:t>зміною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tx2">
                    <a:lumMod val="75000"/>
                  </a:schemeClr>
                </a:solidFill>
              </a:rPr>
              <a:t>сонячної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tx2">
                    <a:lumMod val="75000"/>
                  </a:schemeClr>
                </a:solidFill>
              </a:rPr>
              <a:t>активності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tx2">
                    <a:lumMod val="75000"/>
                  </a:schemeClr>
                </a:solidFill>
              </a:rPr>
              <a:t>вченими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tx2">
                    <a:lumMod val="75000"/>
                  </a:schemeClr>
                </a:solidFill>
              </a:rPr>
              <a:t>зазначалося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tx2">
                    <a:lumMod val="75000"/>
                  </a:schemeClr>
                </a:solidFill>
              </a:rPr>
              <a:t>зміна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tx2">
                    <a:lumMod val="75000"/>
                  </a:schemeClr>
                </a:solidFill>
              </a:rPr>
              <a:t>чисельності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 комах </a:t>
            </a:r>
            <a:r>
              <a:rPr lang="ru-RU" dirty="0" err="1" smtClean="0">
                <a:solidFill>
                  <a:schemeClr val="tx2">
                    <a:lumMod val="75000"/>
                  </a:schemeClr>
                </a:solidFill>
              </a:rPr>
              <a:t>і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tx2">
                    <a:lumMod val="75000"/>
                  </a:schemeClr>
                </a:solidFill>
              </a:rPr>
              <a:t>багатьох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tx2">
                    <a:lumMod val="75000"/>
                  </a:schemeClr>
                </a:solidFill>
              </a:rPr>
              <a:t>тварин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. Через </a:t>
            </a:r>
            <a:r>
              <a:rPr lang="ru-RU" dirty="0" err="1" smtClean="0">
                <a:solidFill>
                  <a:schemeClr val="tx2">
                    <a:lumMod val="75000"/>
                  </a:schemeClr>
                </a:solidFill>
              </a:rPr>
              <a:t>вивчення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tx2">
                    <a:lumMod val="75000"/>
                  </a:schemeClr>
                </a:solidFill>
              </a:rPr>
              <a:t>властивостей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tx2">
                    <a:lumMod val="75000"/>
                  </a:schemeClr>
                </a:solidFill>
              </a:rPr>
              <a:t>крові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: числа </a:t>
            </a:r>
            <a:r>
              <a:rPr lang="ru-RU" dirty="0" err="1" smtClean="0">
                <a:solidFill>
                  <a:schemeClr val="tx2">
                    <a:lumMod val="75000"/>
                  </a:schemeClr>
                </a:solidFill>
              </a:rPr>
              <a:t>лейкоцитів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, </a:t>
            </a:r>
            <a:r>
              <a:rPr lang="ru-RU" dirty="0" err="1" smtClean="0">
                <a:solidFill>
                  <a:schemeClr val="tx2">
                    <a:lumMod val="75000"/>
                  </a:schemeClr>
                </a:solidFill>
              </a:rPr>
              <a:t>швидкості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tx2">
                    <a:lumMod val="75000"/>
                  </a:schemeClr>
                </a:solidFill>
              </a:rPr>
              <a:t>згортання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tx2">
                    <a:lumMod val="75000"/>
                  </a:schemeClr>
                </a:solidFill>
              </a:rPr>
              <a:t>крові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tx2">
                    <a:lumMod val="75000"/>
                  </a:schemeClr>
                </a:solidFill>
              </a:rPr>
              <a:t>й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tx2">
                    <a:lumMod val="75000"/>
                  </a:schemeClr>
                </a:solidFill>
              </a:rPr>
              <a:t>ін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., </a:t>
            </a:r>
            <a:r>
              <a:rPr lang="ru-RU" dirty="0" err="1" smtClean="0">
                <a:solidFill>
                  <a:schemeClr val="tx2">
                    <a:lumMod val="75000"/>
                  </a:schemeClr>
                </a:solidFill>
              </a:rPr>
              <a:t>було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 доведено </a:t>
            </a:r>
            <a:r>
              <a:rPr lang="ru-RU" dirty="0" err="1" smtClean="0">
                <a:solidFill>
                  <a:schemeClr val="tx2">
                    <a:lumMod val="75000"/>
                  </a:schemeClr>
                </a:solidFill>
              </a:rPr>
              <a:t>зв'язку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tx2">
                    <a:lumMod val="75000"/>
                  </a:schemeClr>
                </a:solidFill>
              </a:rPr>
              <a:t>серцево-судинних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tx2">
                    <a:lumMod val="75000"/>
                  </a:schemeClr>
                </a:solidFill>
              </a:rPr>
              <a:t>захворювань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tx2">
                    <a:lumMod val="75000"/>
                  </a:schemeClr>
                </a:solidFill>
              </a:rPr>
              <a:t>людини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tx2">
                    <a:lumMod val="75000"/>
                  </a:schemeClr>
                </a:solidFill>
              </a:rPr>
              <a:t>із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tx2">
                    <a:lumMod val="75000"/>
                  </a:schemeClr>
                </a:solidFill>
              </a:rPr>
              <a:t>сонячною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tx2">
                    <a:lumMod val="75000"/>
                  </a:schemeClr>
                </a:solidFill>
              </a:rPr>
              <a:t>активністю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.</a:t>
            </a:r>
            <a:endParaRPr lang="ru-RU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зящная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Изящная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Изящная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107</TotalTime>
  <Words>157</Words>
  <Application>Microsoft Office PowerPoint</Application>
  <PresentationFormat>Экран (4:3)</PresentationFormat>
  <Paragraphs>29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Изящная</vt:lpstr>
      <vt:lpstr>Прояви сонячної   активності, її вплив на біосферу землі</vt:lpstr>
      <vt:lpstr>Сонячна Активність</vt:lpstr>
      <vt:lpstr>Зовнішні прояви сонячної активності:</vt:lpstr>
      <vt:lpstr>Зовнішні прояви сонячної активності</vt:lpstr>
      <vt:lpstr>Зовнішні прояви сонячної активності</vt:lpstr>
      <vt:lpstr>Біосфера і сонячна активність</vt:lpstr>
      <vt:lpstr>Сонячна енергія як альтернативне джерело</vt:lpstr>
      <vt:lpstr>Вплив на клімат</vt:lpstr>
      <vt:lpstr>Вплив на живу природу</vt:lpstr>
      <vt:lpstr>Слайд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Прояви сонячної   активності, її вплив на біосферу землі</dc:title>
  <dc:creator>SashaK</dc:creator>
  <cp:lastModifiedBy>SashaK</cp:lastModifiedBy>
  <cp:revision>11</cp:revision>
  <dcterms:created xsi:type="dcterms:W3CDTF">2013-11-21T14:29:21Z</dcterms:created>
  <dcterms:modified xsi:type="dcterms:W3CDTF">2013-11-21T16:16:45Z</dcterms:modified>
</cp:coreProperties>
</file>