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9" r:id="rId4"/>
    <p:sldId id="261" r:id="rId5"/>
    <p:sldId id="271" r:id="rId6"/>
    <p:sldId id="263" r:id="rId7"/>
    <p:sldId id="264" r:id="rId8"/>
    <p:sldId id="265" r:id="rId9"/>
    <p:sldId id="266" r:id="rId10"/>
    <p:sldId id="26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81"/>
    <a:srgbClr val="FF3399"/>
    <a:srgbClr val="139D23"/>
    <a:srgbClr val="3333CC"/>
    <a:srgbClr val="0000FF"/>
    <a:srgbClr val="0760A9"/>
    <a:srgbClr val="000066"/>
    <a:srgbClr val="0D0C0B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6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3524-47D4-42A2-8ACB-41DD21EA7E0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78DEE-70A4-46CA-8262-55980EF00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5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78DEE-70A4-46CA-8262-55980EF006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06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.mobilmusic.ru/4b/3b/7c/6671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60" y="0"/>
            <a:ext cx="9262360" cy="692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4392488" cy="1800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uk-UA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ідготувала</a:t>
            </a:r>
            <a:endParaRPr lang="uk-UA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Учениця групи Г - 21</a:t>
            </a:r>
          </a:p>
          <a:p>
            <a:r>
              <a:rPr lang="uk-UA" sz="24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Зинів</a:t>
            </a:r>
            <a:r>
              <a:rPr lang="uk-UA" sz="2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Марія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5" y="2967335"/>
            <a:ext cx="8001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i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Хімічний склад зірок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785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dnnet.ru/images/sized/images/uploads/mars_vzriv-436x4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4027"/>
          <a:stretch/>
        </p:blipFill>
        <p:spPr bwMode="auto">
          <a:xfrm>
            <a:off x="3780000" y="1196752"/>
            <a:ext cx="5580000" cy="5699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  </a:t>
            </a:r>
          </a:p>
          <a:p>
            <a:r>
              <a:rPr lang="ru-RU" sz="3200" b="1" dirty="0" smtClean="0">
                <a:solidFill>
                  <a:srgbClr val="AC1481"/>
                </a:solidFill>
              </a:rPr>
              <a:t>Зоря – </a:t>
            </a:r>
            <a:r>
              <a:rPr lang="ru-RU" sz="3200" b="1" dirty="0" err="1" smtClean="0">
                <a:solidFill>
                  <a:srgbClr val="AC1481"/>
                </a:solidFill>
              </a:rPr>
              <a:t>це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велетенське</a:t>
            </a:r>
            <a:r>
              <a:rPr lang="ru-RU" sz="3200" b="1" dirty="0" smtClean="0">
                <a:solidFill>
                  <a:srgbClr val="AC1481"/>
                </a:solidFill>
              </a:rPr>
              <a:t>, </a:t>
            </a:r>
            <a:r>
              <a:rPr lang="ru-RU" sz="3200" b="1" dirty="0" err="1" smtClean="0">
                <a:solidFill>
                  <a:srgbClr val="AC1481"/>
                </a:solidFill>
              </a:rPr>
              <a:t>розжарене</a:t>
            </a:r>
            <a:r>
              <a:rPr lang="ru-RU" sz="3200" b="1" dirty="0" smtClean="0">
                <a:solidFill>
                  <a:srgbClr val="AC1481"/>
                </a:solidFill>
              </a:rPr>
              <a:t>, </a:t>
            </a:r>
            <a:r>
              <a:rPr lang="ru-RU" sz="3200" b="1" dirty="0" err="1" smtClean="0">
                <a:solidFill>
                  <a:srgbClr val="AC1481"/>
                </a:solidFill>
              </a:rPr>
              <a:t>самосвітне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небесне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тіло</a:t>
            </a:r>
            <a:r>
              <a:rPr lang="ru-RU" sz="3200" b="1" dirty="0" smtClean="0">
                <a:solidFill>
                  <a:srgbClr val="AC1481"/>
                </a:solidFill>
              </a:rPr>
              <a:t>, у </a:t>
            </a:r>
            <a:r>
              <a:rPr lang="ru-RU" sz="3200" b="1" dirty="0" err="1" smtClean="0">
                <a:solidFill>
                  <a:srgbClr val="AC1481"/>
                </a:solidFill>
              </a:rPr>
              <a:t>надрах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якого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ефективно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відбуваються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термоядерні</a:t>
            </a:r>
            <a:r>
              <a:rPr lang="ru-RU" sz="3200" b="1" dirty="0" smtClean="0">
                <a:solidFill>
                  <a:srgbClr val="AC1481"/>
                </a:solidFill>
              </a:rPr>
              <a:t> </a:t>
            </a:r>
            <a:r>
              <a:rPr lang="ru-RU" sz="3200" b="1" dirty="0" err="1" smtClean="0">
                <a:solidFill>
                  <a:srgbClr val="AC1481"/>
                </a:solidFill>
              </a:rPr>
              <a:t>реакції</a:t>
            </a:r>
            <a:r>
              <a:rPr lang="ru-RU" sz="3200" b="1" dirty="0" smtClean="0">
                <a:solidFill>
                  <a:srgbClr val="AC1481"/>
                </a:solidFill>
              </a:rPr>
              <a:t>. </a:t>
            </a:r>
          </a:p>
          <a:p>
            <a:r>
              <a:rPr lang="uk-UA" sz="3200" b="1" dirty="0" smtClean="0">
                <a:solidFill>
                  <a:srgbClr val="AC1481"/>
                </a:solidFill>
              </a:rPr>
              <a:t>Класифікувати зорі за хімічним складом треба дивлячись на склад елементів важчих за Гелій. Це визначальний фактор у класифікації.</a:t>
            </a:r>
            <a:endParaRPr lang="ru-RU" sz="3200" b="1" dirty="0">
              <a:solidFill>
                <a:srgbClr val="AC148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413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niversetoday.com/wp-content/uploads/2011/04/small_gabany_cropped_ngc4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" y="116632"/>
            <a:ext cx="9059549" cy="6711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967335"/>
            <a:ext cx="8463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Кінець презентації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643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acy;&amp;jcy;&amp;lcy;:Solar sy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785794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</a:rPr>
              <a:t>Щоб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милуватися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зоряним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небосхилом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зовсім</a:t>
            </a:r>
            <a:r>
              <a:rPr lang="ru-RU" sz="2000" b="1" dirty="0" smtClean="0">
                <a:solidFill>
                  <a:srgbClr val="00B050"/>
                </a:solidFill>
              </a:rPr>
              <a:t> не </a:t>
            </a:r>
            <a:r>
              <a:rPr lang="ru-RU" sz="2000" b="1" dirty="0" err="1" smtClean="0">
                <a:solidFill>
                  <a:srgbClr val="00B050"/>
                </a:solidFill>
              </a:rPr>
              <a:t>обов'язково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описувати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всі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зірки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з'ясовувати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їх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фізичні</a:t>
            </a:r>
            <a:r>
              <a:rPr lang="ru-RU" sz="2000" b="1" dirty="0" smtClean="0">
                <a:solidFill>
                  <a:srgbClr val="00B050"/>
                </a:solidFill>
              </a:rPr>
              <a:t> та </a:t>
            </a:r>
            <a:r>
              <a:rPr lang="ru-RU" sz="2000" b="1" dirty="0" err="1" smtClean="0">
                <a:solidFill>
                  <a:srgbClr val="00B050"/>
                </a:solidFill>
              </a:rPr>
              <a:t>хімічні</a:t>
            </a:r>
            <a:r>
              <a:rPr lang="ru-RU" sz="2000" b="1" dirty="0" smtClean="0">
                <a:solidFill>
                  <a:srgbClr val="00B050"/>
                </a:solidFill>
              </a:rPr>
              <a:t> характеристики - вони </a:t>
            </a:r>
            <a:r>
              <a:rPr lang="ru-RU" sz="2000" b="1" dirty="0" err="1" smtClean="0">
                <a:solidFill>
                  <a:srgbClr val="00B050"/>
                </a:solidFill>
              </a:rPr>
              <a:t>гарні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самі</a:t>
            </a:r>
            <a:r>
              <a:rPr lang="ru-RU" sz="2000" b="1" dirty="0" smtClean="0">
                <a:solidFill>
                  <a:srgbClr val="00B050"/>
                </a:solidFill>
              </a:rPr>
              <a:t> по </a:t>
            </a:r>
            <a:r>
              <a:rPr lang="ru-RU" sz="2000" b="1" dirty="0" err="1" smtClean="0">
                <a:solidFill>
                  <a:srgbClr val="00B050"/>
                </a:solidFill>
              </a:rPr>
              <a:t>собі</a:t>
            </a:r>
            <a:r>
              <a:rPr lang="ru-RU" sz="2000" b="1" dirty="0" smtClean="0">
                <a:solidFill>
                  <a:srgbClr val="00B050"/>
                </a:solidFill>
              </a:rPr>
              <a:t>. Але </a:t>
            </a:r>
            <a:r>
              <a:rPr lang="ru-RU" sz="2000" b="1" dirty="0" err="1" smtClean="0">
                <a:solidFill>
                  <a:srgbClr val="00B050"/>
                </a:solidFill>
              </a:rPr>
              <a:t>якщо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розглядати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зірки</a:t>
            </a:r>
            <a:r>
              <a:rPr lang="ru-RU" sz="2000" b="1" dirty="0" smtClean="0">
                <a:solidFill>
                  <a:srgbClr val="00B050"/>
                </a:solidFill>
              </a:rPr>
              <a:t> як </a:t>
            </a:r>
            <a:r>
              <a:rPr lang="ru-RU" sz="2000" b="1" dirty="0" err="1" smtClean="0">
                <a:solidFill>
                  <a:srgbClr val="00B050"/>
                </a:solidFill>
              </a:rPr>
              <a:t>природні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об'єкти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природний</a:t>
            </a:r>
            <a:r>
              <a:rPr lang="ru-RU" sz="2000" b="1" dirty="0" smtClean="0">
                <a:solidFill>
                  <a:srgbClr val="00B050"/>
                </a:solidFill>
              </a:rPr>
              <a:t> шлях до </a:t>
            </a:r>
            <a:r>
              <a:rPr lang="ru-RU" sz="2000" b="1" dirty="0" err="1" smtClean="0">
                <a:solidFill>
                  <a:srgbClr val="00B050"/>
                </a:solidFill>
              </a:rPr>
              <a:t>їх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пізнання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лежить</a:t>
            </a:r>
            <a:r>
              <a:rPr lang="ru-RU" sz="2000" b="1" dirty="0" smtClean="0">
                <a:solidFill>
                  <a:srgbClr val="00B050"/>
                </a:solidFill>
              </a:rPr>
              <a:t> через </a:t>
            </a:r>
            <a:r>
              <a:rPr lang="ru-RU" sz="2000" b="1" dirty="0" err="1" smtClean="0">
                <a:solidFill>
                  <a:srgbClr val="00B050"/>
                </a:solidFill>
              </a:rPr>
              <a:t>вимірювання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зіставлення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їх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властивостей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складання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класифікації</a:t>
            </a:r>
            <a:r>
              <a:rPr lang="ru-RU" sz="2000" b="1" dirty="0" smtClean="0">
                <a:solidFill>
                  <a:srgbClr val="00B050"/>
                </a:solidFill>
              </a:rPr>
              <a:t>.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Ми </a:t>
            </a:r>
            <a:r>
              <a:rPr lang="ru-RU" sz="2000" b="1" dirty="0" err="1" smtClean="0">
                <a:solidFill>
                  <a:srgbClr val="00B050"/>
                </a:solidFill>
              </a:rPr>
              <a:t>живемо</a:t>
            </a:r>
            <a:r>
              <a:rPr lang="ru-RU" sz="2000" b="1" dirty="0" smtClean="0">
                <a:solidFill>
                  <a:srgbClr val="00B050"/>
                </a:solidFill>
              </a:rPr>
              <a:t> у </a:t>
            </a:r>
            <a:r>
              <a:rPr lang="ru-RU" sz="2000" b="1" dirty="0" err="1" smtClean="0">
                <a:solidFill>
                  <a:srgbClr val="00B050"/>
                </a:solidFill>
              </a:rPr>
              <a:t>відносно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спокійній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області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Всесвіту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саме</a:t>
            </a:r>
            <a:r>
              <a:rPr lang="ru-RU" sz="2000" b="1" dirty="0" smtClean="0">
                <a:solidFill>
                  <a:srgbClr val="00B050"/>
                </a:solidFill>
              </a:rPr>
              <a:t> тому </a:t>
            </a:r>
            <a:r>
              <a:rPr lang="ru-RU" sz="2000" b="1" dirty="0" err="1" smtClean="0">
                <a:solidFill>
                  <a:srgbClr val="00B050"/>
                </a:solidFill>
              </a:rPr>
              <a:t>життя</a:t>
            </a:r>
            <a:r>
              <a:rPr lang="ru-RU" sz="2000" b="1" dirty="0" smtClean="0">
                <a:solidFill>
                  <a:srgbClr val="00B050"/>
                </a:solidFill>
              </a:rPr>
              <a:t> на </a:t>
            </a:r>
            <a:r>
              <a:rPr lang="ru-RU" sz="2000" b="1" dirty="0" err="1" smtClean="0">
                <a:solidFill>
                  <a:srgbClr val="00B050"/>
                </a:solidFill>
              </a:rPr>
              <a:t>Землі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виникла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й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існує</a:t>
            </a:r>
            <a:r>
              <a:rPr lang="ru-RU" sz="2000" b="1" dirty="0" smtClean="0">
                <a:solidFill>
                  <a:srgbClr val="00B050"/>
                </a:solidFill>
              </a:rPr>
              <a:t> в </a:t>
            </a:r>
            <a:r>
              <a:rPr lang="ru-RU" sz="2000" b="1" dirty="0" err="1" smtClean="0">
                <a:solidFill>
                  <a:srgbClr val="00B050"/>
                </a:solidFill>
              </a:rPr>
              <a:t>продовження</a:t>
            </a:r>
            <a:r>
              <a:rPr lang="ru-RU" sz="2000" b="1" dirty="0" smtClean="0">
                <a:solidFill>
                  <a:srgbClr val="00B050"/>
                </a:solidFill>
              </a:rPr>
              <a:t> такого </a:t>
            </a:r>
            <a:r>
              <a:rPr lang="ru-RU" sz="2000" b="1" dirty="0" err="1" smtClean="0">
                <a:solidFill>
                  <a:srgbClr val="00B050"/>
                </a:solidFill>
              </a:rPr>
              <a:t>величезного</a:t>
            </a:r>
            <a:r>
              <a:rPr lang="ru-RU" sz="2000" b="1" dirty="0" smtClean="0">
                <a:solidFill>
                  <a:srgbClr val="00B050"/>
                </a:solidFill>
              </a:rPr>
              <a:t> (за </a:t>
            </a:r>
            <a:r>
              <a:rPr lang="ru-RU" sz="2000" b="1" dirty="0" err="1" smtClean="0">
                <a:solidFill>
                  <a:srgbClr val="00B050"/>
                </a:solidFill>
              </a:rPr>
              <a:t>людськими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мірками</a:t>
            </a:r>
            <a:r>
              <a:rPr lang="ru-RU" sz="2000" b="1" dirty="0" smtClean="0">
                <a:solidFill>
                  <a:srgbClr val="00B050"/>
                </a:solidFill>
              </a:rPr>
              <a:t>) </a:t>
            </a:r>
            <a:r>
              <a:rPr lang="ru-RU" sz="2000" b="1" dirty="0" err="1" smtClean="0">
                <a:solidFill>
                  <a:srgbClr val="00B050"/>
                </a:solidFill>
              </a:rPr>
              <a:t>проміжку</a:t>
            </a:r>
            <a:r>
              <a:rPr lang="ru-RU" sz="2000" b="1" dirty="0" smtClean="0">
                <a:solidFill>
                  <a:srgbClr val="00B050"/>
                </a:solidFill>
              </a:rPr>
              <a:t> часу. </a:t>
            </a:r>
            <a:r>
              <a:rPr lang="ru-RU" sz="2000" b="1" dirty="0" err="1" smtClean="0">
                <a:solidFill>
                  <a:srgbClr val="00B050"/>
                </a:solidFill>
              </a:rPr>
              <a:t>Однак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з</a:t>
            </a:r>
            <a:r>
              <a:rPr lang="ru-RU" sz="2000" b="1" dirty="0" smtClean="0">
                <a:solidFill>
                  <a:srgbClr val="00B050"/>
                </a:solidFill>
              </a:rPr>
              <a:t> точки </a:t>
            </a:r>
            <a:r>
              <a:rPr lang="ru-RU" sz="2000" b="1" dirty="0" err="1" smtClean="0">
                <a:solidFill>
                  <a:srgbClr val="00B050"/>
                </a:solidFill>
              </a:rPr>
              <a:t>зору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дослідження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зірок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це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є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серйозний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мінус</a:t>
            </a:r>
            <a:r>
              <a:rPr lang="ru-RU" sz="2000" b="1" dirty="0" smtClean="0">
                <a:solidFill>
                  <a:srgbClr val="00B050"/>
                </a:solidFill>
              </a:rPr>
              <a:t>. На </a:t>
            </a:r>
            <a:r>
              <a:rPr lang="ru-RU" sz="2000" b="1" dirty="0" err="1" smtClean="0">
                <a:solidFill>
                  <a:srgbClr val="00B050"/>
                </a:solidFill>
              </a:rPr>
              <a:t>багатьох</a:t>
            </a:r>
            <a:r>
              <a:rPr lang="ru-RU" sz="2000" b="1" dirty="0" smtClean="0">
                <a:solidFill>
                  <a:srgbClr val="00B050"/>
                </a:solidFill>
              </a:rPr>
              <a:t> парсеках </a:t>
            </a:r>
            <a:r>
              <a:rPr lang="ru-RU" sz="2000" b="1" dirty="0" err="1" smtClean="0">
                <a:solidFill>
                  <a:srgbClr val="00B050"/>
                </a:solidFill>
              </a:rPr>
              <a:t>навколо</a:t>
            </a:r>
            <a:r>
              <a:rPr lang="ru-RU" sz="2000" b="1" dirty="0" smtClean="0">
                <a:solidFill>
                  <a:srgbClr val="00B050"/>
                </a:solidFill>
              </a:rPr>
              <a:t> (парсек - </a:t>
            </a:r>
            <a:r>
              <a:rPr lang="ru-RU" sz="2000" b="1" dirty="0" err="1" smtClean="0">
                <a:solidFill>
                  <a:srgbClr val="00B050"/>
                </a:solidFill>
              </a:rPr>
              <a:t>одиниця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зоряних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відстаней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рівна</a:t>
            </a:r>
            <a:r>
              <a:rPr lang="ru-RU" sz="2000" b="1" dirty="0" smtClean="0">
                <a:solidFill>
                  <a:srgbClr val="00B050"/>
                </a:solidFill>
              </a:rPr>
              <a:t> 3,26 </a:t>
            </a:r>
            <a:r>
              <a:rPr lang="ru-RU" sz="2000" b="1" dirty="0" err="1" smtClean="0">
                <a:solidFill>
                  <a:srgbClr val="00B050"/>
                </a:solidFill>
              </a:rPr>
              <a:t>світлового</a:t>
            </a:r>
            <a:r>
              <a:rPr lang="ru-RU" sz="2000" b="1" dirty="0" smtClean="0">
                <a:solidFill>
                  <a:srgbClr val="00B050"/>
                </a:solidFill>
              </a:rPr>
              <a:t> року </a:t>
            </a:r>
            <a:r>
              <a:rPr lang="ru-RU" sz="2000" b="1" dirty="0" err="1" smtClean="0">
                <a:solidFill>
                  <a:srgbClr val="00B050"/>
                </a:solidFill>
              </a:rPr>
              <a:t>або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приблизно</a:t>
            </a:r>
            <a:r>
              <a:rPr lang="ru-RU" sz="2000" b="1" dirty="0" smtClean="0">
                <a:solidFill>
                  <a:srgbClr val="00B050"/>
                </a:solidFill>
              </a:rPr>
              <a:t> 30 трлн. Км) </a:t>
            </a:r>
            <a:r>
              <a:rPr lang="ru-RU" sz="2000" b="1" dirty="0" err="1" smtClean="0">
                <a:solidFill>
                  <a:srgbClr val="00B050"/>
                </a:solidFill>
              </a:rPr>
              <a:t>розташовані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тільки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неяскраві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невиразні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світила</a:t>
            </a:r>
            <a:r>
              <a:rPr lang="ru-RU" sz="2000" b="1" dirty="0" smtClean="0">
                <a:solidFill>
                  <a:srgbClr val="00B050"/>
                </a:solidFill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</a:rPr>
              <a:t>подібні</a:t>
            </a:r>
            <a:r>
              <a:rPr lang="ru-RU" sz="2000" b="1" dirty="0" smtClean="0">
                <a:solidFill>
                  <a:srgbClr val="00B050"/>
                </a:solidFill>
              </a:rPr>
              <a:t> до </a:t>
            </a:r>
            <a:r>
              <a:rPr lang="ru-RU" sz="2000" b="1" dirty="0" err="1" smtClean="0">
                <a:solidFill>
                  <a:srgbClr val="00B050"/>
                </a:solidFill>
              </a:rPr>
              <a:t>нашого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Сонця</a:t>
            </a:r>
            <a:r>
              <a:rPr lang="ru-RU" sz="2000" b="1" dirty="0" smtClean="0">
                <a:solidFill>
                  <a:srgbClr val="00B050"/>
                </a:solidFill>
              </a:rPr>
              <a:t>. А все мало </a:t>
            </a:r>
            <a:r>
              <a:rPr lang="ru-RU" sz="2000" b="1" dirty="0" err="1" smtClean="0">
                <a:solidFill>
                  <a:srgbClr val="00B050"/>
                </a:solidFill>
              </a:rPr>
              <a:t>поширені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типи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зірок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знаходяться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дуже</a:t>
            </a:r>
            <a:r>
              <a:rPr lang="ru-RU" sz="2000" b="1" dirty="0" smtClean="0">
                <a:solidFill>
                  <a:srgbClr val="00B050"/>
                </a:solidFill>
              </a:rPr>
              <a:t> далеко. Тому </a:t>
            </a:r>
            <a:r>
              <a:rPr lang="ru-RU" sz="2000" b="1" dirty="0" err="1" smtClean="0">
                <a:solidFill>
                  <a:srgbClr val="00B050"/>
                </a:solidFill>
              </a:rPr>
              <a:t>різноманітність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світу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зірок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довгий</a:t>
            </a:r>
            <a:r>
              <a:rPr lang="ru-RU" sz="2000" b="1" dirty="0" smtClean="0">
                <a:solidFill>
                  <a:srgbClr val="00B050"/>
                </a:solidFill>
              </a:rPr>
              <a:t> час </a:t>
            </a:r>
            <a:r>
              <a:rPr lang="ru-RU" sz="2000" b="1" dirty="0" err="1" smtClean="0">
                <a:solidFill>
                  <a:srgbClr val="00B050"/>
                </a:solidFill>
              </a:rPr>
              <a:t>залишалося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прихованим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від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людського</a:t>
            </a:r>
            <a:r>
              <a:rPr lang="ru-RU" sz="2000" b="1" dirty="0" smtClean="0">
                <a:solidFill>
                  <a:srgbClr val="00B050"/>
                </a:solidFill>
              </a:rPr>
              <a:t> ока. </a:t>
            </a:r>
            <a:r>
              <a:rPr lang="ru-RU" sz="2000" b="1" dirty="0" err="1" smtClean="0">
                <a:solidFill>
                  <a:srgbClr val="00B050"/>
                </a:solidFill>
              </a:rPr>
              <a:t>Винахід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потужних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астрономічних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приладів</a:t>
            </a:r>
            <a:r>
              <a:rPr lang="ru-RU" sz="2000" b="1" dirty="0" smtClean="0">
                <a:solidFill>
                  <a:srgbClr val="00B050"/>
                </a:solidFill>
              </a:rPr>
              <a:t>, дозволило </a:t>
            </a:r>
            <a:r>
              <a:rPr lang="ru-RU" sz="2000" b="1" dirty="0" err="1" smtClean="0">
                <a:solidFill>
                  <a:srgbClr val="00B050"/>
                </a:solidFill>
              </a:rPr>
              <a:t>усвідомити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наскільки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всі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зірки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різні</a:t>
            </a:r>
            <a:r>
              <a:rPr lang="ru-RU" sz="2000" b="1" dirty="0" smtClean="0">
                <a:solidFill>
                  <a:srgbClr val="00B050"/>
                </a:solidFill>
              </a:rPr>
              <a:t>.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862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zastavki.com/pictures/800x600/Space__001606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704" r="-3"/>
          <a:stretch/>
        </p:blipFill>
        <p:spPr bwMode="auto">
          <a:xfrm>
            <a:off x="0" y="-5000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0070C0"/>
                </a:solidFill>
              </a:rPr>
              <a:t>Основною характеристикою зірки є її хімічний склад.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Цей  параметр може змінюватись у широких межах.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051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ai.msu.su/ng/solar/sun/prominen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космічних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газових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стиску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тяжіння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розігрівається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температурі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мільйона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градусів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починаються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ядерні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призводять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939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642918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На початку ХХ ст. </a:t>
            </a:r>
            <a:r>
              <a:rPr lang="ru-RU" sz="2800" dirty="0" err="1" smtClean="0">
                <a:solidFill>
                  <a:srgbClr val="00B0F0"/>
                </a:solidFill>
              </a:rPr>
              <a:t>завдяки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працям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англійського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астрофізика</a:t>
            </a:r>
            <a:r>
              <a:rPr lang="ru-RU" sz="2800" dirty="0" smtClean="0">
                <a:solidFill>
                  <a:srgbClr val="00B0F0"/>
                </a:solidFill>
              </a:rPr>
              <a:t> Артура </a:t>
            </a:r>
            <a:r>
              <a:rPr lang="ru-RU" sz="2800" dirty="0" err="1" smtClean="0">
                <a:solidFill>
                  <a:srgbClr val="00B0F0"/>
                </a:solidFill>
              </a:rPr>
              <a:t>Еддінгтона</a:t>
            </a:r>
            <a:r>
              <a:rPr lang="ru-RU" sz="2800" dirty="0" smtClean="0">
                <a:solidFill>
                  <a:srgbClr val="00B0F0"/>
                </a:solidFill>
              </a:rPr>
              <a:t>, остаточно </a:t>
            </a:r>
            <a:r>
              <a:rPr lang="ru-RU" sz="2800" dirty="0" err="1" smtClean="0">
                <a:solidFill>
                  <a:srgbClr val="00B0F0"/>
                </a:solidFill>
              </a:rPr>
              <a:t>сформувалося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уявлення</a:t>
            </a:r>
            <a:r>
              <a:rPr lang="ru-RU" sz="2800" dirty="0" smtClean="0">
                <a:solidFill>
                  <a:srgbClr val="00B0F0"/>
                </a:solidFill>
              </a:rPr>
              <a:t> про </a:t>
            </a:r>
            <a:r>
              <a:rPr lang="ru-RU" sz="2800" dirty="0" err="1" smtClean="0">
                <a:solidFill>
                  <a:srgbClr val="00B0F0"/>
                </a:solidFill>
              </a:rPr>
              <a:t>зірок</a:t>
            </a:r>
            <a:r>
              <a:rPr lang="ru-RU" sz="2800" dirty="0" smtClean="0">
                <a:solidFill>
                  <a:srgbClr val="00B0F0"/>
                </a:solidFill>
              </a:rPr>
              <a:t> як про </a:t>
            </a:r>
            <a:r>
              <a:rPr lang="ru-RU" sz="2800" dirty="0" err="1" smtClean="0">
                <a:solidFill>
                  <a:srgbClr val="00B0F0"/>
                </a:solidFill>
              </a:rPr>
              <a:t>розпечених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газових</a:t>
            </a:r>
            <a:r>
              <a:rPr lang="ru-RU" sz="2800" dirty="0" smtClean="0">
                <a:solidFill>
                  <a:srgbClr val="00B0F0"/>
                </a:solidFill>
              </a:rPr>
              <a:t> кулях, </a:t>
            </a:r>
            <a:r>
              <a:rPr lang="ru-RU" sz="2800" dirty="0" err="1" smtClean="0">
                <a:solidFill>
                  <a:srgbClr val="00B0F0"/>
                </a:solidFill>
              </a:rPr>
              <a:t>що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містять</a:t>
            </a:r>
            <a:r>
              <a:rPr lang="ru-RU" sz="2800" dirty="0" smtClean="0">
                <a:solidFill>
                  <a:srgbClr val="00B0F0"/>
                </a:solidFill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</a:rPr>
              <a:t>своїх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надрах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джерело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енергії</a:t>
            </a:r>
            <a:r>
              <a:rPr lang="ru-RU" sz="2800" dirty="0" smtClean="0">
                <a:solidFill>
                  <a:srgbClr val="00B0F0"/>
                </a:solidFill>
              </a:rPr>
              <a:t> - </a:t>
            </a:r>
            <a:r>
              <a:rPr lang="ru-RU" sz="2800" dirty="0" err="1" smtClean="0">
                <a:solidFill>
                  <a:srgbClr val="00B0F0"/>
                </a:solidFill>
              </a:rPr>
              <a:t>термоядерний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uk-UA" sz="2800" dirty="0" smtClean="0">
                <a:solidFill>
                  <a:srgbClr val="00B0F0"/>
                </a:solidFill>
              </a:rPr>
              <a:t>синтез гелію  з </a:t>
            </a:r>
            <a:r>
              <a:rPr lang="ru-RU" sz="2800" dirty="0" smtClean="0">
                <a:solidFill>
                  <a:srgbClr val="00B0F0"/>
                </a:solidFill>
              </a:rPr>
              <a:t>ядер </a:t>
            </a:r>
            <a:r>
              <a:rPr lang="ru-RU" sz="2800" dirty="0" err="1" smtClean="0">
                <a:solidFill>
                  <a:srgbClr val="00B0F0"/>
                </a:solidFill>
              </a:rPr>
              <a:t>водню</a:t>
            </a:r>
            <a:r>
              <a:rPr lang="ru-RU" sz="2800" dirty="0" smtClean="0">
                <a:solidFill>
                  <a:srgbClr val="00B0F0"/>
                </a:solidFill>
              </a:rPr>
              <a:t>. </a:t>
            </a:r>
            <a:r>
              <a:rPr lang="ru-RU" sz="2800" dirty="0" err="1" smtClean="0">
                <a:solidFill>
                  <a:srgbClr val="00B0F0"/>
                </a:solidFill>
              </a:rPr>
              <a:t>Згодом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з'ясувалося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що</a:t>
            </a:r>
            <a:r>
              <a:rPr lang="ru-RU" sz="2800" dirty="0" smtClean="0">
                <a:solidFill>
                  <a:srgbClr val="00B0F0"/>
                </a:solidFill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</a:rPr>
              <a:t>зірках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можуть</a:t>
            </a:r>
            <a:r>
              <a:rPr lang="ru-RU" sz="2800" dirty="0" smtClean="0">
                <a:solidFill>
                  <a:srgbClr val="00B0F0"/>
                </a:solidFill>
              </a:rPr>
              <a:t>  </a:t>
            </a:r>
            <a:r>
              <a:rPr lang="ru-RU" sz="2800" dirty="0" err="1" smtClean="0">
                <a:solidFill>
                  <a:srgbClr val="00B0F0"/>
                </a:solidFill>
              </a:rPr>
              <a:t>синтезуватись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важкі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хімічні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елементи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60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nime-heaven.ucoz.net/_ph/25/868171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929618" cy="5947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43841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Хімічний</a:t>
            </a:r>
            <a:r>
              <a:rPr lang="ru-RU" dirty="0" smtClean="0">
                <a:solidFill>
                  <a:srgbClr val="FFFF00"/>
                </a:solidFill>
              </a:rPr>
              <a:t> склад </a:t>
            </a:r>
            <a:r>
              <a:rPr lang="ru-RU" dirty="0" err="1" smtClean="0">
                <a:solidFill>
                  <a:srgbClr val="FFFF00"/>
                </a:solidFill>
              </a:rPr>
              <a:t>зірок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з'ясований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завдяки</a:t>
            </a:r>
            <a:r>
              <a:rPr lang="ru-RU" dirty="0" smtClean="0">
                <a:solidFill>
                  <a:srgbClr val="FFFF00"/>
                </a:solidFill>
              </a:rPr>
              <a:t> спектральному </a:t>
            </a:r>
            <a:r>
              <a:rPr lang="ru-RU" dirty="0" err="1" smtClean="0">
                <a:solidFill>
                  <a:srgbClr val="FFFF00"/>
                </a:solidFill>
              </a:rPr>
              <a:t>аналізу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дало </a:t>
            </a:r>
            <a:r>
              <a:rPr lang="ru-RU" dirty="0" err="1" smtClean="0">
                <a:solidFill>
                  <a:srgbClr val="FFFF00"/>
                </a:solidFill>
              </a:rPr>
              <a:t>докази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фізичного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єдності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світу</a:t>
            </a:r>
            <a:r>
              <a:rPr lang="ru-RU" dirty="0" smtClean="0">
                <a:solidFill>
                  <a:srgbClr val="FFFF00"/>
                </a:solidFill>
              </a:rPr>
              <a:t> - на </a:t>
            </a:r>
            <a:r>
              <a:rPr lang="ru-RU" dirty="0" err="1" smtClean="0">
                <a:solidFill>
                  <a:srgbClr val="FFFF00"/>
                </a:solidFill>
              </a:rPr>
              <a:t>зірках</a:t>
            </a:r>
            <a:r>
              <a:rPr lang="ru-RU" dirty="0" smtClean="0">
                <a:solidFill>
                  <a:srgbClr val="FFFF00"/>
                </a:solidFill>
              </a:rPr>
              <a:t> не </a:t>
            </a:r>
            <a:r>
              <a:rPr lang="ru-RU" dirty="0" err="1" smtClean="0">
                <a:solidFill>
                  <a:srgbClr val="FFFF00"/>
                </a:solidFill>
              </a:rPr>
              <a:t>виявлено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жодного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невідомого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хімічного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елемента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Найбільш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рясним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елементом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зірках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водень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Приблизно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втричі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менше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міститься</a:t>
            </a:r>
            <a:r>
              <a:rPr lang="ru-RU" dirty="0" smtClean="0">
                <a:solidFill>
                  <a:srgbClr val="FFFF00"/>
                </a:solidFill>
              </a:rPr>
              <a:t> в них </a:t>
            </a:r>
            <a:r>
              <a:rPr lang="ru-RU" dirty="0" err="1" smtClean="0">
                <a:solidFill>
                  <a:srgbClr val="FFFF00"/>
                </a:solidFill>
              </a:rPr>
              <a:t>гелію</a:t>
            </a:r>
            <a:r>
              <a:rPr lang="ru-RU" dirty="0" smtClean="0">
                <a:solidFill>
                  <a:srgbClr val="FFFF00"/>
                </a:solidFill>
              </a:rPr>
              <a:t>. Тим не </a:t>
            </a:r>
            <a:r>
              <a:rPr lang="ru-RU" dirty="0" err="1" smtClean="0">
                <a:solidFill>
                  <a:srgbClr val="FFFF00"/>
                </a:solidFill>
              </a:rPr>
              <a:t>менш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кажучи</a:t>
            </a:r>
            <a:r>
              <a:rPr lang="ru-RU" dirty="0" smtClean="0">
                <a:solidFill>
                  <a:srgbClr val="FFFF00"/>
                </a:solidFill>
              </a:rPr>
              <a:t> про </a:t>
            </a:r>
            <a:r>
              <a:rPr lang="ru-RU" dirty="0" err="1" smtClean="0">
                <a:solidFill>
                  <a:srgbClr val="FFFF00"/>
                </a:solidFill>
              </a:rPr>
              <a:t>хімічний</a:t>
            </a:r>
            <a:r>
              <a:rPr lang="ru-RU" dirty="0" smtClean="0">
                <a:solidFill>
                  <a:srgbClr val="FFFF00"/>
                </a:solidFill>
              </a:rPr>
              <a:t> склад </a:t>
            </a:r>
            <a:r>
              <a:rPr lang="ru-RU" dirty="0" err="1" smtClean="0">
                <a:solidFill>
                  <a:srgbClr val="FFFF00"/>
                </a:solidFill>
              </a:rPr>
              <a:t>зірок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найчастіше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мають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увазі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вміст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елементів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важче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гелію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Частка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важких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елементів</a:t>
            </a:r>
            <a:r>
              <a:rPr lang="ru-RU" dirty="0" smtClean="0">
                <a:solidFill>
                  <a:srgbClr val="FFFF00"/>
                </a:solidFill>
              </a:rPr>
              <a:t> невелика (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2%), </a:t>
            </a:r>
            <a:r>
              <a:rPr lang="ru-RU" dirty="0" err="1" smtClean="0">
                <a:solidFill>
                  <a:srgbClr val="FFFF00"/>
                </a:solidFill>
              </a:rPr>
              <a:t>але</a:t>
            </a:r>
            <a:r>
              <a:rPr lang="ru-RU" dirty="0" smtClean="0">
                <a:solidFill>
                  <a:srgbClr val="FFFF00"/>
                </a:solidFill>
              </a:rPr>
              <a:t> вони, як правило, </a:t>
            </a:r>
            <a:r>
              <a:rPr lang="ru-RU" dirty="0" err="1" smtClean="0">
                <a:solidFill>
                  <a:srgbClr val="FFFF00"/>
                </a:solidFill>
              </a:rPr>
              <a:t>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визначальними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розміру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температури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світності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зірки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886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Fcy;&amp;acy;&amp;jcy;&amp;lcy;:Mercury in color - Prockter07 cent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08" y="0"/>
            <a:ext cx="659434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sz="2800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sz="2800" dirty="0" err="1" smtClean="0">
                <a:solidFill>
                  <a:srgbClr val="FF0000"/>
                </a:solidFill>
              </a:rPr>
              <a:t>Хімічний</a:t>
            </a:r>
            <a:r>
              <a:rPr lang="ru-RU" sz="2800" dirty="0" smtClean="0">
                <a:solidFill>
                  <a:srgbClr val="FF0000"/>
                </a:solidFill>
              </a:rPr>
              <a:t> склад </a:t>
            </a:r>
            <a:r>
              <a:rPr lang="ru-RU" sz="2800" dirty="0" err="1" smtClean="0">
                <a:solidFill>
                  <a:srgbClr val="FF0000"/>
                </a:solidFill>
              </a:rPr>
              <a:t>різний</a:t>
            </a:r>
            <a:r>
              <a:rPr lang="ru-RU" sz="2800" dirty="0" smtClean="0">
                <a:solidFill>
                  <a:srgbClr val="FF0000"/>
                </a:solidFill>
              </a:rPr>
              <a:t> у </a:t>
            </a:r>
            <a:r>
              <a:rPr lang="ru-RU" sz="2800" dirty="0" err="1" smtClean="0">
                <a:solidFill>
                  <a:srgbClr val="FF0000"/>
                </a:solidFill>
              </a:rPr>
              <a:t>зірок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різного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віку</a:t>
            </a:r>
            <a:r>
              <a:rPr lang="ru-RU" sz="2800" dirty="0" smtClean="0">
                <a:solidFill>
                  <a:srgbClr val="FF0000"/>
                </a:solidFill>
              </a:rPr>
              <a:t>. У </a:t>
            </a:r>
            <a:r>
              <a:rPr lang="ru-RU" sz="2800" dirty="0" err="1" smtClean="0">
                <a:solidFill>
                  <a:srgbClr val="FF0000"/>
                </a:solidFill>
              </a:rPr>
              <a:t>найстаріших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зірках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частка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елементів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важче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гелію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значно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менше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ніж</a:t>
            </a:r>
            <a:r>
              <a:rPr lang="ru-RU" sz="2800" dirty="0" smtClean="0">
                <a:solidFill>
                  <a:srgbClr val="FF0000"/>
                </a:solidFill>
              </a:rPr>
              <a:t> на </a:t>
            </a:r>
            <a:r>
              <a:rPr lang="ru-RU" sz="2800" dirty="0" err="1" smtClean="0">
                <a:solidFill>
                  <a:srgbClr val="FF0000"/>
                </a:solidFill>
              </a:rPr>
              <a:t>Сонці</a:t>
            </a:r>
            <a:r>
              <a:rPr lang="ru-RU" sz="2800" dirty="0" smtClean="0">
                <a:solidFill>
                  <a:srgbClr val="FF0000"/>
                </a:solidFill>
              </a:rPr>
              <a:t>. У </a:t>
            </a:r>
            <a:r>
              <a:rPr lang="ru-RU" sz="2800" dirty="0" err="1" smtClean="0">
                <a:solidFill>
                  <a:srgbClr val="FF0000"/>
                </a:solidFill>
              </a:rPr>
              <a:t>деяких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зірках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вміст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заліза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менше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сонячного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сотні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тисячі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разів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Зірок</a:t>
            </a:r>
            <a:r>
              <a:rPr lang="ru-RU" sz="2800" dirty="0" smtClean="0">
                <a:solidFill>
                  <a:srgbClr val="FF0000"/>
                </a:solidFill>
              </a:rPr>
              <a:t>, де </a:t>
            </a:r>
            <a:r>
              <a:rPr lang="ru-RU" sz="2800" dirty="0" err="1" smtClean="0">
                <a:solidFill>
                  <a:srgbClr val="FF0000"/>
                </a:solidFill>
              </a:rPr>
              <a:t>цих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елементів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було</a:t>
            </a:r>
            <a:r>
              <a:rPr lang="ru-RU" sz="2800" dirty="0" smtClean="0">
                <a:solidFill>
                  <a:srgbClr val="FF0000"/>
                </a:solidFill>
              </a:rPr>
              <a:t> б </a:t>
            </a:r>
            <a:r>
              <a:rPr lang="ru-RU" sz="2800" dirty="0" err="1" smtClean="0">
                <a:solidFill>
                  <a:srgbClr val="FF0000"/>
                </a:solidFill>
              </a:rPr>
              <a:t>більше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ніж</a:t>
            </a:r>
            <a:r>
              <a:rPr lang="ru-RU" sz="2800" dirty="0" smtClean="0">
                <a:solidFill>
                  <a:srgbClr val="FF0000"/>
                </a:solidFill>
              </a:rPr>
              <a:t> на </a:t>
            </a:r>
            <a:r>
              <a:rPr lang="ru-RU" sz="2800" dirty="0" err="1" smtClean="0">
                <a:solidFill>
                  <a:srgbClr val="FF0000"/>
                </a:solidFill>
              </a:rPr>
              <a:t>Сонці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порівняно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небагато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Ці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зірки</a:t>
            </a:r>
            <a:r>
              <a:rPr lang="ru-RU" sz="2800" dirty="0" smtClean="0">
                <a:solidFill>
                  <a:srgbClr val="FF0000"/>
                </a:solidFill>
              </a:rPr>
              <a:t> (</a:t>
            </a:r>
            <a:r>
              <a:rPr lang="ru-RU" sz="2800" dirty="0" err="1" smtClean="0">
                <a:solidFill>
                  <a:srgbClr val="FF0000"/>
                </a:solidFill>
              </a:rPr>
              <a:t>багато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них </a:t>
            </a:r>
            <a:r>
              <a:rPr lang="ru-RU" sz="2800" dirty="0" err="1" smtClean="0">
                <a:solidFill>
                  <a:srgbClr val="FF0000"/>
                </a:solidFill>
              </a:rPr>
              <a:t>подвійні</a:t>
            </a:r>
            <a:r>
              <a:rPr lang="ru-RU" sz="2800" dirty="0" smtClean="0">
                <a:solidFill>
                  <a:srgbClr val="FF0000"/>
                </a:solidFill>
              </a:rPr>
              <a:t>), як правило, </a:t>
            </a:r>
            <a:r>
              <a:rPr lang="ru-RU" sz="2800" dirty="0" err="1" smtClean="0">
                <a:solidFill>
                  <a:srgbClr val="FF0000"/>
                </a:solidFill>
              </a:rPr>
              <a:t>є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незвичайними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за </a:t>
            </a:r>
            <a:r>
              <a:rPr lang="ru-RU" sz="2800" dirty="0" err="1" smtClean="0">
                <a:solidFill>
                  <a:srgbClr val="FF0000"/>
                </a:solidFill>
              </a:rPr>
              <a:t>іншими</a:t>
            </a:r>
            <a:r>
              <a:rPr lang="ru-RU" sz="2800" dirty="0" smtClean="0">
                <a:solidFill>
                  <a:srgbClr val="FF0000"/>
                </a:solidFill>
              </a:rPr>
              <a:t> параметрами: </a:t>
            </a:r>
            <a:r>
              <a:rPr lang="ru-RU" sz="2800" dirty="0" err="1" smtClean="0">
                <a:solidFill>
                  <a:srgbClr val="FF0000"/>
                </a:solidFill>
              </a:rPr>
              <a:t>температурі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напруженості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магнітного</a:t>
            </a:r>
            <a:r>
              <a:rPr lang="ru-RU" sz="2800" dirty="0" smtClean="0">
                <a:solidFill>
                  <a:srgbClr val="FF0000"/>
                </a:solidFill>
              </a:rPr>
              <a:t> поля, </a:t>
            </a:r>
            <a:r>
              <a:rPr lang="ru-RU" sz="2800" dirty="0" err="1" smtClean="0">
                <a:solidFill>
                  <a:srgbClr val="FF0000"/>
                </a:solidFill>
              </a:rPr>
              <a:t>швидкості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обертання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Деякі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зірки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виділяються</a:t>
            </a:r>
            <a:r>
              <a:rPr lang="ru-RU" sz="2800" dirty="0" smtClean="0">
                <a:solidFill>
                  <a:srgbClr val="FF0000"/>
                </a:solidFill>
              </a:rPr>
              <a:t> за </a:t>
            </a:r>
            <a:r>
              <a:rPr lang="ru-RU" sz="2800" dirty="0" err="1" smtClean="0">
                <a:solidFill>
                  <a:srgbClr val="FF0000"/>
                </a:solidFill>
              </a:rPr>
              <a:t>змістом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якого-небудь</a:t>
            </a:r>
            <a:r>
              <a:rPr lang="ru-RU" sz="2800" dirty="0" smtClean="0">
                <a:solidFill>
                  <a:srgbClr val="FF0000"/>
                </a:solidFill>
              </a:rPr>
              <a:t> одного </a:t>
            </a:r>
            <a:r>
              <a:rPr lang="ru-RU" sz="2800" dirty="0" err="1" smtClean="0">
                <a:solidFill>
                  <a:srgbClr val="FF0000"/>
                </a:solidFill>
              </a:rPr>
              <a:t>елемента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або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групи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елементів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Такі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наприклад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барієві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або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ртутно-марганцеві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зірки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Хімічні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елементи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важче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гелію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утворилися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результаті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термоядерних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ядерних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реакцій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надрах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дуже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масивних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зірок</a:t>
            </a:r>
            <a:r>
              <a:rPr lang="ru-RU" sz="2800" dirty="0" smtClean="0">
                <a:solidFill>
                  <a:srgbClr val="FF0000"/>
                </a:solidFill>
              </a:rPr>
              <a:t>, при </a:t>
            </a:r>
            <a:r>
              <a:rPr lang="ru-RU" sz="2800" dirty="0" err="1" smtClean="0">
                <a:solidFill>
                  <a:srgbClr val="FF0000"/>
                </a:solidFill>
              </a:rPr>
              <a:t>спалахах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нових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найновіших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попередніх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поколінь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Вивчення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залежності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хімічного</a:t>
            </a:r>
            <a:r>
              <a:rPr lang="ru-RU" sz="2800" dirty="0" smtClean="0">
                <a:solidFill>
                  <a:srgbClr val="FF0000"/>
                </a:solidFill>
              </a:rPr>
              <a:t> складу </a:t>
            </a:r>
            <a:r>
              <a:rPr lang="ru-RU" sz="2800" dirty="0" err="1" smtClean="0">
                <a:solidFill>
                  <a:srgbClr val="FF0000"/>
                </a:solidFill>
              </a:rPr>
              <a:t>від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віку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зірочок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дозволяє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пролити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світло</a:t>
            </a:r>
            <a:r>
              <a:rPr lang="ru-RU" sz="2800" dirty="0" smtClean="0">
                <a:solidFill>
                  <a:srgbClr val="FF0000"/>
                </a:solidFill>
              </a:rPr>
              <a:t> на </a:t>
            </a:r>
            <a:r>
              <a:rPr lang="ru-RU" sz="2800" dirty="0" err="1" smtClean="0">
                <a:solidFill>
                  <a:srgbClr val="FF0000"/>
                </a:solidFill>
              </a:rPr>
              <a:t>історію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їх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різні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епохи</a:t>
            </a:r>
            <a:r>
              <a:rPr lang="ru-RU" sz="2800" dirty="0" smtClean="0">
                <a:solidFill>
                  <a:srgbClr val="FF0000"/>
                </a:solidFill>
              </a:rPr>
              <a:t>, на </a:t>
            </a:r>
            <a:r>
              <a:rPr lang="ru-RU" sz="2800" dirty="0" err="1" smtClean="0">
                <a:solidFill>
                  <a:srgbClr val="FF0000"/>
                </a:solidFill>
              </a:rPr>
              <a:t>хімічну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еволюцію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Всесвіту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цілому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441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teacherlink.usu.edu/tlnasa/reference/WelcomePlanets/gif/ven/bluve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0"/>
            <a:ext cx="59401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 smtClean="0"/>
              <a:t>  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  </a:t>
            </a:r>
            <a:r>
              <a:rPr lang="ru-RU" sz="2400" b="1" dirty="0" err="1" smtClean="0">
                <a:solidFill>
                  <a:srgbClr val="FFFF00"/>
                </a:solidFill>
              </a:rPr>
              <a:t>Хімічний</a:t>
            </a:r>
            <a:r>
              <a:rPr lang="ru-RU" sz="2400" b="1" dirty="0" smtClean="0">
                <a:solidFill>
                  <a:srgbClr val="FFFF00"/>
                </a:solidFill>
              </a:rPr>
              <a:t> склад </a:t>
            </a:r>
            <a:r>
              <a:rPr lang="ru-RU" sz="2400" b="1" dirty="0" err="1" smtClean="0">
                <a:solidFill>
                  <a:srgbClr val="FFFF00"/>
                </a:solidFill>
              </a:rPr>
              <a:t>зір</a:t>
            </a:r>
            <a:r>
              <a:rPr lang="ru-RU" sz="2400" dirty="0" smtClean="0">
                <a:solidFill>
                  <a:srgbClr val="FFFF00"/>
                </a:solidFill>
              </a:rPr>
              <a:t> </a:t>
            </a:r>
            <a:r>
              <a:rPr lang="ru-RU" sz="2400" dirty="0" err="1" smtClean="0">
                <a:solidFill>
                  <a:srgbClr val="FFFF00"/>
                </a:solidFill>
              </a:rPr>
              <a:t>визначається</a:t>
            </a:r>
            <a:r>
              <a:rPr lang="ru-RU" sz="2400" dirty="0" smtClean="0">
                <a:solidFill>
                  <a:srgbClr val="FFFF00"/>
                </a:solidFill>
              </a:rPr>
              <a:t> шляхом </a:t>
            </a:r>
            <a:r>
              <a:rPr lang="ru-RU" sz="2400" dirty="0" err="1" smtClean="0">
                <a:solidFill>
                  <a:srgbClr val="FFFF00"/>
                </a:solidFill>
              </a:rPr>
              <a:t>скрупульозного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аналізу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їхніх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спектрів</a:t>
            </a:r>
            <a:r>
              <a:rPr lang="ru-RU" sz="2400" dirty="0" smtClean="0">
                <a:solidFill>
                  <a:srgbClr val="FFFF00"/>
                </a:solidFill>
              </a:rPr>
              <a:t>. За </a:t>
            </a:r>
            <a:r>
              <a:rPr lang="ru-RU" sz="2400" dirty="0" err="1" smtClean="0">
                <a:solidFill>
                  <a:srgbClr val="FFFF00"/>
                </a:solidFill>
              </a:rPr>
              <a:t>хімічним</a:t>
            </a:r>
            <a:r>
              <a:rPr lang="ru-RU" sz="2400" dirty="0" smtClean="0">
                <a:solidFill>
                  <a:srgbClr val="FFFF00"/>
                </a:solidFill>
              </a:rPr>
              <a:t> складом вони, як правило, </a:t>
            </a:r>
            <a:r>
              <a:rPr lang="ru-RU" sz="2400" dirty="0" err="1" smtClean="0">
                <a:solidFill>
                  <a:srgbClr val="FFFF00"/>
                </a:solidFill>
              </a:rPr>
              <a:t>бувають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гідрогенові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гелієво-плазмові</a:t>
            </a:r>
            <a:r>
              <a:rPr lang="ru-RU" sz="2400" dirty="0" smtClean="0">
                <a:solidFill>
                  <a:srgbClr val="FFFF00"/>
                </a:solidFill>
              </a:rPr>
              <a:t>. До складу </a:t>
            </a:r>
            <a:r>
              <a:rPr lang="ru-RU" sz="2400" dirty="0" err="1" smtClean="0">
                <a:solidFill>
                  <a:srgbClr val="FFFF00"/>
                </a:solidFill>
              </a:rPr>
              <a:t>зір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входять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також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інші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елементи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але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їхня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кількість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досить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незначна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6353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6200/146427539.0/0_77051_bd1db80d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980729"/>
            <a:ext cx="9108502" cy="585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8000" b="1" dirty="0" err="1" smtClean="0">
                <a:solidFill>
                  <a:srgbClr val="AC1481"/>
                </a:solidFill>
              </a:rPr>
              <a:t>Середній</a:t>
            </a:r>
            <a:r>
              <a:rPr lang="ru-RU" sz="8000" b="1" dirty="0" smtClean="0">
                <a:solidFill>
                  <a:srgbClr val="AC1481"/>
                </a:solidFill>
              </a:rPr>
              <a:t> </a:t>
            </a:r>
            <a:r>
              <a:rPr lang="ru-RU" sz="8000" b="1" dirty="0" err="1" smtClean="0">
                <a:solidFill>
                  <a:srgbClr val="AC1481"/>
                </a:solidFill>
              </a:rPr>
              <a:t>хімічний</a:t>
            </a:r>
            <a:r>
              <a:rPr lang="ru-RU" sz="8000" b="1" dirty="0" smtClean="0">
                <a:solidFill>
                  <a:srgbClr val="AC1481"/>
                </a:solidFill>
              </a:rPr>
              <a:t> склад </a:t>
            </a:r>
            <a:r>
              <a:rPr lang="ru-RU" sz="8000" b="1" dirty="0" err="1" smtClean="0">
                <a:solidFill>
                  <a:srgbClr val="AC1481"/>
                </a:solidFill>
              </a:rPr>
              <a:t>зовнішніх</a:t>
            </a:r>
            <a:r>
              <a:rPr lang="ru-RU" sz="8000" b="1" dirty="0" smtClean="0">
                <a:solidFill>
                  <a:srgbClr val="AC1481"/>
                </a:solidFill>
              </a:rPr>
              <a:t> </a:t>
            </a:r>
            <a:r>
              <a:rPr lang="ru-RU" sz="8000" b="1" dirty="0" err="1" smtClean="0">
                <a:solidFill>
                  <a:srgbClr val="AC1481"/>
                </a:solidFill>
              </a:rPr>
              <a:t>шарів</a:t>
            </a:r>
            <a:r>
              <a:rPr lang="ru-RU" sz="8000" b="1" dirty="0" smtClean="0">
                <a:solidFill>
                  <a:srgbClr val="AC1481"/>
                </a:solidFill>
              </a:rPr>
              <a:t> </a:t>
            </a:r>
            <a:r>
              <a:rPr lang="ru-RU" sz="8000" b="1" dirty="0" err="1" smtClean="0">
                <a:solidFill>
                  <a:srgbClr val="AC1481"/>
                </a:solidFill>
              </a:rPr>
              <a:t>зорі</a:t>
            </a:r>
            <a:r>
              <a:rPr lang="ru-RU" sz="8000" dirty="0" smtClean="0">
                <a:solidFill>
                  <a:srgbClr val="AC1481"/>
                </a:solidFill>
              </a:rPr>
              <a:t> </a:t>
            </a:r>
            <a:r>
              <a:rPr lang="ru-RU" sz="8000" dirty="0" err="1" smtClean="0">
                <a:solidFill>
                  <a:srgbClr val="AC1481"/>
                </a:solidFill>
              </a:rPr>
              <a:t>виглядає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приблизно</a:t>
            </a:r>
            <a:r>
              <a:rPr lang="ru-RU" sz="8000" dirty="0" smtClean="0">
                <a:solidFill>
                  <a:srgbClr val="AC1481"/>
                </a:solidFill>
              </a:rPr>
              <a:t> так: на 10 тис. </a:t>
            </a:r>
            <a:r>
              <a:rPr lang="ru-RU" sz="8000" dirty="0" err="1" smtClean="0">
                <a:solidFill>
                  <a:srgbClr val="AC1481"/>
                </a:solidFill>
              </a:rPr>
              <a:t>атомів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Гідрогену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припадає</a:t>
            </a:r>
            <a:r>
              <a:rPr lang="ru-RU" sz="8000" dirty="0" smtClean="0">
                <a:solidFill>
                  <a:srgbClr val="AC1481"/>
                </a:solidFill>
              </a:rPr>
              <a:t> 1000 </a:t>
            </a:r>
            <a:r>
              <a:rPr lang="ru-RU" sz="8000" dirty="0" err="1" smtClean="0">
                <a:solidFill>
                  <a:srgbClr val="AC1481"/>
                </a:solidFill>
              </a:rPr>
              <a:t>атомів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Гелію</a:t>
            </a:r>
            <a:r>
              <a:rPr lang="ru-RU" sz="8000" dirty="0" smtClean="0">
                <a:solidFill>
                  <a:srgbClr val="AC1481"/>
                </a:solidFill>
              </a:rPr>
              <a:t>, 5 </a:t>
            </a:r>
            <a:r>
              <a:rPr lang="ru-RU" sz="8000" dirty="0" err="1" smtClean="0">
                <a:solidFill>
                  <a:srgbClr val="AC1481"/>
                </a:solidFill>
              </a:rPr>
              <a:t>атомів</a:t>
            </a:r>
            <a:r>
              <a:rPr lang="ru-RU" sz="8000" dirty="0" smtClean="0">
                <a:solidFill>
                  <a:srgbClr val="AC1481"/>
                </a:solidFill>
              </a:rPr>
              <a:t> Оксигену, 2 - </a:t>
            </a:r>
            <a:r>
              <a:rPr lang="ru-RU" sz="8000" dirty="0" err="1" smtClean="0">
                <a:solidFill>
                  <a:srgbClr val="AC1481"/>
                </a:solidFill>
              </a:rPr>
              <a:t>Нітрогену</a:t>
            </a:r>
            <a:r>
              <a:rPr lang="ru-RU" sz="8000" dirty="0" smtClean="0">
                <a:solidFill>
                  <a:srgbClr val="AC1481"/>
                </a:solidFill>
              </a:rPr>
              <a:t>, 1 - Карбону, 0,3 - </a:t>
            </a:r>
            <a:r>
              <a:rPr lang="ru-RU" sz="8000" dirty="0" err="1" smtClean="0">
                <a:solidFill>
                  <a:srgbClr val="AC1481"/>
                </a:solidFill>
              </a:rPr>
              <a:t>Феруму</a:t>
            </a:r>
            <a:r>
              <a:rPr lang="ru-RU" sz="8000" dirty="0" smtClean="0">
                <a:solidFill>
                  <a:srgbClr val="AC1481"/>
                </a:solidFill>
              </a:rPr>
              <a:t>, </a:t>
            </a:r>
            <a:r>
              <a:rPr lang="ru-RU" sz="8000" dirty="0" err="1" smtClean="0">
                <a:solidFill>
                  <a:srgbClr val="AC1481"/>
                </a:solidFill>
              </a:rPr>
              <a:t>ще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менше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інших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елементів</a:t>
            </a:r>
            <a:r>
              <a:rPr lang="ru-RU" sz="8000" dirty="0" smtClean="0">
                <a:solidFill>
                  <a:srgbClr val="AC1481"/>
                </a:solidFill>
              </a:rPr>
              <a:t>.</a:t>
            </a:r>
          </a:p>
          <a:p>
            <a:r>
              <a:rPr lang="ru-RU" sz="8000" dirty="0" err="1" smtClean="0">
                <a:solidFill>
                  <a:srgbClr val="AC1481"/>
                </a:solidFill>
              </a:rPr>
              <a:t>Елементи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з</a:t>
            </a:r>
            <a:r>
              <a:rPr lang="ru-RU" sz="8000" dirty="0" smtClean="0">
                <a:solidFill>
                  <a:srgbClr val="AC1481"/>
                </a:solidFill>
              </a:rPr>
              <a:t> атомною </a:t>
            </a:r>
            <a:r>
              <a:rPr lang="ru-RU" sz="8000" dirty="0" err="1" smtClean="0">
                <a:solidFill>
                  <a:srgbClr val="AC1481"/>
                </a:solidFill>
              </a:rPr>
              <a:t>масою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більшою</a:t>
            </a:r>
            <a:r>
              <a:rPr lang="ru-RU" sz="8000" dirty="0" smtClean="0">
                <a:solidFill>
                  <a:srgbClr val="AC1481"/>
                </a:solidFill>
              </a:rPr>
              <a:t>, </a:t>
            </a:r>
            <a:r>
              <a:rPr lang="ru-RU" sz="8000" dirty="0" err="1" smtClean="0">
                <a:solidFill>
                  <a:srgbClr val="AC1481"/>
                </a:solidFill>
              </a:rPr>
              <a:t>ніж</a:t>
            </a:r>
            <a:r>
              <a:rPr lang="ru-RU" sz="8000" dirty="0" smtClean="0">
                <a:solidFill>
                  <a:srgbClr val="AC1481"/>
                </a:solidFill>
              </a:rPr>
              <a:t> у </a:t>
            </a:r>
            <a:r>
              <a:rPr lang="ru-RU" sz="8000" dirty="0" err="1" smtClean="0">
                <a:solidFill>
                  <a:srgbClr val="AC1481"/>
                </a:solidFill>
              </a:rPr>
              <a:t>Гелію</a:t>
            </a:r>
            <a:r>
              <a:rPr lang="ru-RU" sz="8000" dirty="0" smtClean="0">
                <a:solidFill>
                  <a:srgbClr val="AC1481"/>
                </a:solidFill>
              </a:rPr>
              <a:t> (</a:t>
            </a:r>
            <a:r>
              <a:rPr lang="ru-RU" sz="8000" dirty="0" err="1" smtClean="0">
                <a:solidFill>
                  <a:srgbClr val="AC1481"/>
                </a:solidFill>
              </a:rPr>
              <a:t>важкі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елементи</a:t>
            </a:r>
            <a:r>
              <a:rPr lang="ru-RU" sz="8000" dirty="0" smtClean="0">
                <a:solidFill>
                  <a:srgbClr val="AC1481"/>
                </a:solidFill>
              </a:rPr>
              <a:t>), </a:t>
            </a:r>
            <a:r>
              <a:rPr lang="ru-RU" sz="8000" dirty="0" err="1" smtClean="0">
                <a:solidFill>
                  <a:srgbClr val="AC1481"/>
                </a:solidFill>
              </a:rPr>
              <a:t>відіграють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найважливішу</a:t>
            </a:r>
            <a:r>
              <a:rPr lang="ru-RU" sz="8000" dirty="0" smtClean="0">
                <a:solidFill>
                  <a:srgbClr val="AC1481"/>
                </a:solidFill>
              </a:rPr>
              <a:t> роль у </a:t>
            </a:r>
            <a:r>
              <a:rPr lang="ru-RU" sz="8000" dirty="0" err="1" smtClean="0">
                <a:solidFill>
                  <a:srgbClr val="AC1481"/>
                </a:solidFill>
              </a:rPr>
              <a:t>Всесвіті</a:t>
            </a:r>
            <a:r>
              <a:rPr lang="ru-RU" sz="8000" dirty="0" smtClean="0">
                <a:solidFill>
                  <a:srgbClr val="AC1481"/>
                </a:solidFill>
              </a:rPr>
              <a:t>. Вони, </a:t>
            </a:r>
            <a:r>
              <a:rPr lang="ru-RU" sz="8000" dirty="0" err="1" smtClean="0">
                <a:solidFill>
                  <a:srgbClr val="AC1481"/>
                </a:solidFill>
              </a:rPr>
              <a:t>насамперед</a:t>
            </a:r>
            <a:r>
              <a:rPr lang="ru-RU" sz="8000" dirty="0" smtClean="0">
                <a:solidFill>
                  <a:srgbClr val="AC1481"/>
                </a:solidFill>
              </a:rPr>
              <a:t>, </a:t>
            </a:r>
            <a:r>
              <a:rPr lang="ru-RU" sz="8000" dirty="0" err="1" smtClean="0">
                <a:solidFill>
                  <a:srgbClr val="AC1481"/>
                </a:solidFill>
              </a:rPr>
              <a:t>визначають</a:t>
            </a:r>
            <a:r>
              <a:rPr lang="ru-RU" sz="8000" dirty="0" smtClean="0">
                <a:solidFill>
                  <a:srgbClr val="AC1481"/>
                </a:solidFill>
              </a:rPr>
              <a:t> характер </a:t>
            </a:r>
            <a:r>
              <a:rPr lang="ru-RU" sz="8000" dirty="0" err="1" smtClean="0">
                <a:solidFill>
                  <a:srgbClr val="AC1481"/>
                </a:solidFill>
              </a:rPr>
              <a:t>еволюції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зір</a:t>
            </a:r>
            <a:r>
              <a:rPr lang="ru-RU" sz="8000" dirty="0" smtClean="0">
                <a:solidFill>
                  <a:srgbClr val="AC1481"/>
                </a:solidFill>
              </a:rPr>
              <a:t>, тому </a:t>
            </a:r>
            <a:r>
              <a:rPr lang="ru-RU" sz="8000" dirty="0" err="1" smtClean="0">
                <a:solidFill>
                  <a:srgbClr val="AC1481"/>
                </a:solidFill>
              </a:rPr>
              <a:t>що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непрозорість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зоряних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надр</a:t>
            </a:r>
            <a:r>
              <a:rPr lang="ru-RU" sz="8000" dirty="0" smtClean="0">
                <a:solidFill>
                  <a:srgbClr val="AC1481"/>
                </a:solidFill>
              </a:rPr>
              <a:t> для </a:t>
            </a:r>
            <a:r>
              <a:rPr lang="ru-RU" sz="8000" dirty="0" err="1" smtClean="0">
                <a:solidFill>
                  <a:srgbClr val="AC1481"/>
                </a:solidFill>
              </a:rPr>
              <a:t>випромінювання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істотно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залежить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від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вмісту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важких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елементів</a:t>
            </a:r>
            <a:r>
              <a:rPr lang="ru-RU" sz="8000" dirty="0" smtClean="0">
                <a:solidFill>
                  <a:srgbClr val="AC1481"/>
                </a:solidFill>
              </a:rPr>
              <a:t>. З ними </a:t>
            </a:r>
            <a:r>
              <a:rPr lang="ru-RU" sz="8000" dirty="0" err="1" smtClean="0">
                <a:solidFill>
                  <a:srgbClr val="AC1481"/>
                </a:solidFill>
              </a:rPr>
              <a:t>пов'язаний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і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ступінь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світності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зорі</a:t>
            </a:r>
            <a:r>
              <a:rPr lang="ru-RU" sz="8000" dirty="0" smtClean="0">
                <a:solidFill>
                  <a:srgbClr val="AC1481"/>
                </a:solidFill>
              </a:rPr>
              <a:t>, тому </a:t>
            </a:r>
            <a:r>
              <a:rPr lang="ru-RU" sz="8000" dirty="0" err="1" smtClean="0">
                <a:solidFill>
                  <a:srgbClr val="AC1481"/>
                </a:solidFill>
              </a:rPr>
              <a:t>що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остання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залежить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від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її</a:t>
            </a:r>
            <a:r>
              <a:rPr lang="ru-RU" sz="8000" dirty="0" smtClean="0">
                <a:solidFill>
                  <a:srgbClr val="AC1481"/>
                </a:solidFill>
              </a:rPr>
              <a:t> </a:t>
            </a:r>
            <a:r>
              <a:rPr lang="ru-RU" sz="8000" dirty="0" err="1" smtClean="0">
                <a:solidFill>
                  <a:srgbClr val="AC1481"/>
                </a:solidFill>
              </a:rPr>
              <a:t>непрозорості</a:t>
            </a:r>
            <a:r>
              <a:rPr lang="ru-RU" sz="8000" dirty="0" smtClean="0">
                <a:solidFill>
                  <a:srgbClr val="AC1481"/>
                </a:solidFill>
              </a:rPr>
              <a:t>.</a:t>
            </a:r>
          </a:p>
          <a:p>
            <a:endParaRPr lang="ru-RU" sz="8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533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448</TotalTime>
  <Words>348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Mylar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Сонячна система</dc:title>
  <cp:lastModifiedBy>Valera</cp:lastModifiedBy>
  <cp:revision>47</cp:revision>
  <dcterms:modified xsi:type="dcterms:W3CDTF">2015-03-26T17:41:15Z</dcterms:modified>
</cp:coreProperties>
</file>