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58" r:id="rId6"/>
    <p:sldId id="264" r:id="rId7"/>
    <p:sldId id="265" r:id="rId8"/>
    <p:sldId id="268" r:id="rId9"/>
    <p:sldId id="261" r:id="rId10"/>
    <p:sldId id="259" r:id="rId11"/>
    <p:sldId id="260" r:id="rId12"/>
    <p:sldId id="269" r:id="rId13"/>
    <p:sldId id="262" r:id="rId14"/>
    <p:sldId id="270" r:id="rId15"/>
    <p:sldId id="271" r:id="rId16"/>
    <p:sldId id="26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57" autoAdjust="0"/>
    <p:restoredTop sz="94660"/>
  </p:normalViewPr>
  <p:slideViewPr>
    <p:cSldViewPr>
      <p:cViewPr varScale="1">
        <p:scale>
          <a:sx n="68" d="100"/>
          <a:sy n="68" d="100"/>
        </p:scale>
        <p:origin x="-9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E73A3D-D0F4-421D-ABEB-6A77160D846C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9FD2C1C-9A6D-406F-8AA3-38F70B9B48EE}">
      <dgm:prSet phldrT="[Текст]" custT="1"/>
      <dgm:spPr/>
      <dgm:t>
        <a:bodyPr/>
        <a:lstStyle/>
        <a:p>
          <a:r>
            <a:rPr lang="uk-UA" sz="2400" b="1" u="none" dirty="0" smtClean="0"/>
            <a:t>Вода (</a:t>
          </a:r>
          <a:r>
            <a:rPr lang="en-US" sz="2400" b="1" u="none" dirty="0" smtClean="0"/>
            <a:t>H2O)</a:t>
          </a:r>
          <a:endParaRPr lang="ru-RU" sz="2400" b="1" u="none" dirty="0"/>
        </a:p>
      </dgm:t>
    </dgm:pt>
    <dgm:pt modelId="{4C5266EA-B795-4CF5-82A4-1E5D4BB96D0E}" type="parTrans" cxnId="{6E3DC8B6-F850-42E6-9948-C551A70496D6}">
      <dgm:prSet/>
      <dgm:spPr>
        <a:ln w="76200"/>
      </dgm:spPr>
      <dgm:t>
        <a:bodyPr/>
        <a:lstStyle/>
        <a:p>
          <a:endParaRPr lang="ru-RU" sz="2400" b="1" u="none"/>
        </a:p>
      </dgm:t>
    </dgm:pt>
    <dgm:pt modelId="{06EBC1A1-3C07-4AE0-AD55-BA67BE050DB3}" type="sibTrans" cxnId="{6E3DC8B6-F850-42E6-9948-C551A70496D6}">
      <dgm:prSet/>
      <dgm:spPr/>
      <dgm:t>
        <a:bodyPr/>
        <a:lstStyle/>
        <a:p>
          <a:endParaRPr lang="ru-RU" sz="2400" b="1" u="none"/>
        </a:p>
      </dgm:t>
    </dgm:pt>
    <dgm:pt modelId="{068AB05F-3CD6-45CE-9E3B-2279423814F3}">
      <dgm:prSet phldrT="[Текст]" custT="1"/>
      <dgm:spPr/>
      <dgm:t>
        <a:bodyPr/>
        <a:lstStyle/>
        <a:p>
          <a:endParaRPr lang="ru-RU" sz="7200" b="1" u="none" dirty="0"/>
        </a:p>
      </dgm:t>
    </dgm:pt>
    <dgm:pt modelId="{F300FA78-B870-43E8-9C49-652601A8D6DD}" type="parTrans" cxnId="{36E45699-11C1-4006-9E10-ADD174522871}">
      <dgm:prSet/>
      <dgm:spPr/>
      <dgm:t>
        <a:bodyPr/>
        <a:lstStyle/>
        <a:p>
          <a:endParaRPr lang="ru-RU" sz="2400" b="1" u="none"/>
        </a:p>
      </dgm:t>
    </dgm:pt>
    <dgm:pt modelId="{E794F234-37C3-4969-98DF-786313F29BF6}" type="sibTrans" cxnId="{36E45699-11C1-4006-9E10-ADD174522871}">
      <dgm:prSet/>
      <dgm:spPr/>
      <dgm:t>
        <a:bodyPr/>
        <a:lstStyle/>
        <a:p>
          <a:endParaRPr lang="ru-RU" sz="2400" b="1" u="none"/>
        </a:p>
      </dgm:t>
    </dgm:pt>
    <dgm:pt modelId="{3EF181A6-82FB-42A8-BF75-2DE227066AD8}">
      <dgm:prSet phldrT="[Текст]" custT="1"/>
      <dgm:spPr/>
      <dgm:t>
        <a:bodyPr/>
        <a:lstStyle/>
        <a:p>
          <a:r>
            <a:rPr lang="uk-UA" sz="2400" b="1" u="none" dirty="0" smtClean="0"/>
            <a:t>Джерело енергії (Сонце)</a:t>
          </a:r>
          <a:endParaRPr lang="ru-RU" sz="2400" b="1" u="none" dirty="0"/>
        </a:p>
      </dgm:t>
    </dgm:pt>
    <dgm:pt modelId="{00FCF380-A522-4B2A-9907-A4B1D3168F31}" type="parTrans" cxnId="{2F39458E-5AF9-4DC5-9869-9B4B0A031AB2}">
      <dgm:prSet/>
      <dgm:spPr>
        <a:ln w="76200"/>
      </dgm:spPr>
      <dgm:t>
        <a:bodyPr/>
        <a:lstStyle/>
        <a:p>
          <a:endParaRPr lang="ru-RU" sz="2400" b="1" u="none"/>
        </a:p>
      </dgm:t>
    </dgm:pt>
    <dgm:pt modelId="{A2FDE7EA-C3FF-4D92-BFF4-9BB2B90075E8}" type="sibTrans" cxnId="{2F39458E-5AF9-4DC5-9869-9B4B0A031AB2}">
      <dgm:prSet/>
      <dgm:spPr/>
      <dgm:t>
        <a:bodyPr/>
        <a:lstStyle/>
        <a:p>
          <a:endParaRPr lang="ru-RU" sz="2400" b="1" u="none"/>
        </a:p>
      </dgm:t>
    </dgm:pt>
    <dgm:pt modelId="{8805965A-D5C0-4C8B-BDD6-74F298B03F24}">
      <dgm:prSet phldrT="[Текст]" custT="1"/>
      <dgm:spPr/>
      <dgm:t>
        <a:bodyPr/>
        <a:lstStyle/>
        <a:p>
          <a:r>
            <a:rPr lang="uk-UA" sz="2400" b="1" u="none" dirty="0" smtClean="0"/>
            <a:t>Органічні речовини</a:t>
          </a:r>
          <a:endParaRPr lang="ru-RU" sz="2400" b="1" u="none" dirty="0"/>
        </a:p>
      </dgm:t>
    </dgm:pt>
    <dgm:pt modelId="{BB9F4918-509F-4A26-9CF2-E8B844529F1D}" type="sibTrans" cxnId="{6DC37960-59AF-44FF-9DA2-956441D97156}">
      <dgm:prSet/>
      <dgm:spPr/>
      <dgm:t>
        <a:bodyPr/>
        <a:lstStyle/>
        <a:p>
          <a:endParaRPr lang="ru-RU" sz="2400" b="1" u="none"/>
        </a:p>
      </dgm:t>
    </dgm:pt>
    <dgm:pt modelId="{15700C20-9FFB-4FE8-BDAB-C76E34E9FC14}" type="parTrans" cxnId="{6DC37960-59AF-44FF-9DA2-956441D97156}">
      <dgm:prSet/>
      <dgm:spPr>
        <a:ln w="76200"/>
      </dgm:spPr>
      <dgm:t>
        <a:bodyPr/>
        <a:lstStyle/>
        <a:p>
          <a:endParaRPr lang="ru-RU" sz="2400" b="1" u="none"/>
        </a:p>
      </dgm:t>
    </dgm:pt>
    <dgm:pt modelId="{DAC81573-A493-40A0-9DD9-BE6436224532}" type="pres">
      <dgm:prSet presAssocID="{8BE73A3D-D0F4-421D-ABEB-6A77160D846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1599F7D-218A-4B11-9251-DCA1E5AB1877}" type="pres">
      <dgm:prSet presAssocID="{8BE73A3D-D0F4-421D-ABEB-6A77160D846C}" presName="cycle" presStyleCnt="0"/>
      <dgm:spPr/>
    </dgm:pt>
    <dgm:pt modelId="{B625A2A9-A1CD-4BFC-B5DE-071B4C891D2C}" type="pres">
      <dgm:prSet presAssocID="{8BE73A3D-D0F4-421D-ABEB-6A77160D846C}" presName="centerShape" presStyleCnt="0"/>
      <dgm:spPr/>
    </dgm:pt>
    <dgm:pt modelId="{37A5CE87-6417-477E-B1AC-7E8DE1FFACC8}" type="pres">
      <dgm:prSet presAssocID="{8BE73A3D-D0F4-421D-ABEB-6A77160D846C}" presName="connSite" presStyleLbl="node1" presStyleIdx="0" presStyleCnt="4"/>
      <dgm:spPr/>
    </dgm:pt>
    <dgm:pt modelId="{BDFD72A3-912E-445C-A243-50D50818409D}" type="pres">
      <dgm:prSet presAssocID="{8BE73A3D-D0F4-421D-ABEB-6A77160D846C}" presName="visible" presStyleLbl="node1" presStyleIdx="0" presStyleCnt="4" custScaleX="145639" custScaleY="137430" custLinFactNeighborX="-29893" custLinFactNeighborY="-32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DD760B-9F88-448F-AFE2-B6687C945C65}" type="pres">
      <dgm:prSet presAssocID="{4C5266EA-B795-4CF5-82A4-1E5D4BB96D0E}" presName="Name25" presStyleLbl="parChTrans1D1" presStyleIdx="0" presStyleCnt="3"/>
      <dgm:spPr/>
    </dgm:pt>
    <dgm:pt modelId="{AB54EE2C-17D1-44F9-8E1F-575DB069D433}" type="pres">
      <dgm:prSet presAssocID="{69FD2C1C-9A6D-406F-8AA3-38F70B9B48EE}" presName="node" presStyleCnt="0"/>
      <dgm:spPr/>
    </dgm:pt>
    <dgm:pt modelId="{B68C2852-9D6A-4F34-BF43-33B9E19E9A00}" type="pres">
      <dgm:prSet presAssocID="{69FD2C1C-9A6D-406F-8AA3-38F70B9B48EE}" presName="parentNode" presStyleLbl="node1" presStyleIdx="1" presStyleCnt="4" custScaleX="137248" custScaleY="135730">
        <dgm:presLayoutVars>
          <dgm:chMax val="1"/>
          <dgm:bulletEnabled val="1"/>
        </dgm:presLayoutVars>
      </dgm:prSet>
      <dgm:spPr/>
    </dgm:pt>
    <dgm:pt modelId="{424C4DD6-8324-4B5F-B9CA-0233472A4EF2}" type="pres">
      <dgm:prSet presAssocID="{69FD2C1C-9A6D-406F-8AA3-38F70B9B48E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D924F-AFBF-4CAE-84E8-CE0A287E68CC}" type="pres">
      <dgm:prSet presAssocID="{15700C20-9FFB-4FE8-BDAB-C76E34E9FC14}" presName="Name25" presStyleLbl="parChTrans1D1" presStyleIdx="1" presStyleCnt="3"/>
      <dgm:spPr/>
    </dgm:pt>
    <dgm:pt modelId="{7C268396-8056-4DAC-BFA3-F16BB7F13EE5}" type="pres">
      <dgm:prSet presAssocID="{8805965A-D5C0-4C8B-BDD6-74F298B03F24}" presName="node" presStyleCnt="0"/>
      <dgm:spPr/>
    </dgm:pt>
    <dgm:pt modelId="{25D7765C-E01D-4365-AB40-C0725DE4B6E5}" type="pres">
      <dgm:prSet presAssocID="{8805965A-D5C0-4C8B-BDD6-74F298B03F24}" presName="parentNode" presStyleLbl="node1" presStyleIdx="2" presStyleCnt="4" custScaleX="139111" custScaleY="139321" custLinFactX="171" custLinFactNeighborX="100000" custLinFactNeighborY="-61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44597-9772-4AB7-BFCB-3137BBDD7C33}" type="pres">
      <dgm:prSet presAssocID="{8805965A-D5C0-4C8B-BDD6-74F298B03F24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ED4C97-8FC6-430F-8330-658FC72F9704}" type="pres">
      <dgm:prSet presAssocID="{00FCF380-A522-4B2A-9907-A4B1D3168F31}" presName="Name25" presStyleLbl="parChTrans1D1" presStyleIdx="2" presStyleCnt="3"/>
      <dgm:spPr/>
    </dgm:pt>
    <dgm:pt modelId="{0AD8197B-4FFB-4489-957B-41463C30B5C0}" type="pres">
      <dgm:prSet presAssocID="{3EF181A6-82FB-42A8-BF75-2DE227066AD8}" presName="node" presStyleCnt="0"/>
      <dgm:spPr/>
    </dgm:pt>
    <dgm:pt modelId="{700CE026-7D9A-4A61-965A-F432E405351C}" type="pres">
      <dgm:prSet presAssocID="{3EF181A6-82FB-42A8-BF75-2DE227066AD8}" presName="parentNode" presStyleLbl="node1" presStyleIdx="3" presStyleCnt="4" custScaleX="156391" custScaleY="153131" custLinFactNeighborX="-13250" custLinFactNeighborY="44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CD93D-A3AD-4748-85CA-A0A018BAD8B9}" type="pres">
      <dgm:prSet presAssocID="{3EF181A6-82FB-42A8-BF75-2DE227066AD8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C47CE1E3-412D-451F-A085-7DE823C2BE4C}" type="presOf" srcId="{69FD2C1C-9A6D-406F-8AA3-38F70B9B48EE}" destId="{B68C2852-9D6A-4F34-BF43-33B9E19E9A00}" srcOrd="0" destOrd="0" presId="urn:microsoft.com/office/officeart/2005/8/layout/radial2"/>
    <dgm:cxn modelId="{36E45699-11C1-4006-9E10-ADD174522871}" srcId="{69FD2C1C-9A6D-406F-8AA3-38F70B9B48EE}" destId="{068AB05F-3CD6-45CE-9E3B-2279423814F3}" srcOrd="0" destOrd="0" parTransId="{F300FA78-B870-43E8-9C49-652601A8D6DD}" sibTransId="{E794F234-37C3-4969-98DF-786313F29BF6}"/>
    <dgm:cxn modelId="{80FDB6D9-B2CA-4A3C-AAEB-9143336FA401}" type="presOf" srcId="{8BE73A3D-D0F4-421D-ABEB-6A77160D846C}" destId="{DAC81573-A493-40A0-9DD9-BE6436224532}" srcOrd="0" destOrd="0" presId="urn:microsoft.com/office/officeart/2005/8/layout/radial2"/>
    <dgm:cxn modelId="{C79566A6-914D-4EC4-A4E9-A83E69B44979}" type="presOf" srcId="{00FCF380-A522-4B2A-9907-A4B1D3168F31}" destId="{54ED4C97-8FC6-430F-8330-658FC72F9704}" srcOrd="0" destOrd="0" presId="urn:microsoft.com/office/officeart/2005/8/layout/radial2"/>
    <dgm:cxn modelId="{6E3DC8B6-F850-42E6-9948-C551A70496D6}" srcId="{8BE73A3D-D0F4-421D-ABEB-6A77160D846C}" destId="{69FD2C1C-9A6D-406F-8AA3-38F70B9B48EE}" srcOrd="0" destOrd="0" parTransId="{4C5266EA-B795-4CF5-82A4-1E5D4BB96D0E}" sibTransId="{06EBC1A1-3C07-4AE0-AD55-BA67BE050DB3}"/>
    <dgm:cxn modelId="{076EC76F-064A-4F85-A150-2ED3BF03C135}" type="presOf" srcId="{8805965A-D5C0-4C8B-BDD6-74F298B03F24}" destId="{25D7765C-E01D-4365-AB40-C0725DE4B6E5}" srcOrd="0" destOrd="0" presId="urn:microsoft.com/office/officeart/2005/8/layout/radial2"/>
    <dgm:cxn modelId="{133EA9BC-D94F-4471-AC7A-BD01F1F40102}" type="presOf" srcId="{068AB05F-3CD6-45CE-9E3B-2279423814F3}" destId="{424C4DD6-8324-4B5F-B9CA-0233472A4EF2}" srcOrd="0" destOrd="0" presId="urn:microsoft.com/office/officeart/2005/8/layout/radial2"/>
    <dgm:cxn modelId="{6DC37960-59AF-44FF-9DA2-956441D97156}" srcId="{8BE73A3D-D0F4-421D-ABEB-6A77160D846C}" destId="{8805965A-D5C0-4C8B-BDD6-74F298B03F24}" srcOrd="1" destOrd="0" parTransId="{15700C20-9FFB-4FE8-BDAB-C76E34E9FC14}" sibTransId="{BB9F4918-509F-4A26-9CF2-E8B844529F1D}"/>
    <dgm:cxn modelId="{2F39458E-5AF9-4DC5-9869-9B4B0A031AB2}" srcId="{8BE73A3D-D0F4-421D-ABEB-6A77160D846C}" destId="{3EF181A6-82FB-42A8-BF75-2DE227066AD8}" srcOrd="2" destOrd="0" parTransId="{00FCF380-A522-4B2A-9907-A4B1D3168F31}" sibTransId="{A2FDE7EA-C3FF-4D92-BFF4-9BB2B90075E8}"/>
    <dgm:cxn modelId="{8698FD2B-6A4E-4EF9-B80E-8E0523A8E3CA}" type="presOf" srcId="{3EF181A6-82FB-42A8-BF75-2DE227066AD8}" destId="{700CE026-7D9A-4A61-965A-F432E405351C}" srcOrd="0" destOrd="0" presId="urn:microsoft.com/office/officeart/2005/8/layout/radial2"/>
    <dgm:cxn modelId="{2BB7F3C9-000E-4064-A226-CD731E4DCE25}" type="presOf" srcId="{15700C20-9FFB-4FE8-BDAB-C76E34E9FC14}" destId="{4B5D924F-AFBF-4CAE-84E8-CE0A287E68CC}" srcOrd="0" destOrd="0" presId="urn:microsoft.com/office/officeart/2005/8/layout/radial2"/>
    <dgm:cxn modelId="{2167B7B1-8C84-4327-BC71-B6C7A791232D}" type="presOf" srcId="{4C5266EA-B795-4CF5-82A4-1E5D4BB96D0E}" destId="{DADD760B-9F88-448F-AFE2-B6687C945C65}" srcOrd="0" destOrd="0" presId="urn:microsoft.com/office/officeart/2005/8/layout/radial2"/>
    <dgm:cxn modelId="{220DE669-454F-49E8-82E5-CC1526733CB4}" type="presParOf" srcId="{DAC81573-A493-40A0-9DD9-BE6436224532}" destId="{71599F7D-218A-4B11-9251-DCA1E5AB1877}" srcOrd="0" destOrd="0" presId="urn:microsoft.com/office/officeart/2005/8/layout/radial2"/>
    <dgm:cxn modelId="{1EA50DF0-58E0-4B27-B871-AA009DC2CF04}" type="presParOf" srcId="{71599F7D-218A-4B11-9251-DCA1E5AB1877}" destId="{B625A2A9-A1CD-4BFC-B5DE-071B4C891D2C}" srcOrd="0" destOrd="0" presId="urn:microsoft.com/office/officeart/2005/8/layout/radial2"/>
    <dgm:cxn modelId="{023A5A41-9C70-4912-9BC0-663A30E068F6}" type="presParOf" srcId="{B625A2A9-A1CD-4BFC-B5DE-071B4C891D2C}" destId="{37A5CE87-6417-477E-B1AC-7E8DE1FFACC8}" srcOrd="0" destOrd="0" presId="urn:microsoft.com/office/officeart/2005/8/layout/radial2"/>
    <dgm:cxn modelId="{0AC7FDE5-4DB5-46EF-A789-EB2F442D50A3}" type="presParOf" srcId="{B625A2A9-A1CD-4BFC-B5DE-071B4C891D2C}" destId="{BDFD72A3-912E-445C-A243-50D50818409D}" srcOrd="1" destOrd="0" presId="urn:microsoft.com/office/officeart/2005/8/layout/radial2"/>
    <dgm:cxn modelId="{9288B42E-8993-4BFA-A5B7-9A58CE406B07}" type="presParOf" srcId="{71599F7D-218A-4B11-9251-DCA1E5AB1877}" destId="{DADD760B-9F88-448F-AFE2-B6687C945C65}" srcOrd="1" destOrd="0" presId="urn:microsoft.com/office/officeart/2005/8/layout/radial2"/>
    <dgm:cxn modelId="{D2277983-5B5A-4D31-ABB1-6D7F089C4951}" type="presParOf" srcId="{71599F7D-218A-4B11-9251-DCA1E5AB1877}" destId="{AB54EE2C-17D1-44F9-8E1F-575DB069D433}" srcOrd="2" destOrd="0" presId="urn:microsoft.com/office/officeart/2005/8/layout/radial2"/>
    <dgm:cxn modelId="{8E1CB510-3244-46C4-AD1F-5C86FE492A17}" type="presParOf" srcId="{AB54EE2C-17D1-44F9-8E1F-575DB069D433}" destId="{B68C2852-9D6A-4F34-BF43-33B9E19E9A00}" srcOrd="0" destOrd="0" presId="urn:microsoft.com/office/officeart/2005/8/layout/radial2"/>
    <dgm:cxn modelId="{390BEB0D-BD46-4C1B-8EFF-E0AA7B358BFF}" type="presParOf" srcId="{AB54EE2C-17D1-44F9-8E1F-575DB069D433}" destId="{424C4DD6-8324-4B5F-B9CA-0233472A4EF2}" srcOrd="1" destOrd="0" presId="urn:microsoft.com/office/officeart/2005/8/layout/radial2"/>
    <dgm:cxn modelId="{1D44C15B-787E-43B6-832C-E2E59161677C}" type="presParOf" srcId="{71599F7D-218A-4B11-9251-DCA1E5AB1877}" destId="{4B5D924F-AFBF-4CAE-84E8-CE0A287E68CC}" srcOrd="3" destOrd="0" presId="urn:microsoft.com/office/officeart/2005/8/layout/radial2"/>
    <dgm:cxn modelId="{0BEEEFF5-2224-493A-BCB1-AAFFAED5B017}" type="presParOf" srcId="{71599F7D-218A-4B11-9251-DCA1E5AB1877}" destId="{7C268396-8056-4DAC-BFA3-F16BB7F13EE5}" srcOrd="4" destOrd="0" presId="urn:microsoft.com/office/officeart/2005/8/layout/radial2"/>
    <dgm:cxn modelId="{82F8196E-A0F3-4B73-999E-F7FB44349DE0}" type="presParOf" srcId="{7C268396-8056-4DAC-BFA3-F16BB7F13EE5}" destId="{25D7765C-E01D-4365-AB40-C0725DE4B6E5}" srcOrd="0" destOrd="0" presId="urn:microsoft.com/office/officeart/2005/8/layout/radial2"/>
    <dgm:cxn modelId="{EA70A9D7-342B-4404-BB00-BF8869791AD7}" type="presParOf" srcId="{7C268396-8056-4DAC-BFA3-F16BB7F13EE5}" destId="{C7244597-9772-4AB7-BFCB-3137BBDD7C33}" srcOrd="1" destOrd="0" presId="urn:microsoft.com/office/officeart/2005/8/layout/radial2"/>
    <dgm:cxn modelId="{72BF1620-11EA-42FB-9EAC-2D2D8226B200}" type="presParOf" srcId="{71599F7D-218A-4B11-9251-DCA1E5AB1877}" destId="{54ED4C97-8FC6-430F-8330-658FC72F9704}" srcOrd="5" destOrd="0" presId="urn:microsoft.com/office/officeart/2005/8/layout/radial2"/>
    <dgm:cxn modelId="{714347EF-3AF1-4CDD-8A69-1E11DAC3D77B}" type="presParOf" srcId="{71599F7D-218A-4B11-9251-DCA1E5AB1877}" destId="{0AD8197B-4FFB-4489-957B-41463C30B5C0}" srcOrd="6" destOrd="0" presId="urn:microsoft.com/office/officeart/2005/8/layout/radial2"/>
    <dgm:cxn modelId="{5F599015-C87E-4036-A533-34A85474929B}" type="presParOf" srcId="{0AD8197B-4FFB-4489-957B-41463C30B5C0}" destId="{700CE026-7D9A-4A61-965A-F432E405351C}" srcOrd="0" destOrd="0" presId="urn:microsoft.com/office/officeart/2005/8/layout/radial2"/>
    <dgm:cxn modelId="{F0777169-2ADA-4CBD-ADB5-B1A7346E02C9}" type="presParOf" srcId="{0AD8197B-4FFB-4489-957B-41463C30B5C0}" destId="{0EACD93D-A3AD-4748-85CA-A0A018BAD8B9}" srcOrd="1" destOrd="0" presId="urn:microsoft.com/office/officeart/2005/8/layout/radial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B90E-A334-4801-AE3E-D00D9B2060AF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EA36-89F6-4E6B-B34E-E887332A98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1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ПОШУК  ЖИТТЯ  ПОЗА СОНЯЧНОЮ  СИСТЕМОЮ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286124"/>
            <a:ext cx="3643306" cy="357187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Робота </a:t>
            </a:r>
            <a:r>
              <a:rPr lang="uk-UA" sz="2400" dirty="0" smtClean="0">
                <a:solidFill>
                  <a:schemeClr val="bg1"/>
                </a:solidFill>
              </a:rPr>
              <a:t>учениці 11-А класу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err="1" smtClean="0">
                <a:solidFill>
                  <a:schemeClr val="bg1"/>
                </a:solidFill>
              </a:rPr>
              <a:t>Летичівського</a:t>
            </a:r>
            <a:r>
              <a:rPr lang="uk-UA" sz="2400" dirty="0" smtClean="0">
                <a:solidFill>
                  <a:schemeClr val="bg1"/>
                </a:solidFill>
              </a:rPr>
              <a:t> НВК №1</a:t>
            </a:r>
            <a:r>
              <a:rPr lang="uk-UA" sz="2400" i="1" dirty="0" smtClean="0">
                <a:solidFill>
                  <a:schemeClr val="bg1"/>
                </a:solidFill>
              </a:rPr>
              <a:t/>
            </a:r>
            <a:br>
              <a:rPr lang="uk-UA" sz="2400" i="1" dirty="0" smtClean="0">
                <a:solidFill>
                  <a:schemeClr val="bg1"/>
                </a:solidFill>
              </a:rPr>
            </a:br>
            <a:r>
              <a:rPr lang="uk-UA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Мельничук Олександри</a:t>
            </a:r>
          </a:p>
          <a:p>
            <a:pPr algn="l"/>
            <a:r>
              <a:rPr lang="uk-UA" sz="2400" i="1" dirty="0" smtClean="0">
                <a:solidFill>
                  <a:schemeClr val="bg1"/>
                </a:solidFill>
              </a:rPr>
              <a:t/>
            </a:r>
            <a:br>
              <a:rPr lang="uk-UA" sz="2400" i="1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Науковий керівник – </a:t>
            </a:r>
            <a:r>
              <a:rPr lang="uk-UA" sz="2400" dirty="0" smtClean="0">
                <a:solidFill>
                  <a:schemeClr val="bg1"/>
                </a:solidFill>
              </a:rPr>
              <a:t>вчитель </a:t>
            </a:r>
            <a:r>
              <a:rPr lang="uk-UA" sz="2400" dirty="0" smtClean="0">
                <a:solidFill>
                  <a:schemeClr val="bg1"/>
                </a:solidFill>
              </a:rPr>
              <a:t>астрономії і фізики, вчитель-методист </a:t>
            </a:r>
            <a:r>
              <a:rPr lang="uk-UA" sz="24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Кліпановська</a:t>
            </a:r>
            <a:r>
              <a:rPr lang="uk-UA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Надія Григорівна</a:t>
            </a:r>
            <a:endParaRPr lang="ru-RU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2628" r="12701" b="234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214290"/>
            <a:ext cx="2900354" cy="3797304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rgbClr val="FFFF00"/>
                </a:solidFill>
              </a:rPr>
              <a:t> Наше </a:t>
            </a:r>
            <a:r>
              <a:rPr lang="ru-RU" i="1" dirty="0" err="1" smtClean="0">
                <a:solidFill>
                  <a:srgbClr val="FFFF00"/>
                </a:solidFill>
              </a:rPr>
              <a:t>Сонце</a:t>
            </a:r>
            <a:r>
              <a:rPr lang="ru-RU" i="1" dirty="0" smtClean="0">
                <a:solidFill>
                  <a:srgbClr val="FFFF00"/>
                </a:solidFill>
              </a:rPr>
              <a:t> –</a:t>
            </a:r>
            <a:br>
              <a:rPr lang="ru-RU" i="1" dirty="0" smtClean="0">
                <a:solidFill>
                  <a:srgbClr val="FFFF00"/>
                </a:solidFill>
              </a:rPr>
            </a:br>
            <a:r>
              <a:rPr lang="ru-RU" i="1" dirty="0" smtClean="0">
                <a:solidFill>
                  <a:srgbClr val="FFFF00"/>
                </a:solidFill>
              </a:rPr>
              <a:t/>
            </a:r>
            <a:br>
              <a:rPr lang="ru-RU" i="1" dirty="0" smtClean="0">
                <a:solidFill>
                  <a:srgbClr val="FFFF00"/>
                </a:solidFill>
              </a:rPr>
            </a:br>
            <a:r>
              <a:rPr lang="ru-RU" i="1" dirty="0" smtClean="0">
                <a:solidFill>
                  <a:srgbClr val="FFFF00"/>
                </a:solidFill>
              </a:rPr>
              <a:t> </a:t>
            </a:r>
            <a:r>
              <a:rPr lang="ru-RU" i="1" dirty="0" err="1" smtClean="0">
                <a:solidFill>
                  <a:srgbClr val="FFFF00"/>
                </a:solidFill>
              </a:rPr>
              <a:t>жовтий</a:t>
            </a:r>
            <a:r>
              <a:rPr lang="ru-RU" i="1" dirty="0" smtClean="0">
                <a:solidFill>
                  <a:srgbClr val="FFFF00"/>
                </a:solidFill>
              </a:rPr>
              <a:t> карлик</a:t>
            </a: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4500570"/>
            <a:ext cx="7758138" cy="1911345"/>
          </a:xfrm>
        </p:spPr>
        <p:txBody>
          <a:bodyPr>
            <a:noAutofit/>
          </a:bodyPr>
          <a:lstStyle/>
          <a:p>
            <a:r>
              <a:rPr lang="uk-UA" b="1" i="1" dirty="0" smtClean="0">
                <a:solidFill>
                  <a:schemeClr val="bg1"/>
                </a:solidFill>
              </a:rPr>
              <a:t>Спостерігаючи за бурхливою сонячною діяльністю, мимоволі запитуєш себе</a:t>
            </a:r>
            <a:r>
              <a:rPr lang="uk-UA" b="1" i="1" dirty="0" smtClean="0">
                <a:solidFill>
                  <a:schemeClr val="bg1"/>
                </a:solidFill>
              </a:rPr>
              <a:t>:</a:t>
            </a:r>
          </a:p>
          <a:p>
            <a:pPr>
              <a:buNone/>
            </a:pPr>
            <a:r>
              <a:rPr lang="uk-UA" b="1" i="1" dirty="0" smtClean="0">
                <a:solidFill>
                  <a:schemeClr val="bg1"/>
                </a:solidFill>
              </a:rPr>
              <a:t>   А </a:t>
            </a:r>
            <a:r>
              <a:rPr lang="uk-UA" b="1" i="1" dirty="0" smtClean="0">
                <a:solidFill>
                  <a:schemeClr val="bg1"/>
                </a:solidFill>
              </a:rPr>
              <a:t>чи не згасне воно, не вибухне, чи що</a:t>
            </a:r>
            <a:r>
              <a:rPr lang="uk-UA" b="1" i="1" dirty="0" smtClean="0">
                <a:solidFill>
                  <a:schemeClr val="bg1"/>
                </a:solidFill>
              </a:rPr>
              <a:t>?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6" name="Picture 8" descr="http://krasota-gif.narod.ru/s/space/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876800" cy="4333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oformi.net/uploads/gallery/main/245/1920-1200-14.jpg"/>
          <p:cNvPicPr>
            <a:picLocks noChangeAspect="1" noChangeArrowheads="1"/>
          </p:cNvPicPr>
          <p:nvPr/>
        </p:nvPicPr>
        <p:blipFill>
          <a:blip r:embed="rId2"/>
          <a:srcRect l="19374" t="1639" r="614" b="2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 у нашій Галактиці налічуються мільярди зірок. За </a:t>
            </a:r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останніми </a:t>
            </a:r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даними</a:t>
            </a:r>
          </a:p>
          <a:p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3-5% зірок мають планети.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http://s.pikabu.ru/images/big_size_comm/2012-12_4/1355738407345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6"/>
            <a:ext cx="6491724" cy="36433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58246" cy="164307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Космічний </a:t>
            </a:r>
            <a:r>
              <a:rPr lang="uk-UA" dirty="0" smtClean="0">
                <a:solidFill>
                  <a:schemeClr val="bg1"/>
                </a:solidFill>
              </a:rPr>
              <a:t>інфрачервоний телескоп "</a:t>
            </a:r>
            <a:r>
              <a:rPr lang="uk-UA" dirty="0" err="1" smtClean="0">
                <a:solidFill>
                  <a:schemeClr val="bg1"/>
                </a:solidFill>
              </a:rPr>
              <a:t>Спітцер</a:t>
            </a:r>
            <a:r>
              <a:rPr lang="uk-UA" dirty="0" smtClean="0">
                <a:solidFill>
                  <a:schemeClr val="bg1"/>
                </a:solidFill>
              </a:rPr>
              <a:t>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Файл:Spitzer earth trailing2.jpg"/>
          <p:cNvPicPr/>
          <p:nvPr/>
        </p:nvPicPr>
        <p:blipFill>
          <a:blip r:embed="rId2"/>
          <a:srcRect b="10180"/>
          <a:stretch>
            <a:fillRect/>
          </a:stretch>
        </p:blipFill>
        <p:spPr bwMode="auto">
          <a:xfrm>
            <a:off x="1071538" y="2143116"/>
            <a:ext cx="7079386" cy="449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st.gdefon.ru/wallpapers_original/s/510009_kosmos_zvyozdy_tumannosti_siyaniya_1680x1050_(www.GdeFon.ru).jpg"/>
          <p:cNvPicPr>
            <a:picLocks noChangeAspect="1" noChangeArrowheads="1"/>
          </p:cNvPicPr>
          <p:nvPr/>
        </p:nvPicPr>
        <p:blipFill>
          <a:blip r:embed="rId2"/>
          <a:srcRect t="12142" r="42857" b="19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3.bp.blogspot.com/-Rc164q_pj8Y/Ui6vwTlpeaI/AAAAAAAAAXw/POnn7n7dF4c/s1600/HIP+10215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500174"/>
            <a:ext cx="764386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42910" y="357166"/>
            <a:ext cx="8044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Старезний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двійник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Сонця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714884"/>
            <a:ext cx="8043890" cy="1625593"/>
          </a:xfrm>
          <a:ln w="38100"/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HIP</a:t>
            </a:r>
            <a:r>
              <a:rPr lang="ru-RU" dirty="0" smtClean="0">
                <a:solidFill>
                  <a:schemeClr val="bg1"/>
                </a:solidFill>
              </a:rPr>
              <a:t>102152 </a:t>
            </a:r>
            <a:r>
              <a:rPr lang="uk-UA" dirty="0" smtClean="0">
                <a:solidFill>
                  <a:schemeClr val="bg1"/>
                </a:solidFill>
              </a:rPr>
              <a:t> у порівнянні з Сонцем за іншими зорями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www.eso.org/public/archives/images/newsfeature/eso1337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786346" cy="193991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uk-UA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“зворотна</a:t>
            </a:r>
            <a:r>
              <a:rPr lang="uk-UA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адреса”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http://javot.net/uadoc/interes/tamtut3a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8554687">
            <a:off x="3217533" y="-467330"/>
            <a:ext cx="2738246" cy="831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www.nastol.com.ua/large/201303/43387.jpg"/>
          <p:cNvPicPr>
            <a:picLocks noChangeAspect="1" noChangeArrowheads="1"/>
          </p:cNvPicPr>
          <p:nvPr/>
        </p:nvPicPr>
        <p:blipFill>
          <a:blip r:embed="rId2"/>
          <a:srcRect l="4949" r="4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285728"/>
            <a:ext cx="81439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Дякую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 </a:t>
            </a:r>
            <a:r>
              <a:rPr lang="ru-RU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увагу</a:t>
            </a:r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4857760"/>
            <a:ext cx="63114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Веселих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новорічних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рідзвяних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свят!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10" name="Picture 6" descr="http://bestgif.narod.ru/prazd/noviy-god-3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643050"/>
            <a:ext cx="2595564" cy="33638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италий\Desktop\19fe11ff9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5"/>
            <a:ext cx="9144000" cy="6845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14948"/>
          </a:xfrm>
        </p:spPr>
        <p:txBody>
          <a:bodyPr>
            <a:normAutofit lnSpcReduction="10000"/>
          </a:bodyPr>
          <a:lstStyle/>
          <a:p>
            <a:endParaRPr lang="uk-UA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uk-UA" sz="3600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3600" i="1" dirty="0" smtClean="0">
                <a:solidFill>
                  <a:schemeClr val="bg1"/>
                </a:solidFill>
              </a:rPr>
              <a:t>Є багато чого на світі, друже Гораціо, </a:t>
            </a:r>
          </a:p>
          <a:p>
            <a:pPr>
              <a:buNone/>
            </a:pPr>
            <a:r>
              <a:rPr lang="uk-UA" sz="3600" i="1" dirty="0" smtClean="0">
                <a:solidFill>
                  <a:schemeClr val="bg1"/>
                </a:solidFill>
              </a:rPr>
              <a:t>що і не снилось нашим мудрецям .          </a:t>
            </a:r>
          </a:p>
          <a:p>
            <a:pPr>
              <a:buNone/>
            </a:pPr>
            <a:r>
              <a:rPr lang="uk-UA" sz="3600" i="1" dirty="0" smtClean="0">
                <a:solidFill>
                  <a:schemeClr val="bg1"/>
                </a:solidFill>
              </a:rPr>
              <a:t>                                                      (Шекспір)</a:t>
            </a:r>
            <a:endParaRPr lang="ru-RU" sz="3600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Космические гифки. Часть 2 Еще 10 штук в комментах Гиф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928934"/>
            <a:ext cx="4762500" cy="1952625"/>
          </a:xfrm>
          <a:prstGeom prst="rect">
            <a:avLst/>
          </a:prstGeom>
          <a:noFill/>
        </p:spPr>
      </p:pic>
      <p:pic>
        <p:nvPicPr>
          <p:cNvPr id="5124" name="Picture 4" descr="http://s.pikabu.ru/images/big_size_comm/2012-12_4/1355738316402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2569464"/>
          </a:xfrm>
          <a:prstGeom prst="rect">
            <a:avLst/>
          </a:prstGeom>
          <a:noFill/>
        </p:spPr>
      </p:pic>
      <p:pic>
        <p:nvPicPr>
          <p:cNvPr id="5130" name="Picture 10" descr="http://25.media.tumblr.com/tumblr_lyh3a0HBUe1qcvq7go1_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3884809" cy="25717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amberbook.com.ua/img/Heliocentri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285728"/>
            <a:ext cx="4762500" cy="4762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3554" name="Picture 2" descr="http://amberbook.com.ua/img/Geocentric_mod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4762500" cy="4762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 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ГЕОЦЕНТРИЧНА           ТА          ГЕЛ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ОЦЕНТРИЧНА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4500570"/>
            <a:ext cx="7358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СИСТЕМИ   СВІТУ</a:t>
            </a:r>
            <a:endParaRPr lang="ru-RU" sz="2800" dirty="0"/>
          </a:p>
        </p:txBody>
      </p:sp>
      <p:pic>
        <p:nvPicPr>
          <p:cNvPr id="23558" name="Picture 6" descr="http://www.argo-school.ru/autothumbs.php?img=/images/cms/content/antichnost_sr_v_renessans/ptolemy_200_2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1311"/>
            <a:ext cx="1928794" cy="2256689"/>
          </a:xfrm>
          <a:prstGeom prst="rect">
            <a:avLst/>
          </a:prstGeom>
          <a:noFill/>
        </p:spPr>
      </p:pic>
      <p:pic>
        <p:nvPicPr>
          <p:cNvPr id="23560" name="Picture 8" descr="http://az.lib.ru/img/e/engelxgardt_m_a/text_1892_kopernik/text_1892_kopernik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4572020"/>
            <a:ext cx="2000232" cy="228597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28794" y="5000636"/>
            <a:ext cx="5286412" cy="212365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r>
              <a:rPr lang="uk-UA" sz="2400" b="1" i="1" dirty="0" smtClean="0"/>
              <a:t>(</a:t>
            </a:r>
            <a:r>
              <a:rPr lang="uk-UA" sz="2400" b="1" i="1" dirty="0" err="1" smtClean="0"/>
              <a:t>Птолемей</a:t>
            </a:r>
            <a:r>
              <a:rPr lang="uk-UA" sz="2400" b="1" i="1" dirty="0" smtClean="0"/>
              <a:t>)                             (Коперник)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nasa.gov/images/content/668774main_pioneer_plaqu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8215338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Золоті пластинки «Піонера» – перша спроби </a:t>
            </a:r>
            <a:r>
              <a:rPr lang="uk-UA" sz="2800" dirty="0" smtClean="0">
                <a:solidFill>
                  <a:schemeClr val="tx1"/>
                </a:solidFill>
              </a:rPr>
              <a:t>встановити </a:t>
            </a:r>
            <a:r>
              <a:rPr lang="uk-UA" sz="2800" dirty="0" smtClean="0">
                <a:solidFill>
                  <a:schemeClr val="tx1"/>
                </a:solidFill>
              </a:rPr>
              <a:t>контакт другого </a:t>
            </a:r>
            <a:r>
              <a:rPr lang="uk-UA" sz="2800" dirty="0" smtClean="0">
                <a:solidFill>
                  <a:schemeClr val="tx1"/>
                </a:solidFill>
              </a:rPr>
              <a:t>типу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2299" r="127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http://fb.ru/misc/i/gallery/12537/164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89163"/>
            <a:ext cx="2071700" cy="26688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5400" dirty="0" smtClean="0"/>
              <a:t>Чи </a:t>
            </a:r>
            <a:r>
              <a:rPr lang="uk-UA" sz="5400" dirty="0" smtClean="0"/>
              <a:t>самотні ми у Всесвіті?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4795897"/>
            <a:ext cx="750095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</a:t>
            </a:r>
            <a:r>
              <a:rPr lang="uk-UA" sz="32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“Дехто</a:t>
            </a:r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 сказав, що на Землі </a:t>
            </a:r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розумне </a:t>
            </a:r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життя ще тільки має </a:t>
            </a:r>
            <a:r>
              <a:rPr lang="uk-UA" sz="32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з'явитись”</a:t>
            </a:r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</a:p>
          <a:p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            пожартував </a:t>
            </a:r>
            <a:r>
              <a:rPr lang="uk-UA" sz="32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Гокінг</a:t>
            </a:r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</a:p>
          <a:p>
            <a:r>
              <a:rPr lang="uk-UA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1428736"/>
            <a:ext cx="1426134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</a:pPr>
            <a:r>
              <a:rPr lang="uk-UA" sz="2800" dirty="0" smtClean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Л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юдство і життя взагалі – це унікальне космічне явище, </a:t>
            </a:r>
            <a:b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якому немає аналогів.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</a:pPr>
            <a:r>
              <a:rPr lang="uk-UA" sz="2800" dirty="0" smtClean="0">
                <a:solidFill>
                  <a:schemeClr val="bg1"/>
                </a:solidFill>
              </a:rPr>
              <a:t>Є </a:t>
            </a:r>
            <a:r>
              <a:rPr lang="uk-UA" sz="2800" dirty="0" smtClean="0">
                <a:solidFill>
                  <a:schemeClr val="bg1"/>
                </a:solidFill>
              </a:rPr>
              <a:t>декілька високо розвинутих цивілізацій, </a:t>
            </a:r>
            <a:r>
              <a:rPr lang="uk-UA" sz="2800" dirty="0" smtClean="0">
                <a:solidFill>
                  <a:schemeClr val="bg1"/>
                </a:solidFill>
              </a:rPr>
              <a:t>але </a:t>
            </a:r>
            <a:r>
              <a:rPr lang="uk-UA" sz="2800" dirty="0" smtClean="0">
                <a:solidFill>
                  <a:schemeClr val="bg1"/>
                </a:solidFill>
              </a:rPr>
              <a:t>вони </a:t>
            </a:r>
            <a:r>
              <a:rPr lang="uk-UA" sz="2800" dirty="0" smtClean="0">
                <a:solidFill>
                  <a:schemeClr val="bg1"/>
                </a:solidFill>
              </a:rPr>
              <a:t/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суттєво </a:t>
            </a:r>
            <a:r>
              <a:rPr lang="uk-UA" sz="2800" dirty="0" smtClean="0">
                <a:solidFill>
                  <a:schemeClr val="bg1"/>
                </a:solidFill>
              </a:rPr>
              <a:t>відрізняються від людства, </a:t>
            </a:r>
            <a:r>
              <a:rPr lang="uk-UA" sz="2800" dirty="0" smtClean="0">
                <a:solidFill>
                  <a:schemeClr val="bg1"/>
                </a:solidFill>
              </a:rPr>
              <a:t>а знайти </a:t>
            </a:r>
            <a:r>
              <a:rPr lang="uk-UA" sz="2800" dirty="0" smtClean="0">
                <a:solidFill>
                  <a:schemeClr val="bg1"/>
                </a:solidFill>
              </a:rPr>
              <a:t>їх </a:t>
            </a:r>
            <a:r>
              <a:rPr lang="uk-UA" sz="2800" dirty="0" smtClean="0">
                <a:solidFill>
                  <a:schemeClr val="bg1"/>
                </a:solidFill>
              </a:rPr>
              <a:t>– 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це </a:t>
            </a:r>
            <a:r>
              <a:rPr lang="uk-UA" sz="2800" dirty="0" smtClean="0">
                <a:solidFill>
                  <a:schemeClr val="bg1"/>
                </a:solidFill>
              </a:rPr>
              <a:t>свого роду виграш у лотерею. </a:t>
            </a:r>
            <a:endParaRPr lang="uk-UA" sz="2800" dirty="0" smtClean="0">
              <a:solidFill>
                <a:schemeClr val="bg1"/>
              </a:solidFill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</a:pPr>
            <a:r>
              <a:rPr lang="uk-UA" sz="2800" dirty="0" smtClean="0">
                <a:solidFill>
                  <a:schemeClr val="bg1"/>
                </a:solidFill>
              </a:rPr>
              <a:t>Життя </a:t>
            </a:r>
            <a:r>
              <a:rPr lang="uk-UA" sz="2800" dirty="0" smtClean="0">
                <a:solidFill>
                  <a:schemeClr val="bg1"/>
                </a:solidFill>
              </a:rPr>
              <a:t>у Всесвіті існує, проте воно примітивне</a:t>
            </a:r>
            <a:r>
              <a:rPr lang="uk-UA" sz="2800" dirty="0" smtClean="0">
                <a:solidFill>
                  <a:schemeClr val="bg1"/>
                </a:solidFill>
              </a:rPr>
              <a:t>,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а відносно організовані види – це дуже велика рідкість.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uiExpand="1" build="allAtOnce"/>
      <p:bldP spid="409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3570" y="428604"/>
            <a:ext cx="3500430" cy="61436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     Проявивши  надзвичайне </a:t>
            </a:r>
            <a:r>
              <a:rPr lang="uk-UA" dirty="0" smtClean="0">
                <a:solidFill>
                  <a:schemeClr val="bg1"/>
                </a:solidFill>
              </a:rPr>
              <a:t>легковір’я, сотні тисяч американців залишили своє житло і кинулись шукати </a:t>
            </a:r>
            <a:r>
              <a:rPr lang="uk-UA" dirty="0" smtClean="0">
                <a:solidFill>
                  <a:schemeClr val="bg1"/>
                </a:solidFill>
              </a:rPr>
              <a:t>порятунку від </a:t>
            </a:r>
            <a:r>
              <a:rPr lang="uk-UA" dirty="0" smtClean="0">
                <a:solidFill>
                  <a:schemeClr val="bg1"/>
                </a:solidFill>
              </a:rPr>
              <a:t>уявних марсіан. Загалом, Земля готувала себе до історичної зустрічі з близьким космічним сусідом.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ww.detfond.org/media/cms_page_media/460/35.jpg"/>
          <p:cNvPicPr>
            <a:picLocks noChangeAspect="1" noChangeArrowheads="1"/>
          </p:cNvPicPr>
          <p:nvPr/>
        </p:nvPicPr>
        <p:blipFill>
          <a:blip r:embed="rId2"/>
          <a:srcRect l="5282" t="13825"/>
          <a:stretch>
            <a:fillRect/>
          </a:stretch>
        </p:blipFill>
        <p:spPr bwMode="auto">
          <a:xfrm>
            <a:off x="642910" y="0"/>
            <a:ext cx="524091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ksv.ru/%C8%F1%F1%EB%E5%E4%F3%E5%EC/%D7%F3%E6%EE%E5/%C8%ED%F2%E5%F0%E5%F1%ED%EE/War_of_the_Worlds/PIC/1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0112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572141"/>
            <a:ext cx="9144000" cy="128586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Формула </a:t>
            </a:r>
            <a:r>
              <a:rPr lang="uk-UA" sz="2400" b="1" dirty="0" err="1" smtClean="0">
                <a:solidFill>
                  <a:schemeClr val="bg1"/>
                </a:solidFill>
              </a:rPr>
              <a:t>Дрейка</a:t>
            </a:r>
            <a:r>
              <a:rPr lang="uk-UA" sz="2400" b="1" dirty="0" smtClean="0">
                <a:solidFill>
                  <a:schemeClr val="bg1"/>
                </a:solidFill>
              </a:rPr>
              <a:t> (1960р.) дозволяє</a:t>
            </a:r>
            <a:r>
              <a:rPr lang="uk-UA" sz="2400" b="1" dirty="0" smtClean="0">
                <a:solidFill>
                  <a:schemeClr val="bg1"/>
                </a:solidFill>
              </a:rPr>
              <a:t>, виходячи з деяких припущень, визначити кількість цивілізацій у нашій Галактиці,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    з </a:t>
            </a:r>
            <a:r>
              <a:rPr lang="uk-UA" sz="2400" b="1" dirty="0" smtClean="0">
                <a:solidFill>
                  <a:schemeClr val="bg1"/>
                </a:solidFill>
              </a:rPr>
              <a:t>якими людство потенційно може вступити в контакт.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643578"/>
            <a:ext cx="8329642" cy="9112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Allen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Telescope Array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602" name="Picture 2" descr="http://xn--80aqldeblhj0l.xn--p1ai/images/uploads/1282906589_se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8143929" cy="54292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totelegraf.ru/wp-content/uploads/2012/12/foto-kosmos-19.jpg"/>
          <p:cNvPicPr>
            <a:picLocks noChangeAspect="1" noChangeArrowheads="1"/>
          </p:cNvPicPr>
          <p:nvPr/>
        </p:nvPicPr>
        <p:blipFill>
          <a:blip r:embed="rId2"/>
          <a:srcRect r="303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  на  Землі </a:t>
            </a:r>
            <a:r>
              <a:rPr lang="uk-UA" sz="49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можливе</a:t>
            </a:r>
            <a:r>
              <a:rPr lang="uk-UA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завдяки:</a:t>
            </a:r>
            <a:endParaRPr lang="ru-RU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42910" y="1428736"/>
          <a:ext cx="9186898" cy="504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http://i041.radikal.ru/0807/1c/ab6623fa13a8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714488"/>
            <a:ext cx="4286280" cy="42862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FD72A3-912E-445C-A243-50D508184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BDFD72A3-912E-445C-A243-50D508184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DD760B-9F88-448F-AFE2-B6687C945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DADD760B-9F88-448F-AFE2-B6687C945C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8C2852-9D6A-4F34-BF43-33B9E19E9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graphicEl>
                                              <a:dgm id="{B68C2852-9D6A-4F34-BF43-33B9E19E9A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4C4DD6-8324-4B5F-B9CA-0233472A4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424C4DD6-8324-4B5F-B9CA-0233472A4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5D924F-AFBF-4CAE-84E8-CE0A287E6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4B5D924F-AFBF-4CAE-84E8-CE0A287E6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D7765C-E01D-4365-AB40-C0725DE4B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25D7765C-E01D-4365-AB40-C0725DE4B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244597-9772-4AB7-BFCB-3137BBDD7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C7244597-9772-4AB7-BFCB-3137BBDD7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ED4C97-8FC6-430F-8330-658FC72F9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54ED4C97-8FC6-430F-8330-658FC72F97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0CE026-7D9A-4A61-965A-F432E4053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700CE026-7D9A-4A61-965A-F432E4053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ACD93D-A3AD-4748-85CA-A0A018BAD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0EACD93D-A3AD-4748-85CA-A0A018BAD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S10264965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TS102649654</Template>
  <TotalTime>302</TotalTime>
  <Words>251</Words>
  <Application>Microsoft Office PowerPoint</Application>
  <PresentationFormat>Экран (4:3)</PresentationFormat>
  <Paragraphs>55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TS102649654</vt:lpstr>
      <vt:lpstr>ПОШУК  ЖИТТЯ  ПОЗА СОНЯЧНОЮ  СИСТЕМОЮ</vt:lpstr>
      <vt:lpstr> </vt:lpstr>
      <vt:lpstr> </vt:lpstr>
      <vt:lpstr>Слайд 4</vt:lpstr>
      <vt:lpstr>Чи самотні ми у Всесвіті?</vt:lpstr>
      <vt:lpstr> </vt:lpstr>
      <vt:lpstr>Слайд 7</vt:lpstr>
      <vt:lpstr>Слайд 8</vt:lpstr>
      <vt:lpstr>Життя  на  Землі можливе завдяки:</vt:lpstr>
      <vt:lpstr> Наше Сонце –   жовтий карлик</vt:lpstr>
      <vt:lpstr>Слайд 11</vt:lpstr>
      <vt:lpstr>  Космічний інфрачервоний телескоп "Спітцер"   </vt:lpstr>
      <vt:lpstr>Слайд 13</vt:lpstr>
      <vt:lpstr>Слайд 14</vt:lpstr>
      <vt:lpstr>Наша “зворотна адреса”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ПОШУК  ЖИТТЯ  ПОЗА СОНЯЧНОЮ  СИСТЕМОЮ</dc:title>
  <dc:creator>user</dc:creator>
  <cp:lastModifiedBy>user</cp:lastModifiedBy>
  <cp:revision>38</cp:revision>
  <dcterms:created xsi:type="dcterms:W3CDTF">2013-12-22T10:03:14Z</dcterms:created>
  <dcterms:modified xsi:type="dcterms:W3CDTF">2013-12-26T21:39:27Z</dcterms:modified>
</cp:coreProperties>
</file>