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8" r:id="rId12"/>
    <p:sldId id="267" r:id="rId13"/>
    <p:sldId id="269" r:id="rId14"/>
    <p:sldId id="270" r:id="rId15"/>
    <p:sldId id="271" r:id="rId16"/>
    <p:sldId id="272" r:id="rId17"/>
    <p:sldId id="273" r:id="rId18"/>
    <p:sldId id="274" r:id="rId19"/>
    <p:sldId id="275" r:id="rId20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CC"/>
    <a:srgbClr val="0000CC"/>
    <a:srgbClr val="33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92" autoAdjust="0"/>
  </p:normalViewPr>
  <p:slideViewPr>
    <p:cSldViewPr>
      <p:cViewPr varScale="1">
        <p:scale>
          <a:sx n="105" d="100"/>
          <a:sy n="105" d="100"/>
        </p:scale>
        <p:origin x="-144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702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CC204-9057-4254-9D9D-D2FC8D15B9BA}" type="datetimeFigureOut">
              <a:rPr lang="uk-UA" smtClean="0"/>
              <a:t>09.04.2014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20725-E0A0-42AA-95F7-E11FEB99112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99515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CC204-9057-4254-9D9D-D2FC8D15B9BA}" type="datetimeFigureOut">
              <a:rPr lang="uk-UA" smtClean="0"/>
              <a:t>09.04.2014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20725-E0A0-42AA-95F7-E11FEB99112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10093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CC204-9057-4254-9D9D-D2FC8D15B9BA}" type="datetimeFigureOut">
              <a:rPr lang="uk-UA" smtClean="0"/>
              <a:t>09.04.2014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20725-E0A0-42AA-95F7-E11FEB99112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88365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CC204-9057-4254-9D9D-D2FC8D15B9BA}" type="datetimeFigureOut">
              <a:rPr lang="uk-UA" smtClean="0"/>
              <a:t>09.04.2014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20725-E0A0-42AA-95F7-E11FEB99112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528786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CC204-9057-4254-9D9D-D2FC8D15B9BA}" type="datetimeFigureOut">
              <a:rPr lang="uk-UA" smtClean="0"/>
              <a:t>09.04.2014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20725-E0A0-42AA-95F7-E11FEB99112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840534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CC204-9057-4254-9D9D-D2FC8D15B9BA}" type="datetimeFigureOut">
              <a:rPr lang="uk-UA" smtClean="0"/>
              <a:t>09.04.2014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20725-E0A0-42AA-95F7-E11FEB99112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6053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CC204-9057-4254-9D9D-D2FC8D15B9BA}" type="datetimeFigureOut">
              <a:rPr lang="uk-UA" smtClean="0"/>
              <a:t>09.04.2014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20725-E0A0-42AA-95F7-E11FEB99112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023128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CC204-9057-4254-9D9D-D2FC8D15B9BA}" type="datetimeFigureOut">
              <a:rPr lang="uk-UA" smtClean="0"/>
              <a:t>09.04.2014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20725-E0A0-42AA-95F7-E11FEB99112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156195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CC204-9057-4254-9D9D-D2FC8D15B9BA}" type="datetimeFigureOut">
              <a:rPr lang="uk-UA" smtClean="0"/>
              <a:t>09.04.2014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20725-E0A0-42AA-95F7-E11FEB99112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674880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CC204-9057-4254-9D9D-D2FC8D15B9BA}" type="datetimeFigureOut">
              <a:rPr lang="uk-UA" smtClean="0"/>
              <a:t>09.04.2014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20725-E0A0-42AA-95F7-E11FEB99112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506723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CC204-9057-4254-9D9D-D2FC8D15B9BA}" type="datetimeFigureOut">
              <a:rPr lang="uk-UA" smtClean="0"/>
              <a:t>09.04.2014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20725-E0A0-42AA-95F7-E11FEB99112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409306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5CC204-9057-4254-9D9D-D2FC8D15B9BA}" type="datetimeFigureOut">
              <a:rPr lang="uk-UA" smtClean="0"/>
              <a:t>09.04.2014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F20725-E0A0-42AA-95F7-E11FEB99112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785408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uk-UA" sz="9600" b="1" i="1" dirty="0" smtClean="0">
                <a:solidFill>
                  <a:srgbClr val="00B050"/>
                </a:solidFill>
              </a:rPr>
              <a:t>Зміна дня і ночі</a:t>
            </a:r>
            <a:endParaRPr lang="uk-UA" sz="9600" b="1" i="1" dirty="0">
              <a:solidFill>
                <a:srgbClr val="00B05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551339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9600" b="1" i="1" dirty="0" smtClean="0">
                <a:solidFill>
                  <a:srgbClr val="002060"/>
                </a:solidFill>
              </a:rPr>
              <a:t>Якою є наша земна куля? </a:t>
            </a:r>
            <a:endParaRPr lang="uk-UA" sz="9600" b="1" i="1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716016" y="4653136"/>
            <a:ext cx="4248472" cy="16561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/>
              <a:t>Наша земна куля є не </a:t>
            </a:r>
            <a:r>
              <a:rPr lang="ru-RU" sz="4000" dirty="0" err="1" smtClean="0"/>
              <a:t>прозорою</a:t>
            </a:r>
            <a:r>
              <a:rPr lang="ru-RU" sz="2000" dirty="0" smtClean="0"/>
              <a:t>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512428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sz="4800" b="1" i="1" dirty="0" smtClean="0">
                <a:solidFill>
                  <a:srgbClr val="00B050"/>
                </a:solidFill>
              </a:rPr>
              <a:t>Куди відхиляються тіла, які рухаються по горизонталі?</a:t>
            </a:r>
          </a:p>
          <a:p>
            <a:r>
              <a:rPr lang="ru-RU" sz="4800" b="1" i="1" dirty="0" err="1" smtClean="0">
                <a:solidFill>
                  <a:srgbClr val="00B050"/>
                </a:solidFill>
              </a:rPr>
              <a:t>Куди</a:t>
            </a:r>
            <a:r>
              <a:rPr lang="ru-RU" sz="4800" b="1" i="1" dirty="0" smtClean="0">
                <a:solidFill>
                  <a:srgbClr val="00B050"/>
                </a:solidFill>
              </a:rPr>
              <a:t> </a:t>
            </a:r>
            <a:r>
              <a:rPr lang="ru-RU" sz="4800" b="1" i="1" dirty="0" err="1" smtClean="0">
                <a:solidFill>
                  <a:srgbClr val="00B050"/>
                </a:solidFill>
              </a:rPr>
              <a:t>відхиляються</a:t>
            </a:r>
            <a:r>
              <a:rPr lang="ru-RU" sz="4800" b="1" i="1" dirty="0" smtClean="0">
                <a:solidFill>
                  <a:srgbClr val="00B050"/>
                </a:solidFill>
              </a:rPr>
              <a:t> </a:t>
            </a:r>
            <a:r>
              <a:rPr lang="ru-RU" sz="4800" b="1" i="1" dirty="0" err="1" smtClean="0">
                <a:solidFill>
                  <a:srgbClr val="00B050"/>
                </a:solidFill>
              </a:rPr>
              <a:t>тіла</a:t>
            </a:r>
            <a:r>
              <a:rPr lang="ru-RU" sz="4800" b="1" i="1" dirty="0" smtClean="0">
                <a:solidFill>
                  <a:srgbClr val="00B050"/>
                </a:solidFill>
              </a:rPr>
              <a:t>, </a:t>
            </a:r>
            <a:r>
              <a:rPr lang="ru-RU" sz="4800" b="1" i="1" dirty="0" err="1" smtClean="0">
                <a:solidFill>
                  <a:srgbClr val="00B050"/>
                </a:solidFill>
              </a:rPr>
              <a:t>які</a:t>
            </a:r>
            <a:r>
              <a:rPr lang="ru-RU" sz="4800" b="1" i="1" dirty="0" smtClean="0">
                <a:solidFill>
                  <a:srgbClr val="00B050"/>
                </a:solidFill>
              </a:rPr>
              <a:t> </a:t>
            </a:r>
            <a:r>
              <a:rPr lang="ru-RU" sz="4800" b="1" i="1" dirty="0" err="1" smtClean="0">
                <a:solidFill>
                  <a:srgbClr val="00B050"/>
                </a:solidFill>
              </a:rPr>
              <a:t>рухаються</a:t>
            </a:r>
            <a:r>
              <a:rPr lang="ru-RU" sz="4800" b="1" i="1" dirty="0" smtClean="0">
                <a:solidFill>
                  <a:srgbClr val="00B050"/>
                </a:solidFill>
              </a:rPr>
              <a:t> по </a:t>
            </a:r>
            <a:r>
              <a:rPr lang="ru-RU" sz="4800" b="1" i="1" dirty="0" err="1" smtClean="0">
                <a:solidFill>
                  <a:srgbClr val="00B050"/>
                </a:solidFill>
              </a:rPr>
              <a:t>вертикалі</a:t>
            </a:r>
            <a:r>
              <a:rPr lang="ru-RU" sz="4800" b="1" i="1" dirty="0" smtClean="0">
                <a:solidFill>
                  <a:srgbClr val="00B050"/>
                </a:solidFill>
              </a:rPr>
              <a:t>?</a:t>
            </a:r>
            <a:endParaRPr lang="uk-UA" sz="4800" b="1" i="1" dirty="0">
              <a:solidFill>
                <a:srgbClr val="00B05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716016" y="5013176"/>
            <a:ext cx="4248472" cy="15121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/>
              <a:t>Усі</a:t>
            </a:r>
            <a:r>
              <a:rPr lang="ru-RU" dirty="0" smtClean="0"/>
              <a:t> </a:t>
            </a:r>
            <a:r>
              <a:rPr lang="ru-RU" dirty="0" err="1" smtClean="0"/>
              <a:t>тіла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рухаються</a:t>
            </a:r>
            <a:r>
              <a:rPr lang="ru-RU" dirty="0" smtClean="0"/>
              <a:t> на </a:t>
            </a:r>
            <a:r>
              <a:rPr lang="ru-RU" dirty="0" err="1" smtClean="0"/>
              <a:t>горизонталі</a:t>
            </a:r>
            <a:r>
              <a:rPr lang="ru-RU" dirty="0" smtClean="0"/>
              <a:t> </a:t>
            </a:r>
            <a:r>
              <a:rPr lang="ru-RU" dirty="0" err="1" smtClean="0"/>
              <a:t>відхиляються</a:t>
            </a:r>
            <a:r>
              <a:rPr lang="ru-RU" dirty="0" smtClean="0"/>
              <a:t> </a:t>
            </a:r>
            <a:r>
              <a:rPr lang="ru-RU" dirty="0" err="1" smtClean="0"/>
              <a:t>праворуч</a:t>
            </a:r>
            <a:r>
              <a:rPr lang="ru-RU" dirty="0" smtClean="0"/>
              <a:t>, а </a:t>
            </a:r>
            <a:r>
              <a:rPr lang="ru-RU" dirty="0" err="1" smtClean="0"/>
              <a:t>вертикалі</a:t>
            </a:r>
            <a:r>
              <a:rPr lang="ru-RU" dirty="0" smtClean="0"/>
              <a:t> – </a:t>
            </a:r>
            <a:r>
              <a:rPr lang="ru-RU" dirty="0" err="1" smtClean="0"/>
              <a:t>ліворуч</a:t>
            </a:r>
            <a:r>
              <a:rPr lang="ru-RU" dirty="0" smtClean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006704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7200" b="1" i="1" dirty="0" smtClean="0">
                <a:solidFill>
                  <a:srgbClr val="7030A0"/>
                </a:solidFill>
              </a:rPr>
              <a:t>Навколо чого </a:t>
            </a:r>
            <a:r>
              <a:rPr lang="uk-UA" sz="7200" b="1" i="1" dirty="0" smtClean="0">
                <a:solidFill>
                  <a:srgbClr val="7030A0"/>
                </a:solidFill>
              </a:rPr>
              <a:t>рухається Земля</a:t>
            </a:r>
            <a:r>
              <a:rPr lang="uk-UA" sz="7200" b="1" i="1" dirty="0" smtClean="0">
                <a:solidFill>
                  <a:srgbClr val="7030A0"/>
                </a:solidFill>
              </a:rPr>
              <a:t>?</a:t>
            </a:r>
            <a:endParaRPr lang="uk-UA" sz="7200" b="1" i="1" dirty="0">
              <a:solidFill>
                <a:srgbClr val="7030A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788024" y="4437112"/>
            <a:ext cx="4104456" cy="15841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Земля </a:t>
            </a:r>
            <a:r>
              <a:rPr lang="ru-RU" dirty="0" err="1" smtClean="0"/>
              <a:t>рухається</a:t>
            </a:r>
            <a:r>
              <a:rPr lang="ru-RU" dirty="0" smtClean="0"/>
              <a:t> </a:t>
            </a:r>
            <a:r>
              <a:rPr lang="ru-RU" dirty="0" smtClean="0"/>
              <a:t>не </a:t>
            </a:r>
            <a:r>
              <a:rPr lang="ru-RU" dirty="0" err="1" smtClean="0"/>
              <a:t>тільки</a:t>
            </a:r>
            <a:r>
              <a:rPr lang="ru-RU" dirty="0" smtClean="0"/>
              <a:t> </a:t>
            </a:r>
            <a:r>
              <a:rPr lang="ru-RU" dirty="0" err="1" smtClean="0"/>
              <a:t>навколо</a:t>
            </a:r>
            <a:r>
              <a:rPr lang="ru-RU" dirty="0" smtClean="0"/>
              <a:t> </a:t>
            </a:r>
            <a:r>
              <a:rPr lang="ru-RU" dirty="0" err="1" smtClean="0"/>
              <a:t>своєї</a:t>
            </a:r>
            <a:r>
              <a:rPr lang="ru-RU" dirty="0" smtClean="0"/>
              <a:t> </a:t>
            </a:r>
            <a:r>
              <a:rPr lang="ru-RU" dirty="0" err="1" smtClean="0"/>
              <a:t>осі</a:t>
            </a:r>
            <a:r>
              <a:rPr lang="ru-RU" dirty="0" smtClean="0"/>
              <a:t>, </a:t>
            </a:r>
            <a:r>
              <a:rPr lang="ru-RU" dirty="0" err="1" smtClean="0"/>
              <a:t>але</a:t>
            </a:r>
            <a:r>
              <a:rPr lang="ru-RU" dirty="0" smtClean="0"/>
              <a:t> й </a:t>
            </a:r>
            <a:r>
              <a:rPr lang="ru-RU" dirty="0" err="1" smtClean="0"/>
              <a:t>навколо</a:t>
            </a:r>
            <a:r>
              <a:rPr lang="ru-RU" dirty="0" smtClean="0"/>
              <a:t> </a:t>
            </a:r>
            <a:r>
              <a:rPr lang="ru-RU" dirty="0" err="1" smtClean="0"/>
              <a:t>Сонця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38813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7200" b="1" i="1" dirty="0" smtClean="0">
                <a:solidFill>
                  <a:srgbClr val="FFFF00"/>
                </a:solidFill>
              </a:rPr>
              <a:t>Як обертається земля?</a:t>
            </a:r>
            <a:endParaRPr lang="uk-UA" sz="7200" b="1" i="1" dirty="0">
              <a:solidFill>
                <a:srgbClr val="FFFF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499992" y="5013176"/>
            <a:ext cx="4464496" cy="15841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/>
              <a:t>Земля </a:t>
            </a:r>
            <a:r>
              <a:rPr lang="ru-RU" sz="3600" dirty="0" err="1" smtClean="0"/>
              <a:t>обертається</a:t>
            </a:r>
            <a:r>
              <a:rPr lang="ru-RU" sz="3600" dirty="0" smtClean="0"/>
              <a:t> з заходу на </a:t>
            </a:r>
            <a:r>
              <a:rPr lang="ru-RU" sz="3600" dirty="0" err="1" smtClean="0"/>
              <a:t>схід</a:t>
            </a:r>
            <a:r>
              <a:rPr lang="ru-RU" sz="3600" dirty="0" smtClean="0"/>
              <a:t>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4051716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6000" b="1" i="1" dirty="0" smtClean="0">
                <a:solidFill>
                  <a:srgbClr val="FF0000"/>
                </a:solidFill>
              </a:rPr>
              <a:t>Яку </a:t>
            </a:r>
            <a:r>
              <a:rPr lang="ru-RU" sz="6000" b="1" i="1" dirty="0" err="1" smtClean="0">
                <a:solidFill>
                  <a:srgbClr val="FF0000"/>
                </a:solidFill>
              </a:rPr>
              <a:t>тінь</a:t>
            </a:r>
            <a:r>
              <a:rPr lang="ru-RU" sz="6000" b="1" i="1" dirty="0" smtClean="0">
                <a:solidFill>
                  <a:srgbClr val="FF0000"/>
                </a:solidFill>
              </a:rPr>
              <a:t> </a:t>
            </a:r>
            <a:r>
              <a:rPr lang="ru-RU" sz="6000" b="1" i="1" dirty="0" err="1" smtClean="0">
                <a:solidFill>
                  <a:srgbClr val="FF0000"/>
                </a:solidFill>
              </a:rPr>
              <a:t>можуть</a:t>
            </a:r>
            <a:r>
              <a:rPr lang="ru-RU" sz="6000" b="1" i="1" dirty="0" smtClean="0">
                <a:solidFill>
                  <a:srgbClr val="FF0000"/>
                </a:solidFill>
              </a:rPr>
              <a:t> </a:t>
            </a:r>
            <a:r>
              <a:rPr lang="ru-RU" sz="6000" b="1" i="1" dirty="0" err="1" smtClean="0">
                <a:solidFill>
                  <a:srgbClr val="FF0000"/>
                </a:solidFill>
              </a:rPr>
              <a:t>відкидати</a:t>
            </a:r>
            <a:r>
              <a:rPr lang="ru-RU" sz="6000" b="1" i="1" dirty="0" smtClean="0">
                <a:solidFill>
                  <a:srgbClr val="FF0000"/>
                </a:solidFill>
              </a:rPr>
              <a:t> </a:t>
            </a:r>
            <a:r>
              <a:rPr lang="ru-RU" sz="6000" b="1" i="1" dirty="0" err="1" smtClean="0">
                <a:solidFill>
                  <a:srgbClr val="FF0000"/>
                </a:solidFill>
              </a:rPr>
              <a:t>тільки</a:t>
            </a:r>
            <a:r>
              <a:rPr lang="ru-RU" sz="6000" b="1" i="1" dirty="0" smtClean="0">
                <a:solidFill>
                  <a:srgbClr val="FF0000"/>
                </a:solidFill>
              </a:rPr>
              <a:t> </a:t>
            </a:r>
            <a:r>
              <a:rPr lang="ru-RU" sz="6000" b="1" i="1" dirty="0" err="1" smtClean="0">
                <a:solidFill>
                  <a:srgbClr val="FF0000"/>
                </a:solidFill>
              </a:rPr>
              <a:t>кулясті</a:t>
            </a:r>
            <a:r>
              <a:rPr lang="ru-RU" sz="6000" b="1" i="1" dirty="0" smtClean="0">
                <a:solidFill>
                  <a:srgbClr val="FF0000"/>
                </a:solidFill>
              </a:rPr>
              <a:t> </a:t>
            </a:r>
            <a:r>
              <a:rPr lang="ru-RU" sz="6000" b="1" i="1" dirty="0" err="1" smtClean="0">
                <a:solidFill>
                  <a:srgbClr val="FF0000"/>
                </a:solidFill>
              </a:rPr>
              <a:t>тіла</a:t>
            </a:r>
            <a:r>
              <a:rPr lang="ru-RU" sz="6000" b="1" i="1" dirty="0" smtClean="0">
                <a:solidFill>
                  <a:srgbClr val="FF0000"/>
                </a:solidFill>
              </a:rPr>
              <a:t>?</a:t>
            </a:r>
            <a:endParaRPr lang="uk-UA" sz="6000" b="1" i="1" dirty="0">
              <a:solidFill>
                <a:srgbClr val="FF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644008" y="5013176"/>
            <a:ext cx="4392488" cy="15121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err="1" smtClean="0"/>
              <a:t>Круглу</a:t>
            </a:r>
            <a:r>
              <a:rPr lang="ru-RU" sz="3600" dirty="0" smtClean="0"/>
              <a:t> </a:t>
            </a:r>
            <a:r>
              <a:rPr lang="ru-RU" sz="3600" dirty="0" err="1" smtClean="0"/>
              <a:t>тінь</a:t>
            </a:r>
            <a:r>
              <a:rPr lang="ru-RU" sz="3600" dirty="0" smtClean="0"/>
              <a:t> </a:t>
            </a:r>
            <a:r>
              <a:rPr lang="ru-RU" sz="3600" dirty="0" err="1" smtClean="0"/>
              <a:t>можуть</a:t>
            </a:r>
            <a:r>
              <a:rPr lang="ru-RU" sz="3600" dirty="0" smtClean="0"/>
              <a:t> </a:t>
            </a:r>
            <a:r>
              <a:rPr lang="ru-RU" sz="3600" dirty="0" err="1" smtClean="0"/>
              <a:t>відкидати</a:t>
            </a:r>
            <a:r>
              <a:rPr lang="ru-RU" sz="3600" dirty="0" smtClean="0"/>
              <a:t> </a:t>
            </a:r>
            <a:r>
              <a:rPr lang="ru-RU" sz="3600" dirty="0" err="1" smtClean="0"/>
              <a:t>тільки</a:t>
            </a:r>
            <a:r>
              <a:rPr lang="ru-RU" sz="3600" dirty="0" smtClean="0"/>
              <a:t> </a:t>
            </a:r>
            <a:r>
              <a:rPr lang="ru-RU" sz="3600" dirty="0" err="1" smtClean="0"/>
              <a:t>кулясті</a:t>
            </a:r>
            <a:r>
              <a:rPr lang="ru-RU" sz="3600" dirty="0" smtClean="0"/>
              <a:t> </a:t>
            </a:r>
            <a:r>
              <a:rPr lang="ru-RU" sz="3600" dirty="0" err="1" smtClean="0"/>
              <a:t>тіла</a:t>
            </a:r>
            <a:r>
              <a:rPr lang="ru-RU" sz="3600" dirty="0" smtClean="0"/>
              <a:t>.</a:t>
            </a:r>
            <a:endParaRPr lang="uk-UA" sz="3600" dirty="0"/>
          </a:p>
        </p:txBody>
      </p:sp>
    </p:spTree>
    <p:extLst>
      <p:ext uri="{BB962C8B-B14F-4D97-AF65-F5344CB8AC3E}">
        <p14:creationId xmlns:p14="http://schemas.microsoft.com/office/powerpoint/2010/main" val="1835707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7200" b="1" i="1" dirty="0" smtClean="0">
                <a:solidFill>
                  <a:srgbClr val="0000CC"/>
                </a:solidFill>
              </a:rPr>
              <a:t>Скільки </a:t>
            </a:r>
            <a:r>
              <a:rPr lang="uk-UA" sz="7200" b="1" i="1" dirty="0" smtClean="0">
                <a:solidFill>
                  <a:srgbClr val="0000CC"/>
                </a:solidFill>
              </a:rPr>
              <a:t>разів на рік </a:t>
            </a:r>
            <a:r>
              <a:rPr lang="uk-UA" sz="7200" b="1" i="1" dirty="0" smtClean="0">
                <a:solidFill>
                  <a:srgbClr val="0000CC"/>
                </a:solidFill>
              </a:rPr>
              <a:t>Сонце буває в </a:t>
            </a:r>
            <a:r>
              <a:rPr lang="uk-UA" sz="7200" b="1" i="1" dirty="0" smtClean="0">
                <a:solidFill>
                  <a:srgbClr val="0000CC"/>
                </a:solidFill>
              </a:rPr>
              <a:t>зеніті?</a:t>
            </a:r>
            <a:endParaRPr lang="uk-UA" sz="7200" b="1" i="1" dirty="0">
              <a:solidFill>
                <a:srgbClr val="0000CC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004048" y="5221510"/>
            <a:ext cx="3960440" cy="13681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err="1" smtClean="0"/>
              <a:t>Сонце</a:t>
            </a:r>
            <a:r>
              <a:rPr lang="ru-RU" sz="3200" dirty="0" smtClean="0"/>
              <a:t> </a:t>
            </a:r>
            <a:r>
              <a:rPr lang="ru-RU" sz="3200" dirty="0" err="1" smtClean="0"/>
              <a:t>буває</a:t>
            </a:r>
            <a:r>
              <a:rPr lang="ru-RU" sz="3200" dirty="0" smtClean="0"/>
              <a:t> в </a:t>
            </a:r>
            <a:r>
              <a:rPr lang="ru-RU" sz="3200" dirty="0" err="1" smtClean="0"/>
              <a:t>зеніті</a:t>
            </a:r>
            <a:r>
              <a:rPr lang="ru-RU" sz="3200" dirty="0" smtClean="0"/>
              <a:t> </a:t>
            </a:r>
            <a:r>
              <a:rPr lang="ru-RU" sz="3200" dirty="0" err="1" smtClean="0"/>
              <a:t>двічі</a:t>
            </a:r>
            <a:r>
              <a:rPr lang="ru-RU" sz="3200" dirty="0" smtClean="0"/>
              <a:t> на </a:t>
            </a:r>
            <a:r>
              <a:rPr lang="ru-RU" sz="3200" dirty="0" err="1" smtClean="0"/>
              <a:t>рік</a:t>
            </a:r>
            <a:r>
              <a:rPr lang="ru-RU" dirty="0" smtClean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997043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/>
          <a:lstStyle/>
          <a:p>
            <a:r>
              <a:rPr lang="ru-RU" sz="6000" b="1" i="1" dirty="0" smtClean="0">
                <a:solidFill>
                  <a:srgbClr val="FF0000"/>
                </a:solidFill>
              </a:rPr>
              <a:t>Як </a:t>
            </a:r>
            <a:r>
              <a:rPr lang="ru-RU" sz="6000" b="1" i="1" dirty="0" err="1" smtClean="0">
                <a:solidFill>
                  <a:srgbClr val="FF0000"/>
                </a:solidFill>
              </a:rPr>
              <a:t>називається</a:t>
            </a:r>
            <a:r>
              <a:rPr lang="ru-RU" sz="6000" b="1" i="1" dirty="0" smtClean="0">
                <a:solidFill>
                  <a:srgbClr val="FF0000"/>
                </a:solidFill>
              </a:rPr>
              <a:t> шлях, </a:t>
            </a:r>
            <a:r>
              <a:rPr lang="ru-RU" sz="6000" b="1" i="1" dirty="0" smtClean="0">
                <a:solidFill>
                  <a:srgbClr val="FF0000"/>
                </a:solidFill>
              </a:rPr>
              <a:t>по </a:t>
            </a:r>
            <a:r>
              <a:rPr lang="ru-RU" sz="6000" b="1" i="1" dirty="0" err="1" smtClean="0">
                <a:solidFill>
                  <a:srgbClr val="FF0000"/>
                </a:solidFill>
              </a:rPr>
              <a:t>якому</a:t>
            </a:r>
            <a:r>
              <a:rPr lang="ru-RU" sz="6000" b="1" i="1" dirty="0" smtClean="0">
                <a:solidFill>
                  <a:srgbClr val="FF0000"/>
                </a:solidFill>
              </a:rPr>
              <a:t> </a:t>
            </a:r>
            <a:r>
              <a:rPr lang="ru-RU" sz="6000" b="1" i="1" dirty="0" err="1" smtClean="0">
                <a:solidFill>
                  <a:srgbClr val="FF0000"/>
                </a:solidFill>
              </a:rPr>
              <a:t>рухається</a:t>
            </a:r>
            <a:r>
              <a:rPr lang="ru-RU" sz="6000" b="1" i="1" dirty="0" smtClean="0">
                <a:solidFill>
                  <a:srgbClr val="FF0000"/>
                </a:solidFill>
              </a:rPr>
              <a:t> Земля </a:t>
            </a:r>
            <a:r>
              <a:rPr lang="ru-RU" sz="6000" b="1" i="1" dirty="0" err="1" smtClean="0">
                <a:solidFill>
                  <a:srgbClr val="FF0000"/>
                </a:solidFill>
              </a:rPr>
              <a:t>навколо</a:t>
            </a:r>
            <a:r>
              <a:rPr lang="ru-RU" sz="6000" b="1" i="1" dirty="0" smtClean="0">
                <a:solidFill>
                  <a:srgbClr val="FF0000"/>
                </a:solidFill>
              </a:rPr>
              <a:t> </a:t>
            </a:r>
            <a:r>
              <a:rPr lang="ru-RU" sz="6000" b="1" i="1" dirty="0" err="1" smtClean="0">
                <a:solidFill>
                  <a:srgbClr val="FF0000"/>
                </a:solidFill>
              </a:rPr>
              <a:t>Сонця</a:t>
            </a:r>
            <a:r>
              <a:rPr lang="ru-RU" sz="6000" b="1" i="1" dirty="0" smtClean="0">
                <a:solidFill>
                  <a:srgbClr val="FF0000"/>
                </a:solidFill>
              </a:rPr>
              <a:t>?</a:t>
            </a:r>
          </a:p>
          <a:p>
            <a:endParaRPr lang="uk-UA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076056" y="5301208"/>
            <a:ext cx="3888432" cy="12961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 smtClean="0"/>
              <a:t>Шлях, по якому рухається Земля навколо Сонця називається орбітою.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1602052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988840"/>
            <a:ext cx="8229600" cy="4464496"/>
          </a:xfrm>
        </p:spPr>
        <p:txBody>
          <a:bodyPr>
            <a:normAutofit/>
          </a:bodyPr>
          <a:lstStyle/>
          <a:p>
            <a:r>
              <a:rPr lang="uk-UA" sz="6000" b="1" i="1" dirty="0" smtClean="0">
                <a:solidFill>
                  <a:srgbClr val="FFFF00"/>
                </a:solidFill>
              </a:rPr>
              <a:t>Чи </a:t>
            </a:r>
            <a:r>
              <a:rPr lang="uk-UA" sz="6000" b="1" i="1" dirty="0" smtClean="0">
                <a:solidFill>
                  <a:srgbClr val="FFFF00"/>
                </a:solidFill>
              </a:rPr>
              <a:t>відкидає тінь </a:t>
            </a:r>
            <a:r>
              <a:rPr lang="uk-UA" sz="6000" b="1" i="1" dirty="0" smtClean="0">
                <a:solidFill>
                  <a:srgbClr val="FFFF00"/>
                </a:solidFill>
              </a:rPr>
              <a:t>наша Земля під час місячних затемнень? </a:t>
            </a:r>
            <a:endParaRPr lang="uk-UA" sz="6000" b="1" i="1" dirty="0">
              <a:solidFill>
                <a:srgbClr val="FFFF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947209" y="5229200"/>
            <a:ext cx="3816424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dirty="0" smtClean="0"/>
              <a:t>Земля </a:t>
            </a:r>
            <a:r>
              <a:rPr lang="uk-UA" sz="2800" dirty="0" smtClean="0"/>
              <a:t>відкидає  </a:t>
            </a:r>
            <a:r>
              <a:rPr lang="uk-UA" sz="2800" dirty="0" smtClean="0"/>
              <a:t>тінь під час </a:t>
            </a:r>
            <a:r>
              <a:rPr lang="uk-UA" sz="2800" dirty="0"/>
              <a:t>м</a:t>
            </a:r>
            <a:r>
              <a:rPr lang="uk-UA" sz="2800" dirty="0" smtClean="0"/>
              <a:t>ісячних </a:t>
            </a:r>
            <a:r>
              <a:rPr lang="uk-UA" sz="2800" dirty="0" smtClean="0"/>
              <a:t>затемнень.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4209675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7200" b="1" i="1" dirty="0" smtClean="0">
                <a:solidFill>
                  <a:srgbClr val="7030A0"/>
                </a:solidFill>
              </a:rPr>
              <a:t>Над чим знаходиться Сонце </a:t>
            </a:r>
            <a:r>
              <a:rPr lang="uk-UA" sz="7200" b="1" i="1" dirty="0" smtClean="0">
                <a:solidFill>
                  <a:srgbClr val="7030A0"/>
                </a:solidFill>
              </a:rPr>
              <a:t>в зеніті? </a:t>
            </a:r>
            <a:endParaRPr lang="uk-UA" sz="7200" b="1" i="1" dirty="0">
              <a:solidFill>
                <a:srgbClr val="7030A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788024" y="5445224"/>
            <a:ext cx="4032448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err="1" smtClean="0"/>
              <a:t>Сонце</a:t>
            </a:r>
            <a:r>
              <a:rPr lang="ru-RU" sz="3200" dirty="0" smtClean="0"/>
              <a:t> </a:t>
            </a:r>
            <a:r>
              <a:rPr lang="ru-RU" sz="3200" dirty="0" err="1" smtClean="0"/>
              <a:t>знаходиться</a:t>
            </a:r>
            <a:r>
              <a:rPr lang="ru-RU" sz="3200" dirty="0" smtClean="0"/>
              <a:t> в </a:t>
            </a:r>
            <a:r>
              <a:rPr lang="ru-RU" sz="3200" dirty="0" err="1" smtClean="0"/>
              <a:t>зеніті</a:t>
            </a:r>
            <a:r>
              <a:rPr lang="ru-RU" sz="3200" dirty="0" smtClean="0"/>
              <a:t> над </a:t>
            </a:r>
            <a:r>
              <a:rPr lang="ru-RU" sz="3200" dirty="0" err="1" smtClean="0"/>
              <a:t>екватором</a:t>
            </a:r>
            <a:r>
              <a:rPr lang="ru-RU" sz="3200" dirty="0" smtClean="0"/>
              <a:t>. 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1801906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uk-UA" sz="9600" b="1" i="1" dirty="0" smtClean="0">
                <a:solidFill>
                  <a:srgbClr val="7030A0"/>
                </a:solidFill>
              </a:rPr>
              <a:t>Кінець</a:t>
            </a:r>
            <a:endParaRPr lang="uk-UA" sz="9600" b="1" i="1" dirty="0">
              <a:solidFill>
                <a:srgbClr val="7030A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b="1" i="1" dirty="0" smtClean="0">
                <a:solidFill>
                  <a:srgbClr val="FF33CC"/>
                </a:solidFill>
              </a:rPr>
              <a:t>Презентацію створила</a:t>
            </a:r>
          </a:p>
          <a:p>
            <a:r>
              <a:rPr lang="uk-UA" b="1" i="1" dirty="0" smtClean="0">
                <a:solidFill>
                  <a:srgbClr val="FF33CC"/>
                </a:solidFill>
              </a:rPr>
              <a:t>Учениця 5 класу</a:t>
            </a:r>
          </a:p>
          <a:p>
            <a:r>
              <a:rPr lang="uk-UA" b="1" i="1" dirty="0" err="1" smtClean="0">
                <a:solidFill>
                  <a:srgbClr val="FF33CC"/>
                </a:solidFill>
              </a:rPr>
              <a:t>Гавва</a:t>
            </a:r>
            <a:r>
              <a:rPr lang="uk-UA" b="1" i="1" dirty="0" smtClean="0">
                <a:solidFill>
                  <a:srgbClr val="FF33CC"/>
                </a:solidFill>
              </a:rPr>
              <a:t> Діана</a:t>
            </a:r>
            <a:endParaRPr lang="uk-UA" b="1" i="1" dirty="0">
              <a:solidFill>
                <a:srgbClr val="FF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6172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0" y="764704"/>
            <a:ext cx="9144000" cy="6093296"/>
          </a:xfrm>
        </p:spPr>
        <p:txBody>
          <a:bodyPr>
            <a:noAutofit/>
          </a:bodyPr>
          <a:lstStyle/>
          <a:p>
            <a:r>
              <a:rPr lang="uk-UA" sz="3600" dirty="0" smtClean="0"/>
              <a:t>Люди вважали Землю плоским тілом. Ідея кулястості Землі виникла завдяки висновків Піфагора, у 6 столітті. Аристотель навів докази кулястості Землі. Під час місячних затемнень наша Земля відкидає круглу тінь. А круглу тінь можуть відкидати тільки кулясті тіла. Змінюються висота зір над горизонтом при русі. Розширюється дальність горизонту при піднятті вгору.</a:t>
            </a:r>
            <a:endParaRPr lang="uk-UA" sz="36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7812360" y="5733256"/>
            <a:ext cx="1331640" cy="349499"/>
          </a:xfrm>
        </p:spPr>
        <p:txBody>
          <a:bodyPr>
            <a:normAutofit fontScale="70000" lnSpcReduction="20000"/>
          </a:bodyPr>
          <a:lstStyle/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08289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5400" b="1" i="1" dirty="0" smtClean="0">
                <a:solidFill>
                  <a:srgbClr val="00B050"/>
                </a:solidFill>
              </a:rPr>
              <a:t>Що таке зміна дня і ночі?</a:t>
            </a:r>
            <a:endParaRPr lang="uk-UA" sz="5400" b="1" i="1" dirty="0">
              <a:solidFill>
                <a:srgbClr val="00B05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589240"/>
          </a:xfrm>
        </p:spPr>
        <p:txBody>
          <a:bodyPr>
            <a:normAutofit fontScale="62500" lnSpcReduction="20000"/>
          </a:bodyPr>
          <a:lstStyle/>
          <a:p>
            <a:r>
              <a:rPr lang="uk-UA" dirty="0" smtClean="0"/>
              <a:t>Зміна дня і ночі. Оскільки наша земна куля є не прозорою і освітлюється неоднаково, на тій стороні, яка освітлюється буде день, а на неосвітленому буде ніч. Це відбувається внаслідок обертання Землі навколо осі.</a:t>
            </a:r>
          </a:p>
          <a:p>
            <a:r>
              <a:rPr lang="uk-UA" dirty="0" smtClean="0"/>
              <a:t>2)Усі тіла, які рухаються на горизонталі відхиляються праворуч, а вертикалі – ліворуч.</a:t>
            </a:r>
          </a:p>
          <a:p>
            <a:r>
              <a:rPr lang="uk-UA" dirty="0" smtClean="0"/>
              <a:t>3) Припливи і відпливи. В океанах утворюються внаслідок притягання місяцем і сонцем води на Землю, яка оберт Рух Землі навколо Сонця.</a:t>
            </a:r>
          </a:p>
          <a:p>
            <a:r>
              <a:rPr lang="uk-UA" dirty="0" smtClean="0"/>
              <a:t>Земля рухається з швидкістю 30 км/с, долаючи шлях по орбіті 937 </a:t>
            </a:r>
            <a:r>
              <a:rPr lang="uk-UA" dirty="0" err="1" smtClean="0"/>
              <a:t>міліони</a:t>
            </a:r>
            <a:r>
              <a:rPr lang="uk-UA" dirty="0" smtClean="0"/>
              <a:t> км. Шлях по якому Земля рухається навколо сонця називається орбітою.</a:t>
            </a:r>
          </a:p>
          <a:p>
            <a:r>
              <a:rPr lang="uk-UA" dirty="0" smtClean="0"/>
              <a:t>Земна вісь нахилена до площини орбіти під кутом 66о 30 мін. Екватор нахилений до площини орбіти під кутом 23о27 мін.</a:t>
            </a:r>
          </a:p>
          <a:p>
            <a:r>
              <a:rPr lang="uk-UA" dirty="0" smtClean="0"/>
              <a:t>Зміну пір року можна поспостерігати за допомогою приладу телурія. Поставимо телурій у положення 22 червня, в цей час промені неоднаково нагрівають земну поверхню і неоднаково освітлюють. Вони падають під різним кутом на північну і південну півкулі. В північній півкулі наступає літо, а в південній – зима.</a:t>
            </a:r>
          </a:p>
          <a:p>
            <a:r>
              <a:rPr lang="uk-UA" dirty="0" smtClean="0"/>
              <a:t>Земля </a:t>
            </a:r>
            <a:r>
              <a:rPr lang="uk-UA" dirty="0" smtClean="0"/>
              <a:t>рухається не тільки навколо своєї осі, але й навколо Сонця.</a:t>
            </a:r>
          </a:p>
        </p:txBody>
      </p:sp>
    </p:spTree>
    <p:extLst>
      <p:ext uri="{BB962C8B-B14F-4D97-AF65-F5344CB8AC3E}">
        <p14:creationId xmlns:p14="http://schemas.microsoft.com/office/powerpoint/2010/main" val="284176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6632"/>
            <a:ext cx="8229600" cy="6552728"/>
          </a:xfrm>
        </p:spPr>
        <p:txBody>
          <a:bodyPr>
            <a:normAutofit fontScale="62500" lnSpcReduction="20000"/>
          </a:bodyPr>
          <a:lstStyle/>
          <a:p>
            <a:r>
              <a:rPr lang="uk-UA" dirty="0" smtClean="0"/>
              <a:t>Минають місяці – червень, липень, серпень наступає 23 вересня. В цей час в північній півкулі встановлюється – весна. Земля продовжує свій шлях по орбіті.</a:t>
            </a:r>
          </a:p>
          <a:p>
            <a:r>
              <a:rPr lang="uk-UA" dirty="0" smtClean="0"/>
              <a:t>22 грудня – день зимового сонцестояння. У північній півкулі – це найкоротший день, тут починається астрономічна зима, тривалість дня 7 годин, а ночі 17.</a:t>
            </a:r>
          </a:p>
          <a:p>
            <a:r>
              <a:rPr lang="uk-UA" dirty="0" smtClean="0"/>
              <a:t>Землі продовжує рухатись навколо Сонця. 21 березня знову умовна лінія яка проходить через полючи відокремлює освітлену частину від неосвітленої. День = ночі. Це день весняного рівнодення. В північній півкулі починається астрономічна весна, а в південній – осінь.</a:t>
            </a:r>
          </a:p>
          <a:p>
            <a:r>
              <a:rPr lang="uk-UA" dirty="0" smtClean="0"/>
              <a:t>Нахил земної осі до площини орбіти визначає тривалість дня і ночі. Тривалість дня залежить від широти місця. У північній півкулі на північ від північного полярного кола до полюса тривалість полярного дня збільшується до 6 місяців.</a:t>
            </a:r>
          </a:p>
          <a:p>
            <a:r>
              <a:rPr lang="uk-UA" dirty="0" smtClean="0"/>
              <a:t>На південь від полярного кола в напрямі до екватора тривалість дня зменшується. А на екваторі вона становить протягом усього року 12 годин. Взимку спостерігається зовсім інше. Завдяки руху Землі навколо сонця і незмінному нахилу земної осі до площини орбіти відбувається зміна пір року і зміна тривалості дня і ночі. Тільки на екваторі протягом усього року день = ночі. 21 березня і 23 вересня Сонце знаходиться в зеніті над екватором. Сонячне проміння прямовисно падає опівдні над екватором, а на півночі кут падіння його зменшується.</a:t>
            </a:r>
          </a:p>
          <a:p>
            <a:endParaRPr lang="uk-UA" dirty="0" smtClean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09290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</p:spPr>
        <p:txBody>
          <a:bodyPr>
            <a:noAutofit/>
          </a:bodyPr>
          <a:lstStyle/>
          <a:p>
            <a:r>
              <a:rPr lang="ru-RU" sz="3600" b="1" i="1" dirty="0" err="1" smtClean="0">
                <a:solidFill>
                  <a:srgbClr val="00B050"/>
                </a:solidFill>
              </a:rPr>
              <a:t>Тіньова</a:t>
            </a:r>
            <a:r>
              <a:rPr lang="ru-RU" sz="3600" b="1" i="1" dirty="0" smtClean="0">
                <a:solidFill>
                  <a:srgbClr val="00B050"/>
                </a:solidFill>
              </a:rPr>
              <a:t> </a:t>
            </a:r>
            <a:r>
              <a:rPr lang="ru-RU" sz="3600" b="1" i="1" dirty="0" err="1" smtClean="0">
                <a:solidFill>
                  <a:srgbClr val="00B050"/>
                </a:solidFill>
              </a:rPr>
              <a:t>лінія</a:t>
            </a:r>
            <a:r>
              <a:rPr lang="ru-RU" sz="3600" b="1" i="1" dirty="0" smtClean="0">
                <a:solidFill>
                  <a:srgbClr val="00B050"/>
                </a:solidFill>
              </a:rPr>
              <a:t> проходить через </a:t>
            </a:r>
            <a:r>
              <a:rPr lang="ru-RU" sz="3600" b="1" i="1" dirty="0" err="1" smtClean="0">
                <a:solidFill>
                  <a:srgbClr val="00B050"/>
                </a:solidFill>
              </a:rPr>
              <a:t>полюси</a:t>
            </a:r>
            <a:r>
              <a:rPr lang="ru-RU" sz="3600" b="1" i="1" dirty="0" smtClean="0">
                <a:solidFill>
                  <a:srgbClr val="00B050"/>
                </a:solidFill>
              </a:rPr>
              <a:t>, тому на </a:t>
            </a:r>
            <a:r>
              <a:rPr lang="ru-RU" sz="3600" b="1" i="1" dirty="0" err="1" smtClean="0">
                <a:solidFill>
                  <a:srgbClr val="00B050"/>
                </a:solidFill>
              </a:rPr>
              <a:t>всіх</a:t>
            </a:r>
            <a:r>
              <a:rPr lang="ru-RU" sz="3600" b="1" i="1" dirty="0" smtClean="0">
                <a:solidFill>
                  <a:srgbClr val="00B050"/>
                </a:solidFill>
              </a:rPr>
              <a:t> широтах день = </a:t>
            </a:r>
            <a:r>
              <a:rPr lang="ru-RU" sz="3600" b="1" i="1" dirty="0" err="1" smtClean="0">
                <a:solidFill>
                  <a:srgbClr val="00B050"/>
                </a:solidFill>
              </a:rPr>
              <a:t>ночі</a:t>
            </a:r>
            <a:r>
              <a:rPr lang="ru-RU" sz="3600" b="1" i="1" dirty="0" smtClean="0">
                <a:solidFill>
                  <a:srgbClr val="00B050"/>
                </a:solidFill>
              </a:rPr>
              <a:t>.</a:t>
            </a:r>
            <a:r>
              <a:rPr lang="ru-RU" sz="3600" dirty="0" smtClean="0">
                <a:solidFill>
                  <a:srgbClr val="00B050"/>
                </a:solidFill>
              </a:rPr>
              <a:t/>
            </a:r>
            <a:br>
              <a:rPr lang="ru-RU" sz="3600" dirty="0" smtClean="0">
                <a:solidFill>
                  <a:srgbClr val="00B050"/>
                </a:solidFill>
              </a:rPr>
            </a:br>
            <a:endParaRPr lang="uk-UA" sz="3600" dirty="0">
              <a:solidFill>
                <a:srgbClr val="00B05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12 </a:t>
            </a:r>
            <a:r>
              <a:rPr lang="ru-RU" dirty="0" err="1" smtClean="0"/>
              <a:t>червня</a:t>
            </a:r>
            <a:r>
              <a:rPr lang="ru-RU" dirty="0" smtClean="0"/>
              <a:t> </a:t>
            </a:r>
            <a:r>
              <a:rPr lang="ru-RU" dirty="0" err="1" smtClean="0"/>
              <a:t>опівдні</a:t>
            </a:r>
            <a:r>
              <a:rPr lang="ru-RU" dirty="0" smtClean="0"/>
              <a:t> </a:t>
            </a:r>
            <a:r>
              <a:rPr lang="ru-RU" dirty="0" err="1" smtClean="0"/>
              <a:t>сонце</a:t>
            </a:r>
            <a:r>
              <a:rPr lang="ru-RU" dirty="0" smtClean="0"/>
              <a:t> </a:t>
            </a:r>
            <a:r>
              <a:rPr lang="ru-RU" dirty="0" err="1" smtClean="0"/>
              <a:t>знаходиться</a:t>
            </a:r>
            <a:r>
              <a:rPr lang="ru-RU" dirty="0" smtClean="0"/>
              <a:t> в </a:t>
            </a:r>
            <a:r>
              <a:rPr lang="ru-RU" dirty="0" err="1" smtClean="0"/>
              <a:t>зеніті</a:t>
            </a:r>
            <a:r>
              <a:rPr lang="ru-RU" dirty="0" smtClean="0"/>
              <a:t> на </a:t>
            </a:r>
            <a:r>
              <a:rPr lang="ru-RU" dirty="0" err="1" smtClean="0"/>
              <a:t>паралелі</a:t>
            </a:r>
            <a:r>
              <a:rPr lang="ru-RU" dirty="0" smtClean="0"/>
              <a:t> 23 о 27 </a:t>
            </a:r>
            <a:r>
              <a:rPr lang="ru-RU" dirty="0" err="1" smtClean="0"/>
              <a:t>мін</a:t>
            </a:r>
            <a:r>
              <a:rPr lang="ru-RU" dirty="0" smtClean="0"/>
              <a:t> пн. ш. </a:t>
            </a:r>
            <a:r>
              <a:rPr lang="ru-RU" dirty="0" err="1" smtClean="0"/>
              <a:t>Цю</a:t>
            </a:r>
            <a:r>
              <a:rPr lang="ru-RU" dirty="0" smtClean="0"/>
              <a:t> </a:t>
            </a:r>
            <a:r>
              <a:rPr lang="ru-RU" dirty="0" err="1" smtClean="0"/>
              <a:t>паралель</a:t>
            </a:r>
            <a:r>
              <a:rPr lang="ru-RU" dirty="0" smtClean="0"/>
              <a:t> </a:t>
            </a:r>
            <a:r>
              <a:rPr lang="ru-RU" dirty="0" err="1" smtClean="0"/>
              <a:t>називають</a:t>
            </a:r>
            <a:r>
              <a:rPr lang="ru-RU" dirty="0" smtClean="0"/>
              <a:t> </a:t>
            </a:r>
            <a:r>
              <a:rPr lang="ru-RU" dirty="0" err="1" smtClean="0"/>
              <a:t>північним</a:t>
            </a:r>
            <a:r>
              <a:rPr lang="ru-RU" dirty="0" smtClean="0"/>
              <a:t> </a:t>
            </a:r>
            <a:r>
              <a:rPr lang="ru-RU" dirty="0" err="1" smtClean="0"/>
              <a:t>тропіком</a:t>
            </a:r>
            <a:r>
              <a:rPr lang="ru-RU" dirty="0" smtClean="0"/>
              <a:t>. Над </a:t>
            </a:r>
            <a:r>
              <a:rPr lang="ru-RU" dirty="0" err="1" smtClean="0"/>
              <a:t>поверхнею</a:t>
            </a:r>
            <a:r>
              <a:rPr lang="ru-RU" dirty="0" smtClean="0"/>
              <a:t> на </a:t>
            </a:r>
            <a:r>
              <a:rPr lang="ru-RU" dirty="0" err="1" smtClean="0"/>
              <a:t>північ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66 о 33 </a:t>
            </a:r>
            <a:r>
              <a:rPr lang="ru-RU" dirty="0" err="1" smtClean="0"/>
              <a:t>мін</a:t>
            </a:r>
            <a:r>
              <a:rPr lang="ru-RU" dirty="0" smtClean="0"/>
              <a:t>. </a:t>
            </a:r>
            <a:r>
              <a:rPr lang="ru-RU" dirty="0" err="1" smtClean="0"/>
              <a:t>пн.ш</a:t>
            </a:r>
            <a:r>
              <a:rPr lang="ru-RU" dirty="0" smtClean="0"/>
              <a:t>. 22 </a:t>
            </a:r>
            <a:r>
              <a:rPr lang="ru-RU" dirty="0" err="1" smtClean="0"/>
              <a:t>червня</a:t>
            </a:r>
            <a:r>
              <a:rPr lang="ru-RU" dirty="0" smtClean="0"/>
              <a:t> </a:t>
            </a:r>
            <a:r>
              <a:rPr lang="ru-RU" dirty="0" err="1" smtClean="0"/>
              <a:t>сонце</a:t>
            </a:r>
            <a:r>
              <a:rPr lang="ru-RU" dirty="0" smtClean="0"/>
              <a:t> не заходить за горизонт, день становить 24 год. </a:t>
            </a:r>
            <a:r>
              <a:rPr lang="ru-RU" dirty="0" err="1" smtClean="0"/>
              <a:t>Цю</a:t>
            </a:r>
            <a:r>
              <a:rPr lang="ru-RU" dirty="0" smtClean="0"/>
              <a:t> </a:t>
            </a:r>
            <a:r>
              <a:rPr lang="ru-RU" dirty="0" err="1" smtClean="0"/>
              <a:t>паралель</a:t>
            </a:r>
            <a:r>
              <a:rPr lang="ru-RU" dirty="0" smtClean="0"/>
              <a:t> </a:t>
            </a:r>
            <a:r>
              <a:rPr lang="ru-RU" dirty="0" err="1" smtClean="0"/>
              <a:t>називають</a:t>
            </a:r>
            <a:r>
              <a:rPr lang="ru-RU" dirty="0" smtClean="0"/>
              <a:t> </a:t>
            </a:r>
            <a:r>
              <a:rPr lang="ru-RU" dirty="0" err="1" smtClean="0"/>
              <a:t>північним</a:t>
            </a:r>
            <a:r>
              <a:rPr lang="ru-RU" dirty="0" smtClean="0"/>
              <a:t> </a:t>
            </a:r>
            <a:r>
              <a:rPr lang="ru-RU" dirty="0" err="1" smtClean="0"/>
              <a:t>полярним</a:t>
            </a:r>
            <a:r>
              <a:rPr lang="ru-RU" dirty="0" smtClean="0"/>
              <a:t> колом. </a:t>
            </a:r>
            <a:r>
              <a:rPr lang="ru-RU" dirty="0" err="1" smtClean="0"/>
              <a:t>Поверхня</a:t>
            </a:r>
            <a:r>
              <a:rPr lang="ru-RU" dirty="0" smtClean="0"/>
              <a:t> на </a:t>
            </a:r>
            <a:r>
              <a:rPr lang="ru-RU" dirty="0" err="1" smtClean="0"/>
              <a:t>південь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66 о 33 </a:t>
            </a:r>
            <a:r>
              <a:rPr lang="ru-RU" dirty="0" err="1" smtClean="0"/>
              <a:t>мін</a:t>
            </a:r>
            <a:r>
              <a:rPr lang="ru-RU" dirty="0" smtClean="0"/>
              <a:t> .</a:t>
            </a:r>
            <a:r>
              <a:rPr lang="ru-RU" dirty="0" err="1" smtClean="0"/>
              <a:t>пд</a:t>
            </a:r>
            <a:r>
              <a:rPr lang="ru-RU" dirty="0" smtClean="0"/>
              <a:t>. ш. </a:t>
            </a:r>
            <a:r>
              <a:rPr lang="ru-RU" dirty="0" err="1" smtClean="0"/>
              <a:t>зовсім</a:t>
            </a:r>
            <a:r>
              <a:rPr lang="ru-RU" dirty="0" smtClean="0"/>
              <a:t> не </a:t>
            </a:r>
            <a:r>
              <a:rPr lang="ru-RU" dirty="0" err="1" smtClean="0"/>
              <a:t>освітлюється</a:t>
            </a:r>
            <a:r>
              <a:rPr lang="ru-RU" dirty="0" smtClean="0"/>
              <a:t> </a:t>
            </a:r>
            <a:r>
              <a:rPr lang="ru-RU" dirty="0" err="1" smtClean="0"/>
              <a:t>сонцем</a:t>
            </a:r>
            <a:r>
              <a:rPr lang="ru-RU" dirty="0" smtClean="0"/>
              <a:t>, там </a:t>
            </a:r>
            <a:r>
              <a:rPr lang="ru-RU" dirty="0" err="1" smtClean="0"/>
              <a:t>полярна</a:t>
            </a:r>
            <a:r>
              <a:rPr lang="ru-RU" dirty="0" smtClean="0"/>
              <a:t> </a:t>
            </a:r>
            <a:r>
              <a:rPr lang="ru-RU" dirty="0" err="1" smtClean="0"/>
              <a:t>ніч</a:t>
            </a:r>
            <a:r>
              <a:rPr lang="ru-RU" dirty="0" smtClean="0"/>
              <a:t>. </a:t>
            </a:r>
            <a:r>
              <a:rPr lang="ru-RU" dirty="0" err="1" smtClean="0"/>
              <a:t>Цю</a:t>
            </a:r>
            <a:r>
              <a:rPr lang="ru-RU" dirty="0" smtClean="0"/>
              <a:t> </a:t>
            </a:r>
            <a:r>
              <a:rPr lang="ru-RU" dirty="0" err="1" smtClean="0"/>
              <a:t>паралель</a:t>
            </a:r>
            <a:r>
              <a:rPr lang="ru-RU" dirty="0" smtClean="0"/>
              <a:t> </a:t>
            </a:r>
            <a:r>
              <a:rPr lang="ru-RU" dirty="0" err="1" smtClean="0"/>
              <a:t>називають</a:t>
            </a:r>
            <a:r>
              <a:rPr lang="ru-RU" dirty="0" smtClean="0"/>
              <a:t> </a:t>
            </a:r>
            <a:r>
              <a:rPr lang="ru-RU" dirty="0" err="1" smtClean="0"/>
              <a:t>південним</a:t>
            </a:r>
            <a:r>
              <a:rPr lang="ru-RU" dirty="0" smtClean="0"/>
              <a:t> </a:t>
            </a:r>
            <a:r>
              <a:rPr lang="ru-RU" dirty="0" err="1" smtClean="0"/>
              <a:t>полярним</a:t>
            </a:r>
            <a:r>
              <a:rPr lang="ru-RU" dirty="0" smtClean="0"/>
              <a:t> колом. 22 </a:t>
            </a:r>
            <a:r>
              <a:rPr lang="ru-RU" dirty="0" err="1" smtClean="0"/>
              <a:t>грудня</a:t>
            </a:r>
            <a:r>
              <a:rPr lang="ru-RU" dirty="0" smtClean="0"/>
              <a:t> </a:t>
            </a:r>
            <a:r>
              <a:rPr lang="ru-RU" dirty="0" err="1" smtClean="0"/>
              <a:t>сонце</a:t>
            </a:r>
            <a:r>
              <a:rPr lang="ru-RU" dirty="0" smtClean="0"/>
              <a:t> </a:t>
            </a:r>
            <a:r>
              <a:rPr lang="ru-RU" dirty="0" err="1" smtClean="0"/>
              <a:t>опівдні</a:t>
            </a:r>
            <a:r>
              <a:rPr lang="ru-RU" dirty="0" smtClean="0"/>
              <a:t> </a:t>
            </a:r>
            <a:r>
              <a:rPr lang="ru-RU" dirty="0" err="1" smtClean="0"/>
              <a:t>знаходиться</a:t>
            </a:r>
            <a:r>
              <a:rPr lang="ru-RU" dirty="0" smtClean="0"/>
              <a:t> в </a:t>
            </a:r>
            <a:r>
              <a:rPr lang="ru-RU" dirty="0" err="1" smtClean="0"/>
              <a:t>зеніті</a:t>
            </a:r>
            <a:r>
              <a:rPr lang="ru-RU" dirty="0" smtClean="0"/>
              <a:t> на </a:t>
            </a:r>
            <a:r>
              <a:rPr lang="ru-RU" dirty="0" err="1" smtClean="0"/>
              <a:t>паралелі</a:t>
            </a:r>
            <a:r>
              <a:rPr lang="ru-RU" dirty="0" smtClean="0"/>
              <a:t> 23 о 27 </a:t>
            </a:r>
            <a:r>
              <a:rPr lang="ru-RU" dirty="0" err="1" smtClean="0"/>
              <a:t>мін</a:t>
            </a:r>
            <a:r>
              <a:rPr lang="ru-RU" dirty="0" smtClean="0"/>
              <a:t> </a:t>
            </a:r>
            <a:r>
              <a:rPr lang="ru-RU" dirty="0" err="1" smtClean="0"/>
              <a:t>пд.ш</a:t>
            </a:r>
            <a:r>
              <a:rPr lang="ru-RU" dirty="0" smtClean="0"/>
              <a:t>., яку </a:t>
            </a:r>
            <a:r>
              <a:rPr lang="ru-RU" dirty="0" err="1" smtClean="0"/>
              <a:t>називають</a:t>
            </a:r>
            <a:r>
              <a:rPr lang="ru-RU" dirty="0" smtClean="0"/>
              <a:t> </a:t>
            </a:r>
            <a:r>
              <a:rPr lang="ru-RU" dirty="0" err="1" smtClean="0"/>
              <a:t>південним</a:t>
            </a:r>
            <a:r>
              <a:rPr lang="ru-RU" dirty="0" smtClean="0"/>
              <a:t> </a:t>
            </a:r>
            <a:r>
              <a:rPr lang="ru-RU" dirty="0" err="1" smtClean="0"/>
              <a:t>тропіком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Сонце</a:t>
            </a:r>
            <a:r>
              <a:rPr lang="ru-RU" dirty="0" smtClean="0"/>
              <a:t> </a:t>
            </a:r>
            <a:r>
              <a:rPr lang="ru-RU" dirty="0" err="1" smtClean="0"/>
              <a:t>буває</a:t>
            </a:r>
            <a:r>
              <a:rPr lang="ru-RU" dirty="0" smtClean="0"/>
              <a:t> в </a:t>
            </a:r>
            <a:r>
              <a:rPr lang="ru-RU" dirty="0" err="1" smtClean="0"/>
              <a:t>зеніті</a:t>
            </a:r>
            <a:r>
              <a:rPr lang="ru-RU" dirty="0" smtClean="0"/>
              <a:t> </a:t>
            </a:r>
            <a:r>
              <a:rPr lang="ru-RU" dirty="0" err="1" smtClean="0"/>
              <a:t>двічі</a:t>
            </a:r>
            <a:r>
              <a:rPr lang="ru-RU" dirty="0" smtClean="0"/>
              <a:t> на </a:t>
            </a:r>
            <a:r>
              <a:rPr lang="ru-RU" dirty="0" err="1" smtClean="0"/>
              <a:t>рік</a:t>
            </a:r>
            <a:r>
              <a:rPr lang="ru-RU" dirty="0" smtClean="0"/>
              <a:t> над </a:t>
            </a:r>
            <a:r>
              <a:rPr lang="ru-RU" dirty="0" err="1" smtClean="0"/>
              <a:t>екватором</a:t>
            </a:r>
            <a:r>
              <a:rPr lang="ru-RU" dirty="0" smtClean="0"/>
              <a:t> по одному разу на </a:t>
            </a:r>
            <a:r>
              <a:rPr lang="ru-RU" dirty="0" err="1" smtClean="0"/>
              <a:t>рік</a:t>
            </a:r>
            <a:r>
              <a:rPr lang="ru-RU" dirty="0" smtClean="0"/>
              <a:t> над </a:t>
            </a:r>
            <a:r>
              <a:rPr lang="ru-RU" dirty="0" err="1" smtClean="0"/>
              <a:t>південним</a:t>
            </a:r>
            <a:r>
              <a:rPr lang="ru-RU" dirty="0" smtClean="0"/>
              <a:t> і </a:t>
            </a:r>
            <a:r>
              <a:rPr lang="ru-RU" dirty="0" err="1" smtClean="0"/>
              <a:t>північним</a:t>
            </a:r>
            <a:r>
              <a:rPr lang="ru-RU" dirty="0" smtClean="0"/>
              <a:t> полюсами </a:t>
            </a:r>
            <a:r>
              <a:rPr lang="ru-RU" dirty="0" err="1" smtClean="0"/>
              <a:t>відбувається</a:t>
            </a:r>
            <a:r>
              <a:rPr lang="ru-RU" dirty="0" smtClean="0"/>
              <a:t> </a:t>
            </a:r>
            <a:r>
              <a:rPr lang="ru-RU" dirty="0" err="1" smtClean="0"/>
              <a:t>зміна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внаслідок</a:t>
            </a:r>
            <a:r>
              <a:rPr lang="ru-RU" dirty="0" smtClean="0"/>
              <a:t> </a:t>
            </a:r>
            <a:r>
              <a:rPr lang="ru-RU" dirty="0" err="1" smtClean="0"/>
              <a:t>обертання</a:t>
            </a:r>
            <a:r>
              <a:rPr lang="ru-RU" dirty="0" smtClean="0"/>
              <a:t> </a:t>
            </a:r>
            <a:r>
              <a:rPr lang="ru-RU" dirty="0" err="1" smtClean="0"/>
              <a:t>навколо</a:t>
            </a:r>
            <a:r>
              <a:rPr lang="ru-RU" dirty="0" smtClean="0"/>
              <a:t> </a:t>
            </a:r>
            <a:r>
              <a:rPr lang="ru-RU" dirty="0" err="1" smtClean="0"/>
              <a:t>осі</a:t>
            </a:r>
            <a:r>
              <a:rPr lang="ru-RU" dirty="0" smtClean="0"/>
              <a:t>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380690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6000" b="1" i="1" dirty="0" smtClean="0">
                <a:solidFill>
                  <a:srgbClr val="00B050"/>
                </a:solidFill>
              </a:rPr>
              <a:t>Докази обертання Землі</a:t>
            </a:r>
            <a:r>
              <a:rPr lang="uk-UA" dirty="0" smtClean="0">
                <a:solidFill>
                  <a:srgbClr val="00B050"/>
                </a:solidFill>
              </a:rPr>
              <a:t/>
            </a:r>
            <a:br>
              <a:rPr lang="uk-UA" dirty="0" smtClean="0">
                <a:solidFill>
                  <a:srgbClr val="00B050"/>
                </a:solidFill>
              </a:rPr>
            </a:br>
            <a:endParaRPr lang="uk-UA" dirty="0">
              <a:solidFill>
                <a:srgbClr val="00B05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uk-UA" dirty="0" smtClean="0"/>
              <a:t>1) Відхилення падаючих тіл на схід. Всяке тіло, яке падає по прямовисній лінії відхиляється від виска на схід. Це тому, що при обертанні Землі навколо осі на висоті тіла рухаються з більшою швидкістю і при падінні вони зберігають за інерцією початкову швидкість. В результаті ніби переганяють точки, які знаходяться на поверхні відхиляють від прямовисної лінії, тому Земля обертається з заходу на схід.</a:t>
            </a:r>
          </a:p>
          <a:p>
            <a:r>
              <a:rPr lang="uk-UA" dirty="0" smtClean="0"/>
              <a:t>2) Сплюснутість Землі коло полюсів. Відцентрова сила, яка виникає в результаті обертання.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510236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/>
          <a:lstStyle/>
          <a:p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628800"/>
            <a:ext cx="8229600" cy="4525963"/>
          </a:xfrm>
        </p:spPr>
        <p:txBody>
          <a:bodyPr>
            <a:normAutofit/>
          </a:bodyPr>
          <a:lstStyle/>
          <a:p>
            <a:r>
              <a:rPr lang="uk-UA" sz="8000" b="1" i="1" dirty="0" smtClean="0">
                <a:solidFill>
                  <a:srgbClr val="FFFF00"/>
                </a:solidFill>
              </a:rPr>
              <a:t>Чим люди вважали Землю?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716016" y="4658245"/>
            <a:ext cx="4248472" cy="13681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dirty="0" smtClean="0"/>
              <a:t>Люди вважали Землю плоским тілом</a:t>
            </a:r>
            <a:r>
              <a:rPr lang="uk-UA" sz="1400" dirty="0" smtClean="0"/>
              <a:t>.</a:t>
            </a:r>
            <a:endParaRPr lang="uk-UA" sz="1400" dirty="0"/>
          </a:p>
        </p:txBody>
      </p:sp>
    </p:spTree>
    <p:extLst>
      <p:ext uri="{BB962C8B-B14F-4D97-AF65-F5344CB8AC3E}">
        <p14:creationId xmlns:p14="http://schemas.microsoft.com/office/powerpoint/2010/main" val="3020321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6000" b="1" i="1" dirty="0">
                <a:solidFill>
                  <a:srgbClr val="FF33CC"/>
                </a:solidFill>
              </a:rPr>
              <a:t>У</a:t>
            </a:r>
            <a:r>
              <a:rPr lang="ru-RU" sz="6000" b="1" i="1" dirty="0" smtClean="0">
                <a:solidFill>
                  <a:srgbClr val="FF33CC"/>
                </a:solidFill>
              </a:rPr>
              <a:t> </a:t>
            </a:r>
            <a:r>
              <a:rPr lang="ru-RU" sz="6000" b="1" i="1" dirty="0" err="1" smtClean="0">
                <a:solidFill>
                  <a:srgbClr val="FF33CC"/>
                </a:solidFill>
              </a:rPr>
              <a:t>якому</a:t>
            </a:r>
            <a:r>
              <a:rPr lang="ru-RU" sz="6000" b="1" i="1" dirty="0" smtClean="0">
                <a:solidFill>
                  <a:srgbClr val="FF33CC"/>
                </a:solidFill>
              </a:rPr>
              <a:t> </a:t>
            </a:r>
            <a:r>
              <a:rPr lang="ru-RU" sz="6000" b="1" i="1" dirty="0" err="1" smtClean="0">
                <a:solidFill>
                  <a:srgbClr val="FF33CC"/>
                </a:solidFill>
              </a:rPr>
              <a:t>столітті</a:t>
            </a:r>
            <a:r>
              <a:rPr lang="ru-RU" sz="6000" b="1" i="1" dirty="0" smtClean="0">
                <a:solidFill>
                  <a:srgbClr val="FF33CC"/>
                </a:solidFill>
              </a:rPr>
              <a:t> </a:t>
            </a:r>
            <a:r>
              <a:rPr lang="ru-RU" sz="6000" b="1" i="1" dirty="0" err="1" smtClean="0">
                <a:solidFill>
                  <a:srgbClr val="FF33CC"/>
                </a:solidFill>
              </a:rPr>
              <a:t>виникла</a:t>
            </a:r>
            <a:r>
              <a:rPr lang="ru-RU" sz="6000" b="1" i="1" dirty="0" smtClean="0">
                <a:solidFill>
                  <a:srgbClr val="FF33CC"/>
                </a:solidFill>
              </a:rPr>
              <a:t> </a:t>
            </a:r>
            <a:r>
              <a:rPr lang="ru-RU" sz="6000" b="1" i="1" dirty="0" err="1" smtClean="0">
                <a:solidFill>
                  <a:srgbClr val="FF33CC"/>
                </a:solidFill>
              </a:rPr>
              <a:t>ідея</a:t>
            </a:r>
            <a:r>
              <a:rPr lang="ru-RU" sz="6000" b="1" i="1" dirty="0" smtClean="0">
                <a:solidFill>
                  <a:srgbClr val="FF33CC"/>
                </a:solidFill>
              </a:rPr>
              <a:t> </a:t>
            </a:r>
            <a:r>
              <a:rPr lang="ru-RU" sz="6000" b="1" i="1" dirty="0" err="1" smtClean="0">
                <a:solidFill>
                  <a:srgbClr val="FF33CC"/>
                </a:solidFill>
              </a:rPr>
              <a:t>кулястості</a:t>
            </a:r>
            <a:r>
              <a:rPr lang="ru-RU" sz="6000" b="1" i="1" dirty="0" smtClean="0">
                <a:solidFill>
                  <a:srgbClr val="FF33CC"/>
                </a:solidFill>
              </a:rPr>
              <a:t> </a:t>
            </a:r>
            <a:r>
              <a:rPr lang="ru-RU" sz="6000" b="1" i="1" dirty="0" err="1" smtClean="0">
                <a:solidFill>
                  <a:srgbClr val="FF33CC"/>
                </a:solidFill>
              </a:rPr>
              <a:t>Землі</a:t>
            </a:r>
            <a:r>
              <a:rPr lang="ru-RU" sz="6000" b="1" i="1" dirty="0" smtClean="0">
                <a:solidFill>
                  <a:srgbClr val="FF33CC"/>
                </a:solidFill>
              </a:rPr>
              <a:t>?</a:t>
            </a:r>
            <a:endParaRPr lang="uk-UA" sz="6000" b="1" i="1" dirty="0">
              <a:solidFill>
                <a:srgbClr val="FF33CC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076056" y="5229200"/>
            <a:ext cx="3888432" cy="12961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dirty="0" smtClean="0"/>
              <a:t> </a:t>
            </a:r>
            <a:r>
              <a:rPr lang="uk-UA" sz="2400" dirty="0" smtClean="0"/>
              <a:t>Ідея кулястості </a:t>
            </a:r>
            <a:r>
              <a:rPr lang="ru-RU" sz="2400" dirty="0" err="1" smtClean="0"/>
              <a:t>Землі</a:t>
            </a:r>
            <a:r>
              <a:rPr lang="ru-RU" sz="2400" dirty="0" smtClean="0"/>
              <a:t> </a:t>
            </a:r>
            <a:r>
              <a:rPr lang="ru-RU" sz="2400" dirty="0" err="1" smtClean="0"/>
              <a:t>виникла</a:t>
            </a:r>
            <a:r>
              <a:rPr lang="ru-RU" sz="2400" dirty="0" smtClean="0"/>
              <a:t> </a:t>
            </a:r>
            <a:r>
              <a:rPr lang="ru-RU" sz="2400" dirty="0" err="1" smtClean="0"/>
              <a:t>завдяки</a:t>
            </a:r>
            <a:r>
              <a:rPr lang="ru-RU" sz="2400" dirty="0" smtClean="0"/>
              <a:t> </a:t>
            </a:r>
            <a:r>
              <a:rPr lang="ru-RU" sz="2400" dirty="0" err="1" smtClean="0"/>
              <a:t>висновків</a:t>
            </a:r>
            <a:r>
              <a:rPr lang="ru-RU" sz="2400" dirty="0" smtClean="0"/>
              <a:t> </a:t>
            </a:r>
            <a:r>
              <a:rPr lang="ru-RU" sz="2400" dirty="0" err="1" smtClean="0"/>
              <a:t>Піфагора</a:t>
            </a:r>
            <a:r>
              <a:rPr lang="ru-RU" sz="2400" dirty="0" smtClean="0"/>
              <a:t>, у </a:t>
            </a:r>
            <a:r>
              <a:rPr lang="uk-UA" sz="2400" dirty="0" smtClean="0"/>
              <a:t>6 столітті</a:t>
            </a:r>
            <a:r>
              <a:rPr lang="uk-UA" sz="2800" dirty="0" smtClean="0"/>
              <a:t>.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1909682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6600" b="1" i="1" dirty="0" smtClean="0">
                <a:solidFill>
                  <a:srgbClr val="0000CC"/>
                </a:solidFill>
              </a:rPr>
              <a:t>Які тіла можуть відкидати круглу тінь?</a:t>
            </a:r>
            <a:endParaRPr lang="uk-UA" sz="6600" b="1" i="1" dirty="0">
              <a:solidFill>
                <a:srgbClr val="0000CC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929102" y="5016848"/>
            <a:ext cx="3960440" cy="12961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err="1"/>
              <a:t>К</a:t>
            </a:r>
            <a:r>
              <a:rPr lang="ru-RU" sz="2800" dirty="0" err="1" smtClean="0"/>
              <a:t>руглу</a:t>
            </a:r>
            <a:r>
              <a:rPr lang="ru-RU" sz="2800" dirty="0" smtClean="0"/>
              <a:t> </a:t>
            </a:r>
            <a:r>
              <a:rPr lang="ru-RU" sz="2800" dirty="0" err="1" smtClean="0"/>
              <a:t>тінь</a:t>
            </a:r>
            <a:r>
              <a:rPr lang="ru-RU" sz="2800" dirty="0" smtClean="0"/>
              <a:t> </a:t>
            </a:r>
            <a:r>
              <a:rPr lang="ru-RU" sz="2800" dirty="0" err="1" smtClean="0"/>
              <a:t>можуть</a:t>
            </a:r>
            <a:r>
              <a:rPr lang="ru-RU" sz="2800" dirty="0" smtClean="0"/>
              <a:t> </a:t>
            </a:r>
            <a:r>
              <a:rPr lang="ru-RU" sz="2800" dirty="0" err="1" smtClean="0"/>
              <a:t>відкидати</a:t>
            </a:r>
            <a:r>
              <a:rPr lang="ru-RU" sz="2800" dirty="0" smtClean="0"/>
              <a:t> </a:t>
            </a:r>
            <a:r>
              <a:rPr lang="ru-RU" sz="2800" dirty="0" err="1" smtClean="0"/>
              <a:t>тільки</a:t>
            </a:r>
            <a:r>
              <a:rPr lang="ru-RU" sz="2800" dirty="0" smtClean="0"/>
              <a:t> </a:t>
            </a:r>
            <a:r>
              <a:rPr lang="ru-RU" sz="2800" dirty="0" err="1" smtClean="0"/>
              <a:t>кулясті</a:t>
            </a:r>
            <a:r>
              <a:rPr lang="ru-RU" sz="2800" dirty="0" smtClean="0"/>
              <a:t> </a:t>
            </a:r>
            <a:r>
              <a:rPr lang="ru-RU" sz="2800" dirty="0" err="1" smtClean="0"/>
              <a:t>тіла</a:t>
            </a:r>
            <a:r>
              <a:rPr lang="ru-RU" sz="2800" dirty="0" smtClean="0"/>
              <a:t>.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3678410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942</Words>
  <Application>Microsoft Office PowerPoint</Application>
  <PresentationFormat>Экран (4:3)</PresentationFormat>
  <Paragraphs>50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Зміна дня і ночі</vt:lpstr>
      <vt:lpstr>Презентация PowerPoint</vt:lpstr>
      <vt:lpstr>Що таке зміна дня і ночі?</vt:lpstr>
      <vt:lpstr>Презентация PowerPoint</vt:lpstr>
      <vt:lpstr>Тіньова лінія проходить через полюси, тому на всіх широтах день = ночі. </vt:lpstr>
      <vt:lpstr>Докази обертання Землі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Кінець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Зміна дня і ночі</dc:title>
  <dc:creator>Игорь</dc:creator>
  <cp:lastModifiedBy>Игорь</cp:lastModifiedBy>
  <cp:revision>13</cp:revision>
  <dcterms:created xsi:type="dcterms:W3CDTF">2014-04-09T15:20:43Z</dcterms:created>
  <dcterms:modified xsi:type="dcterms:W3CDTF">2014-04-09T17:24:50Z</dcterms:modified>
</cp:coreProperties>
</file>