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6D8BC1E-F538-480C-A2C1-6F6CFCF4D6FB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AD4ECC-0FEF-4F6F-91AD-F9C6236FEFE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000" dirty="0" smtClean="0"/>
              <a:t>Р</a:t>
            </a:r>
            <a:r>
              <a:rPr lang="ru-RU" sz="4000" dirty="0" err="1" smtClean="0"/>
              <a:t>озвиток</a:t>
            </a:r>
            <a:r>
              <a:rPr lang="ru-RU" sz="4000" dirty="0" smtClean="0"/>
              <a:t> </a:t>
            </a:r>
            <a:r>
              <a:rPr lang="ru-RU" sz="4000" dirty="0" err="1" smtClean="0"/>
              <a:t>фізики</a:t>
            </a:r>
            <a:r>
              <a:rPr lang="ru-RU" sz="4000" dirty="0" smtClean="0"/>
              <a:t> як науки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285884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Балаклеївська</a:t>
            </a:r>
            <a:r>
              <a:rPr lang="uk-UA" sz="2800" dirty="0" smtClean="0"/>
              <a:t> спеціалізована школа І-ІІІ ступенів №1 імені Євгенії </a:t>
            </a:r>
            <a:r>
              <a:rPr lang="uk-UA" sz="2800" dirty="0" err="1" smtClean="0"/>
              <a:t>Гуглі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535782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Підготувала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учениця 8 класу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Дмитренко Тетяна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527048"/>
            <a:ext cx="4590862" cy="554529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Л. </a:t>
            </a:r>
            <a:r>
              <a:rPr lang="ru-RU" dirty="0" err="1" smtClean="0"/>
              <a:t>Ейлер</a:t>
            </a:r>
            <a:r>
              <a:rPr lang="ru-RU" dirty="0" smtClean="0"/>
              <a:t> (1707—1783) написав </a:t>
            </a:r>
            <a:r>
              <a:rPr lang="ru-RU" dirty="0" err="1" smtClean="0"/>
              <a:t>понад</a:t>
            </a:r>
            <a:r>
              <a:rPr lang="ru-RU" dirty="0" smtClean="0"/>
              <a:t> 860 </a:t>
            </a:r>
            <a:r>
              <a:rPr lang="ru-RU" dirty="0" err="1" smtClean="0"/>
              <a:t>праць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40 тис. </a:t>
            </a:r>
            <a:r>
              <a:rPr lang="ru-RU" dirty="0" err="1" smtClean="0"/>
              <a:t>друкованих</a:t>
            </a:r>
            <a:r>
              <a:rPr lang="ru-RU" dirty="0" smtClean="0"/>
              <a:t> </a:t>
            </a:r>
            <a:r>
              <a:rPr lang="ru-RU" dirty="0" err="1" smtClean="0"/>
              <a:t>сторінок</a:t>
            </a:r>
            <a:r>
              <a:rPr lang="ru-RU" dirty="0" smtClean="0"/>
              <a:t>. У 1736 р. у </a:t>
            </a:r>
            <a:r>
              <a:rPr lang="ru-RU" dirty="0" err="1" smtClean="0"/>
              <a:t>Петербурзі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книга «</a:t>
            </a:r>
            <a:r>
              <a:rPr lang="ru-RU" dirty="0" err="1" smtClean="0"/>
              <a:t>Механіка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наука про </a:t>
            </a:r>
            <a:r>
              <a:rPr lang="ru-RU" dirty="0" err="1" smtClean="0"/>
              <a:t>рух</a:t>
            </a:r>
            <a:r>
              <a:rPr lang="ru-RU" dirty="0" smtClean="0"/>
              <a:t>, </a:t>
            </a:r>
            <a:r>
              <a:rPr lang="ru-RU" dirty="0" err="1" smtClean="0"/>
              <a:t>викладена</a:t>
            </a:r>
            <a:r>
              <a:rPr lang="ru-RU" dirty="0" smtClean="0"/>
              <a:t> </a:t>
            </a:r>
            <a:r>
              <a:rPr lang="ru-RU" dirty="0" err="1" smtClean="0"/>
              <a:t>аналітично</a:t>
            </a:r>
            <a:r>
              <a:rPr lang="ru-RU" dirty="0" smtClean="0"/>
              <a:t>», яка стала </a:t>
            </a:r>
            <a:r>
              <a:rPr lang="ru-RU" dirty="0" err="1" smtClean="0"/>
              <a:t>важливою</a:t>
            </a:r>
            <a:r>
              <a:rPr lang="ru-RU" dirty="0" smtClean="0"/>
              <a:t> </a:t>
            </a:r>
            <a:r>
              <a:rPr lang="ru-RU" dirty="0" err="1" smtClean="0"/>
              <a:t>віхою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. Ж. Даламбер (1717—1783) </a:t>
            </a:r>
            <a:r>
              <a:rPr lang="ru-RU" dirty="0" err="1" smtClean="0"/>
              <a:t>сформулював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принцип </a:t>
            </a:r>
            <a:r>
              <a:rPr lang="ru-RU" dirty="0" err="1" smtClean="0"/>
              <a:t>динаміки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— так званий принцип </a:t>
            </a:r>
            <a:r>
              <a:rPr lang="ru-RU" dirty="0" err="1" smtClean="0"/>
              <a:t>Д'Аламбера</a:t>
            </a:r>
            <a:r>
              <a:rPr lang="ru-RU" dirty="0" smtClean="0"/>
              <a:t>, 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точок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так,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кожний</a:t>
            </a:r>
            <a:r>
              <a:rPr lang="ru-RU" dirty="0" smtClean="0"/>
              <a:t> момент часу </a:t>
            </a:r>
            <a:r>
              <a:rPr lang="ru-RU" dirty="0" err="1" smtClean="0"/>
              <a:t>втрачені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(</a:t>
            </a:r>
            <a:r>
              <a:rPr lang="ru-RU" dirty="0" err="1" smtClean="0"/>
              <a:t>зв'язків</a:t>
            </a:r>
            <a:r>
              <a:rPr lang="ru-RU" dirty="0" smtClean="0"/>
              <a:t>) </a:t>
            </a:r>
            <a:r>
              <a:rPr lang="ru-RU" dirty="0" err="1" smtClean="0"/>
              <a:t>взаємно</a:t>
            </a:r>
            <a:r>
              <a:rPr lang="ru-RU" dirty="0" smtClean="0"/>
              <a:t> </a:t>
            </a:r>
            <a:r>
              <a:rPr lang="ru-RU" dirty="0" err="1" smtClean="0"/>
              <a:t>врівноважуються</a:t>
            </a:r>
            <a:r>
              <a:rPr lang="ru-RU" dirty="0" smtClean="0"/>
              <a:t>. Ж. </a:t>
            </a:r>
            <a:r>
              <a:rPr lang="ru-RU" dirty="0" err="1" smtClean="0"/>
              <a:t>Ла</a:t>
            </a:r>
            <a:r>
              <a:rPr lang="ru-RU" dirty="0" smtClean="0"/>
              <a:t>- </a:t>
            </a:r>
            <a:r>
              <a:rPr lang="ru-RU" dirty="0" err="1" smtClean="0"/>
              <a:t>гранж</a:t>
            </a:r>
            <a:r>
              <a:rPr lang="ru-RU" dirty="0" smtClean="0"/>
              <a:t> (1736—1813) остаточно затвердив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аналітичні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у </a:t>
            </a:r>
            <a:r>
              <a:rPr lang="ru-RU" dirty="0" err="1" smtClean="0"/>
              <a:t>механіці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створив </a:t>
            </a:r>
            <a:r>
              <a:rPr lang="ru-RU" dirty="0" err="1" smtClean="0"/>
              <a:t>аналітичну</a:t>
            </a:r>
            <a:r>
              <a:rPr lang="ru-RU" dirty="0" smtClean="0"/>
              <a:t> </a:t>
            </a:r>
            <a:r>
              <a:rPr lang="ru-RU" dirty="0" err="1" smtClean="0"/>
              <a:t>динаміку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точок</a:t>
            </a:r>
            <a:r>
              <a:rPr lang="ru-RU" dirty="0" smtClean="0"/>
              <a:t>. М. В. Ломоносов (1711—1765)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молекулярно-кінетичної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, пояснив природу </a:t>
            </a:r>
            <a:r>
              <a:rPr lang="ru-RU" dirty="0" err="1" smtClean="0"/>
              <a:t>теплоти</a:t>
            </a:r>
            <a:r>
              <a:rPr lang="ru-RU" dirty="0" smtClean="0"/>
              <a:t>, </a:t>
            </a:r>
            <a:r>
              <a:rPr lang="ru-RU" dirty="0" err="1" smtClean="0"/>
              <a:t>сформулював</a:t>
            </a:r>
            <a:r>
              <a:rPr lang="ru-RU" dirty="0" smtClean="0"/>
              <a:t> закон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матерії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http://festival.1september.ru/articles/527059/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732">
            <a:off x="285720" y="1428736"/>
            <a:ext cx="1701635" cy="2643206"/>
          </a:xfrm>
          <a:prstGeom prst="rect">
            <a:avLst/>
          </a:prstGeom>
          <a:noFill/>
        </p:spPr>
      </p:pic>
      <p:pic>
        <p:nvPicPr>
          <p:cNvPr id="23558" name="Picture 6" descr="http://www.math.md/school/istoriar/lagranger/lagrang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1571636" cy="2232438"/>
          </a:xfrm>
          <a:prstGeom prst="rect">
            <a:avLst/>
          </a:prstGeom>
          <a:noFill/>
        </p:spPr>
      </p:pic>
      <p:pic>
        <p:nvPicPr>
          <p:cNvPr id="23560" name="Picture 8" descr="http://libr-sch-2.moy.su/_pu/2/78661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0296">
            <a:off x="2143108" y="4071942"/>
            <a:ext cx="2057111" cy="2214578"/>
          </a:xfrm>
          <a:prstGeom prst="rect">
            <a:avLst/>
          </a:prstGeom>
          <a:noFill/>
        </p:spPr>
      </p:pic>
      <p:pic>
        <p:nvPicPr>
          <p:cNvPr id="23556" name="Picture 4" descr="http://lib.rus.ec/i/3/152303/i_0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13797">
            <a:off x="2143108" y="1571612"/>
            <a:ext cx="1905000" cy="260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527048"/>
            <a:ext cx="4590862" cy="48309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</a:t>
            </a:r>
            <a:r>
              <a:rPr lang="ru-RU" dirty="0" smtClean="0"/>
              <a:t>. Реомюр (1683—1757) описав </a:t>
            </a:r>
            <a:r>
              <a:rPr lang="ru-RU" dirty="0" err="1" smtClean="0"/>
              <a:t>спиртовий</a:t>
            </a:r>
            <a:r>
              <a:rPr lang="ru-RU" dirty="0" smtClean="0"/>
              <a:t> </a:t>
            </a:r>
            <a:r>
              <a:rPr lang="ru-RU" dirty="0" smtClean="0"/>
              <a:t>термометр, шкала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точкою </a:t>
            </a:r>
            <a:r>
              <a:rPr lang="ru-RU" dirty="0" err="1" smtClean="0"/>
              <a:t>танення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 (</a:t>
            </a:r>
            <a:r>
              <a:rPr lang="ru-RU" dirty="0" err="1" smtClean="0"/>
              <a:t>взятої</a:t>
            </a:r>
            <a:r>
              <a:rPr lang="ru-RU" dirty="0" smtClean="0"/>
              <a:t> ним за 80о) </a:t>
            </a:r>
            <a:r>
              <a:rPr lang="ru-RU" dirty="0" err="1" smtClean="0"/>
              <a:t>і</a:t>
            </a:r>
            <a:r>
              <a:rPr lang="ru-RU" dirty="0" smtClean="0"/>
              <a:t> точкою </a:t>
            </a:r>
            <a:r>
              <a:rPr lang="ru-RU" dirty="0" err="1" smtClean="0"/>
              <a:t>кипіння</a:t>
            </a:r>
            <a:r>
              <a:rPr lang="ru-RU" dirty="0" smtClean="0"/>
              <a:t> води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поділена</a:t>
            </a:r>
            <a:r>
              <a:rPr lang="ru-RU" dirty="0" smtClean="0"/>
              <a:t> на 80 </a:t>
            </a:r>
            <a:r>
              <a:rPr lang="ru-RU" dirty="0" err="1" smtClean="0"/>
              <a:t>рівних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, А. </a:t>
            </a:r>
            <a:r>
              <a:rPr lang="ru-RU" dirty="0" err="1" smtClean="0"/>
              <a:t>Цельсій</a:t>
            </a:r>
            <a:r>
              <a:rPr lang="ru-RU" dirty="0" smtClean="0"/>
              <a:t> (1701—1744) </a:t>
            </a:r>
            <a:r>
              <a:rPr lang="ru-RU" dirty="0" err="1" smtClean="0"/>
              <a:t>запропонував</a:t>
            </a:r>
            <a:r>
              <a:rPr lang="ru-RU" dirty="0" smtClean="0"/>
              <a:t> у 1742 р. </a:t>
            </a:r>
            <a:r>
              <a:rPr lang="ru-RU" dirty="0" err="1" smtClean="0"/>
              <a:t>термометричну</a:t>
            </a:r>
            <a:r>
              <a:rPr lang="ru-RU" dirty="0" smtClean="0"/>
              <a:t> шкалу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точками 0о </a:t>
            </a:r>
            <a:r>
              <a:rPr lang="ru-RU" dirty="0" err="1" smtClean="0"/>
              <a:t>і</a:t>
            </a:r>
            <a:r>
              <a:rPr lang="ru-RU" dirty="0" smtClean="0"/>
              <a:t> 100о. Г. </a:t>
            </a:r>
            <a:r>
              <a:rPr lang="ru-RU" dirty="0" err="1" smtClean="0"/>
              <a:t>Ріхман</a:t>
            </a:r>
            <a:r>
              <a:rPr lang="ru-RU" dirty="0" smtClean="0"/>
              <a:t> (1711—1753) </a:t>
            </a:r>
            <a:r>
              <a:rPr lang="ru-RU" dirty="0" err="1" smtClean="0"/>
              <a:t>виконав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експериментальні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,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та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охолоджувального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на </a:t>
            </a:r>
            <a:r>
              <a:rPr lang="ru-RU" dirty="0" err="1" smtClean="0"/>
              <a:t>теплообмін</a:t>
            </a:r>
            <a:r>
              <a:rPr lang="ru-RU" dirty="0" smtClean="0"/>
              <a:t>, </a:t>
            </a:r>
            <a:r>
              <a:rPr lang="ru-RU" dirty="0" err="1" smtClean="0"/>
              <a:t>обґрунтував</a:t>
            </a:r>
            <a:r>
              <a:rPr lang="ru-RU" dirty="0" smtClean="0"/>
              <a:t> закон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дослідив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випаровування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стану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температури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82" name="Picture 6" descr="http://elkin52.narod.ru/biograf/rix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256"/>
            <a:ext cx="1357322" cy="2109071"/>
          </a:xfrm>
          <a:prstGeom prst="rect">
            <a:avLst/>
          </a:prstGeom>
          <a:noFill/>
        </p:spPr>
      </p:pic>
      <p:pic>
        <p:nvPicPr>
          <p:cNvPr id="24580" name="Picture 4" descr="http://images.myshared.ru/431601/slide_9.jpg"/>
          <p:cNvPicPr>
            <a:picLocks noChangeAspect="1" noChangeArrowheads="1"/>
          </p:cNvPicPr>
          <p:nvPr/>
        </p:nvPicPr>
        <p:blipFill>
          <a:blip r:embed="rId3"/>
          <a:srcRect l="24401" r="22729" b="2394"/>
          <a:stretch>
            <a:fillRect/>
          </a:stretch>
        </p:blipFill>
        <p:spPr bwMode="auto">
          <a:xfrm>
            <a:off x="2285984" y="1785926"/>
            <a:ext cx="1960576" cy="2714644"/>
          </a:xfrm>
          <a:prstGeom prst="rect">
            <a:avLst/>
          </a:prstGeom>
          <a:noFill/>
        </p:spPr>
      </p:pic>
      <p:pic>
        <p:nvPicPr>
          <p:cNvPr id="24578" name="Picture 2" descr="http://stat.phys.spbu.ru/History/statmech_files/roemer-o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19050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magnet.fsu.edu/education/tutorials/pioneers/images/jameswa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57562"/>
            <a:ext cx="1838325" cy="2924176"/>
          </a:xfrm>
          <a:prstGeom prst="rect">
            <a:avLst/>
          </a:prstGeom>
          <a:noFill/>
        </p:spPr>
      </p:pic>
      <p:pic>
        <p:nvPicPr>
          <p:cNvPr id="25602" name="Picture 2" descr="http://www.barnaul-altai.ru/info/barnaul/people/img/polzunov5_9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500174"/>
            <a:ext cx="2176627" cy="27860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1500174"/>
            <a:ext cx="4662300" cy="497378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Першу </a:t>
            </a:r>
            <a:r>
              <a:rPr lang="ru-RU" dirty="0" err="1" smtClean="0"/>
              <a:t>парову</a:t>
            </a:r>
            <a:r>
              <a:rPr lang="ru-RU" dirty="0" smtClean="0"/>
              <a:t> машину </a:t>
            </a:r>
            <a:r>
              <a:rPr lang="ru-RU" dirty="0" err="1" smtClean="0"/>
              <a:t>універсальної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яка </a:t>
            </a:r>
            <a:r>
              <a:rPr lang="ru-RU" dirty="0" err="1" smtClean="0"/>
              <a:t>забезпечила</a:t>
            </a:r>
            <a:r>
              <a:rPr lang="ru-RU" dirty="0" smtClean="0"/>
              <a:t> </a:t>
            </a:r>
            <a:r>
              <a:rPr lang="ru-RU" dirty="0" err="1" smtClean="0"/>
              <a:t>практичне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 для </a:t>
            </a:r>
            <a:r>
              <a:rPr lang="ru-RU" dirty="0" err="1" smtClean="0"/>
              <a:t>механічних</a:t>
            </a:r>
            <a:r>
              <a:rPr lang="ru-RU" dirty="0" smtClean="0"/>
              <a:t> потреб, </a:t>
            </a:r>
            <a:r>
              <a:rPr lang="ru-RU" dirty="0" err="1" smtClean="0"/>
              <a:t>сконструював</a:t>
            </a:r>
            <a:r>
              <a:rPr lang="ru-RU" dirty="0" smtClean="0"/>
              <a:t>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теплотехнік</a:t>
            </a:r>
            <a:r>
              <a:rPr lang="ru-RU" dirty="0" smtClean="0"/>
              <a:t> </a:t>
            </a:r>
            <a:r>
              <a:rPr lang="ru-RU" dirty="0" smtClean="0"/>
              <a:t>І. Ползунов </a:t>
            </a:r>
            <a:r>
              <a:rPr lang="ru-RU" dirty="0" smtClean="0"/>
              <a:t>(1728—1766). У 1784 р. </a:t>
            </a:r>
            <a:r>
              <a:rPr lang="ru-RU" dirty="0" err="1" smtClean="0"/>
              <a:t>універсальну</a:t>
            </a:r>
            <a:r>
              <a:rPr lang="ru-RU" dirty="0" smtClean="0"/>
              <a:t> </a:t>
            </a:r>
            <a:r>
              <a:rPr lang="ru-RU" dirty="0" err="1" smtClean="0"/>
              <a:t>парову</a:t>
            </a:r>
            <a:r>
              <a:rPr lang="ru-RU" dirty="0" smtClean="0"/>
              <a:t> машину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англійський</a:t>
            </a:r>
            <a:r>
              <a:rPr lang="ru-RU" dirty="0" smtClean="0"/>
              <a:t> </a:t>
            </a:r>
            <a:r>
              <a:rPr lang="ru-RU" dirty="0" err="1" smtClean="0"/>
              <a:t>винахідник</a:t>
            </a:r>
            <a:r>
              <a:rPr lang="ru-RU" dirty="0" smtClean="0"/>
              <a:t> Д. Уатт (1736—1819),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застосував</a:t>
            </a:r>
            <a:r>
              <a:rPr lang="ru-RU" dirty="0" smtClean="0"/>
              <a:t>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відцентровий</a:t>
            </a:r>
            <a:r>
              <a:rPr lang="ru-RU" dirty="0" smtClean="0"/>
              <a:t> регулятор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дросельною</a:t>
            </a:r>
            <a:r>
              <a:rPr lang="ru-RU" dirty="0" smtClean="0"/>
              <a:t> </a:t>
            </a:r>
            <a:r>
              <a:rPr lang="ru-RU" dirty="0" err="1" smtClean="0"/>
              <a:t>заслінкою</a:t>
            </a:r>
            <a:r>
              <a:rPr lang="ru-RU" dirty="0" smtClean="0"/>
              <a:t> для </a:t>
            </a:r>
            <a:r>
              <a:rPr lang="ru-RU" dirty="0" err="1" smtClean="0"/>
              <a:t>підтримування</a:t>
            </a:r>
            <a:r>
              <a:rPr lang="ru-RU" dirty="0" smtClean="0"/>
              <a:t> </a:t>
            </a:r>
            <a:r>
              <a:rPr lang="ru-RU" dirty="0" err="1" smtClean="0"/>
              <a:t>сталої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обертів</a:t>
            </a:r>
            <a:r>
              <a:rPr lang="ru-RU" dirty="0" smtClean="0"/>
              <a:t> вала. </a:t>
            </a:r>
            <a:r>
              <a:rPr lang="ru-RU" dirty="0" err="1" smtClean="0"/>
              <a:t>Універсальна</a:t>
            </a:r>
            <a:r>
              <a:rPr lang="ru-RU" dirty="0" smtClean="0"/>
              <a:t> машина Уатта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 smtClean="0"/>
              <a:t>економічності</a:t>
            </a:r>
            <a:r>
              <a:rPr lang="ru-RU" dirty="0" smtClean="0"/>
              <a:t> почала широко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Іван </a:t>
            </a:r>
            <a:r>
              <a:rPr lang="uk-UA" i="1" dirty="0" err="1" smtClean="0">
                <a:solidFill>
                  <a:srgbClr val="FF0000"/>
                </a:solidFill>
              </a:rPr>
              <a:t>Ползунов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1527048"/>
            <a:ext cx="4733738" cy="504522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зауважити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чверті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smtClean="0"/>
              <a:t>ст.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дослідно</a:t>
            </a:r>
            <a:r>
              <a:rPr lang="ru-RU" dirty="0" smtClean="0"/>
              <a:t>,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газові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запроваджені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, як </a:t>
            </a:r>
            <a:r>
              <a:rPr lang="ru-RU" dirty="0" err="1" smtClean="0"/>
              <a:t>газова</a:t>
            </a:r>
            <a:r>
              <a:rPr lang="ru-RU" dirty="0" smtClean="0"/>
              <a:t> стала, </a:t>
            </a:r>
            <a:r>
              <a:rPr lang="ru-RU" dirty="0" err="1" smtClean="0"/>
              <a:t>питомі</a:t>
            </a:r>
            <a:r>
              <a:rPr lang="ru-RU" dirty="0" smtClean="0"/>
              <a:t> </a:t>
            </a:r>
            <a:r>
              <a:rPr lang="ru-RU" dirty="0" err="1" smtClean="0"/>
              <a:t>теплоємності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, </a:t>
            </a:r>
            <a:r>
              <a:rPr lang="ru-RU" dirty="0" err="1" smtClean="0"/>
              <a:t>парціальний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газу </a:t>
            </a:r>
            <a:r>
              <a:rPr lang="ru-RU" dirty="0" err="1" smtClean="0"/>
              <a:t>тощо</a:t>
            </a:r>
            <a:r>
              <a:rPr lang="ru-RU" dirty="0" smtClean="0"/>
              <a:t>. У 1802 р. </a:t>
            </a:r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 Ж. Гей-Люссак (1778— 1850) </a:t>
            </a:r>
            <a:r>
              <a:rPr lang="ru-RU" dirty="0" err="1" smtClean="0"/>
              <a:t>відкрив</a:t>
            </a:r>
            <a:r>
              <a:rPr lang="ru-RU" dirty="0" smtClean="0"/>
              <a:t> закон.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дослідженнями</a:t>
            </a:r>
            <a:r>
              <a:rPr lang="ru-RU" dirty="0" smtClean="0"/>
              <a:t> </a:t>
            </a:r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 Ж. Шарль (1746—1823) установив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газу,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сталий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температурою. </a:t>
            </a:r>
            <a:r>
              <a:rPr lang="ru-RU" dirty="0" err="1" smtClean="0"/>
              <a:t>Із</a:t>
            </a:r>
            <a:r>
              <a:rPr lang="ru-RU" dirty="0" smtClean="0"/>
              <a:t> закону Шарля </a:t>
            </a:r>
            <a:r>
              <a:rPr lang="ru-RU" dirty="0" err="1" smtClean="0"/>
              <a:t>неважко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, при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припиняється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молекул </a:t>
            </a:r>
            <a:r>
              <a:rPr lang="ru-RU" dirty="0" err="1" smtClean="0"/>
              <a:t>і</a:t>
            </a:r>
            <a:r>
              <a:rPr lang="ru-RU" dirty="0" smtClean="0"/>
              <a:t> яка </a:t>
            </a:r>
            <a:r>
              <a:rPr lang="ru-RU" dirty="0" err="1" smtClean="0"/>
              <a:t>дістала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«абсолютного нуля».  У 1811 р. </a:t>
            </a:r>
            <a:r>
              <a:rPr lang="ru-RU" dirty="0" err="1" smtClean="0"/>
              <a:t>італійський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 А. Авогадро (1776—1856) </a:t>
            </a:r>
            <a:r>
              <a:rPr lang="ru-RU" dirty="0" err="1" smtClean="0"/>
              <a:t>сформулював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для </a:t>
            </a:r>
            <a:r>
              <a:rPr lang="ru-RU" dirty="0" err="1" smtClean="0"/>
              <a:t>фізики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яке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назване</a:t>
            </a:r>
            <a:r>
              <a:rPr lang="ru-RU" dirty="0" smtClean="0"/>
              <a:t> законом Авогадро.</a:t>
            </a:r>
            <a:endParaRPr lang="ru-RU" dirty="0"/>
          </a:p>
        </p:txBody>
      </p:sp>
      <p:pic>
        <p:nvPicPr>
          <p:cNvPr id="26632" name="Picture 8" descr="http://2.bp.blogspot.com/-BrBxbVcoHAg/TaA4UvJ4lRI/AAAAAAAAAeA/S-NyCHkCkuI/s1600/Avogad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14752"/>
            <a:ext cx="1793661" cy="2593245"/>
          </a:xfrm>
          <a:prstGeom prst="rect">
            <a:avLst/>
          </a:prstGeom>
          <a:noFill/>
        </p:spPr>
      </p:pic>
      <p:pic>
        <p:nvPicPr>
          <p:cNvPr id="26628" name="Picture 4" descr="http://stendik.com/image/cache/data/catalog_for_site/22.10-09-3-1000x1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78994" cy="4700598"/>
          </a:xfrm>
        </p:spPr>
        <p:txBody>
          <a:bodyPr>
            <a:normAutofit/>
          </a:bodyPr>
          <a:lstStyle/>
          <a:p>
            <a:r>
              <a:rPr lang="uk-UA" sz="8000" b="1" dirty="0" smtClean="0"/>
              <a:t>Дякую за увагу!</a:t>
            </a:r>
            <a:endParaRPr lang="ru-RU" sz="8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Зародження </a:t>
            </a:r>
            <a:r>
              <a:rPr lang="ru-RU" sz="3600" b="1" dirty="0" err="1" smtClean="0"/>
              <a:t>фізики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1571612"/>
            <a:ext cx="4519424" cy="45274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Слово «</a:t>
            </a:r>
            <a:r>
              <a:rPr lang="ru-RU" dirty="0" err="1" smtClean="0"/>
              <a:t>фізика</a:t>
            </a:r>
            <a:r>
              <a:rPr lang="ru-RU" dirty="0" smtClean="0"/>
              <a:t>»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давньогрецького</a:t>
            </a:r>
            <a:r>
              <a:rPr lang="ru-RU" dirty="0" smtClean="0"/>
              <a:t> слова «природа» . Так назвав першу </a:t>
            </a:r>
            <a:r>
              <a:rPr lang="ru-RU" dirty="0" err="1" smtClean="0"/>
              <a:t>відому</a:t>
            </a:r>
            <a:r>
              <a:rPr lang="ru-RU" dirty="0" smtClean="0"/>
              <a:t> нам </a:t>
            </a:r>
            <a:r>
              <a:rPr lang="ru-RU" dirty="0" err="1" smtClean="0"/>
              <a:t>наукову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 про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</a:t>
            </a:r>
            <a:r>
              <a:rPr lang="ru-RU" dirty="0" err="1" smtClean="0"/>
              <a:t>давньогрецький</a:t>
            </a:r>
            <a:r>
              <a:rPr lang="ru-RU" dirty="0" smtClean="0"/>
              <a:t> учений </a:t>
            </a:r>
            <a:r>
              <a:rPr lang="ru-RU" dirty="0" err="1" smtClean="0"/>
              <a:t>Арістотель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жив у 4-му </a:t>
            </a:r>
            <a:r>
              <a:rPr lang="ru-RU" dirty="0" err="1" smtClean="0"/>
              <a:t>столітті</a:t>
            </a:r>
            <a:r>
              <a:rPr lang="ru-RU" dirty="0" smtClean="0"/>
              <a:t> до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dar-slova.ru/wp-content/uploads/2011/12/aristotel-gol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315624" cy="4691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1571612"/>
            <a:ext cx="46623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Від</a:t>
            </a:r>
            <a:r>
              <a:rPr lang="ru-RU" dirty="0" smtClean="0"/>
              <a:t> Фалеса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Мілета</a:t>
            </a:r>
            <a:r>
              <a:rPr lang="ru-RU" dirty="0" smtClean="0"/>
              <a:t> (</a:t>
            </a:r>
            <a:r>
              <a:rPr lang="ru-RU" dirty="0" err="1" smtClean="0"/>
              <a:t>бл</a:t>
            </a:r>
            <a:r>
              <a:rPr lang="ru-RU" dirty="0" smtClean="0"/>
              <a:t>. 625—547 до н.е.)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початок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електрики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магнетизму. </a:t>
            </a:r>
            <a:r>
              <a:rPr lang="ru-RU" dirty="0" err="1" smtClean="0"/>
              <a:t>Він</a:t>
            </a:r>
            <a:r>
              <a:rPr lang="ru-RU" dirty="0" smtClean="0"/>
              <a:t> описав </a:t>
            </a:r>
            <a:r>
              <a:rPr lang="ru-RU" dirty="0" err="1" smtClean="0"/>
              <a:t>властивості</a:t>
            </a:r>
            <a:r>
              <a:rPr lang="ru-RU" dirty="0" smtClean="0"/>
              <a:t> натертого </a:t>
            </a:r>
            <a:r>
              <a:rPr lang="ru-RU" dirty="0" err="1" smtClean="0"/>
              <a:t>бурштину</a:t>
            </a:r>
            <a:r>
              <a:rPr lang="ru-RU" dirty="0" smtClean="0"/>
              <a:t> </a:t>
            </a:r>
            <a:r>
              <a:rPr lang="ru-RU" dirty="0" err="1" smtClean="0"/>
              <a:t>притягати</a:t>
            </a:r>
            <a:r>
              <a:rPr lang="ru-RU" dirty="0" smtClean="0"/>
              <a:t> </a:t>
            </a:r>
            <a:r>
              <a:rPr lang="ru-RU" dirty="0" err="1" smtClean="0"/>
              <a:t>легкі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а </a:t>
            </a:r>
            <a:r>
              <a:rPr lang="ru-RU" dirty="0" err="1" smtClean="0"/>
              <a:t>магніту</a:t>
            </a:r>
            <a:r>
              <a:rPr lang="ru-RU" dirty="0" smtClean="0"/>
              <a:t> — </a:t>
            </a:r>
            <a:r>
              <a:rPr lang="ru-RU" dirty="0" err="1" smtClean="0"/>
              <a:t>залізо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наступником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Анаксімандр</a:t>
            </a:r>
            <a:r>
              <a:rPr lang="ru-RU" dirty="0" smtClean="0"/>
              <a:t> (610—546 до н.е.),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висловив</a:t>
            </a:r>
            <a:r>
              <a:rPr lang="ru-RU" dirty="0" smtClean="0"/>
              <a:t> думку про </a:t>
            </a:r>
            <a:r>
              <a:rPr lang="ru-RU" dirty="0" err="1" smtClean="0"/>
              <a:t>єдність</a:t>
            </a:r>
            <a:r>
              <a:rPr lang="ru-RU" dirty="0" smtClean="0"/>
              <a:t> </a:t>
            </a:r>
            <a:r>
              <a:rPr lang="ru-RU" dirty="0" err="1" smtClean="0"/>
              <a:t>матеріального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Геракліт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Ефеса</a:t>
            </a:r>
            <a:r>
              <a:rPr lang="ru-RU" dirty="0" smtClean="0"/>
              <a:t> (594—475 до н.е.) </a:t>
            </a:r>
            <a:r>
              <a:rPr lang="ru-RU" dirty="0" err="1" smtClean="0"/>
              <a:t>стверджував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все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 той же час не </a:t>
            </a:r>
            <a:r>
              <a:rPr lang="ru-RU" dirty="0" err="1" smtClean="0"/>
              <a:t>існує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все </a:t>
            </a:r>
            <a:r>
              <a:rPr lang="ru-RU" dirty="0" err="1" smtClean="0"/>
              <a:t>тече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8" name="Picture 4" descr="http://lib.rus.ec/i/65/429565/imag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371585"/>
            <a:ext cx="2500312" cy="2991114"/>
          </a:xfrm>
          <a:prstGeom prst="rect">
            <a:avLst/>
          </a:prstGeom>
          <a:noFill/>
        </p:spPr>
      </p:pic>
      <p:pic>
        <p:nvPicPr>
          <p:cNvPr id="16386" name="Picture 2" descr="http://cs4632.vk.me/u1599120/video/l_f7ef2a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1527048"/>
            <a:ext cx="46623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Демокріт</a:t>
            </a:r>
            <a:r>
              <a:rPr lang="ru-RU" dirty="0" smtClean="0"/>
              <a:t> (460—370 до н.е.) перший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наївно</a:t>
            </a:r>
            <a:r>
              <a:rPr lang="ru-RU" dirty="0" smtClean="0"/>
              <a:t> </a:t>
            </a:r>
            <a:r>
              <a:rPr lang="ru-RU" dirty="0" err="1" smtClean="0"/>
              <a:t>матеріалістичних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пояснив,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найдрібніших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— </a:t>
            </a:r>
            <a:r>
              <a:rPr lang="ru-RU" dirty="0" err="1" smtClean="0"/>
              <a:t>атомів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пустоти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теза </a:t>
            </a:r>
            <a:r>
              <a:rPr lang="ru-RU" dirty="0" err="1" smtClean="0"/>
              <a:t>Демокріта</a:t>
            </a:r>
            <a:r>
              <a:rPr lang="ru-RU" dirty="0" smtClean="0"/>
              <a:t> — </a:t>
            </a:r>
            <a:r>
              <a:rPr lang="ru-RU" dirty="0" err="1" smtClean="0"/>
              <a:t>вічність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незнищуваність</a:t>
            </a:r>
            <a:r>
              <a:rPr lang="ru-RU" dirty="0" smtClean="0"/>
              <a:t> </a:t>
            </a:r>
            <a:r>
              <a:rPr lang="ru-RU" dirty="0" err="1" smtClean="0"/>
              <a:t>матерії</a:t>
            </a:r>
            <a:r>
              <a:rPr lang="ru-RU" dirty="0" smtClean="0"/>
              <a:t>.  </a:t>
            </a:r>
            <a:r>
              <a:rPr lang="ru-RU" dirty="0" err="1" smtClean="0"/>
              <a:t>Епікур</a:t>
            </a:r>
            <a:r>
              <a:rPr lang="ru-RU" dirty="0" smtClean="0"/>
              <a:t> (341—270 до н.е.) </a:t>
            </a:r>
            <a:r>
              <a:rPr lang="ru-RU" dirty="0" err="1" smtClean="0"/>
              <a:t>стверджував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неподільних</a:t>
            </a:r>
            <a:r>
              <a:rPr lang="ru-RU" dirty="0" smtClean="0"/>
              <a:t>, </a:t>
            </a:r>
            <a:r>
              <a:rPr lang="ru-RU" dirty="0" err="1" smtClean="0"/>
              <a:t>щільних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розрізняються</a:t>
            </a:r>
            <a:r>
              <a:rPr lang="ru-RU" dirty="0" smtClean="0"/>
              <a:t> формою, вагою, величиною.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визнавав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пустоти</a:t>
            </a:r>
            <a:r>
              <a:rPr lang="ru-RU" dirty="0" smtClean="0"/>
              <a:t>, </a:t>
            </a:r>
            <a:r>
              <a:rPr lang="ru-RU" dirty="0" err="1" smtClean="0"/>
              <a:t>стверджував</a:t>
            </a:r>
            <a:r>
              <a:rPr lang="ru-RU" dirty="0" smtClean="0"/>
              <a:t> </a:t>
            </a:r>
            <a:r>
              <a:rPr lang="ru-RU" dirty="0" err="1" smtClean="0"/>
              <a:t>вічність</a:t>
            </a:r>
            <a:r>
              <a:rPr lang="ru-RU" dirty="0" smtClean="0"/>
              <a:t> </a:t>
            </a:r>
            <a:r>
              <a:rPr lang="ru-RU" dirty="0" err="1" smtClean="0"/>
              <a:t>матерії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7410" name="Picture 2" descr="https://encrypted-tbn1.gstatic.com/images?q=tbn:ANd9GcRXaLYb9tvxVXx59j0LGqAAzwSU-r9H0Ida9JZSIosoq2I2ATPj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1996484" cy="2714644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QTEhUUExQVFhUXGR0YGBgXGBgdHBocGBsYHhsaGxwfHyggGBolIBcXITEiJSkrLi4uGB8zODQsNygtLisBCgoKDg0OGhAQGywkHyU3NCwsLCw0LCwsLDQsNCwsLCwsLCwsLCwsLCw0LCwsLCwsLCwsLCwsLCwsLCwsLCwsLP/AABEIAPgAywMBIgACEQEDEQH/xAAcAAAABwEBAAAAAAAAAAAAAAAAAQIDBAUGBwj/xABEEAACAQIEAwUEBwYEBQUBAAABAhEAAwQSITEFQVEGEyJhcYGRofAHFDJSscHRM0Ji0uHxI3KSkxZDU3OCF2ODorIV/8QAGQEAAwEBAQAAAAAAAAAAAAAAAAECAwQF/8QAJREAAgIBBAMAAwEBAQAAAAAAAAECESEDEjFRBBNBImFxUoEF/9oADAMBAAIRAxEAPwDkqCl3hqaSkfpSr8TW9mf0aEzTg6USgE6U8iUmMNV93Si9tGvWlZf6e+sZFDZH40n0p4fPrQbr5fPpVRQmMMu8Ui5z6npzPSt/2a+j67eQXcQzWrZgog/aMOrA/YB99bPC8Hw2GAWzZWfvbn1JOp51lqeRCOOWaR05M4ecM8wUaToJVhJ6DTWtBw7sNjb2U92LYI0Nw5fwn412TgOGIZ77FGV9AMslI5AVZXwXJ8J9u1YS8q+EaLROYWPoxQABrrEgamQBrvFNr9G9tTq7t0iPw3roxGQSVUjn1plnRlm22+npHXoay98+y/VE5tiewVofZe4CfT4gis9xTsfftyyRcXy0b3GuuYzDO2QsfCwMk6FY1zE9KqUR1t594JHiEgrMKw6E1a8iaE9KJxq9YKkhlZfUEeu9JFvl5cq7ZisBhri5LqQDrqJBPkdxFYTtN2KayO8w7d5b1JX95RyI+8PjXTDyFLDMpaVGMC8/KhHyKcGvSjXltW24zcWNlfSkEU/H4/M0TLv67U1LsTI9CKWy6mKQauwBR0VClYE1Fkn59tKvL5c6UIo3O+lTYvolB/en1WmlEcqetj37x8+2kwCilD+36/hQA0+dddT7qUF8vnefjUsoQq/299bH6NezH1q93txJw1omcw0e4Nl/ijc8tqqOynA/rmJtYeSMxzOywCqL9og8jqAP8w6V6ItWEsW7dq2gUCFVB8Sxjfcz1rPW1NsaRUItvJS4tyDGQsY0UD9dI9ai2OEMRmu6HcJocoP3iNCd9BpWlxV23bOpEnXz91ZrEcWa9cy2FmNSToNZALcwNNPQ15jVfTsjbCKZNEbQbRp871Y4PEuqkXIOvhI385HKlDAhUV7hztpO+XzCjy6mq+9h5vASYkDQxpTDklXbYeSYiZJ6AfjVBwO/bdbjzCh2LDaIOmnnpWi4pYCLEcvzqnxOEXvGAUCVIkaT5Ec6dUJEe5xJbhDZZTZR09lT7aW2HicRyBiPcKq+GtZuWlUALdT7Sncx+8PKlXLJIiRHP86EBZmxZc5AQY1BA0U8vXpUKx2eKTDMwLSJ5DmN/Wk4ZTPPWDPnyPtosOXBYBmBB2k6+tFgc27c9lXtXmu2km2RmaB9ifLpWPy7fCu8GwzXCXkhxAnrG1cu7c8A+q3xk/Z3JZf4WH2hXboau78WYyhWTLBdvwoiN9OdPlRHxpDJ5fP5V0tGFIaYHoKbdT0in43mkMm+lNMKrIzkNGaUUj3USr5fCm2CRKz0p31qIzmd5pVxzJ5VNirJKQ/P408vp8mo1o9alovlSbCg1E+c/Pz604o+Pl0ol+fwpYXpudB6k6T5SR8aiyqOl/RBgW7vFXrakuSmHQnRVABZm9ASJjpXS7doYe0MzM5G5OpdttPLoKb7OcKGFw1rDg6JbAJnVnOrn3nf0p6O9cOSClsyPNxOv+RZ9p9K4tSnK/pvC0iVkyr4ozASSeRJ29KpcBbe4Lrt4RcueEHQ5EGWT6mSPIirS9dWCXIKgFzJ3XYek1k8V2we4SLSqqHRWJAkTvqdvnaok0XGy/4jdEqg3Ak+QG5PzzrNcUx4AuXJ8IO/mDt68qPA2e+znODkjMFfMxJnLmI0UabCqjtDgrl8W8HYtk53Vrrx4URWk69dKlZZfBrsbezrbaIzAwPZNRuFL3gRtzqPeDofcKjccxoRh3cHu0yL/E50j2DWl4fGLhkBYyLaF3PXSFHqSTTxeRfCo4pw0F2IbKwYm240y6/ZPVaY4fxBkYWsSoRzojD7Lf8Al97+9XHDQbwRm2uIxYTtry94qlbFJnbD3gHs5zbJJHhcGIPQ7QabQWX93DNHh+2NVnY84PUGmeH3xdGYCDOVgeRG499TuG4ZlVrLGQn2G3JRjIBPltUThiZcVio+wWWOmaBMeVTQyxOF8hOketUPa7gQxlpkEBiMyafYdfP+L860n1mGCMNCBB8+an8jSMThs2o6yI00/WqTrKJrs85tbIJVgQymCOYI5U0y7/D1rS9t8CbWMvAzDHvB5g8/fWfK+tepCW5WcklTojXFHt86bIgxrtUp16f3pll86GgTG8vrtRKPM++jI/CgG/iPupIVDYG+1LurBO29BeeuvI8qVdO+utVSH+w7Gmp2/SpyDaq9d/n4VLstUtWBJyipmASbibftEIB1khwYjoY+NQkM1Owj5Wtka+NP/wBAQKzQmegu0K3LjWktNlNy6UdoJyKqsx9JyxPnFHj2uWilmzbe9pIMiAB98mBpOg502gZ8Tfto5QModiANNYjXZiJEjpV86xGXlt+lcFbrZ13VIyWG4RiZxFzEZIdQsCToGJbyiDHsrkHGOF4i/j7tpYzATL7BZyrrtETAFehsVjDERvvWUxXDLYuG5rmIjxHSKHt03az/AEuMpSMh2TwF7Bm7NwMt23kYAZQCshX9dx6Gmj2ma2SjXLiawZI+BrZDAFx4FJPTlHrULH9m86kPbUjaCQfURWVuTsqkjL4Pi1hryr3gLEkgEzA8+hqdxxLt6baEC3KljzeOQ8hVVjPo5XMGtk24M6GdZmROtXXC+zeImDiQRyldfT+1W0vgrLbh1wq+YDwpbyqoOsATA82bkawdo3BxBlcSb+Yuo2BJJk+kir/iOHx+Eulwv1jDkxK8h/EN+W9KwWPDubxtAECWYkGB5xuKbbTyJGhwPElyr4iWVQrE70VzHKpLToJZvZuTWYw/EBdu5UIgSWjy5edXPE8ZbTBMSgY3lZQCPtctfLnULJWEXnD763Rmn2dByNSsECpdTJGYkE9GEx76zXYdiqKDytwSeoOgrVNdUQegMepq0Q2cx+lnBQ9m7ESDbP4iuesK6x9J9tnwgYD7NwN6A6GuVsNa7fHl+Jz6qyRytNutPMPOkFdK67MSM/SaCbcqdcelNZPMCopPkrkZadef9aBnXSI/OkHnpRsBrE+tG1isWRr88ufpUm2/sFRJ3pwaT76lhhk4XP61YcOxAV0J5OpM+TAifbVKj6aafO9SBdAk8tZ3/tRSYHpjsxiO8fEHo6jy1Xl61etvWe+jrDMnDsPnnvHTO8xMttt/CFrSZwK4oxpUzdu2RrhBP5Gq69eXMYC6elTXugtEVX41rYuIumrCs55RpAfxWIIUBRv+f6VDTDsRmue6aXxnjFuxE9Y/SqDinaGdFPsqXVjVlg5DEhdYmnMJbEae/rPOqXC41QA0kMNSRzEbH4VK+uErnQgDlGmY/wBKSGaLDuNpFRX4Va8f+GoDzmgRM01wy/bcQCcwiQep/Han8XcKqSNa0buOSVzSONYkNgcXlfYMSNNHU/nGhqdjOKHFMqLPdW51O8HULp0/CpX0i4c3Ldu+onunObyVufpNQ+AcPBRcoMMSTG09KyTtWayVF5wTGhSANAeX51p7mIVQCTrp7PKsVwtTnkwI0jz8/SpXE8VmvC390Zm9enuqctj+ZNTxvDrdsXFiZQ6ecaVwp1ifKumntCO7uNMQD+grmbtMnrrXZ4z5ObWQ1lmmiIp2g2tdyOYjOtFkPUe+Pzpxl5UyUHOKf8GiBOnto2ETvSKFXRIrN76cU6+opmiBo2oCSp5a04HkR1+TUQNTyNIFZONFX2d97L9q75wlm6htvbVArIZB8IhgG5NpMRWvwXH7V+33lttNoYEGfQ15+7FYq63fYZJ/xULIv8Sc/MkaGuppxDEPYC2jbs2baqoDISQwHi1OhFebrXpya/6jrglJEzj3FWsnPOnODr7KzY4i74lLsk2rZzMx2j15SaqcZ3hDd5/iQNCoMFvLkK3djhCW8DaQag2hJj7WYST/AErmT5NmqMx2t44jOFYjKTIM7jcFeROsgVS4jiysVcHQAAsdBOutW2D7HpAzs7KB4VJ2FZX6TOFm09vIp7oLrG2Ynrz/AKVpCG57bJeFZPv9qbQ8Kk3G5Bdvadqh4zj2NZVzW7lq1sCqgwPNt/wrH4dmEMhyn5610vsfxjFFBla06/ddD7pG3tronpxhyTF9EXguLBCtavsGAB1YkEen3a0/BePMGexeGrbEbT1Hr5VT8U4MrMb6K2GYnxQQUJ9Btz2pfB+HNcuKC0Zenz8zXLJZwWv2aY2FYlHAZWEEHQHWD6VBwvZlbC3O7d/skqusrufQnTQ1Z91DCeR+TV5esZoYNsNRyiKqKwObOb8Jtu1vMPt5hM7671Ox+EbK1y3GZT4yR9r+lS+IGxg7hZgFUZfD5v8AM1b4l7TWGa34gwml8A5X2nujvCq6CBmHnVGRVrxp5vXD5x7qrWFd2ktqRx6jtsj89aHwPzFBhSH+fSuswDZKayjyp0P76LXkhPnpQ3QyloUKBrWhBUKOipgHTttojWmhS7fL31MkM3P0O2S3FLeuipcY+WgH513zHWyo8Ox8gR8a4n9BtxV4i8xLWWyn0IJ19tdyvXhoCdzXl+S0zp0mYnFcMe5eyMxyk7DTX2da2uKwyrbVNIUAD2CKb4ZgDnNxt5MeQ5UXFLvjVd5YD2c65IQpNv6aylbSXwp8bbhSVgQQI+BpPaHs7bxOBdMoLECGO4bQz5EflVhiLIIjfWfUiaRxvE5MI0GPGonynn+FbadJthJ2kjzhcw5tubZ+0jxqIIy8/wACJ61sOBYllIDNpOvTUfGpnaXgovsb6mLnOP3gBpI8utV9lvCAwho1o1NTckUaB8cbwFoHwKZEfhWt7O8NC2i+WWY6RoR0rEcFmdK6HgcXltgAiI186zg/rBvArEYPMVI661IuEqYERBBp21ezKSN6ZuHMYHnrykCra6Jt/Tnv0l2Fe9YNseMjxgdOU9TvA86vMPhe5wYDiIQtHQchVhw7gtslmxH+LdJ32A+6AKz30i8WKoLIPjceIfdUbe+iMXJpDcqRzm6xJJPMk1HanmFNE13UcdjL0yx+FPN1pthprW6IGp93P56Uhh5UsnQ+VIMeXtj9abBFXRmioGthBUKOhQAKXbPlSKetDYx7ZqJcAXXZDjH1TF2b5nKrQ4G5VtGk+Wh9lei+H3e8Kt+6dQeo5H0ivMWGslyFVZZmCrtqWMKNeRPOvSfAuGfVLa2QzMERdWMmf3hpyB0rzfMSpM6tF8o1S3BMCs3xS6RiE5gefXTX31JwWNAfM5AUA6/lVfxLiNg4i2BcRmJIifb+X41ySnuSNYx2stWT21lO1HECFKkwC2u8TuK2iKNJiN9azHbXDi5h7qW1zEDOmmuYGdOk7VU1SCDyZCw+4BnWYprF4DMJAqkwGOKsQ2hHvHqK1fD7wgE/2qUuymUfDL5V8rCINab69A30quxmHE5gBM0uxh2aKVlKNGkwHEwtpmOuoCgcydhVwjZbYkgKF19TGtZfG4c2+5LmEN0BokcpSehmtDjMKtxHtltCuVgNCARow860WERKrJwATM5A8IPwEzXCOM8Qa/fuXWM52JHkBtHlW87UY6/hcLka4bhPgBOmh0kx5VzONNK6dDsw1cYCemXNLemHreOWYsSxplqW50pBPWt0qJCn8f700fUfPtH4Ut/60lZjSP8A7Uf0CsoUKBrUQKFChTANBJp1eUbmmQaUhgzUSQ0absTl+v4QnQC6Jn+EN+YHvr0NetlkTLq0Ae19TPSK86dkQ7YvDC0JuG4oSev709IWT7K9HcIxCxcaZCNlB01yiJrzvM5jFnRo/WWGC4eqL4gCxHi6egrD9rOyls5nW4EuKMwK6GBtK860uN48ircbMpKqXiRsPymszwjh6Yuyt43VNx7me5DaquoCekEVxS2vEUbxtO5ETB8evHBKgdRdYwpIkkAwSBy9tS8HfKwhdmd2dXdtdhsBsBMwP4arO03BcPh8RbaxdXvdriM+hB6fdOp0pFjGIXuWyZDqrqSRKMN48lIBHqaNvZVr4TL3B7V9Wzr47RW3mGjDbXzGs1Hu9nbtsA2mFxTMDQMI+FWacUTv7TGIxFko4HNk2b4n4U5wLFpctNJIykCZ5fZf2zJ91XSJtlPYsFRLqwAMkkaaDUeW4q94BjFDJscxeP8AxMCam4nA94rWs37W0wkdV2+BHuNY7hdy4TpAuox0n99DldT5MNj1oSrI3K8GxwzC815LkEZ/snmORHlTlqyve5YMqBlJMmNiJ5gaVExmP7vJfGmwcfdPKfLlVrbxilwdCcuYHQCGiqx9Iz8KztDwoYnCXVYeIKxDcwU1BHurh+aQD1rvlzHBbRJ1kMNOutcZ4pwG5akjxrqdB4tTJ0HLWttKUVgy1IspHqPcPup5zUVzyrs00YyCJmmyaNmptjvWokgN7duVIkc49s+z4UGaeux/v50EOnP2CpX6HRBoGgKDVsQChRUKYB0KFCpA1H0b4tbXEcO7ERmKgkwFLKQGPlOntrsGFW4MDcbKTNx439unSZrg3D8PnKptmZVHqzBfzr0tjMWiEYZ5lUUIYkMQNvUROsb15v8A6EVabOnx2+DjeM4v4SAQANGBGu+sek1L4Z2R4mbP1i0LeW4squbVlOqnLESdDJNaLi/Yg4u4ndeFXJ7wkfZUNqZ2zjYdZ8q2/F+CXUtquEJCooVUnQBRtr6VywUVC0rOmUs1dHGsV2Z4o9pna1AB2EZz1YwTAqju8OxqKTBI2JB1+TpXUMTwviskFCwPJXAb26x7BUG3wjGAkXrLQRvofw/vVrUxW1EtPs57hu0j5kJhWUFVYcp0Oh5mrvhvG2AWwkRsznlrrB/eJqB2q7K3VY3Ldtyp1KhGkEneI1FNdkuGtfcq2iWAbjAyCxnQEb7yAK2lCEobkQpNOjsPCuItda0F0S2IDHQnQDXrpPvrKdurj2eIrdtiRfCsN4lfC3pp8avOzNk51752GgK21A8Ma+ONztp5GjwuEvBnFyz39u2zd1dkAhW1+yehMezaudPBZJdzeW9bjRkIMdcoMe/8ai2zeWxhkyzdYBZ5QurAnlT9oEYkYcnIQuZoPiObXfnNaHHWBACiO6ZSNtiNal5KuiHfwcBZiZLaTAPt3rHX8ce+uq0aMQPn0rd4lICjpPu5VyvtXeezjLhVCyOFeF31ABOvmDoKWbwCyhfEeEWrsk+BjuR+lZjiPA7tuWAzIP3hr7xVlb40jaSQeh0qXbxWUkz7OVaQ8icOVgznpJmJb5+eVIZ/Otff4fYvk5hkfeV5z1qqx3Za6s5GRh7p/Ku6HkwmuaMHptMos3OZ3pAb+Jh5U/jMI9ow6lSOo01212ppSI/d9orSxURKNqI0ddJiJNGpoTQFAB0pU/WiSnAdBp/WoeOBlhwoxdtf9y38HXWvRWGw/eY57r/YtppO0tI05DSZjXavPvDOFk5XcHUrkRYzMSwgGfs6xXo66/dYVixhsuVoj9oQBlG8mdK83y2pNPo6dJVf7J9pjAW2MoIknmJ5eTHeegqXcuxO++Uewan4VU3rptnCqYkuFaJ3yEaeQPWj4pjxatK7HQXCXPQBjJjnWMZUmU42yzdoYDmRJ8hH6xVZxLFnu7rL+6ukGCCo8Xu099V9njJvi53Zg/WO7aROVFA1G0yssPWpFvDC+Hzrkw4ACmf2kEyDO66CW1zSRSk28RKSrLJt9woBMAeGYH3o09PFVHieEWkxtu5AXvBdS6BHj7lQUZvSSI9KlY3iIYiNLIMljoHjZE6qIBPpWW7dccezaw922M13vi7KsSLbiDodYYQPXWnCnYUy8t4sZ5thVVTGijfn7fOrcOrZZeQTtCjUawf6VnOFYPD4rCozl0VR4lkqQxOx2PT31Q8CvPh+JXkfOLdtdFZizKrQRc13/IChJjeSXi8bn4sxXXKVtzykCSPjWs4njFXv25JbRj02MVS4PhNlbzX1uByzFsq8iddehI60/isEbiXATpcbM0c8uyA8451F4HWQ8HizcUOZ+zBjYk7+6sV9I47oWbwHNk+Ay69CQa2ljD5ECDRdwDqeuvSqLt9ge9wNwRJTxr6jX3elKCV5KZhIs3ozAA+vUfEVGucPe2f8NtOh1/tWZtOykHp+fz8KnYbibDnBAiSSdK6XoSSw7RKmmWDY8hvEMvQ1a8P4sVmTmXpVM+NVwM/w+dKjYuybeqNA0qVpp4eGU6o3aBLikpBHNG1Hxqhv8Aw2Y+Fl/hDNAqm4bxa4hBBA0Pw6itjh+0NhlBdQGO4gn4jSlsnDgjamcvoGhQNewcADRClIpJgCT0FW+F4XlIa7/ppTmorJUYt8EHBYF7h8KyOvKtBwrgQRe+chguwI0LfmBVpg8CbhVR4V5AVZcRsAlLCTG2nIczXnavkylwbw019B2FwxfGWb1zmWidhCmDHUcjXWcNird7xGDatEQTEFlElj/l39axvCsCLduY0UQJqLjMd3eDxC2mliwPpO+nSRXHqSzg3Ss0+E4gcRiGxTStiyYT+NoIAUcyZkn086a7UY4W7KW3IzEMzz/FOnxiq5+0FqwluBmCrksKToFAEufvMST7NK572n7S94WlsznU/PztSSbdIdF59GPCHxAxeW9dtC2ylVUA5t+vP0611Hjj+G1ZQmMoygbNAgCPcYO9Zv6LFFvh9hy2Y4h3JOugVG8J9BbNUnbDtTfw19b2RXw8gW2GhldweoNb6i/JpELLskOHuXiMxK22ys76AZY2A232qNxtgbyW1YsbjBrjclW15naTFNWOOrimBt2b9q3dY3WZxpcfScpGmVYFW5xAuplW2WE6toqxz1O9Zbdrplt2TuHOWtWhl0fESf8qywn3CoPbLhlz67avYa4VvsCGDEZMi/HWTUvh7MbyEgKtsFUQGd92JHM7elUeO4xmxZYfZQlQT1B1HlrOlJzoEjV4XDXUtt3ht25gnul1PnJ2mp1/EDQwIA2EDf86qVxb3UaFJJjU7Rz9lJS0zuoJ8C6sevQD8aL6HXZYIsgtG3zrUbidoG2RvIj9anniiImQL7etVmKeQYO/KrpJE3ZyPj/AYc5QfOKzrWhzGvTb3V1niWGDAiJPOsfxbhOjQNRWmnrOOGDpmRKladXFxpy/DzosShUka6U0SOvw+HsrrpMl4Jkq0aR5axr0jepNsFRGYCPWqkaba/OtLXEEbT7yPgKWz9h7EuUN43Cm2xU69D1pu1aLMAokmtzjuFhgw0g8uh6jzqNwng+RAG0O7dT5T0ql5S2W1k5/U7GOHcN7sHKJbYt+lXGD4WoXOxzHzpWKPdrA+0dh0/rU7D2ctoDma4p6km2zdJJE3guHgNcPLal8Aw3eXXc7DQVKZMtjTnV12awOW2ojU6msyhjjr91bAB1NZ7slhBee5m1VpT1/tUvtljpd+iirfsDge7sByNYze+skrbZpdIz3aTsViltKizc1JtldSAf3W/I1y7GYR0crcUq0xlI1869FY3Hstqe+yax4hKidhI1rjfaVr1y+SQGbbOpkATMjzrp0dWnVYIcX9Lfs32kjh9uyDFzCX5yyBmQg6x+8ACwPs5VB7UXDfwltbbyVIhCfEcs5oX/wAgZ8vOs3cwZQgrLOpk6xz68gdRWzx1zC38l7DzZRlAuWk8JRhIfznbbeZpz2qXsQqxtGOD8WvNh7eBJYPacLqZy23IJEDyMehq8KZrrB7rWrSkqpyyJXQ5j+6J5ECqDFdlbK/4mFxThtTry9sT76YwGNvW7jOpuuuhF6JDA75hGo6HyrOaUm5J2XHijqXAMJaSD3ouGJERrsQdBvWV7T8JNi6+ItjNaZpMn7LMddOdGnHbqIAVVc3OACepgbVPt32uWsjAG2TOvOs4u8DarIrs9xhnVlEk/vRtH5CrO9iwohagLdC6CACI00pm5e1qlGhbiRexBI2ioz3XAonubUbPTomyJcLk7RUS9gi3Ori23iEjQ1Lt218vXpRQGFxvZM3NZ9wrO8U7J3bWsqRz6iu02cKNZqr7RYZMp6dfjWsJSjhEv9nDGBU66UjLVtx5ALhj59Kqx6/jXXB2rIaOnWRnSeY0PWlm3lBY8vxocGWWZeoNP8at5UC8ySa87cqNKKvBYZneTqZq5xlnUL0pPA7fiFTDre9tHwCdisPJtW/bWjsgJbZuQGlQjhBKvzAqXxlSuGgdNfbUt8lo5lxom6wXm7xp610xk7jDKvWB7qxHAsB3mPRTtbGY+vKt32iJLKo5U4r8BPMiux3ELdq2neRldgrTtB61g+2NjDW7sYa4QsSVnwyeh6Uv6SLjsbdldok+vT1rnGKtOGKkNI5ela6Wju+0EpUrNN3yZdWRdjpqSfWqnDXst3KwYIZI1I9oI51Gw1zKZ7tieg29acxaXWysykbkaaeVbrS2ur5J3KrL+zYVmBLu6xohYkT59PbWhw+MvXLXdsuTNpy2B5cumtZfg+EYEEyV3I8+fv8AOtZh7gBEbcv0rlkqeWU2O2uGiRIzEDcnoTsOlWk5Vioy3hEk7U1exubaI2oTSFyHfuaxRhppoJQYx6U/6IfV6Jbs6Cq/EY0DajsY6dxU2gLNDUpCdqh2CZnlT2Y00Bb2XP6VUcdaVInY8+g5U9dukDeqfieJJB13rTdRNHPOKjxabemo/X+9Vy2x5e8/ka0+IwWskn59dudR2wwGkL7Sf1rWGqkqE42ehrPYbBKZW00/9y5/NS8V2Lwdwy9tif8AuOPwNaGhXR6tP/KMN8uzPWOxmETVEYH/ADufxJpVvsfhQ2bKxPm7flV/Qp+uHSDfLsr/AP8AjWYAymB5n9aViOE2nEMpj1NTqFL1Q6Qb5dlJw7srh7Nx7iqxd9yzE7dOlTbvCbTGSpn1P61OoU/XDpBvl2ZninZjAZ1u31CksqKWuMAWYwqgZoLE6AVS4bs3wTEX2t22tXLwJzIt9ywymG8Ibka1Xabs/ax1kWL+bu86OwUxmyMDlJ+6YgxB6EVhPpL+spg3dcDZtLhCGw1+1iYe0FYKrLbFoAKVgG3miNNYFHrgviDdLs0w+jrh4M9yf9y5/NR3fo8wDaGyx5/tLn81U+H7ScQu4/6pZbCKv1W3iQ9y1dYw+RSpC3VE5iTIjSNKpcb2+4nbtYu5GBP1XEjCkd1f8bMYzj/F8I1GmvPXansj0G59m0t9gMCogWmH/wAlz+anB2GwQ/5Tf7lz+aqHjva/FpjcJg8O2Gc3ZtXbrWbpRL9tQzhSLokQR4NSuksdQK3s/wDSDjcULli0uDfGh3CoRet21SywV3csxNxmLDKixAkk6QV64dIN0uzZDsTg/wDpt/uXP5qL/gjBf9I/7j/zVAsdosUvFLmEvnDpZ7o3rLBLme4sajNny+Azm0EiIAqktdteJC5gEazhHGNe7kdTcQG2n2GCszESuW7Osq4WFIzFeqH+UG+XZrl7HYQf8s/63/WibsbhDp3bf63/AFqH2H7R4jEXMXh8Ulpb2FuKjNZLZHDglSAxJUwOZ51rKfrh0g3PszTdhMEde6bT/wBy5/NR/wDBGE5Iy+jsfxJFaShS9UOkG+XZn/8Ag/DREP8A6jTn/CWFiMh/1v8ArV5Qp+uHSDdLsoR2QwvNWPq7frTN3sPg23tt/uP+taShR64dIN8uzKN9HeAO9p/925+TUr/0+wH/AEW/3Ln81amhR6odINz7BQoUKskFChQoAFChQoAFChQoAqu0HCWxCDu71yxeWTbuprlJEeJD4binmD7CDrVViOyt3ElRj8SL9pGDizatdzbuEbC8C7m6oMELKiRqG5ChQAdjstdXijY/6wmRrXcdyLMRbGoi53n2gwBnLtpHMZnHfRfiLtvE22x9vLib4xFyMIQc4Mwp7/RdvPzo6FAFvxXsPduXcDds4izY+pK2RRhiys9wRcb9sCFMA5ZJmSWYmoOD+jW6llVONBu2sV9bsXVw+XI7H/ERx3pL23EeEMu2pI0oUKAEdscFbx2JwuC71zjbJV792yj2wtllHeS0NlFwaKoY6kTTP0k3gvEuD27V6zYuK12M4UqgdUVCbeZfCxVlXUajTahQoA2PZfs4MILrs5vYi+we/eIC52GigKNERQYC6+pq9oUKABQoUKABQoUKABQoUKABQoU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data:image/jpeg;base64,/9j/4AAQSkZJRgABAQAAAQABAAD/2wCEAAkGBxQTEhUUExQVFhUXGR0YGBgXGBgdHBocGBsYHhsaGxwfHyggGBolIBcXITEiJSkrLi4uGB8zODQsNygtLisBCgoKDg0OGhAQGywkHyU3NCwsLCw0LCwsLDQsNCwsLCwsLCwsLCwsLCw0LCwsLCwsLCwsLCwsLCwsLCwsLCwsLP/AABEIAPgAywMBIgACEQEDEQH/xAAcAAAABwEBAAAAAAAAAAAAAAAAAQIDBAUGBwj/xABEEAACAQIEAwUEBwYEBQUBAAABAhEAAwQSITEFQVEGEyJhcYGRofAHFDJSscHRM0Ji0uHxI3KSkxZDU3OCF2ODorIV/8QAGQEAAwEBAQAAAAAAAAAAAAAAAAECAwQF/8QAJREAAgIBBAMAAwEBAQAAAAAAAAECESEDEjFRBBNBImFxUoEF/9oADAMBAAIRAxEAPwDkqCl3hqaSkfpSr8TW9mf0aEzTg6USgE6U8iUmMNV93Si9tGvWlZf6e+sZFDZH40n0p4fPrQbr5fPpVRQmMMu8Ui5z6npzPSt/2a+j67eQXcQzWrZgog/aMOrA/YB99bPC8Hw2GAWzZWfvbn1JOp51lqeRCOOWaR05M4ecM8wUaToJVhJ6DTWtBw7sNjb2U92LYI0Nw5fwn412TgOGIZ77FGV9AMslI5AVZXwXJ8J9u1YS8q+EaLROYWPoxQABrrEgamQBrvFNr9G9tTq7t0iPw3roxGQSVUjn1plnRlm22+npHXoay98+y/VE5tiewVofZe4CfT4gis9xTsfftyyRcXy0b3GuuYzDO2QsfCwMk6FY1zE9KqUR1t594JHiEgrMKw6E1a8iaE9KJxq9YKkhlZfUEeu9JFvl5cq7ZisBhri5LqQDrqJBPkdxFYTtN2KayO8w7d5b1JX95RyI+8PjXTDyFLDMpaVGMC8/KhHyKcGvSjXltW24zcWNlfSkEU/H4/M0TLv67U1LsTI9CKWy6mKQauwBR0VClYE1Fkn59tKvL5c6UIo3O+lTYvolB/en1WmlEcqetj37x8+2kwCilD+36/hQA0+dddT7qUF8vnefjUsoQq/299bH6NezH1q93txJw1omcw0e4Nl/ijc8tqqOynA/rmJtYeSMxzOywCqL9og8jqAP8w6V6ItWEsW7dq2gUCFVB8Sxjfcz1rPW1NsaRUItvJS4tyDGQsY0UD9dI9ai2OEMRmu6HcJocoP3iNCd9BpWlxV23bOpEnXz91ZrEcWa9cy2FmNSToNZALcwNNPQ15jVfTsjbCKZNEbQbRp871Y4PEuqkXIOvhI385HKlDAhUV7hztpO+XzCjy6mq+9h5vASYkDQxpTDklXbYeSYiZJ6AfjVBwO/bdbjzCh2LDaIOmnnpWi4pYCLEcvzqnxOEXvGAUCVIkaT5Ec6dUJEe5xJbhDZZTZR09lT7aW2HicRyBiPcKq+GtZuWlUALdT7Sncx+8PKlXLJIiRHP86EBZmxZc5AQY1BA0U8vXpUKx2eKTDMwLSJ5DmN/Wk4ZTPPWDPnyPtosOXBYBmBB2k6+tFgc27c9lXtXmu2km2RmaB9ifLpWPy7fCu8GwzXCXkhxAnrG1cu7c8A+q3xk/Z3JZf4WH2hXboau78WYyhWTLBdvwoiN9OdPlRHxpDJ5fP5V0tGFIaYHoKbdT0in43mkMm+lNMKrIzkNGaUUj3USr5fCm2CRKz0p31qIzmd5pVxzJ5VNirJKQ/P408vp8mo1o9alovlSbCg1E+c/Pz604o+Pl0ol+fwpYXpudB6k6T5SR8aiyqOl/RBgW7vFXrakuSmHQnRVABZm9ASJjpXS7doYe0MzM5G5OpdttPLoKb7OcKGFw1rDg6JbAJnVnOrn3nf0p6O9cOSClsyPNxOv+RZ9p9K4tSnK/pvC0iVkyr4ozASSeRJ29KpcBbe4Lrt4RcueEHQ5EGWT6mSPIirS9dWCXIKgFzJ3XYek1k8V2we4SLSqqHRWJAkTvqdvnaok0XGy/4jdEqg3Ak+QG5PzzrNcUx4AuXJ8IO/mDt68qPA2e+znODkjMFfMxJnLmI0UabCqjtDgrl8W8HYtk53Vrrx4URWk69dKlZZfBrsbezrbaIzAwPZNRuFL3gRtzqPeDofcKjccxoRh3cHu0yL/E50j2DWl4fGLhkBYyLaF3PXSFHqSTTxeRfCo4pw0F2IbKwYm240y6/ZPVaY4fxBkYWsSoRzojD7Lf8Al97+9XHDQbwRm2uIxYTtry94qlbFJnbD3gHs5zbJJHhcGIPQ7QabQWX93DNHh+2NVnY84PUGmeH3xdGYCDOVgeRG499TuG4ZlVrLGQn2G3JRjIBPltUThiZcVio+wWWOmaBMeVTQyxOF8hOketUPa7gQxlpkEBiMyafYdfP+L860n1mGCMNCBB8+an8jSMThs2o6yI00/WqTrKJrs85tbIJVgQymCOYI5U0y7/D1rS9t8CbWMvAzDHvB5g8/fWfK+tepCW5WcklTojXFHt86bIgxrtUp16f3pll86GgTG8vrtRKPM++jI/CgG/iPupIVDYG+1LurBO29BeeuvI8qVdO+utVSH+w7Gmp2/SpyDaq9d/n4VLstUtWBJyipmASbibftEIB1khwYjoY+NQkM1Owj5Wtka+NP/wBAQKzQmegu0K3LjWktNlNy6UdoJyKqsx9JyxPnFHj2uWilmzbe9pIMiAB98mBpOg502gZ8Tfto5QModiANNYjXZiJEjpV86xGXlt+lcFbrZ13VIyWG4RiZxFzEZIdQsCToGJbyiDHsrkHGOF4i/j7tpYzATL7BZyrrtETAFehsVjDERvvWUxXDLYuG5rmIjxHSKHt03az/AEuMpSMh2TwF7Bm7NwMt23kYAZQCshX9dx6Gmj2ma2SjXLiawZI+BrZDAFx4FJPTlHrULH9m86kPbUjaCQfURWVuTsqkjL4Pi1hryr3gLEkgEzA8+hqdxxLt6baEC3KljzeOQ8hVVjPo5XMGtk24M6GdZmROtXXC+zeImDiQRyldfT+1W0vgrLbh1wq+YDwpbyqoOsATA82bkawdo3BxBlcSb+Yuo2BJJk+kir/iOHx+Eulwv1jDkxK8h/EN+W9KwWPDubxtAECWYkGB5xuKbbTyJGhwPElyr4iWVQrE70VzHKpLToJZvZuTWYw/EBdu5UIgSWjy5edXPE8ZbTBMSgY3lZQCPtctfLnULJWEXnD763Rmn2dByNSsECpdTJGYkE9GEx76zXYdiqKDytwSeoOgrVNdUQegMepq0Q2cx+lnBQ9m7ESDbP4iuesK6x9J9tnwgYD7NwN6A6GuVsNa7fHl+Jz6qyRytNutPMPOkFdK67MSM/SaCbcqdcelNZPMCopPkrkZadef9aBnXSI/OkHnpRsBrE+tG1isWRr88ufpUm2/sFRJ3pwaT76lhhk4XP61YcOxAV0J5OpM+TAifbVKj6aafO9SBdAk8tZ3/tRSYHpjsxiO8fEHo6jy1Xl61etvWe+jrDMnDsPnnvHTO8xMttt/CFrSZwK4oxpUzdu2RrhBP5Gq69eXMYC6elTXugtEVX41rYuIumrCs55RpAfxWIIUBRv+f6VDTDsRmue6aXxnjFuxE9Y/SqDinaGdFPsqXVjVlg5DEhdYmnMJbEae/rPOqXC41QA0kMNSRzEbH4VK+uErnQgDlGmY/wBKSGaLDuNpFRX4Va8f+GoDzmgRM01wy/bcQCcwiQep/Han8XcKqSNa0buOSVzSONYkNgcXlfYMSNNHU/nGhqdjOKHFMqLPdW51O8HULp0/CpX0i4c3Ldu+onunObyVufpNQ+AcPBRcoMMSTG09KyTtWayVF5wTGhSANAeX51p7mIVQCTrp7PKsVwtTnkwI0jz8/SpXE8VmvC390Zm9enuqctj+ZNTxvDrdsXFiZQ6ecaVwp1ifKumntCO7uNMQD+grmbtMnrrXZ4z5ObWQ1lmmiIp2g2tdyOYjOtFkPUe+Pzpxl5UyUHOKf8GiBOnto2ETvSKFXRIrN76cU6+opmiBo2oCSp5a04HkR1+TUQNTyNIFZONFX2d97L9q75wlm6htvbVArIZB8IhgG5NpMRWvwXH7V+33lttNoYEGfQ15+7FYq63fYZJ/xULIv8Sc/MkaGuppxDEPYC2jbs2baqoDISQwHi1OhFebrXpya/6jrglJEzj3FWsnPOnODr7KzY4i74lLsk2rZzMx2j15SaqcZ3hDd5/iQNCoMFvLkK3djhCW8DaQag2hJj7WYST/AErmT5NmqMx2t44jOFYjKTIM7jcFeROsgVS4jiysVcHQAAsdBOutW2D7HpAzs7KB4VJ2FZX6TOFm09vIp7oLrG2Ynrz/AKVpCG57bJeFZPv9qbQ8Kk3G5Bdvadqh4zj2NZVzW7lq1sCqgwPNt/wrH4dmEMhyn5610vsfxjFFBla06/ddD7pG3tronpxhyTF9EXguLBCtavsGAB1YkEen3a0/BePMGexeGrbEbT1Hr5VT8U4MrMb6K2GYnxQQUJ9Btz2pfB+HNcuKC0Zenz8zXLJZwWv2aY2FYlHAZWEEHQHWD6VBwvZlbC3O7d/skqusrufQnTQ1Z91DCeR+TV5esZoYNsNRyiKqKwObOb8Jtu1vMPt5hM7671Ox+EbK1y3GZT4yR9r+lS+IGxg7hZgFUZfD5v8AM1b4l7TWGa34gwml8A5X2nujvCq6CBmHnVGRVrxp5vXD5x7qrWFd2ktqRx6jtsj89aHwPzFBhSH+fSuswDZKayjyp0P76LXkhPnpQ3QyloUKBrWhBUKOipgHTttojWmhS7fL31MkM3P0O2S3FLeuipcY+WgH513zHWyo8Ox8gR8a4n9BtxV4i8xLWWyn0IJ19tdyvXhoCdzXl+S0zp0mYnFcMe5eyMxyk7DTX2da2uKwyrbVNIUAD2CKb4ZgDnNxt5MeQ5UXFLvjVd5YD2c65IQpNv6aylbSXwp8bbhSVgQQI+BpPaHs7bxOBdMoLECGO4bQz5EflVhiLIIjfWfUiaRxvE5MI0GPGonynn+FbadJthJ2kjzhcw5tubZ+0jxqIIy8/wACJ61sOBYllIDNpOvTUfGpnaXgovsb6mLnOP3gBpI8utV9lvCAwho1o1NTckUaB8cbwFoHwKZEfhWt7O8NC2i+WWY6RoR0rEcFmdK6HgcXltgAiI186zg/rBvArEYPMVI661IuEqYERBBp21ezKSN6ZuHMYHnrykCra6Jt/Tnv0l2Fe9YNseMjxgdOU9TvA86vMPhe5wYDiIQtHQchVhw7gtslmxH+LdJ32A+6AKz30i8WKoLIPjceIfdUbe+iMXJpDcqRzm6xJJPMk1HanmFNE13UcdjL0yx+FPN1pthprW6IGp93P56Uhh5UsnQ+VIMeXtj9abBFXRmioGthBUKOhQAKXbPlSKetDYx7ZqJcAXXZDjH1TF2b5nKrQ4G5VtGk+Wh9lei+H3e8Kt+6dQeo5H0ivMWGslyFVZZmCrtqWMKNeRPOvSfAuGfVLa2QzMERdWMmf3hpyB0rzfMSpM6tF8o1S3BMCs3xS6RiE5gefXTX31JwWNAfM5AUA6/lVfxLiNg4i2BcRmJIifb+X41ySnuSNYx2stWT21lO1HECFKkwC2u8TuK2iKNJiN9azHbXDi5h7qW1zEDOmmuYGdOk7VU1SCDyZCw+4BnWYprF4DMJAqkwGOKsQ2hHvHqK1fD7wgE/2qUuymUfDL5V8rCINab69A30quxmHE5gBM0uxh2aKVlKNGkwHEwtpmOuoCgcydhVwjZbYkgKF19TGtZfG4c2+5LmEN0BokcpSehmtDjMKtxHtltCuVgNCARow860WERKrJwATM5A8IPwEzXCOM8Qa/fuXWM52JHkBtHlW87UY6/hcLka4bhPgBOmh0kx5VzONNK6dDsw1cYCemXNLemHreOWYsSxplqW50pBPWt0qJCn8f700fUfPtH4Ut/60lZjSP8A7Uf0CsoUKBrUQKFChTANBJp1eUbmmQaUhgzUSQ0absTl+v4QnQC6Jn+EN+YHvr0NetlkTLq0Ae19TPSK86dkQ7YvDC0JuG4oSev709IWT7K9HcIxCxcaZCNlB01yiJrzvM5jFnRo/WWGC4eqL4gCxHi6egrD9rOyls5nW4EuKMwK6GBtK860uN48ircbMpKqXiRsPymszwjh6Yuyt43VNx7me5DaquoCekEVxS2vEUbxtO5ETB8evHBKgdRdYwpIkkAwSBy9tS8HfKwhdmd2dXdtdhsBsBMwP4arO03BcPh8RbaxdXvdriM+hB6fdOp0pFjGIXuWyZDqrqSRKMN48lIBHqaNvZVr4TL3B7V9Wzr47RW3mGjDbXzGs1Hu9nbtsA2mFxTMDQMI+FWacUTv7TGIxFko4HNk2b4n4U5wLFpctNJIykCZ5fZf2zJ91XSJtlPYsFRLqwAMkkaaDUeW4q94BjFDJscxeP8AxMCam4nA94rWs37W0wkdV2+BHuNY7hdy4TpAuox0n99DldT5MNj1oSrI3K8GxwzC815LkEZ/snmORHlTlqyve5YMqBlJMmNiJ5gaVExmP7vJfGmwcfdPKfLlVrbxilwdCcuYHQCGiqx9Iz8KztDwoYnCXVYeIKxDcwU1BHurh+aQD1rvlzHBbRJ1kMNOutcZ4pwG5akjxrqdB4tTJ0HLWttKUVgy1IspHqPcPup5zUVzyrs00YyCJmmyaNmptjvWokgN7duVIkc49s+z4UGaeux/v50EOnP2CpX6HRBoGgKDVsQChRUKYB0KFCpA1H0b4tbXEcO7ERmKgkwFLKQGPlOntrsGFW4MDcbKTNx439unSZrg3D8PnKptmZVHqzBfzr0tjMWiEYZ5lUUIYkMQNvUROsb15v8A6EVabOnx2+DjeM4v4SAQANGBGu+sek1L4Z2R4mbP1i0LeW4squbVlOqnLESdDJNaLi/Yg4u4ndeFXJ7wkfZUNqZ2zjYdZ8q2/F+CXUtquEJCooVUnQBRtr6VywUVC0rOmUs1dHGsV2Z4o9pna1AB2EZz1YwTAqju8OxqKTBI2JB1+TpXUMTwviskFCwPJXAb26x7BUG3wjGAkXrLQRvofw/vVrUxW1EtPs57hu0j5kJhWUFVYcp0Oh5mrvhvG2AWwkRsznlrrB/eJqB2q7K3VY3Ldtyp1KhGkEneI1FNdkuGtfcq2iWAbjAyCxnQEb7yAK2lCEobkQpNOjsPCuItda0F0S2IDHQnQDXrpPvrKdurj2eIrdtiRfCsN4lfC3pp8avOzNk51752GgK21A8Ma+ONztp5GjwuEvBnFyz39u2zd1dkAhW1+yehMezaudPBZJdzeW9bjRkIMdcoMe/8ai2zeWxhkyzdYBZ5QurAnlT9oEYkYcnIQuZoPiObXfnNaHHWBACiO6ZSNtiNal5KuiHfwcBZiZLaTAPt3rHX8ce+uq0aMQPn0rd4lICjpPu5VyvtXeezjLhVCyOFeF31ABOvmDoKWbwCyhfEeEWrsk+BjuR+lZjiPA7tuWAzIP3hr7xVlb40jaSQeh0qXbxWUkz7OVaQ8icOVgznpJmJb5+eVIZ/Otff4fYvk5hkfeV5z1qqx3Za6s5GRh7p/Ku6HkwmuaMHptMos3OZ3pAb+Jh5U/jMI9ow6lSOo01212ppSI/d9orSxURKNqI0ddJiJNGpoTQFAB0pU/WiSnAdBp/WoeOBlhwoxdtf9y38HXWvRWGw/eY57r/YtppO0tI05DSZjXavPvDOFk5XcHUrkRYzMSwgGfs6xXo66/dYVixhsuVoj9oQBlG8mdK83y2pNPo6dJVf7J9pjAW2MoIknmJ5eTHeegqXcuxO++Uewan4VU3rptnCqYkuFaJ3yEaeQPWj4pjxatK7HQXCXPQBjJjnWMZUmU42yzdoYDmRJ8hH6xVZxLFnu7rL+6ukGCCo8Xu099V9njJvi53Zg/WO7aROVFA1G0yssPWpFvDC+Hzrkw4ACmf2kEyDO66CW1zSRSk28RKSrLJt9woBMAeGYH3o09PFVHieEWkxtu5AXvBdS6BHj7lQUZvSSI9KlY3iIYiNLIMljoHjZE6qIBPpWW7dccezaw922M13vi7KsSLbiDodYYQPXWnCnYUy8t4sZ5thVVTGijfn7fOrcOrZZeQTtCjUawf6VnOFYPD4rCozl0VR4lkqQxOx2PT31Q8CvPh+JXkfOLdtdFZizKrQRc13/IChJjeSXi8bn4sxXXKVtzykCSPjWs4njFXv25JbRj02MVS4PhNlbzX1uByzFsq8iddehI60/isEbiXATpcbM0c8uyA8451F4HWQ8HizcUOZ+zBjYk7+6sV9I47oWbwHNk+Ay69CQa2ljD5ECDRdwDqeuvSqLt9ge9wNwRJTxr6jX3elKCV5KZhIs3ozAA+vUfEVGucPe2f8NtOh1/tWZtOykHp+fz8KnYbibDnBAiSSdK6XoSSw7RKmmWDY8hvEMvQ1a8P4sVmTmXpVM+NVwM/w+dKjYuybeqNA0qVpp4eGU6o3aBLikpBHNG1Hxqhv8Aw2Y+Fl/hDNAqm4bxa4hBBA0Pw6itjh+0NhlBdQGO4gn4jSlsnDgjamcvoGhQNewcADRClIpJgCT0FW+F4XlIa7/ppTmorJUYt8EHBYF7h8KyOvKtBwrgQRe+chguwI0LfmBVpg8CbhVR4V5AVZcRsAlLCTG2nIczXnavkylwbw019B2FwxfGWb1zmWidhCmDHUcjXWcNird7xGDatEQTEFlElj/l39axvCsCLduY0UQJqLjMd3eDxC2mliwPpO+nSRXHqSzg3Ss0+E4gcRiGxTStiyYT+NoIAUcyZkn086a7UY4W7KW3IzEMzz/FOnxiq5+0FqwluBmCrksKToFAEufvMST7NK572n7S94WlsznU/PztSSbdIdF59GPCHxAxeW9dtC2ylVUA5t+vP0611Hjj+G1ZQmMoygbNAgCPcYO9Zv6LFFvh9hy2Y4h3JOugVG8J9BbNUnbDtTfw19b2RXw8gW2GhldweoNb6i/JpELLskOHuXiMxK22ys76AZY2A232qNxtgbyW1YsbjBrjclW15naTFNWOOrimBt2b9q3dY3WZxpcfScpGmVYFW5xAuplW2WE6toqxz1O9Zbdrplt2TuHOWtWhl0fESf8qywn3CoPbLhlz67avYa4VvsCGDEZMi/HWTUvh7MbyEgKtsFUQGd92JHM7elUeO4xmxZYfZQlQT1B1HlrOlJzoEjV4XDXUtt3ht25gnul1PnJ2mp1/EDQwIA2EDf86qVxb3UaFJJjU7Rz9lJS0zuoJ8C6sevQD8aL6HXZYIsgtG3zrUbidoG2RvIj9anniiImQL7etVmKeQYO/KrpJE3ZyPj/AYc5QfOKzrWhzGvTb3V1niWGDAiJPOsfxbhOjQNRWmnrOOGDpmRKladXFxpy/DzosShUka6U0SOvw+HsrrpMl4Jkq0aR5axr0jepNsFRGYCPWqkaba/OtLXEEbT7yPgKWz9h7EuUN43Cm2xU69D1pu1aLMAokmtzjuFhgw0g8uh6jzqNwng+RAG0O7dT5T0ql5S2W1k5/U7GOHcN7sHKJbYt+lXGD4WoXOxzHzpWKPdrA+0dh0/rU7D2ctoDma4p6km2zdJJE3guHgNcPLal8Aw3eXXc7DQVKZMtjTnV12awOW2ojU6msyhjjr91bAB1NZ7slhBee5m1VpT1/tUvtljpd+iirfsDge7sByNYze+skrbZpdIz3aTsViltKizc1JtldSAf3W/I1y7GYR0crcUq0xlI1869FY3Hstqe+yax4hKidhI1rjfaVr1y+SQGbbOpkATMjzrp0dWnVYIcX9Lfs32kjh9uyDFzCX5yyBmQg6x+8ACwPs5VB7UXDfwltbbyVIhCfEcs5oX/wAgZ8vOs3cwZQgrLOpk6xz68gdRWzx1zC38l7DzZRlAuWk8JRhIfznbbeZpz2qXsQqxtGOD8WvNh7eBJYPacLqZy23IJEDyMehq8KZrrB7rWrSkqpyyJXQ5j+6J5ECqDFdlbK/4mFxThtTry9sT76YwGNvW7jOpuuuhF6JDA75hGo6HyrOaUm5J2XHijqXAMJaSD3ouGJERrsQdBvWV7T8JNi6+ItjNaZpMn7LMddOdGnHbqIAVVc3OACepgbVPt32uWsjAG2TOvOs4u8DarIrs9xhnVlEk/vRtH5CrO9iwohagLdC6CACI00pm5e1qlGhbiRexBI2ioz3XAonubUbPTomyJcLk7RUS9gi3Ori23iEjQ1Lt218vXpRQGFxvZM3NZ9wrO8U7J3bWsqRz6iu02cKNZqr7RYZMp6dfjWsJSjhEv9nDGBU66UjLVtx5ALhj59Kqx6/jXXB2rIaOnWRnSeY0PWlm3lBY8vxocGWWZeoNP8at5UC8ySa87cqNKKvBYZneTqZq5xlnUL0pPA7fiFTDre9tHwCdisPJtW/bWjsgJbZuQGlQjhBKvzAqXxlSuGgdNfbUt8lo5lxom6wXm7xp610xk7jDKvWB7qxHAsB3mPRTtbGY+vKt32iJLKo5U4r8BPMiux3ELdq2neRldgrTtB61g+2NjDW7sYa4QsSVnwyeh6Uv6SLjsbdldok+vT1rnGKtOGKkNI5ela6Wju+0EpUrNN3yZdWRdjpqSfWqnDXst3KwYIZI1I9oI51Gw1zKZ7tieg29acxaXWysykbkaaeVbrS2ur5J3KrL+zYVmBLu6xohYkT59PbWhw+MvXLXdsuTNpy2B5cumtZfg+EYEEyV3I8+fv8AOtZh7gBEbcv0rlkqeWU2O2uGiRIzEDcnoTsOlWk5Vioy3hEk7U1exubaI2oTSFyHfuaxRhppoJQYx6U/6IfV6Jbs6Cq/EY0DajsY6dxU2gLNDUpCdqh2CZnlT2Y00Bb2XP6VUcdaVInY8+g5U9dukDeqfieJJB13rTdRNHPOKjxabemo/X+9Vy2x5e8/ka0+IwWskn59dudR2wwGkL7Sf1rWGqkqE42ehrPYbBKZW00/9y5/NS8V2Lwdwy9tif8AuOPwNaGhXR6tP/KMN8uzPWOxmETVEYH/ADufxJpVvsfhQ2bKxPm7flV/Qp+uHSDfLsr/AP8AjWYAymB5n9aViOE2nEMpj1NTqFL1Q6Qb5dlJw7srh7Nx7iqxd9yzE7dOlTbvCbTGSpn1P61OoU/XDpBvl2ZninZjAZ1u31CksqKWuMAWYwqgZoLE6AVS4bs3wTEX2t22tXLwJzIt9ywymG8Ibka1Xabs/ax1kWL+bu86OwUxmyMDlJ+6YgxB6EVhPpL+spg3dcDZtLhCGw1+1iYe0FYKrLbFoAKVgG3miNNYFHrgviDdLs0w+jrh4M9yf9y5/NR3fo8wDaGyx5/tLn81U+H7ScQu4/6pZbCKv1W3iQ9y1dYw+RSpC3VE5iTIjSNKpcb2+4nbtYu5GBP1XEjCkd1f8bMYzj/F8I1GmvPXansj0G59m0t9gMCogWmH/wAlz+anB2GwQ/5Tf7lz+aqHjva/FpjcJg8O2Gc3ZtXbrWbpRL9tQzhSLokQR4NSuksdQK3s/wDSDjcULli0uDfGh3CoRet21SywV3csxNxmLDKixAkk6QV64dIN0uzZDsTg/wDpt/uXP5qL/gjBf9I/7j/zVAsdosUvFLmEvnDpZ7o3rLBLme4sajNny+Azm0EiIAqktdteJC5gEazhHGNe7kdTcQG2n2GCszESuW7Osq4WFIzFeqH+UG+XZrl7HYQf8s/63/WibsbhDp3bf63/AFqH2H7R4jEXMXh8Ulpb2FuKjNZLZHDglSAxJUwOZ51rKfrh0g3PszTdhMEde6bT/wBy5/NR/wDBGE5Iy+jsfxJFaShS9UOkG+XZn/8Ag/DREP8A6jTn/CWFiMh/1v8ArV5Qp+uHSDdLsoR2QwvNWPq7frTN3sPg23tt/uP+taShR64dIN8uzKN9HeAO9p/925+TUr/0+wH/AEW/3Ln81amhR6odINz7BQoUKskFChQoAFChQoAFChQoAqu0HCWxCDu71yxeWTbuprlJEeJD4binmD7CDrVViOyt3ElRj8SL9pGDizatdzbuEbC8C7m6oMELKiRqG5ChQAdjstdXijY/6wmRrXcdyLMRbGoi53n2gwBnLtpHMZnHfRfiLtvE22x9vLib4xFyMIQc4Mwp7/RdvPzo6FAFvxXsPduXcDds4izY+pK2RRhiys9wRcb9sCFMA5ZJmSWYmoOD+jW6llVONBu2sV9bsXVw+XI7H/ERx3pL23EeEMu2pI0oUKAEdscFbx2JwuC71zjbJV792yj2wtllHeS0NlFwaKoY6kTTP0k3gvEuD27V6zYuK12M4UqgdUVCbeZfCxVlXUajTahQoA2PZfs4MILrs5vYi+we/eIC52GigKNERQYC6+pq9oUKABQoUKABQoUKABQoUKABQoU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://eurasialand.ru/txt/gusev/images/i_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0633" y="3286124"/>
            <a:ext cx="1971082" cy="2867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1527048"/>
            <a:ext cx="4805176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механікизробив</a:t>
            </a:r>
            <a:r>
              <a:rPr lang="ru-RU" dirty="0" smtClean="0"/>
              <a:t> </a:t>
            </a:r>
            <a:r>
              <a:rPr lang="ru-RU" dirty="0" err="1" smtClean="0"/>
              <a:t>Арістотель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дав </a:t>
            </a:r>
            <a:r>
              <a:rPr lang="ru-RU" dirty="0" err="1" smtClean="0"/>
              <a:t>означення</a:t>
            </a:r>
            <a:r>
              <a:rPr lang="ru-RU" dirty="0" smtClean="0"/>
              <a:t> </a:t>
            </a:r>
            <a:r>
              <a:rPr lang="ru-RU" dirty="0" err="1" smtClean="0"/>
              <a:t>механіки</a:t>
            </a:r>
            <a:r>
              <a:rPr lang="ru-RU" dirty="0" smtClean="0"/>
              <a:t> як науки, а </a:t>
            </a:r>
            <a:r>
              <a:rPr lang="ru-RU" dirty="0" err="1" smtClean="0"/>
              <a:t>й</a:t>
            </a:r>
            <a:r>
              <a:rPr lang="ru-RU" dirty="0" smtClean="0"/>
              <a:t> детально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розбіжності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удару,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розв'язок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 про </a:t>
            </a:r>
            <a:r>
              <a:rPr lang="ru-RU" dirty="0" err="1" smtClean="0"/>
              <a:t>важіль</a:t>
            </a:r>
            <a:r>
              <a:rPr lang="ru-RU" dirty="0" smtClean="0"/>
              <a:t>, </a:t>
            </a:r>
            <a:r>
              <a:rPr lang="ru-RU" dirty="0" err="1" smtClean="0"/>
              <a:t>увів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про</a:t>
            </a:r>
            <a:r>
              <a:rPr lang="ru-RU" dirty="0" smtClean="0"/>
              <a:t> два роди </a:t>
            </a:r>
            <a:r>
              <a:rPr lang="ru-RU" dirty="0" err="1" smtClean="0"/>
              <a:t>рухів</a:t>
            </a:r>
            <a:r>
              <a:rPr lang="ru-RU" dirty="0" smtClean="0"/>
              <a:t> —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вимушені</a:t>
            </a:r>
            <a:r>
              <a:rPr lang="ru-RU" dirty="0" smtClean="0"/>
              <a:t>, дав </a:t>
            </a:r>
            <a:r>
              <a:rPr lang="ru-RU" dirty="0" err="1" smtClean="0"/>
              <a:t>класифікацію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. </a:t>
            </a:r>
            <a:r>
              <a:rPr lang="ru-RU" dirty="0" err="1" smtClean="0"/>
              <a:t>Архімед</a:t>
            </a:r>
            <a:r>
              <a:rPr lang="ru-RU" dirty="0" smtClean="0"/>
              <a:t> (</a:t>
            </a:r>
            <a:r>
              <a:rPr lang="ru-RU" dirty="0" err="1" smtClean="0"/>
              <a:t>бл</a:t>
            </a:r>
            <a:r>
              <a:rPr lang="ru-RU" dirty="0" smtClean="0"/>
              <a:t>. 287—212 до н.е.) у </a:t>
            </a:r>
            <a:r>
              <a:rPr lang="ru-RU" dirty="0" err="1" smtClean="0"/>
              <a:t>дослідженнях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приділяв</a:t>
            </a:r>
            <a:r>
              <a:rPr lang="ru-RU" dirty="0" smtClean="0"/>
              <a:t> </a:t>
            </a:r>
            <a:r>
              <a:rPr lang="ru-RU" dirty="0" err="1" smtClean="0"/>
              <a:t>статиці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434" name="AutoShape 2" descr="data:image/jpeg;base64,/9j/4AAQSkZJRgABAQAAAQABAAD/2wCEAAkGBxQTEhUTExQVFRUVGBcWGBYVFBQYGBgaGBcXFhcWFRUYHCggGBwlHRUUITEhJSkrLi4uFx8zODMsNygtLiwBCgoKDg0OGBAQGiwcHBwsLCwsLCwsLCwsLCwsLCwsNywsLCwsLCwsLC0sLC0sLCwuLCwsLDcsLDcsLCwsLCssLP/AABEIAPAApwMBIgACEQEDEQH/xAAcAAABBAMBAAAAAAAAAAAAAAAFAAIEBgEDBwj/xAA8EAABAwIEAgcFBwQCAwEAAAABAAIRAwQFEiExQVEGEyJhcYGRMqGx0fAUFUJUk8HhIzNScmLxJXOyB//EABgBAAMBAQAAAAAAAAAAAAAAAAABAgME/8QAIREBAQACAgMBAAMBAAAAAAAAAAECESFBAxIxUWGB8BP/2gAMAwEAAhEDEQA/AICSSSzMkkkkAkliU+lTLjDQSeQQDUkWsejtap+HIJjt6HxyncKwWHRBgILjmG0O2PkNVPtDmNqkypVrh1WpGWm4zscpg+ey6Q3CKDRkbTbHhPvKkNZlA0ho0EDQeSXuqYOcVsAuGiTTPkQfcFBrW72+0xw8WkfFdac0niCPAqHdWlOo0tc0QYnj7uCPYerliSu9XonRkkuc0HaCCPeJQu76IVB/bc2oOXsn+VXtE+tVxJSbqwqU/bY5o5kaeRUWUyZSWJWUAkkkkAllYSQDUkkpQCWWgkgASToAE2fr6+tVf+jmAiiA9+tVw4/gHIcjzKVujk2H4H0W/HXGvCnw8XOnXwVsFs1ogabaDYLdUdlBPEAnXjAQjDsY6yqxgAg6z4LG59VtMdCAAbLoJKZZ3WdxbB0EypN88jUaqP1gaHEDtbfXqp7NLpUxB4jdNfWGYA78uXiotlOYB2mYSO4jdb7Sn7U7z9aolos021zljYh31+6QaJJjRoKa5modoQD6J7hIc3nK1SH3BloPfKaanaPIx3eKlGjLRzEEDw4LT1Ujb+FFNl7XAnXUCQQI9UExLDaVfMSMrxu4d2mv+SOveAGnl2SoNOM72O2dr66H4I+C8qdfdHnsBcw9Y0bwII8RJ9UGV7oWrqbnscSQ4lwOviAEExrBiC5zfa3yxo4f8e/uV45/rPLH8V9JJJaIKUkkkA1ZlNlTMLszUc4iIptL3TtA4eaAPdGMI0Fd7Z1EDkP8j3o9iGIOouD3CWnjyGi34JVzMJGz2z3fWy00btri6g/cad2ugXNlXRjNcC9nUp16Ye0y06eOvLgoj7NrazS0DSTygQo2A0xbsfTGvbJ9QPkplF2ck8iAiasl7F4SK249UrKlJe07mHD4JxPb12cIWK3ZLXDgdVdnZbbbq1kCDDhqDyKyyZ23/ZbRWBzJlOpOvPZPUhctZpQSRseCa08PMHl3Lfn1KYWxqqDT3HQ7yPktNR5EyPBwP7KXUphRa4AkcN1FhxBdViZ9l23cecKJe1tnfiby5LbdgcEGxDEGtyA6ZwY8QYBUWmNdfIDo1HwUy5Y2qzkQgFO5b1D3E+yptnWzDTcaH6+tk+greM4LlY6q0wJ1bHvmUBldCeOzUpvGj9vMR+yol/RDHlo23HgVp48uqzzx7aEliUlozYlXXDrM0bN5I7Tic3PaAFUMOE1Wf7D4robHZqRadZqO07p0WPlvGmvik+gnRC+LB1NTRzJI72u1HodPMKbidh/UFVpOhOnMO5+cKFfYQ97s9N2V7Dp9Tsi9pc9bTLXDLUaIc2Z8x3LGTf1rvTDXEEyd4WzD6wa5wOztVFuHbRtp/K0Nrw4cFc4TbtYXulqQryAChjLrRaql4TtufcqtKQbZc7jgVIJEIJbV5jfRTeuKc5CTSqD0Sq3esCPFRjB2WqsCNAEboSqt2I3hQ698IJ5g/BDrx7o2QivdOO2yi5Gmm9kDXgqtipNSoQdg0ARwnVTTW7PfqorKX9SObvkleSlb6VyadPqjq5+UaqwYZUguHdKCXVo03bGgyRE92gRpg/rVI4N+MpwC1Yghs7kwqni1qH53jdk+YBg/XcUY6R3VSlbsdTbLs0Dh+ElAMLc+naE1TLnufHeHCSFW9UrOAmUk2UluxPtnw9pG4M+ivtjXB1PF8+oaqDbPh4PeizbotZFPVwDZk6EjSPNY+X608Y9XvqlO47JGTN2m8ROkju01UjpFaZi2qw5Xjj+yi4dcNvKXWN0qskH/AJRoZHlsmtvZYWO9pnw2Cw65bHvuJa1+07jvGh/ZSaTg4DTdAhcFzI5E+9HMGYSAtIg12khZo5Z2JPgjdWxkSoX2Z7TwAVevITbdj3QWtA8VJc540cJ8FotieamsuJ3VzHRbRDVedmEeK0VbZ27njuA/dEq42E7qHdWukgpWHsJvLadMwQW+s3wYIRutTcTpotD8PceKzsG1abauGpC0ddkeHcGmVbnWkDVUjpEO3A2KdnBdtNnikXTqrohzu7wCu2HEPe9w4tH7rm/2bP2GiYB92yvPR6uKVIVHgiBEcyol5XrgZxWr/bp8GiXeYgKr9JquV1FjY2efgP3KKWtwXOc+oI6zhyG0BVbpNXmswDfI9vnOn7Kt7SjlJYbssLpYMtqZSHDhr6cEq9/1dRtQaDNm33GnD0WuUAxVx1bPsn3HYgLLyY7aeO9LccTdSqitSIIdBeBt/t3HdE8UvGl2Zp3Hx5rn9niHZ1MObAj/ACCL4RWcQ8TLQQRO4mQRPLbRYWNx62rkSrDh2LhjYGp4oFbW8gDmEHdXcxxnnCcvDPtcbjpK+ctMFzuQQLEelFel/dpuZrxT6OMvaMlsGsDfaqFoc5x46wtWJ3905kVXNqA8HNCN/wAqka7fp0Twnz/hWvCukgqU51B0MT/C5A+3Oc5Wkd2vuXQ+gVs0nJUGukHmFUpZYyLXVxsA5iYEaaoFifTVjB2dfP8AhEunNgynbucNNFw6vdFxgk6p2Zb0MdVernp5UqkU6bTM7g7+5FLfErmBma4DxCp/Ra0cXdkhvMka+RVyqnKI6xxPjIUU6k0ukGmUnUbgoXdVhVeXdyC47cF2sQ5ux2zjl3lZ6O5jwd5gquk0Rsh1dSYlSKd9Vr1PZhrTEclIsaEvKM4ZYhrCSIJM7LOzlU+N7agyiRqNFQ8WeH3E958ht80W6WYkaENadXDgdhrqUAsWGMxMl0fP91rhzUZfEuUk2VldDE2UF6R0jDajdC06+CMStdemHAgpU8byqNO6DXtNRukjNHLj4q3W9kWPyydSMsbOG6C3WFl46sjtDVp5jl5It0fvntqU6FQZ5gN1gtIPvBCwz1XRF7w21115J990V62XSZ30jXxW3rMr/JWLDLoEhEkRvlSrHCGM7LgWxsRt5hF22LMugzd7lY7/AAYPMsMc9JWbbAmt1cZPoi+M/ZWLfo41zsxG/cPgi1LBGsewjgQrGWtaNFBpXEuHeVcwmJW7a+meFNq28HhHouR3PQYZ5ExK7li+tF3gqzhsO9yrKbqcVTw/COqbpTa4d8grc+i52jaTR4lW+vhc9ppg8kMq4bUPCFhcLtpKrdPCc9UdbDiNhAho7lPqWzWs0bHgjdjhopgniVCxOoACqkTQ7B7cGp4lbulmP07duRoBIE8dPRDrOrGdw3AMLnfS6pUlxdoHOn12U+u7pUpXeJvu64HCZPgj7dNAgvRm2Ap5+LtPIIzK6ZNMcrunSkmykmk2UliViUBvtzqBpPCe/cIph2Ff12VIiNfMBA3CVfujZD6bXHURHiRuVz+THnbXDLjSLiRIh3ArdYYgTo0jNw744LdWpBwLHCNSYQYWLh2mbAqdq0umH4rLRPojdK4zNlc4p3FRrhmEc1crK8AZK0wyKpt/dBrfJRMGolz5cI4qNcXoPaOwhPoY6wVd1Vs7C03NLMwjuVOotNKoW7xx7kdrY+wBVJ/SJpqv5ERv/CeWUTJVqbW4haK19CBYNibog6jgljV7l15DVTlkqJd1fDZVPGL2TCxUxEvBIBlCqWH1KlUE6QdlnaYjRtnZOyYPzUTHOjJfau3LyAR4z/2i4cW9kakEHyGpW6wxgOMHZs+9EuqFIoU8rQ0aQE+VLxl7TWcWxB1058VCldEu4wp0pLEpJgxJYlKUBmVbei1w5tIkawfZ2kcwqgSrhY2VQUmVWAEFozjjpoCPrgsvL8X4/os49a5j28ND3jXTxT7N4Dy12jSZbPM7jxn4qBYXZa4yOzuD/iZ3KmC4zOcANyDttJhZStRPEyx7A0DWPhzQWjWc8im0Qi1jalz3EnwHIfUqZetp0XA9wPf3p8/aOEfEMP8A6DmT2iD5Fcdxj7VRcS8GPUeS6zXxdrgSCPoqu4qxlUOBIM7J5XEuY547pGY2M8pWnD72tUqdmT3DQei2YxgJY/s6gqxdE3U6MZ4lPWMG14w+0f8AZ2xuB70IGIFz8lRsEaf9I9Qxpksa0tg76jRSbaxp1XOOhyncDu4JWb+CIdhYAyQtV6cro24T36otSpkFw4cFWL2pmuAXGAwEnUpXRpNUhux12PmNf2WMOo0jTiZMkyo946GdYACSZg8vmky8p5HMMaz3bxsUiVi/ZlqOEzB3iPBR5SqOMmTPesSumfIwv1lJYlJMGpJqSAcrj0Vxd4p5Mhc3YEHYxxVMR3ojigo1crvZf7iAR8Cs/JNxeF1VvpAOe8EQCNjyIlarm3fTcHM7QMAt24g6HyT76HOD6bgXR7I5KTRuTl1BB09FjOWtYbdua4kiBx1ngqljuJ16z/6bS7hodgNN1drnD+t46ED6HvClW+GMawBsRHwSyxtVjw59ZYDXqntOFPwGb9wih6JlrexWk8iN/ejtW1IPZMDkmtp1DyS9ZBap7ejVxUdlOUDnK3P6AEa9eJ/9en/0rWaFQKMWVCYJATLdjnV9htxRcW5ZAPtNP7FXrog2tTpEuB7XE+HuUw2gzCdSizAW8NEaEu2m2fncSNTHzQkYZlzVHCST6DwReydlc4hR8RvgQTporxnCaquKMDA4gmNIb3oNVM0iam8yAOBRe/7ZMey0A+ckwq3eXOd0DYQUpjyW2tqymykulickmpIBqSbKUoBywViUpQFx6FAyXPdmLgMus6Tr5q+0HNc2SNBJJ9y5Bg2I9TUzcDur50fxRjn9WT2XbHhBK57PW6by7gpa2pDyWPOXfLwRKo1wgc9dPRQTVioWT3eRlEqlTtAnaAAiQ2BZiJWitbODtNSdo2CJTI0IIPFMp1yQDvAMkeO/uT0Ww77BUJ105LTc21RoMMDjzlH3XLZBBBkKPcVhprvx5Isg2quH2b3VS5+gHCZVnaxsbz4obeVHDtAjQxKZQqzmcdANo57lTOFNtzS6mXnUcVR8exYMzH/I6DxVvxjE25CJkER7lzaxt+sqGpV0APZafHdCanU70dQ4nc/XyVaY2PPVGscqASG7Higq1wnbPKnJJspStEHJJspIDEpJqSAyspqUoDLtdEsKNQPIZUIcNWgmZ4wsSob3Fr8zdCNQVn5Jw08f1d2406o1hfmY9pjXf14hF6WNlrcrySJGVw+BK57c4saoaDrl30g6ozg17VnIMpaQYJGsDUjxWHLXS70MfEDNpJImY4aTCJ2l20DR07bO8tlVbnBMzM7HA6CRrKADG+rJYAZ2Me+Eva75Gvx0F99D4B2krIxFrtQdRqW8fRVOhdw3O4mXn8R37pCfiGIU2gFvtHQxxHFG7sDV/jTMpIcCOIEdnxQf78zM0dAg/RVWxDEOsOVkAu0dwI5ytF5aOY3suIB0idNOaLycErrHzOU7jvEHvQW/xlzqsjQADRQWtJcAdwtrGgvlXjiWWk4VS4Cd4SlNSXRJqOa3k6UpTUkwdKwsLCAUpSmpSgHSlKbKSAcot3z4KRKwdUspuHjdULqtnXipWH4mWjK4xGoKVS3jbUKDVYsddVvLv4u2GdJXtIaYyHf+CpNwxriXtExxXOWVnNPZP14KbSxuoBBJjuJ+Ewl/zvR3SyX2KGCzTMdP4Qipf1JiJOyHHEWzOQ+qRxXTRsHvR6X8OWCdK4LdS3Xx28+Kxc4tIy7+4ILUu3HclNmU/T9Lf4JMrE+BUi2brKjWFCQSiAEK8cdVnnkdKUpqS0ZHSlKakgHSkmrKAbKUr0x9xWv5ah+jT+SX3Fa/lqH6NP5K9E8zylK9L/cVr+Wofo0/kl9xWv5ah+jT+SNB5olKV6X+4rX8tQ/Rp/JaLvDbKk3PUpWzG/5Pp0Wt121IhLQeb5WmpRB7ivSVzZ2FNgfUp2jGGIc9lFrTIkQ4iDom07fD3UzVDLM0hvUDaBYNt3jQbj1SuMpyvLteydOkEeKjVLV4/D6L1RTZhrmve0WRYyM7gLctZO2dw0b5rW2phZaXg2Ba2MzgbbKJ0EnYTr6ImOle9eU3E8liTyXrG1GHVHBlMWT3nUMZ9nc4gccrdYTqDMOe/q2CydUEgsaKBfI3BaNdNU9F7PKtO1e78Onep1th/wDnHgDK9L134Yxzmv8AsLXN0c132cOb3EHUeazVOGNDXO+wta8Zmk/ZwHCYlpO4kHUckeo9q88tgaDRZzL0PUZhrWNqOFkGP9l5FuGujfK46HyWaNLDnsc9osnMZ7T2igWt/wBnDQeaNJ287ylK9KUsGtHAObQtyDqCKVIgjmCBqn/cVr+Wofo0/knoPNEpSvS/3Fa/lqH6NP5JfcVr+Wofo0/kjQeaJSXpf7itfy1D9Gn8llGgIJJJJgkkkkBhy5F/+gvOJVbig0VHWthSqOeabZD7osdla48mDgOJ8F10qNbWFOm0sp02Ma4klrGNaDOhJAEElKm5Ky9ddvwGk1nWZKX2uowFoP8ASaGUiC4gaODkYvMOq4faYvf1crKl0MzaTDmFOGuYyXQAXkvJMCPFdAt8MosIcylTYWjKC2m1pDd8oIGgngle4ZRrR1tKnUyzl6ym18TExmBiYHoneSjl1hh5p3eC2VX+yy3dXaCIa+4aJ24uYCHDlMroOL31KhRurtuQup03Z3NiSaLXFrHEci4jukqfVwmg6mKTqNJ1Nu1M02FgjaGEQPRO+7qXV9T1dPqojq8jckcskRHki87EcnrU6tp0WBYXZ6rQ6o6e0BXqS9xI7nRKL9NLJv8A4e0tQM7a9KqzJ+CjSbNSpps2CPGV0Z1u0tyZW5Iy5YGXLEZcu0RpC0WOE0KJJo0aVInc06bGT45QJR2XSl45/Xx6yo65bShVuTyzVD1bQR3ZZnvWiyp1bnHbytRfTZ9lo0rbNUpPqCXZqjgA2qyPUroDbNgeagY0VHAAvDRmIGwLokjuUS46PWr3Fz7a3e46lz6NNxJ5klskpQ6ql4DXxmm58Gnh1s573wQ0Vq/DUmIYyYme0qKHOqYMSNKuL4hAza6PqBrW84DWTvxXbLfDaTGGmylTZTMyxrGtYZ0dLQI1TK2D0HMbTdRouYz2WOpMLW/6tIgeSNf7+9hXujeO1TfV8PcKT221Kk7raLXMALhApvY574MD/LhtyuCjWNhTotyUqbKbZnLTY1gnQTDQBOgUlMEkkkgEkkk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www.telenir.net/fizika/udivitelnaja_fizika/pic_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000396" cy="468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527048"/>
            <a:ext cx="4590862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en-US" dirty="0" smtClean="0"/>
              <a:t>XIII </a:t>
            </a:r>
            <a:r>
              <a:rPr lang="ru-RU" dirty="0" smtClean="0"/>
              <a:t>ст.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провісник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експериментальної</a:t>
            </a:r>
            <a:r>
              <a:rPr lang="ru-RU" dirty="0" smtClean="0"/>
              <a:t> науки Роджер Бекон (1214—1294),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стверджував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істинне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здобувається</a:t>
            </a:r>
            <a:r>
              <a:rPr lang="ru-RU" dirty="0" smtClean="0"/>
              <a:t> </a:t>
            </a:r>
            <a:r>
              <a:rPr lang="ru-RU" dirty="0" err="1" smtClean="0"/>
              <a:t>дослідно</a:t>
            </a:r>
            <a:r>
              <a:rPr lang="ru-RU" dirty="0" smtClean="0"/>
              <a:t>; сам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експериментував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дізнався</a:t>
            </a:r>
            <a:r>
              <a:rPr lang="ru-RU" dirty="0" smtClean="0"/>
              <a:t> про склад пороху, </a:t>
            </a:r>
            <a:r>
              <a:rPr lang="ru-RU" dirty="0" err="1" smtClean="0"/>
              <a:t>досліджував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пари, </a:t>
            </a:r>
            <a:r>
              <a:rPr lang="ru-RU" dirty="0" err="1" smtClean="0"/>
              <a:t>винайшов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у чистому </a:t>
            </a:r>
            <a:r>
              <a:rPr lang="ru-RU" dirty="0" err="1" smtClean="0"/>
              <a:t>виді</a:t>
            </a:r>
            <a:r>
              <a:rPr lang="ru-RU" dirty="0" smtClean="0"/>
              <a:t> фосфору, </a:t>
            </a:r>
            <a:r>
              <a:rPr lang="ru-RU" dirty="0" err="1" smtClean="0"/>
              <a:t>магнію</a:t>
            </a:r>
            <a:r>
              <a:rPr lang="ru-RU" dirty="0" smtClean="0"/>
              <a:t>, </a:t>
            </a:r>
            <a:r>
              <a:rPr lang="ru-RU" dirty="0" err="1" smtClean="0"/>
              <a:t>вісмуту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Кузанський</a:t>
            </a:r>
            <a:r>
              <a:rPr lang="ru-RU" dirty="0" smtClean="0"/>
              <a:t> (1401—1464) </a:t>
            </a:r>
            <a:r>
              <a:rPr lang="ru-RU" dirty="0" err="1" smtClean="0"/>
              <a:t>висловив</a:t>
            </a:r>
            <a:r>
              <a:rPr lang="ru-RU" dirty="0" smtClean="0"/>
              <a:t> думку про </a:t>
            </a:r>
            <a:r>
              <a:rPr lang="ru-RU" dirty="0" err="1" smtClean="0"/>
              <a:t>матеріальну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належать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досліди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вимірювання</a:t>
            </a:r>
            <a:r>
              <a:rPr lang="ru-RU" dirty="0" smtClean="0"/>
              <a:t> часу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: дерева, </a:t>
            </a:r>
            <a:r>
              <a:rPr lang="ru-RU" dirty="0" err="1" smtClean="0"/>
              <a:t>каміння</a:t>
            </a:r>
            <a:r>
              <a:rPr lang="ru-RU" dirty="0" smtClean="0"/>
              <a:t>, </a:t>
            </a:r>
            <a:r>
              <a:rPr lang="ru-RU" dirty="0" err="1" smtClean="0"/>
              <a:t>свинцевої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458" name="AutoShape 2" descr="data:image/jpeg;base64,/9j/4AAQSkZJRgABAQAAAQABAAD/2wCEAAkGBxQTEhUUExQWFhUWGB8aFhgYGRwaHRwXGxgYGBgcHRwcHCggGBonHRQXIjEhJSkrLi4wGB8zODMsNygtLisBCgoKDg0OGxAQGiwkHyQsLCwsLCwsLCwsLCwsLCwsLCwsLCwsLCwsLCwsLCwsLCwsLCwsLCwsLCwsLCwsLCwsLP/AABEIAPgAywMBIgACEQEDEQH/xAAcAAABBQEBAQAAAAAAAAAAAAAGAAIDBAUHAQj/xABEEAABAwIEBAQEBAQEAwcFAAABAgMRACEEEjFBBSJRYQYTMnFCgZGhByNSwRSx0fAzYnLhJILxFlOSk6Ky0hc1VGN0/8QAGAEBAQEBAQAAAAAAAAAAAAAAAAECAwT/xAAhEQEBAAICAwACAwAAAAAAAAAAAQIRITESQVEicRMyYf/aAAwDAQACEQMRAD8AmbmdNj/Oq6kx1+VTrcsDqb/F39q8QbTYT/m/2rxtkZgQCJBqNHTQ9flVsEJQJJKveqaHCVXH3+VBZxKoy3pKUY+VLEJgpHtvXuJOukxuagjShVultKkcVz3BpNuQke9LEHnF4uNaCVwExBGtx0vv8qjx+KS0pa1EQItrPsPeqnGeLpw9/imyZkk/5hsmhHH4kuLUt9RzH0hO06CK3Mdi3jvEziyryyEJV977d6xghap9apMn2FzI6Vd81ATyoPc943pOYp3VKLAaxP2rc4RFg8AASS3H6ZNr6mNulaCmNJIVOl+WKx33yoy6pR0AAGUCvWkt5innSN4VOvQ9quhbU1zcpIubI1MX06VZwniFQIS5zIBgq7/pPeq38eEqlClqbAyqKtQneKkxDCUHzEjMhQhPUf6enftU/YLE4xtZQtKZBsLV4h+V2Cog7fz6ULMY5eHIWDLYMgbRuB96K+EYxt6VJJggk7G9Ys0pjOJSXNCdgY3pOFIVHNc/vU2HSCvfW21INgq1OtjPeshr7aCiBMz0p5bRkPvpUrzXouR1v3puJw4ggFRv1oIHEIDeh60koHl6SYMfSn45iUj1C3WvThYb9Sr9+1BAhhMA3Ma/371CnCI6D6VZVhISBcg9PrUCMJb1GqL0RItqd+9PbQARoRPXtUe8k9akQTlBgCT/ALVkTOmB8Jqugyo+n5HtTlOH0zPyrxsQbdb0Eq4KwOXQfF/tTcWu4EJmOveoys5xqK9xC4IvprVE7aTF8sdjT86QqSoBJ3J6VFmtrbWgHi/EV4leVJJSk6ASI0I1q4zY94vxIPPLcRurIJEggDUGnYNKUi5zH3+9V1c6koYbKlC2UCwTGUwOs0deC/w0U+fPxwImAEAQYGxrrr0gebBdUEMoLlhITqTprpE69qKuH/h+4QA44ErOqWxOROuuw2o8HBm2EpbZQlKRon78x6VT43xhGHbVAKnFDKVHpuB1AEmmtdjmHGfB7jRJbeStAVpvBtzdTmtWDxLhj+HP5zMWlJHpg9xRnhHcViF/loXKleqIQG4y76nei53w2pSPLMltKYOYeo7x7dKk2OM4FPmJygAXjLt9d6l4biClRZMHWLWjSB1/rWj4j4IrCukpETrGw002MXofexXxaFBmdMw3k+1OxfxOG8s5T6CcwTM32EfDfaq2F83DOZwDM6AWyn/rW+815yBFiACjcz7bJqp5WZMwVKbs4I6n79RUlBJwbFJdkpNyNNL71MLmRN9Pkf60JIdOFdBSCRNrQShViPeZowwYSoSmIJkmN+3asWaUx7VOpP8AvU2LWkCCkyb2rzEJki9OxraQYtc/OIFQR49zKkACYivHHQWxan4xIgEEH5xTMUcoFwKBOuDIOn+1RNtIIBvU2KQjLrpf7Xr1vJA0+tB6lG+kU9CYIFuoqs63ciTcSL1aKLJO8WvUCUkzeK8SobRTSuD7jrUjKLTNB623zib9qixaYJtSZJz5ZM9a9xSpMk1QsQPy4A2IJ6AiJ+9c7a4WVueSE82aCSNo17TrXSHE5sqUiVEgJ2177WqlxZrLxEhOvlDPaZIOWY+Exod61jdAu/Dnw43h2ZgFatT2BkUeI0tWF4YWPJTFvtWylyu+PTNeYjDhUXIjpQnj+Crd5DHmIcKklQ5VJKY+Rg0YFVKZq3GVEDKCG0pUACBEC4pFEi8V46uq2McUAAnrf2ig5x+JOFIOZJzSIgm3e9cleehUQJi06fOuqeKlKJIJkCZGsE1zHiTYCiNANLVyxvLQp4G4EtNyDBuOiTv7mPtFLFoh1K5hDnKs6wdQSdgBWXwLEwjMs2i25ken761t4tnNh1LbKjbNItJBkqntoB2rN4qqvEsElTZJ1T6TrmOhPYZYgVY8F4kAlnpzIttN/ep1Any1JCQXE2T8JUBM/wBay8O6GcUkiQmbk/DNj8pmk60DB1Mqvb968xd12tB/YU6ebWQL/WvXCCuNL/tWBHjwJA1IrzGtaEqi1vepcUBMTPWm49q4j+xQRYtuAIJ71Mw3CReligLbCKkbsAJBoKnlGdKncZVy8sd/lUIAm0yKnWoEpvP/AEoKjjBzCQfep2WlERG9NcVJA6VKMpCYOpNA3DMqK/SNDb+VRZVSe/b+96kwzwzRF5sf2qu4kFZJtEk+2hoHu43yn2BklXqjTaPpP2rIw+KLeNxJdGZamxkAM3K5PyAMAdqzmuKeZiipHMr0NiNE6GTse9S4T8rFupUkHlCoOtldetta3rQ7P4X4dlYSpfqUJE7dK1l4f9JiqHDUlbKCkEApBgmrSBG5Seh0rtOmSlYN027VJnXoEx3rxC1ToD0IpzilRsD1JqoruIMEFR+X70xTdjBmd9AKgxCf1KlWsCp2UKOoI+xioob45wdohboUJUINcm8Q4JAzKSAEneem9dH8VcRcUVNgZUgW2kb1zbiJW4MptFoP6a5e+FVOGoCmjImdD3m310oswOEKW4BWQrQCwAi4HUzPtQpw4ZWyLgheo7QRb96L8EvMgJF5EKKtANVX6xeamRGfhv8ADU2I5FyBtfX5xqd6pcfTmCFJjmHqG20VPh3ynEqQYHmC52gWB7SKrKRmCkkQUA5R8OpvPWk7UR8ExfmIQr/LCv8AUnarrtnARvWD4WIbdKIlCgTP/wCwCSI9qJi3zg/Ss2Cq+mViRvU2L9QAqbEpOf8AemutKKxF7a6VB5j2RlA3intYYQLDTrTcW2sn0/P5VYyEWg1RlmRIi1Octlge/wBK9APpJtqB3j+lPcFh7XNQQBubyRXpGWInWaaggCNf9715iEyBM62+lQeta6TqQR1NZ/FsXkbcXYQm3WSI/wB60sIyIIM31370K+LnFhKG9Co7WEbfetSbod4J4SFqK3ASlEFcfEokZY7TArRwyFYjiLigMpgJKRaIMEdCCL661peF2HE4R3IL2zQqCOUCEHpN6b4WcQGcUmFeZ5g+YyiwHWa1ajoY8UsMtmZyNgJnfvA3irHC/FeFxKilt1JV0JuRXNeF8NxuKzeS15aAYzuGJ6jLH3qPi3g3G4RPnSlwIVm5NRubfatzLJNOvNspJJuOkHak4y2FpBEk6Amhfwn4mTjHCpsKAQ2Mylbq3vvFB/i/xI8nGFbKzCOUxcSdfateRp1wPouBFrGOtCHHPxAwWHUUrezLGqUXI7GubYnxBj1pLbbphciEiVidj7nfaayx+HuPA8w4QLBkrzK5janlsH/FuMIxyQtlQIIgp0UkdTQdjrCNYMDuNjNRcLSsqKGwrDvtj/DUYkaSO4p+ICllRcRDqYz7BYnVXQ965e2lBqQiQdV3jUdprfwCElKRBkaA3vOsbH/rWTwhjzFRKkkLKh1CQLAHpImt7CKzLUkQNIBEx+q33imQxuKLAdQ5tPPvKgYgn2FS4tGVZUlPqFhMgoPqKZ6Xqxx03QmJuRfaba/ftUTH5jWVQlSTFzIUBsDsenep6EDJLTrcKgJWDexyn1R2ijlRGewtY3G1c7ebUSCZlsQmR8PT5Uc4LFZ0oUNCkA/KlFnEKBVAi2tqc65+YABO1eORn0piv8QGdTaoH4kwqJue1SPZpOlV8Ur8wgz2qwtm+9UUytIB5hNQOKJmVDKIq6EAFXXr19qpvLvM26dazRE2i9yNd50i21TvxAv9CelehZ5TcjenuuzBg0Cw6Ug3OnX2mud8Qxfm4pZEQgwbyQNQAnubV0VlyRI9ImTP7Vz3GjJiHiSJBBSdDcaz0i3vW8Suk+A8paX5iSIACUg6A3gjrOtZvh7ErTjnEIjKNQoTeZtOtN/DvFlIUMhgSZVeCRJKjv2qBjH/APHqcCgEoAIBGxVCo7n7UR0LjLOIZT5+HUVGOZiBBtfLflO5NYvDfE2MxgKQwhtAHOpwmJG0kA/OKNmsjyBN06g9D1BpI4Q3mzKzLOoznMAeoGxrr430jC8O8GThcO9lASVq8wxYC147TNcm4o8S44opusmYGU9B7Gu88QWPKc/0n+V64z4ewyXcQtRJuqAFXtqDPTes58aWCXw54fdwzCHcO0lx5UZ8xtBsMvcDWr3EvH4w6yjENFK0qywn/SFZh0TeJoq4SiGwk6ib7HpVTjPhtnFQXEJK02CykExuD1FXV1wjmPiLEDEL/ifL8lJslwH1E2EJ379r14JU0fMAWkpI8xNvdJ3NG3EfAbSylTqyvKRAnKkJGyU6ChrxeW0ENtgHIQDuRPpHcXFc8pfahnCteW+DqMk20BNh9oB7VoMYYQDclJsodCdY3vb2rOxaSFNkBRlWX33PvvVwJWFBSNzlBInQyZ/yxaKlU3xKqUIuBlVroI7f1qrg0kLI0CxmCNLgfzq94tZhrMDN73kzqAegqtj8DCG1AAQkGdLi5g7Gk6Ei2A2Cq6grVJsR/wDI9q1PB79lN65SY/06/vWZjEBTSFykz6juCdiP0n+dQcDeDWJSrQLOWJtewpAaBCi6D7/yr0NqLncUy+c/1pqHfzCTQSugqc9MQadiHCFG1Vi7mVN56TT8QsZjQQKdkjtYVXejWIv/AH9qkSi53sP5RUa0G0JsBf8Av2rIegkREaUnH+mvt8qcw31HW/ztUKkbx/YoJGQctz1FCfilvmsEkuQL/pESfb96LEoBbnfruZH7TQc9jQp1SiQQDkSSbFQsRHcWnvWsexs+DHloDiCspSAJ+th3JTVzFeHVpd81RIQbpB6Hc942rzwhgQt9JVdKTJAOawEp10APLHajfxI+HAtPKlCEgqVFk2kEd9q1rc2ir4MxzinFNyVNp0I0rcxniJCXizmSmLFUwCrUJnrFZfhdQbwpWkBKlTkgQDaxMdafwzw2yvCqRikoWXFFS1G5ClaEHUR+1ax3rSNTjqR/DKgkSk3nS1zP2rizOJQ2FOBRStJ/KuYXGx/vWifimG4g0V4QFb7SRyciTKCbSsqGWPY1gL8MY1ZJQyogQlSDAiLzlnQnepeasdW8HceTi2EkiHEgZ09Cf51tOOEEDU/yrlnCPD2NwZD4SlKjcti8pAuPfWj7AcYS+2FAgWkjcK6VuX0mlfxVxwNJvuIAm871zFL6sS6MoOcmEgdNDPW1afjbiCy6ASlSSOkwdh2NT/h42rzM7gCAkhOsmVGL27/Kud5qrPiDAhnAt5oK23YTBggFIF+8k1gYZmF5JjOqRe8RJnoQZIrW8duKS25mIWUrCkjQAZoPvWXchK/QpKRlAuZmdNyNc3Ss1TuOE+SpIuJmew3nfS9N4P8AmIhSswEQNSmPij4knSKWKcK0QYBTmzDXVMgjprVPw66W4gFK/QlU8pn4SNyZinoSFEF1ACQu5CdcyCIzDrFzl2rHdVJREDSOyusfpra4s3EOIgZTvqgmxH+maz8RwzMkkkgm5vJKegPQ3+tWAy4e6HEpWNSIPuBF6mYHObC1CXg3HEPFpZjODlHcCBHyosYbOcgmCL/MVLNBqTvApz2HRJkj614kcyvfX/aoMSnmMmflUEmf6GwqBxStQN/paP5VbU6biAE2n3jaqZdklJiALf71KJ8xtvb96ruSdLkfSasBZIFgbXj3qJYvM26DrQZ/H8YWcI4bTcJ9z0oL4Lh1OAZlaiJ6bj5lVbXjUFS2mgTCbqHcnT6GoW8IkJKEEJvcjUzYJA6XnNXScRGr4dfU0/CUqcMhJyxAm5mTdOblnrRfjnHf4V8JblxQKl5T6YOXLPxWFcsxfGBhylpshSgpNyJypCgVK7kHQfOu6eGif4EKPMooUSYuqSSJHzqyCHw1ggzhWkrVYJCj7nmj6Woew68Y+/icQ242llI8tIckDqVSJkXit/jCPMZQm4GUZkbm3WtXhTKQwEBCQkj0bEGxn3rWt8ID8Jj+JtgpVh28SVel5hScoR8IyqImDvVBeI4g64WXf4ZTijCfLWUKEX5ikHa1Nx3gDHkk4d5plGYlKEyMqc2gI2i0Vu+F+GnArKHGUZln/GQZJGpkkCBM2qc+1TeB+LOuPP4fEpCVtkDLM2ixHVMb07j3Aw2hzyQUqgrOW0gGQTHQ1FxviPlYlOIab05XCBBKBe5+460RYPiKMU2VtEHlkEXBB2q8XhHGMWo3kAkj5ZjcE9e4o78PtqRhkTlCkXNovGneaEMTw9xzELyJlIXGX31BFHvHmy3hXChHNCUp7EgAfeucVzf8Q+OBSVKsZ5U9ARcx22NSNqJYQq0lIJO8xa/7dKGvxFacHk5vSkc50/M1PzIrS8GYjOwUKO0CSZg6AdO5q2fjs9tFr1iFSFATNhrzSelDycYhCigZSMx5hIAMk8v93ogwaZSCYACiLazpcb6QB1oVxbCi67JhSFc03gnQA+0GKYlGDeOaW3lJGZY5jMkWiVD4QNZrJU4tpJCkggGAmdOiwd560P8ACsaW1mDfadCZ/bWiPHjzcIlwXKbDqDN0nqN/nTWhWwj5CgsapUCD1ULgnodvlXROE41LiPMSfVvvOirdK5ngGxdMZpA3juI9jtRd4QxPlLUyvUjlOwAvl+9KCFs80zqrWocQoZjzTfpU7VyY/V9qrYiyiIFZVnYnEbXnWwqNTsGUgyReac5JOsW1r0Iyj17XrImw7/JIJ0vbvTGcSAZiw1J0jrXrWgkmMpiBqZrI47xDyWzJuvQQPnTQyMTi863CCFFShfpeBbuKpYviKkkJCZcuSrcfDAPtVZbi1jkgBXxG2lWP4dIyzqDJjUzr/Oa66Rh4nCeWnOozMFUaxmEDsIr6H8I45TuEbzAtqULD2TKfsBXGX8AvFvfwzCRkQAVuH0gHr1Pau1s4hLLeGbBlxKQBHYwSfcVrYnbUQ4cxJCgFTNgfSR9L1qsLA9hp7a1LimUlsyIm57bmqXD4IBnUkfv/ACrXSNdtQi1ZnGWJIXlkJTcTYjWrraoSDsJqu/iwSYMgpNWozmeDJCFSSoORY9CZA+U0I8NwLmDxLikKyon0fCETqnuVTR1jngltBkRGv/Lahrhv/E4UrOqHMs72X/ZrnlPjUbjeDbKfPQgZ3YJm2mnztV/HYZJZyrnKSM31mp8IkZBHw6+9ZPHcbzhIIAF1Em0JOb76VvqI5T44wJcaczXKVFQtN0m3/pAoT8Cu5XFIUqArfY7lP+gT9Zo38XcTC/OUmQkzkg/Flg+9c54W4WnG15zCSAqNOYxF9da5zqxRZwxgpecSc8qVKRItta8SRsdBBoY4lyvuc2UGCBrEHQHeTrRRxJCmhmTFyJtEyb5o7fU0NcfOV9QAy9tNUi5At8qY9laWN4OBztaJgkdyB9KfwPEArUmTkWCkTeFbkp0I27a1W4FxU5fKV8RjMf8A0/enY7Dqw68yZkqKQJtpMntT/KJGcGpsHOFCFe8nr7RFOGP8t1Kh8JBkWzCf59aut8YS6lKJhZ3OmY2+QqtjMGmUhMgzYCDm/UFHcVP2D7C4rMhK06Kvr9RVdaQSTOtY/grFqyuNKHpuiQJgmCAN9K2lsqB9IrFisp0i+xtJ+1SMqETGlj7f9abiW7GwOlMaJVKRF7/SoPXHCEFayEpSDrbuI7xQRiHTiyX3DlSnlSNDAvm7aRIrT8YYuQ2zIGY8wjbt0J0kdayWsSnKpKZBEwBr0j2G46ia6YzjaV7wrEFwnQJHKkQNdfnVvHPBtAGqjum51gTP0rH4KPLKlkiEj1aiZ0IN83emSpznUTKvQCTyib6a/Ot65R0j8OuHKbUslJCAkOCwgqJykm+2o9qL+Gsh/EApSVBC8xdJkz26e2lc+8E8SU6QwuSIyOqTaEzKfkLaa11LALRhUBttYUU+ojS9wT0teKzrnlWhx/HkZWUQVrvrEIm6jGo6d6axGdtkT1JiKpcPeQtTy7Zsp5p2AzSBte8VY8MiUOOKkqAgHqICgfvWt7qNPiSjcDpH1tVZOCCUpQDzADMe2tazEEDe38/96znyUrcjcAn3Gw+VasGT4qaBSW0HmcCQJ+EZrkfKpvC3C8rJSRYmfcjlk/Sa9eSHVpUtJMosRaDmgj6VdwqoecSDGVsQDcATrWdc7FlGJSCU5ogTf6Vznxnjy6pzIrKyzZ0j4lRMDsAZ96IOLYkhSVQFBaDI00J+ulA/EMUXEZWkZfVnTscwImdzFZyy9LI5xxTjasQu8hsCEISbdM/vFNCFrhK4ECEqWTY9AoaWrIH5bikpOhIP1jWtvhTiYykxNwnUG/2rdmukF/B1+dh5XzLQYMWkp2SNzEcxisvxDhwTnypF7qBJkdAmNBudzNUOCcYQ1jMuiHSEL6DoR1vqKI+IBKvNIMpUCYkxayZVEi49IFc9aqh9WEKCIBjMkpVryki8bXn5VvY/CKdClaiBf/NoBH6e9R4d5Jk5IMJuIE9QT8I6mtvAuZlqKQNgPb9uk/OpaoJxWEUklGhTYAbDeTv1mosLxQtqOdNj9hoaMuJMpcW5ECE3jSdInpa9Cp4cQrmukiAm0naK1LvtF/hvFEJebeQsGOVUfpVYn++lHfnTe965JxDBBBNspEZwNINkx261M3xrEIASFEgWB7UuO+jbqCgmCcvb9qiZWhOY5YypJ+Q1qPEOpQglSoEzf6/zoWxfGlOZ0NIUSZEqtI3rnJtQ1xXE+a8XRoTyk9AdjtVVp0JKwoHmMFUTB2gfv0qyzhwFfmAgJ9ITBvMH2qJxkySJUQrUgaHQE6n22ruyscYblltUQQYVubCxB3J6n2qXheJlMCdIAiLakmo8IRC2icxKYPQEnNbsP51Tw+ZuTBUjSSohIvZXvMVB0/8ADjhm4IleYmRZJuJH/LRjjMK6lwJbSVoAlRTEm1s02PXXSuZ+FvEBQlKRIUOZJAkKI1+unzrrPB3k4hpTS/ylqAVCbwD+96zr0oI8R8Zcw+cMrQVkZXEN6JChqSBOeDsK6D4MURhW0Oq51Ae8QIB/zReoMXwXBYbKpaUg7KAlajEE2GveonuNMkf8OqVzqR6TGXT9WwirPxOxHgnAYAsL/ZRH7VTxWFK/MXmg5hlPaBULD3KlCYmIVa8HU29zIqJt1bi0pbCktp1XsqLH2sK1tGth0AMm/wAJJ+lYeBxpz+YqCSxl+YWco94im8Z4wG0+UgyTOabgDpQjj+NeVKVKQDGcxeFaJtpOmlZyyWRJ4r4g4AlKVEZRAIGqiZV/ywYoE47x0NpUcpSQIQO5EEx071B418TJV5OQLBvmJOqDMx+nmk0K43iJcMCVARln1EdAd6THfNNvcBwpS1SVZQfUdsxuJ+tevYdLMjMlSjvpvB+lTYdhSUFxxZCJsEkxIvzfyqx4Z4J55Lr0+SF6TGZWsfSNK1aivwrhZxJCUICUFXr0SDoTNEjmPOGcDGIKidA4emyo/XGnQQa0uL8baQ2lDQQkaGPTOl9wsDURB60Fca4l55k3j0k6zMSo7piszeS9L/FcG60SpMqQogJB5895lQ+JN63OD8atkUBnXy91bZSNkjrQzwvj5ZypXzJT84nVP9K1XW2Xx5ja4WbhMwMvc65pm1LPoscQQ4XQGljlSSdSBGs9Y++lZa1OBOdWoIAA1N9RRG3w9bQheqokzAE2CiRp7fOramULWXOXKhEJ5bq6wnQf2azvQGUFS1JQASLZzr6tRPSN9quuPhJytpTkFhIvTlqVkAui+W2sK1mLTBqQoH/ehPbJpVE7ubEqKgcrKICQDYnqdwT9BNaTOACxIlJBiLGCNz/KRNUZUltI5QVi2URIKbgjqOlPZxRaYJAz3gaSANYUbi21ZVI9gWw0AkAGTmIGpKupg27UGuMKYUZTylRBvt8qMTig4kerpCjmAnmFzzJ9gImro4YFASgZjcTebQbaRHzBpMtdppz8IKVQkggmUEWCrek7z3NaeUrSMwgGRZKb9YvYC4PXWnv8I8h4pMZVTkJJuQZPckaQbVG01mUeyrp301J0EfpHtW9ijhXVMq+IJP8AhkK+XKenvFdI/CvxKsPltxKShcBKiZVO5V22oHwWFS8goXESYy2J7x0rP4c66y+pUkKTAgRdKTIj/lFEfQ/HGiXbKSlR1VqoNxdDfQnWai8K4ALKnVHMEGEAiCn3Opkb1zbD+KTzOLIJEBtM80k2zJPKIJixNqKMJ4zbC05XCJEuDZStCEzU3zuqKMf4iaw7wZSgZjzKAmcuhVYR9aHeLeIHEpJUoiSSlKZECbAxr1qpxnxcwouKaSSVwgLOmUHmNtSLiOtYPFOLOBGQIzr25wJb66wOka1MsrSLHE+MpdblS/LdF/LUqyh+oRoe1c743xVKkGVyoqlKQdI3PvpU3EsMpwEAOJB0uDcX0STNMY8MN2UpZAIg5bgHUg/EVbxFakk5oF1OrWolUqm867dPtWtg+BryhxaglIIhJsZJse3vRphsCwy0Q2kJ35uZKx1zKulUfDpNYPFSXillkBRBBy+ojoFE2joKvlvpNMfE5irykFxQBveSb/QjuaLeMEMNoZhICRdIMxKQZVs3r8MxrrVbDYdvBpQomHFGHMwsIMkZftQjxbiJW6syFJk5cohITsI6U/tQx/F85M5h11+QJuR3pjiITMyJsPvpTU4Y+pQi4g/t9KmDWYgISoqk3/qBuPpFbQx5SYnLJOvf3ToBTWcMVKT5RzGdUi6aM+E+CFuJbXiFZZMQkScp6nQzt96N8JwXDtqyNICSiIAus7kFWgVF5m02vWLnJ0unKFY/E4cAKsCZ5xmv0KTod/nVlnxU5lKCCmVSSkkqmLC9gkmjjxVwxtbC3SkFSTAJuSSYEk3UrvXMXMMIOquskg9JAHe1+lMdZegccN8SsGVKyptKUgmEwLCN1ZpPea1G8UggEgEm8hUD6bVzRbQCT2IvuD7darhtZ9JITtNP44bdCcDpGcwkkzmCAYkagjqTNQOKUECcvSFgGRN1SJOu50oseyhokg5RdI9NyIiE3OuhtWBim7NjKASZWoBOgVAHWD061zlaVXHDHxJykZQBJIkJ9XuaJ8O9bKbAHTQhWhmLX6i96fxTgaPLABKJE6kxuIAsL9KH1gtkJcUtJFxAmRMkg9fep2NvxNw7zcOHE3cbVynMTcai+tpEmg7D4kZFL5UAqtMxn0Iy9fejhrEhSU+kEqBBuSekpjKo/OxoK8XYL+HxK8shl2FSQJQvcwDGtvatY88JVDiGFWlgvpUQUqkja5gknr9qzMNjSteYyCJsAJAKYJk0a8LW28ksqMpUiFz6lHUQBZInb50D8T4e5hHSlYMG8wDImw6aVvG74SveIMZlNo5jsi+g/Tr85re/hT5IT5qQkEJggWO6cw5gN7b1j4LM6FAZZTzT2Nre1amAxLaU5iEoi0gZ1HcqKYge9KE1gVhOVL5SjqQLX26++tSqYZSmVvZiIjMkQCDJKQPiNM8oPZlJfJBMKSUgAdFdpFrUxnw8CSC9lMWBm47H+xUVJheN4YAAJ8tQJyqSTJJm6ulQseKkCxQgqFpEib6i1ld99K9f4FhQCFFQctIzabT0rSOFwTcKSkKcy8qDYExHKetPxGCviL2IWlu8EEc0gddOoFx3rd4KhDLRbylKoJLls+YXAUNIP6gSaocU4ugJBbRlJEwokmxhXMbk2+lYDi3XSCVKEybGwBsCD061dbRPx3HqxDvMScogRf5k6q6Xr1jh8sLXITAEggC0wTVtjBIQOUqcWEzKBACo0J+LrWzw/wALOvrH8QqdCUotBgED9JB696bkAxgcIrEqDbCCSZknQWg620610fw/4cRhWsyZUsmFXgA2kZtZ7Cx0NaHBcEhpJhKQkCCbxMxpqtcdRFWsYYSIFzZJVYBIEkJQLAdSY6VjLLayG5yClMnKLiORCY7jmJ6mKonjLf5oGouIIQFRsEptbUg6gzqSKHfFvFlBeUGEyIVebQT/AKDsBpvQNiFkJIEyTMk3sZHY++s0xw2WivxXx7O3kQY5hfedxGiFR02igs4mxi2l9yQZk1GHzoIvqe/Xsau8K4Mt3mAMfDAHNfabGuskxiFgm1PuE2gRJtAHfr8q3j4YT/3qP/Er+lEOF4GEoCQkJy8yyUAnNsgHSf61tYbDJCQElIEWCk83zrnln8XS1xQxCRGaAdyQCJNxOZPasbGN3SNlEFRShJkiyQM1wNLVqPPFMrTokZU5IAF+ZSdwNqhdwvmKS4SkADkCjJKoke4965q11vqU6lIEC0nPF4uOU2qnxfhGdCwgkAElKiqbn1CZnWRFY/HOI/wrIICA4oyTFxIuYiNbWNXvC3E/PbS3mbLhOYwgp+pA9XtV1exjpxZbyZuYNnlSFFsEi0AJ3B1mJrVxWDTi8IuEypSpBITIUDfKBYDadaHvEuHSh5yBKC4kkXuQQFC+5uZNEGAxCc1lBAAnLBHLrHICFLi19RVv0CPCFeQ4UuEhYMExEjUX3G1Fj+EZxDfkuBNk5wUmQFHSCrftXninhfnIS4kZXBfL/kFxYaSI+tCnD+IqzFMKzEgrCrjKFahJMI6SL1e+UV8VwdzAr8yAtuMoWL63MjaJqq+hGcFCoz2XcgwdzG3aj0Y1JzqJT5aEyGwlOa5gqMnKv61XVwJhxIUFFJdEmAkJAFwITcE1fL6aBDmBWmcvqJygAjKYuDBPTrVjD4xWVRcVICYIMGCTlkHUDsKLT4PYyhUlUn4iZVAlSpFxaU3qyz4WYIJAUBqBAnqJPpge8084aAKLJShJK5BzGPmPapcIHF5AhlZCVXJ1gaidveujNcNaCQAjnGpAAJGhP6Y7zNXWEgFKgBCrGBBjQZkjlHYbnWp5mgM74TxOIKs5QlOUFEbiZ9hGh6xar/DPAzQbKnVKWCRyp5Up9xqr+W9FryIUEXmbDlJPuJyE+5t70xkKBcROaJMmbD3OiZ/TJJkaVPKrp6jhLTKUgJCE2UCvqN4F4gb3NeOBPmdldRCT05BYdYNutPRiCW0rTmhEgkAKOk3KuYnp0EVUxS0pWeaPMAVMkydDCjr3B9tKyJ7JJEyqCc24620SIta8aUPcW44lLCZnOVKCSdYjcfGNxmrN4v4jyrGS2U+6ZGg9hr9tKxHeISs+b8osBm1Pc3/atzFNq3FcUSrM5nGYjMo6xuf8wItesDEvA2A5ZtfatLG4hTyzzkoHKCZvtoN6fw7hRU6E6FAJJykgRuq1gNa6zhFrhfBc7U8pcPT4URqZtJ2mjjw/g8raQnl5fiA5EyZWpOgm+l6jweGSEgEwkxKVoAzEXClb+WNRV57EBlslXxHMFplQVG5n0i2lcsstrEHGeJBpBEEEXy5uUdFkdTsK5074leKiVOLJJ1/lVfjPFlurVKzcyTuY0k7xWWZN5+9dMcNdpa+tl/h/gzls5y6c/UyZte/Wp/8AsVheivqI+kUR0q14z4gPx34bYF4ZXEuEDQeYoRebRpfpTsD+HWDZUFN+ckp0/NVbbQ0XUquoBbF+AcI4kpWHCDM85kz31rHxPgvhOFU2hbymVL/w0KxKkZssCySq50vXQaBvGy8vE+DmCr8zEWGt2I+2vyp4wXeHeF8C6gllZcRJSVJczXnmBULzOxNVH/wq4csypDk9fMUJ9/1D3qg2t7h7uNxjiAk47EstYbD5pAV/hBxZTZJUDnIF+WJokHHHG+IIwjwQUvtKcYWgEHM3HmIUkk7KCgoHtG9PGDPw/wCGWARlhtcJsAV5gAb6GRVpHgLBpEJSpMkEwqDIMi8T8qixnHMU3icG0ryCnEPutkhCwQhtClpIOeMxCDtF6oeJvF+IwSMjqsL/ABBdR5YAcKVYdx3y5y5swWmxJ9PSnjBu/wDZDDwRzwTJ5tfe0x2pI8I4cfrj9JUCn/wkRVHE+J3UpXiB5K8MtaGcNkzKcU8t1LUquEhGYnlHNCdbwJl8VxiXcSksp8pDBdYeKcqfMAgtLT5hKtMwUItI7meM+CVHgzDAk85kyQVSPoREdqix3h3BsoLjqy02m6lFYSm9r2isTCeLcalrAYp9GH/hsWptC0thedtTw/LXmKoUkq1TEpkCTrRB+In/ANrx3/8AM5/7DTxnw2zk8L4Yvy0h5sh2A0kOJhZ15QLEmDprWmrwhhzqXD7rnaBFrRt0rH4T4l8hrANYzD+Wl5LaGHUqS6jzMgyJUYBQs7WI761a8QeIn8EGnH/JU2p/y1pQlYUlpxwpZWFElJUkZcwIAMmCIALxnw2fgvAGEakoL1zPM6pXvGaY+VNxf4d4NwQvzYmYDik3+UVArxY9/G4vCfkeYhTSMIDnGZTranFeYZiEhCjCYJAjUirGA43in/4ltryPNwoShaoWULxOQLcSkZgpDYnLJkyT0vfGfBQd/CXhqtUO/wDmrE+8G9eO/hJw1WrbvT/FX/Wn4fxwt5rhjzSUIRjXS26lwKJQUheYJII0U0pMkXkGK1fD/H3H8bjmD5RawxaCFICsxLiCs5iTBiNutNDLR+FXDgEgIchJkfmK1/erDf4b4JLhcAdzKsr81VwNiNCKMKVNQDifBeFlRhZKtZWTbQC+3bSqDv4aYJQUCHoUII85YEe00ZUqeM+AAb/BvhQ1YWr3ec/ZQp3/ANHuEf8A4yv/ADnf/nR7SqhUqVKgVKlSoFWBxzw8p/F4PEh0IGEUtWTJmz+YnIRmzDLbsa9pUE3irgKcawWlKLagpLjTiblt1BlCwDYwdtwTVPH8FfLgxKVtuYptrymcySltJWpPmuEBRUSQkQJsBF5mlSoK3E/DmIJwbiHW1qwapCFIKfMCkeUoFec5DlUog5TeKr8Q8DLd89asUPOffacLhakJZYUFtMoT5nKAoSVTck2vSpUE2K8CpWnGtecpLOKWHkJSnKpnEAhRcQsHdSEqiBeb3qZrh2KZwz5xmLGIIZUEkNBkAZDKlAKOZRtewGwvSpUGZ4L4KcRw7hhecSptlDbyUpTErSj8sKOY2ROwuQNIglHifhSsVhHsOlwNl5BQVlOeAoQeXMJt3pUqDGX4OU6cGnEYjzGsHlUhtLfl53WxlQtas6pAHwgC/wBK1OO8DOK8tDix5KHEuKQE3WUHMhKlZvSFAE2vA0pUqDF4p4E89zGLXiIOIUy4yUtgKYdw4IbWFZvzDe8gWtar2D8NONPPPNvgKxKEh8FvlLyE5fOQnPyEjVMnYza6pUELfgpLaOHtMuZG8CvPBQFFwlCkqkyMpJWtRMG50q/wngSmcZi8SXQoYny4byZcnlJKRzZuaZ6ClSoNylSpUCpUqVAqVKl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TERUUExQVFRUVGBgaFxgXGRUWGhgdFxcXFxgcFxUYHCggGBwlHBgXITIhJSkrLi4uFx8zODMsNygtLiwBCgoKBQUFDgUFDisZExkrKysrKysrKysrKysrKysrKysrKysrKysrKysrKysrKysrKysrKysrKysrKysrKysrK//AABEIANgAkAMBIgACEQEDEQH/xAAcAAACAwEBAQEAAAAAAAAAAAAFBgAEBwMCAQj/xABPEAABAwIDAwUKCgYJAwUAAAABAgMRAAQFEiEGMUETIlFhcQcUMnOBkZOhsbMWIyQ0QlSywdHSM1JTZHLwFTVDRFViY6LxJXThCIKDkqP/xAAUAQEAAAAAAAAAAAAAAAAAAAAA/8QAFBEBAAAAAAAAAAAAAAAAAAAAAP/aAAwDAQACEQMRAD8A0XA8Gtu9LQm2tyVtNZiWmyTLQJMxvmiL+DWaf7rb+hb/AC1zwMfJLHxTPuauXm+gGLw+1EfJLaCQP0TfHyV9XhttGlpbeib/AAr663JETEp++uzyY7KCim0tc4T3nbag/wBi3vHkqJsrfWbO10/0W/wqE/HI7Feyu/TQeE2NrGtpbehb/CuD7dmn+520+Kb/AAq3QnEW6Dk/dWqRpZ2voUfhVB7FmAJFlZ+hRVW8SRQx4aUBNzH2YkWNmf8A4U1WVtO1wsLL0KaDqGlccmWgPO7TtAfMLKfEpiqo2vb+oWPoRQN1OunGuTzUUB07YD/D7D0Ir78ME/4fYehFLJBAPTXBufxoG34YJ/w+w9CPxovhd+zd292FWdogotnVgoaSCCE6antpBegCd1M+wavi8Q/7R77IoNPwQ/JbEf6TPuas3khVVcEPyWx8Uz7qrV8jWgovOwR05k12WTx41zeAOWf1k6+euzywd1ALT84R/CrSrhiqn96biZyq9lXHkkTABmg81RvkVZW0oCd3TNAsX2hYaJBdClj6CecfVQcLpE0NcZM18TjjjngNRr9Kfuq61b3C94SPIT99AHfag1WfbPRTE9g7sScpPlFUXrVSZzgjoO8H8KAGWSNa43KNJoldMkdHkofcpMUA51IIndXIo0kVbea4VTuRpGooOTi50O7hTbsEIbvx+5vewUmLHnG+m7ufrlN+P3F77qDV8DT8ksjH9kz7oVbvU+2q+An5FZeLY90Kv36dD2UAS5SdIMjMj2mrbjO+N9VXngmDP0kyOGprvnUTHDpoKIE3bYjUJUR7Kv4tirdo2XFnMrclHEnoFA9rsUNqG3UlIVKkjNrv36dk0As7tx1ltamlOuuysqJjIkk5RB3aCgEY7j91eKhSuRb/AFETMdZrtg+GMIiVSf4Vb/NRS5sXENyhhSlK1OXncegV4wq9Q44G1czJqrNzTA37/NQNGDWLBjK4knoMA+Y0xtYckUFw1htyV8mMoGgGs+XjVl9LjaUlpcEqjIsSBPrFARVhqTQ3E8HkSKiNoSg5X2yn/OjnI8vEUat7lDicyFBQPEGaDM8bwRSUqWgajUoHHpjoNLVw0FJBE61s19Zjf076y3aOy5B8gEZXJUkHpJ5woF28PnFD7pyE7p+6iN0wZJ1oVcEZtTHV00FVZ1mN/wDOtOOwY5t+f3F72CkZ9zgDTj3OXJF+P3F72Cg1/AR8jsvFM+6FFLkaUO2e+ZWnimPdiiNwYoFLHICZmCVJT66+v4kEIKlGEpGs9Q4GvO1ywlqToAoH/cKyTbnapZSpAUYIiB10HHH8eXiN2k6hpB5ieoEyo9Z9laDgt6A2ANOA9lZPaEtrTHFKfWKe8AcJjMY1oNSwRSlEGBAFE7/CmnklK0JOYQTAB8h31X2fU3yScikk8YP3UVoFdzAnbZmLRwnLJCFwrzHppYZ2uhYbuEltYPOCuaT1ia0+hG0GzjF4jK8iY3KGih5aCpg12bjMCkBoCBp9/Gvt3s7lVylsstLHD6Ku1NKdxhlzhS0utFy4tU+EnepIPSBvinDZ3aVm7bK0LSBO4kAjtoPNnjKgrk7pHJq4K+grsJpM7r9uEMtXA15NyD2KB49orRMRt0OIIWApOhSOvhrWe90XD3kYc+hR5REBQMDm66DsAoEPD8V5VPYP57aoYu0YCuv20F2Rf+Mgmm92DMj76BWAzHT+fLTj3NjpiGn9xe+6l/ELTKAUjjqOumHubExiAIiLF77qDZdnh8itPEse7TRC8nLQ3AgTY2kfsmPNkTRK6OkUGXd1nFCy00kR8YT5hFYXjL5cV0yYFa13d3udbpB3EmsbuXDII4GRQOyRqgGJCQCezhQvEMecBDbZIXO/hFBn7wAApWoq49FNmObOhGFovHAUOOLhM/SkeygH7LY8/wAt+lemd6Mx9QrXdmdp32yc7pdBMlKwQodlYrs4i5DyGmV5CudQAoDeed2wPPW9bFYfcuNKF2GXNYzDmqAjf20DzheIofQFIPaOIq5QbAsEFuVZVEhR4maM0HC+jk1zuyn2VhWI36UlLFqlbRWZDsSFq3wtXQTIrenUBQIO4gg+WsJ252afsbpt23Wpy3MZkSNOd0UGgbE7RFbSUODKoAhSTplUg5VjXhuNMeIsouG3ESlSFNqGkESQazrFGU3CltoJbK+dIkGciRwoJshtevDHDYXQ1USlLh4ac2gyzB3A1dkKOgUpJ8hitGbUkpEazWWYmlQecVr+kXr15jXW1xp1AgKPnoNJU2FaGjmxjQAv4+pPD1CkfBdo0LSAsgKA89aBsllLV6pJ32b3soNL2e+ZWnimPdpohdjShmBmLG08Vb/YTRG59k0GBd3N08s1rpqKydxUmtV7uSIcZ13lUjzVlSxrQGti8KFzesMncpxIVPRMmv1di+zzFxbd7uICkAQn/KQIBHQa/PvcPsUKv+UWYDYEdu+v0mX08FJk7tRQfl7GNkrqyuynklqCVc1STopMyNRWx7BJdLaQslIJByj7+MVww7HFLu3bW9bShcnKTuUJ0KTTZdYLDaSyYKRpHHy0B5IgV9oZhV2o81zwxROg8OjQ9hrMcIYQoLXcmEAq8IneDoK1A0gM9z1hN8XVvOuIJKgypUoCjr5ew0HLZfCVuOLuFIhEQ2OkcTQrui7Ii/QysZWloXCnSQkBJB3zxmtXbaCQEgAAbgKH41grdzbuMLEJcESN4PAjsoMLxN+xQ47ZJUlwrSjI5oQXdy5I4Gll7ZlphS03bbjY+gtGZSF6dImD1VR232Sew25KFnMmZQ4OOsjsNfpDZyxbu8OaLqQpLzaSfKmDFB+fsO2NauTFtcc/9VYynq0OtO+wWz13ZnEUXKFJHeT2VW9J3bj5KsWOxoW+9aZ4W0Cq2eOiiJ0STximnB8QuTYXbF0hQcat3hnIICgEQNeJ1oGjBTFhaeLt/soom+Dr/PnoThXzCz/gtvsooy6kkigxLu8W4yMrP63tFYo6a2Pu8vFRaAJjMdPJwrHndDuoLFhiTrOraymTw9tHbW4fVctJfdcVJGVSFq7eFK5OlEsNuCrRTmQI1zbz/wC08DQaztwsONNvpWsLZiXDrHAZuqn/ALmu03fNvybkB5rRQ6RvBB4iKxTD8XsMhbedunc4ymVrSjXpAiaZdnmv6PuWnG3s7HbrlVwPTFBt943BCxpB1qy05Ioc5ibTjUhYIImli/24aYK9Zgeugdri5SgSogDrpYYxgPXMNmRuJrHdpO6C7dO5EKPO06ABWldziw5NEqOp6fuoNDFV8RvUMtqccMJSP+AOs10uLhKElSjAHGg7VkblwOvD4tJlps7p4LWOJ6BwoMi7rWd2zVcvJKStaQ0g/RTM69ce2tQ7l65wmzJ/ZJpb/wDUCEjCuE8s3HrmmTuXf1RZ+JTQDdtMMW6y65bEpuGFnKRoemK64XtKm+wd90wHQw8lxPEKS2oK0pjwpQLlwP8AOPWKzizw/ve8xZsDKhVo+4kfxAT65oHvDEzh9p4u29iKOqFBcH+YWnirf7KKNqoMG7u6Oc0CRIVvA7d9ZBcjWtz7s+COKShw6p5ROvbWL4uwUqIA7aAdGlfWHMqgYmOB419KebXKgY7PDGV5VqzJQroO7pHnrRWsJse9BFwoQNcx9VZFbX60DKNU9B4dleHblSzvPZJoNRwy5DKVBNwVNgcejy0mbUY+HVkNnm9PTQBy5WRBUY6K5toJIA40DXsDY53gveAa31GLM2jIcdMEjmNjwlnqHAddYhs9i7doAlpPLXHRHMT1qP0qZbDOpfL3bmZZ6ToOpIoNSwVp69h24OVuZS2PVNMmJ4g3btFxxQShI/4AHE0o7NY4S0ciZA4nmiKWr29dxC75FtWfKTJ+g3wJHSaBb7oV29iDNw+rMltkAoRwSMwAzf5jWu9zZvLhdoOhpPspH7olmi3wh9ho5vBLq/1jPE9tPfc8RGGWomfik+yg6YK+O+bodCh99V9oMNSG7y4A1VaOoP8A9Sfuqvhz3y27G6CmOujW0nzG5/7d33aqCrhf9XWs/srb7KKOCaB4YP8Ap1r4q3+yijwoA+1Fil5jIoAgqEdoBisA2twFTayIr9G4gnRP8QpY2kwFLrZVEnhuoPy/fW+UGRGtD6fNusODaTpGtIhTQewITPEnTsG+vjaok+btNWHbZSlhKEk6ACB/PXVm8wZTS2kOgpLkEg7wCYoBYrq2RproTr00Z2qwHvZacmYoUkGT09tX9lLdHNLrSCk8SJNBbwG4bQQllrOsxGhJk9JrQsI2TiHr9WRA1yTw7K7WjTTCc7LCQsbiBrPDSjNjg7l2OUviQkeCiYHadaAetx3ElC3s0lm1Topfg5gOvjTBZ2zdq33rZJlxWi3N/aZr1iT6+bb2aYTAnJ+NMOCYSlhAJ1WRzlH10CH3XLXvbA3EzKlrbCj0yqT7KdtiP6vto/ZI9lK3dsUF4S8QZCVI69Z0pt2VGWxt+EMo+yKBawe4zXlxHFz2E0z7TK+R3Kf3d33aqUdhxmu3iddST0b6a9otbO6UP2Dw/wDzVQecGWE4fbFW4M2/2UUKw3EnFXtwy6pwBRBt1pPMKQOcBwJB3jWrSbUu4OhCfCVaN5e3kkkUC7mN2bywLb2ZDzCshkQptQGik9u/z0Bi0N0H3GX3RJhduoJAQpI3pUN+YHfHAijFu/yiShScqxIKfvB4iuCGeXbyO6PMq8MaEKA5q09RHDtFd1I5UGDleb0n1+VCqDPe6NshyqSUxuJHkrGE7PKFy02oASdR1CK/TNw+VoOcQoSCDr5j0HprErvXGXdBDaQBHCSKB+2X2cZCkcxOgk6aadNYz3QsaFzfvPJ0SlWRscAlvT1mT5a17GMRNvhruQqD1x8U2RvSD4R6tKwrF28pyEeDpQN2BY6l1KW3UBaSIhWtaJhWzbKsighIAGg4TWS7JXOUjmzrW+bHjO2CU6aEdo30BG0w9CTIElMeWu1xYOvSJKUmjDTaArrNery9S2NTQcrVhFu1rAgamk3aHaJbq8jQIT2xXnabaBTh5NskJHHprpsvgP8AbPaJ3gHeaAR3R2C1gRCvCccb/wBytK0GyPJ2bYMaNJHlyikfusXqX7EBIlAuGR/v1rR2mk5EiNABoeoUCls5ZqYQ4sp1dVprwozjh+QXPiHvdqqreYgC7ETwSkebdV7aJEWFyP8AQe92qgTdr9oO9cDZyrKXF27ISRvALYkjyA0Uw67HebN60c2RIDwSIzoG+QOKd48tZ93UrN12ysUtMuuHvZiS224seAreUgwd3nor3D7t5ttdrcsPoCtQXG3Ep3QRKhGooNNvlwkXDfOyiTH00bzHSQNR/wCap41e5Gk3rILiUJClhOpW0dVZRxUBqB1RXzCA4xcLtsiiwU8o0velAmFNnojeOo1bwLCO9kuICypCnFLQkj9GFalIPFMyR20HO9YFy0l1lQlSZSrpBGgUP5isIwXD3XcWuULTkWpwAgzoBxB6Ir9HIbA0AA7BFJe2GCFFy1iDKSVIGR9KQSVoMhJAGpKSfMaDNdrMb/6oLdI+Kt0ZY6VKAJNJO11j8YSnzVZvbG8Xcvv963UuOEg8i9u4fRq05h905E21z5WHfvTQcNgcOBdlXCv0Bs8yEoSOAH/NZJs7gb7cfEvJ1kktrH3U7JffSD8W7MD6C49lAy4xjCWlaGeropVxLFVuqAE69HGqCsMuXndW1hI3kpUJ84p2wPAA2kKWJVwEbvJQV9l9nch5a4A03A7u2h21e0RdXyTRhKTvHHhTFjYecGRAMeUClZFopknK0tZ1GqFerSgqbWIy2ti0fCfu2iR1JBV+FaDtDi6LdqVHU6AVm+0SH3b/AA5PIuZWklajkWUpJ3c6IBivGLquL7EQyGXksoPOWtDgSY6FEQfIaB02Qt+VJfUP4PZNFNo3ZtLsdDD3u1VYahprmoIAEAAHh0AVQxAH+jbgqmVMPHXQiW1b6C7sv8ytfEM+7TRShey/zK18Qz7tNEliRH3kesbqD1UrNbHEHlYdh0i5BW/ahTxe8MKeSFBRDpcUFDSCONMa9oXeWU0EoOW6QzMK0QppDmZXO8IlRSP4SaBnqUs2+0iiu4Sco72LiljKqVNoGnJyrnKkGTuGg417/p5wAApRLlsq4bIzEJyZZQvXXw0woETroI1BjqUut407kWTyeZLzzYgL1DQMQ3mJUTGuoAFDMX2hdy8oghPyQPhAEyZClBRnwQEnUQed0wCDrUpZ27eWnD1rSpaVhTGralNky+0CAoKBAIJG/jXC2xVXe71yjMXULAfZcU5DKUEBaQjNAUESvN9PfuIgG2pQC7xhxLCn08mWwVFOiuckKhOoMJkAqz7oI0qDG18uGoQQoPwRmUElnJGZW5RObVIiN0mgP1KUbTatam0LUlHOtW3lABYhbikpCQonwRm3xwqzjm0DloGi6GyFv8mSnMeYWXHQrLPMMtwZJEazQMtSl6/xl1pbKFcmoutPL5oVqpvk8qUSrUHOdTwTOnAPfbRPlphwEIU5YuXORAmVAMqyDMdwCzzuAB6aB5oZtR8yuvEPe7VVyycKm0KVEqSkmJAkidJqntR8yuvEPe7VQfNl/mVr4hn3aaJLTIjp7R6xuobsv8ytfEM+7TRSgGJwC3DTbIbhtpSVNpzLhJQZSRrwIkV7ODMyVZNVOB0nMvVaQEpVv3gADyUQqUA8YKzmCsnOC1OA5lzmWIUd+4jeNx6K8JwdgQkJAiCAFKGgJhMA/o5PgeD1USNLd69lvnC0lK3u9JCQUhSiHTlmSPXQX3MMtYUVBMJcUtRKzzVrHOklWmYKEjcQrdrX04LbFOXIMq2+SAzKgo1VlGu7edOulHBlKDqypC220YiVPFwtnVVigJKylRA+MKD0c5PktWQy/wBGcplCu+bnk80A5FNXZbAnXwCgeagbr3DW3W+ScTmRzeaSr6BCkyQZMEA+Sqd7gaVKW41lbecCULcIUvMhOhSpGcAnKVAEzBM67jcu7paCMrK3J4pU0I6jnWK6WrylJlTamzO5RQT28xRHroKysMZUgNlIKEAIygkCABzVBJ1ERzTp1VxGG2oJdyoHOXKgogBS+Y5BmEkkQQOI6aFYc8Qm9DCc577IIbKAQFNs5iJIE7zqd9LmDuuBtkiWUNd/qaDgQtKnk3SglJhRlWUrTEz4cdNA9Jwe2SEoyJgt8ilKiSCgAnJlUYIgEx0CvbeBsJS2kNiGlZ0aq0UUlBJM6nKpQ1nQmlu9uXVX9kpxhxJ5RYSczeUA2rhVAz5pmSZG5HndRQDWcCYQEBLcBpKkt85fMSuMyU87QGBp1CoMBYhKeT0S0WUjMvRtUSga7uanzCiVSg5stBKQlOgSABqToNBqdTVDaj5ldeIe92qidDNqPmV14h73aqAbs3j9qmztgbm3BDDQILrYIIbTIIzaGiPwitPrVv6Vv81SpQT4RWn1q39K3+ap8IrT61b+lb/NUqUE+EVp9at/St/mqfCK0+tW/pW/zVKlBPhFafWrf0rf5qnwitPrVv6Vv81SpQT4RWn1q39K3+ap8IrT61b+lb/NUqUE+EVp9at/St/mqfCK0+tW/pW/zVKlBPhFafWrf0rf5qnwitPrVv6Vv81SpQT4RWn1q39K3+ap8IrT61b+lb/NUqUE+EVp9at/St/modtJj9qqzuQLlgksugAOtkkltUADNqalS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2.bp.blogspot.com/-ObBAvxKiPog/Uge1kkq9YOI/AAAAAAAAAGI/m-jAUDTSVhI/s320/i_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14752"/>
            <a:ext cx="1724025" cy="2581276"/>
          </a:xfrm>
          <a:prstGeom prst="rect">
            <a:avLst/>
          </a:prstGeom>
          <a:noFill/>
        </p:spPr>
      </p:pic>
      <p:pic>
        <p:nvPicPr>
          <p:cNvPr id="19460" name="Picture 4" descr="http://shoyher.narod.ru/Portab/Bekon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71613"/>
            <a:ext cx="2428892" cy="296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1527048"/>
            <a:ext cx="4519424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 (1452—1519)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 smtClean="0"/>
              <a:t>найправильнішим</a:t>
            </a:r>
            <a:r>
              <a:rPr lang="ru-RU" dirty="0" smtClean="0"/>
              <a:t> </a:t>
            </a:r>
            <a:r>
              <a:rPr lang="ru-RU" dirty="0" err="1" smtClean="0"/>
              <a:t>дослідне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стверджуючи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дослід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учителем тих, </a:t>
            </a:r>
            <a:r>
              <a:rPr lang="ru-RU" dirty="0" err="1" smtClean="0"/>
              <a:t>хто</a:t>
            </a:r>
            <a:r>
              <a:rPr lang="ru-RU" dirty="0" smtClean="0"/>
              <a:t> добре писав,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мудрість</a:t>
            </a:r>
            <a:r>
              <a:rPr lang="ru-RU" dirty="0" smtClean="0"/>
              <a:t> — дочка </a:t>
            </a:r>
            <a:r>
              <a:rPr lang="ru-RU" dirty="0" err="1" smtClean="0"/>
              <a:t>досліду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ґрунтуючись</a:t>
            </a:r>
            <a:r>
              <a:rPr lang="ru-RU" dirty="0" smtClean="0"/>
              <a:t> на </a:t>
            </a:r>
            <a:r>
              <a:rPr lang="ru-RU" dirty="0" err="1" smtClean="0"/>
              <a:t>ньому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дістати</a:t>
            </a:r>
            <a:r>
              <a:rPr lang="ru-RU" dirty="0" smtClean="0"/>
              <a:t> </a:t>
            </a:r>
            <a:r>
              <a:rPr lang="ru-RU" dirty="0" err="1" smtClean="0"/>
              <a:t>позитивні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у </a:t>
            </a:r>
            <a:r>
              <a:rPr lang="ru-RU" dirty="0" err="1" smtClean="0"/>
              <a:t>дослідженні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. </a:t>
            </a:r>
            <a:r>
              <a:rPr lang="ru-RU" dirty="0" err="1" smtClean="0"/>
              <a:t>Микола</a:t>
            </a:r>
            <a:r>
              <a:rPr lang="ru-RU" dirty="0" smtClean="0"/>
              <a:t> Коперник </a:t>
            </a:r>
            <a:r>
              <a:rPr lang="ru-RU" dirty="0" smtClean="0"/>
              <a:t>(1473—1543)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працях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відкинув</a:t>
            </a:r>
            <a:r>
              <a:rPr lang="ru-RU" dirty="0" smtClean="0"/>
              <a:t> систему </a:t>
            </a:r>
            <a:r>
              <a:rPr lang="ru-RU" dirty="0" err="1" smtClean="0"/>
              <a:t>світу</a:t>
            </a:r>
            <a:r>
              <a:rPr lang="ru-RU" dirty="0" smtClean="0"/>
              <a:t> Птолемея,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, </a:t>
            </a:r>
            <a:r>
              <a:rPr lang="ru-RU" dirty="0" err="1" smtClean="0"/>
              <a:t>геліоцентричну</a:t>
            </a:r>
            <a:r>
              <a:rPr lang="ru-RU" dirty="0" smtClean="0"/>
              <a:t> систему. З </a:t>
            </a:r>
            <a:r>
              <a:rPr lang="ru-RU" dirty="0" err="1" smtClean="0"/>
              <a:t>цього</a:t>
            </a:r>
            <a:r>
              <a:rPr lang="ru-RU" dirty="0" smtClean="0"/>
              <a:t> часу </a:t>
            </a:r>
            <a:r>
              <a:rPr lang="ru-RU" dirty="0" err="1" smtClean="0"/>
              <a:t>розпочалася</a:t>
            </a:r>
            <a:r>
              <a:rPr lang="ru-RU" dirty="0" smtClean="0"/>
              <a:t> </a:t>
            </a:r>
            <a:r>
              <a:rPr lang="ru-RU" dirty="0" err="1" smtClean="0"/>
              <a:t>наукова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r>
              <a:rPr lang="ru-RU" dirty="0" smtClean="0"/>
              <a:t> у </a:t>
            </a:r>
            <a:r>
              <a:rPr lang="ru-RU" dirty="0" err="1" smtClean="0"/>
              <a:t>природознавстві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0482" name="Picture 2" descr="http://upload.wikimedia.org/wikipedia/commons/9/9e/Possible_Self-Portrait_of_Leonardo_da_Vin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126526" cy="3214710"/>
          </a:xfrm>
          <a:prstGeom prst="rect">
            <a:avLst/>
          </a:prstGeom>
          <a:noFill/>
        </p:spPr>
      </p:pic>
      <p:pic>
        <p:nvPicPr>
          <p:cNvPr id="20484" name="Picture 4" descr="http://pidruchniki.ws/imag/filosof/petr_phil/image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00438"/>
            <a:ext cx="2016033" cy="2486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1527048"/>
            <a:ext cx="46623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Галілео</a:t>
            </a:r>
            <a:r>
              <a:rPr lang="ru-RU" dirty="0" smtClean="0"/>
              <a:t> </a:t>
            </a:r>
            <a:r>
              <a:rPr lang="ru-RU" dirty="0" err="1" smtClean="0"/>
              <a:t>Галілей</a:t>
            </a:r>
            <a:r>
              <a:rPr lang="ru-RU" dirty="0" smtClean="0"/>
              <a:t> (1564—1642), </a:t>
            </a:r>
            <a:r>
              <a:rPr lang="ru-RU" dirty="0" err="1" smtClean="0"/>
              <a:t>досліджуючи</a:t>
            </a:r>
            <a:r>
              <a:rPr lang="ru-RU" dirty="0" smtClean="0"/>
              <a:t>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, </a:t>
            </a:r>
            <a:r>
              <a:rPr lang="ru-RU" dirty="0" err="1" smtClean="0"/>
              <a:t>відкинув</a:t>
            </a:r>
            <a:r>
              <a:rPr lang="ru-RU" dirty="0" smtClean="0"/>
              <a:t> </a:t>
            </a:r>
            <a:r>
              <a:rPr lang="ru-RU" dirty="0" err="1" smtClean="0"/>
              <a:t>хибне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Арістотеля</a:t>
            </a:r>
            <a:r>
              <a:rPr lang="ru-RU" dirty="0" smtClean="0"/>
              <a:t> про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ваги, </a:t>
            </a:r>
            <a:r>
              <a:rPr lang="ru-RU" dirty="0" err="1" smtClean="0"/>
              <a:t>доповнив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розвинув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</a:t>
            </a:r>
            <a:r>
              <a:rPr lang="ru-RU" dirty="0" err="1" smtClean="0"/>
              <a:t>Арістотеля</a:t>
            </a:r>
            <a:r>
              <a:rPr lang="ru-RU" dirty="0" smtClean="0"/>
              <a:t> про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динаміки</a:t>
            </a:r>
            <a:r>
              <a:rPr lang="ru-RU" dirty="0" smtClean="0"/>
              <a:t>. </a:t>
            </a:r>
            <a:r>
              <a:rPr lang="ru-RU" dirty="0" err="1" smtClean="0"/>
              <a:t>Френсіс</a:t>
            </a:r>
            <a:r>
              <a:rPr lang="ru-RU" dirty="0" smtClean="0"/>
              <a:t> </a:t>
            </a:r>
            <a:r>
              <a:rPr lang="ru-RU" dirty="0" smtClean="0"/>
              <a:t>Бекон (1561—1626) </a:t>
            </a:r>
            <a:r>
              <a:rPr lang="ru-RU" dirty="0" err="1" smtClean="0"/>
              <a:t>виклав</a:t>
            </a:r>
            <a:r>
              <a:rPr lang="ru-RU" dirty="0" smtClean="0"/>
              <a:t> </a:t>
            </a:r>
            <a:r>
              <a:rPr lang="ru-RU" dirty="0" err="1" smtClean="0"/>
              <a:t>основний</a:t>
            </a:r>
            <a:r>
              <a:rPr lang="ru-RU" dirty="0" smtClean="0"/>
              <a:t> метод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— </a:t>
            </a:r>
            <a:r>
              <a:rPr lang="ru-RU" dirty="0" err="1" smtClean="0"/>
              <a:t>метод</a:t>
            </a:r>
            <a:r>
              <a:rPr lang="ru-RU" dirty="0" smtClean="0"/>
              <a:t> </a:t>
            </a:r>
            <a:r>
              <a:rPr lang="ru-RU" dirty="0" err="1" smtClean="0"/>
              <a:t>індукції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приділив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питанню</a:t>
            </a:r>
            <a:r>
              <a:rPr lang="ru-RU" dirty="0" smtClean="0"/>
              <a:t> </a:t>
            </a:r>
            <a:r>
              <a:rPr lang="ru-RU" dirty="0" err="1" smtClean="0"/>
              <a:t>експерименту</a:t>
            </a:r>
            <a:r>
              <a:rPr lang="ru-RU" dirty="0" smtClean="0"/>
              <a:t> як абсолютно </a:t>
            </a:r>
            <a:r>
              <a:rPr lang="ru-RU" dirty="0" err="1" smtClean="0"/>
              <a:t>необхідній</a:t>
            </a:r>
            <a:r>
              <a:rPr lang="ru-RU" dirty="0" smtClean="0"/>
              <a:t> </a:t>
            </a:r>
            <a:r>
              <a:rPr lang="ru-RU" dirty="0" err="1" smtClean="0"/>
              <a:t>умові</a:t>
            </a:r>
            <a:r>
              <a:rPr lang="ru-RU" dirty="0" smtClean="0"/>
              <a:t> при </a:t>
            </a:r>
            <a:r>
              <a:rPr lang="ru-RU" dirty="0" err="1" smtClean="0"/>
              <a:t>виченні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1506" name="Picture 2" descr="http://upload.wikimedia.org/wikipedia/commons/thumb/9/94/Galileo_Galilei_2.jpg/220px-Galileo_Galile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095500" cy="2647951"/>
          </a:xfrm>
          <a:prstGeom prst="rect">
            <a:avLst/>
          </a:prstGeom>
          <a:noFill/>
        </p:spPr>
      </p:pic>
      <p:pic>
        <p:nvPicPr>
          <p:cNvPr id="21508" name="Picture 4" descr="http://900igr.net/datas/literatura/Uiljam-SHekspir/0028-028-Frensis-Bekon-1561-1626.jpg"/>
          <p:cNvPicPr>
            <a:picLocks noChangeAspect="1" noChangeArrowheads="1"/>
          </p:cNvPicPr>
          <p:nvPr/>
        </p:nvPicPr>
        <p:blipFill>
          <a:blip r:embed="rId3"/>
          <a:srcRect l="2778" t="5556" r="1388" b="12962"/>
          <a:stretch>
            <a:fillRect/>
          </a:stretch>
        </p:blipFill>
        <p:spPr bwMode="auto">
          <a:xfrm>
            <a:off x="642910" y="3929066"/>
            <a:ext cx="3714776" cy="2368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Розвиток фізики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0" y="1527048"/>
            <a:ext cx="4948052" cy="497378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Рене Декарт (1596—1650 ) дав </a:t>
            </a:r>
            <a:r>
              <a:rPr lang="ru-RU" dirty="0" err="1" smtClean="0"/>
              <a:t>чітке</a:t>
            </a:r>
            <a:r>
              <a:rPr lang="ru-RU" dirty="0" smtClean="0"/>
              <a:t> </a:t>
            </a:r>
            <a:r>
              <a:rPr lang="ru-RU" dirty="0" err="1" smtClean="0"/>
              <a:t>формулювання</a:t>
            </a:r>
            <a:r>
              <a:rPr lang="ru-RU" dirty="0" smtClean="0"/>
              <a:t> закону </a:t>
            </a:r>
            <a:r>
              <a:rPr lang="ru-RU" dirty="0" err="1" smtClean="0"/>
              <a:t>інерції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приділив</a:t>
            </a:r>
            <a:r>
              <a:rPr lang="ru-RU" dirty="0" smtClean="0"/>
              <a:t> </a:t>
            </a:r>
            <a:r>
              <a:rPr lang="ru-RU" dirty="0" err="1" smtClean="0"/>
              <a:t>визначенню</a:t>
            </a:r>
            <a:r>
              <a:rPr lang="ru-RU" dirty="0" smtClean="0"/>
              <a:t> таких </a:t>
            </a:r>
            <a:r>
              <a:rPr lang="ru-RU" dirty="0" err="1" smtClean="0"/>
              <a:t>важливих</a:t>
            </a:r>
            <a:r>
              <a:rPr lang="ru-RU" dirty="0" smtClean="0"/>
              <a:t> понять, як </a:t>
            </a:r>
            <a:r>
              <a:rPr lang="ru-RU" dirty="0" err="1" smtClean="0"/>
              <a:t>маса</a:t>
            </a:r>
            <a:r>
              <a:rPr lang="ru-RU" dirty="0" smtClean="0"/>
              <a:t>, сила, </a:t>
            </a:r>
            <a:r>
              <a:rPr lang="ru-RU" dirty="0" err="1" smtClean="0"/>
              <a:t>тиск</a:t>
            </a:r>
            <a:r>
              <a:rPr lang="ru-RU" dirty="0" smtClean="0"/>
              <a:t>, удар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увів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про закон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сформулюв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: «...коли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зіштовхується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, </a:t>
            </a:r>
            <a:r>
              <a:rPr lang="ru-RU" dirty="0" err="1" smtClean="0"/>
              <a:t>воно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ніякого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втрачає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зіштовхування</a:t>
            </a:r>
            <a:r>
              <a:rPr lang="ru-RU" dirty="0" smtClean="0"/>
              <a:t>, як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відняти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придбати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err="1" smtClean="0"/>
              <a:t>Даниїл</a:t>
            </a:r>
            <a:r>
              <a:rPr lang="ru-RU" dirty="0" smtClean="0"/>
              <a:t> </a:t>
            </a:r>
            <a:r>
              <a:rPr lang="ru-RU" dirty="0" err="1" smtClean="0"/>
              <a:t>Бернуллі</a:t>
            </a:r>
            <a:r>
              <a:rPr lang="ru-RU" dirty="0" smtClean="0"/>
              <a:t> (1700—1782) </a:t>
            </a:r>
            <a:r>
              <a:rPr lang="ru-RU" dirty="0" err="1" smtClean="0"/>
              <a:t>вважається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найвидатніших</a:t>
            </a:r>
            <a:r>
              <a:rPr lang="ru-RU" dirty="0" smtClean="0"/>
              <a:t> </a:t>
            </a:r>
            <a:r>
              <a:rPr lang="ru-RU" dirty="0" err="1" smtClean="0"/>
              <a:t>фізиків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математиків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часу. Так, </a:t>
            </a:r>
            <a:r>
              <a:rPr lang="ru-RU" dirty="0" err="1" smtClean="0"/>
              <a:t>Паризька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 десять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присуджувала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Д. </a:t>
            </a:r>
            <a:r>
              <a:rPr lang="ru-RU" dirty="0" err="1" smtClean="0"/>
              <a:t>Бернуллі</a:t>
            </a:r>
            <a:r>
              <a:rPr lang="ru-RU" dirty="0" smtClean="0"/>
              <a:t> за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проблем математики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530" name="AutoShape 2" descr="data:image/jpeg;base64,/9j/4AAQSkZJRgABAQAAAQABAAD/2wCEAAkGBhQRERQUEhQUFRUVFxgWGRgYFxYaFxcXHRwVGhggFxwYGyYfGB8jGxUaIC8gIycpLC0tFx4xNTAqNSYtLCkBCQoKBQUFDQUFDSkYEhgpKSkpKSkpKSkpKSkpKSkpKSkpKSkpKSkpKSkpKSkpKSkpKSkpKSkpKSkpKSkpKSkpKf/AABEIANgAkAMBIgACEQEDEQH/xAAcAAACAgMBAQAAAAAAAAAAAAAABQYHAwQIAQL/xABKEAABAgMEAw0FBQQIBwAAAAABAgMABBEGEiExBUFRBxMWIjRUYXF0gZOz0hQykaHwQmKxwfEjUtHhJDM1Y3J1ksIVJURFU1WC/8QAFAEBAAAAAAAAAAAAAAAAAAAAAP/EABQRAQAAAAAAAAAAAAAAAAAAAAD/2gAMAwEAAhEDEQA/ALFstZaUXJSqlSsspSmGSSWWiSS2gkklNSamGvBCS5pK+A16YLIcglOzs+WiG8Ao4ISXNJXwGvTBwQkuaSvgNemG8EAo4ISXNJXwGvTBwQkuaSvgNemG8EAo4ISXNJXwGvTBwQkuaSvgNemG8EAo4ISXNJXwGvTBwQkuaSvgNemG8EAo4ISXNJXwGvTBwQkuaSvgNemG8EAo4ISXNJXwGvTBwQkuaSvgNemG8EAo4ISXNJXwGvTBwQkuaSvgNemG8EAo4ISXNJXwGvTCu1VlpRElNKTKyyVJYeIIZaBBDayCCE4EERK4UWv5BN9nf8tcAWQ5BKdnZ8tEN4UWQ5BKdnZ8tEN4AggggCCCI7au1iZRIQminl+6nUBtVsH4wDbSWl2pdN55xDY+8c+oZnuiJz+6symu8tOO9NKD8CflEXY0Y5NPX31Fwk1rXV93UBhDZ7QAQmjYSBSt5bhSB8vwgPEbs6Uj9rLLTtocfmMY9a3a2lKpvCwNt4V+EV7aCt4o3xK6GlG7ykg4mpUcISlBTSvf9d0B0FoK30rNEJSq4s/ZXhXqORiR1jlx9BAvIUqo6Ynlg90Z9goam6rZJoHMy3srtT+EBdEEfDTgUAQQQRUEZEdEfcAQQQQBCi1/IJvs7/lrhvCi1/IJvs7/AJa4AshyCU7Oz5aIbwoshyCU7Oz5aIbwBBBHlYBZaTTqJOWcfXkgVA2nUPjHOMxahx6YU88o1Wa5nAbOqJxu16d35xEuhYuN8ZwA/a+91UoBtrFWkpF4nE5AfiTATmQtgQlCU0F5YBNcQnGg7kxtm3t8gu+6VXQkEG6gYmlcAVA56sYilntDuzQCGk+6bxV+Z68h1R9rswpU37MgKugAqOZScSeqgNKdAgJhpG1Es6wpLDaWWkjEkVUs40SNeqpUfhjEAe0kFLpqrSMEzJrSpaBqBI6hifkn5QubVQitamih0j9dYgJbocftE3wSgn3kjEZfrTXFjaP0e00KqQlTaqYkYU2g6uo90QKxdoW0uJS8BdVxVYCnQadefcdsXKxLtKaVcUFClQMMQcz1667aHXAY7KaVSh4y4VebUCpquY2p+tkTCKotHo9cspp9hV4e+jo2g0ix9A6YRNMIdR9oYj91WsQDCCCCAIUWv5BN9nf8tcN4UWv5BN9nf8tcAWQ5BKdnZ8tEN4UWQ5BKdnZ8tEN4AiC7o+6QjRyFNt8aYUMBqQDXE7SM6dUTlRoKxy7ul6T36cfXWoK1AdAFKfIwGxZDQL2lHlqKiReqa6ycT+ueyLGkNxJsLBdVVOwfnFc2Lkp4y5XJzCWqKrQVvKPSaYDZDbRu6tpGSeuzZDyAaKBp8lCAuVqziJdopl0JThQYD4mkY9C2SaaClUqtZqpRzPVsEbFmrWMaQavsKrhxknNJ2GFtq5eZcbuNOFnGt9OdIDX0nudMFwPXkpKVXuNQAY1IPQSTX/EYh2mdx8OAmUcbcTevJAULyD9pFQaKT8CIZyVmmKBM4/MzCjj766fBMbGkNyuTc/aSjj8o7mCla7tdRIVj8CICqrYWRck0JWpN1V66QMsifyjW0NbV1kpN40FRmcjh+Ziy7R74/JGXnBWZYIIXT+sSARU7cDWuum2KSS3TMZwFk6N3ShUNP1Ld+oOsVz+BNYsiwekmd8UlldW3ReSNisz8j8o5qdqYf2JtUuTmWVkm4FgqH3cj8iYDrGCMcu+laErQapUAoEawRUH4GMkAQotfyCb7O/5a4bwotfyCb7O/5a4AshyCU7Oz5aIbwoshyCU7Oz5aIbwGnpd64w4rYhX4Rz5pCXknEOFav2uN4ZGuIw6aYju6Yu+1doW5dspUReUKUqBhka1jmW0KRvyyjFNcDq2gQDiwmly2hxupICwcMyk1y64nWlrSuMssf0Bhxh8HDjFYANONqCuikQTc50dvy30JPGKAB1mtKbMdcWBIJmm0JQ5vlU1JJCaA7cvnAPty7QW8TE4pLa2m1b0A2ulUKKSpQqM6BSfiImFo9HKeYWltV1ZGB6sad8aVg3lOSaXF+84txddoK1XT/pAiQLQCKHEGAqvQMtPstTTzd1x1CqJStKjfAzugEUSPmRlriT6H0jNzcsDMS+8ukmlK0oKUJBxTUnIk1oYYy9mA0sqQVEE1pfUCOioz74dNJoP51PxMBof8FQtIDoCjSlf5xSG6BufmVdUUijKiCg40TX3knoriO8R0FFc7semENyikYFahQDYKgk/L5iApXTGgN6CSKGuGG3Ggx6j8tsLNIyYwUgFOpSTqV0dBj5n9OrdBBJOX4g/lDXQtqUXHGpltKwtFEqpx0KGRB7vl0mAtjcPtnvzPsjhqtqpRtufmAT3ZHVFsRyVoKZcZm21Sy7rl6qDtOw9Ywprjpuy1ohOMhVLrieK4jWlevuOYgHUKLX8gm+zv+WuG8KLX8gm+zv8AlrgCyHIJTs7PlohsYU2Q5BKdnZ8tENzAUJugzS5meLF4pQFXUpTmelWtRhVaSyTUuxW8pak5VIujuT+Z7od7ospvekbxwSTXDCorXPphFb3TBeQlCUnAAk1NBX7KBkB09cBGbE6VUzOJpheIHwNRF12h0zdllKNKqTdrqqaJFe8xz5IruPoOXGET+32lyGG2QaFYBV3Up84DoPQkqlqXabSQpKEJSCMjQZx9zU4gAjfEpUPvCoPVFA2Qt7Ny6EMBJU2ujZWmqimusar2P8oncppX2crR7C4goQClQbqp0nCtcz0knXATWS0yoKuPgJJ91WSVfwMOYrvR26BKTA3qYCm1Y1SoEEUNKjqicSLlEhNainFO1OqAzTTt1JIz1RSW6fJLUFLOqq1dJwCB1CtYvAornEB3S9GJcbUkYEgE92PzpAc3limYqa4iGErZx1xO+BJuY1VQ0EYdLuUcKhQXsadGvOGujLQulstgqIpkgU71GAQPkpUCCQUmo2jqi0dyLdAIm0NPGu+8QrJ1n3b20119Jiv3tFqIvEGqj19WP1thfKKU0sLTgUmoI2jH8YDtCFFr+QTfZ3/LXGtYi06J+UbdSoXqAOJrilYzr15jojZtfyCb7O/5a4AshyCU7Oz5aIbmFFkOQSnZ2fLRDVZwgK13T5NJcQSK1BxFKjZj3E0OzCK20vMI3sJU2qtKBQV3flFm200lccIACuOCamgOHu5VOeeQ+IhZIOyqkXnZfEZEGoSerL4U6oCiZ1BSquVDEk02wX2mpgKwCQnqIz7yT8ox20k0JdUU1oSaGmvOg2/zjR0Dpbe/2S8UE1HQYC49z2UbDKeNMA0xoUFJ6hd4p74nYlGVEJvPJJTX+sOX0Irjc1RMoWFIAWwScSocWlc6mtMYtaX0YkpBPGO0wEU05YGRdBo2rfBiHA4u+DnmSfhSG9jJRbTCUOKJu1FTnSHgkEiItaC0gbdDKASSMxsgJc7MJSKkxU26Bp9TilpZIAob6iKpSn+MS+S0c9MpFSW29aj7yh90fn1xltJZZtcshhCQGy4CvaQATiddSBAcvaRk1kb4a3D7tcyNtNUfehtIFuqQaXiKno1/HD4Q7tilxTl5Sd7QrFCfuglP+39IjDbBB+sTAWPoeU9rRdLpSgA190cXrzPVWMmnLJNoUlCKAUGBwzwTU/nER0e86jEBV2oGvX+kb1oJx1RDlTRQ2nA66wDyxekVaNmyUqqMimvvAHjA9RxHUYvC0b4Xo2ZWMlSrqh3tKMcoe2LSu/U1rr/OL2sra1M3omZbBN5uTfvJOqiCMDrHGHxgJ/ZDkEp2dny0Q0drTA0JyhXZDkEp2dny0Ru6RZWpH7MgLBCk1yJGo01EVHfAVNuhIcSuigKEnI6tnQP4xHJbSq2Uiq7oP7uJ6sYsO2LAcW0p1sti9xr1CmtMLpHva/hqiM27WyEpbbSlOKbxAFaEZ12au7rgK2tLpVLq64kiuKiCT3DAfVYjSlEG901hjpFFVHCg66/OGGh7KreTvrnFaSNeFf5dMA/sdbzeWy1Q8YEEY0xzpFmWet2sAJKVHAU6f4QosfuLNOID81fSVjiNpJSUp1FesE4Yah0xZGhbISspiy0kK/eNVK+KiTAa+/TEwnii4k6zh+sb2jrPtNYkBa8ypQqe7ZDSCA8pHiwKY5R9QQFSbplmpdbRUl5OCibhpVJOd3Wnqyim2Z32dZCa7NYvDpOYMdO6dsPLTQN9JSTmUnP4xR26GxoyXJl5S86+DRbhNUIpmlNPeV1YCh7g19D2maXdQpFaca6KmtMcTh16z+EN9LzktvJwoohZAofeNKZ7P5ZxWraDq/nGdmaLeNMduau6uUA0c0ckq6BSuH498Szc4l0oGkrv/rpjXh9n4RBGNJGqhkDntONYsWwu900gWzidGvFSdhIQTT61wFzWQ5BKdnZ8tEN4UWQ5BKdnZ8tENiYCHbpEgtyXJQogpBVh0RRultJuKNXDVSRdwOaccwfxBjpPSKQpNKn5d9a5g5UirLRbnhKyWlJIUa3FYBIxrdUQT1ChpAVvoCTadWpb1QlFKJAJKzs6gOkRY1jp+ScmkoeNxDYSWkupuoW7j7xrd4uaQcySdUI5WzxYeKVhIqE0AqdZrUkYnLUNUZ7USTbUoSpFd9XdqCBSmII6iKwF9JMexzZoLdVnNHJCSrfUDAIcqQB0KzT1RbNi91yU0hdQTvL5+ws4KP3FZHqND1wE6gjysewBHytwAEkgAYknIDphfp60DMkyp6YWEJHxUdiRrMc7boG67MT95pslmXyuJPGWP7w6/wDCMOuAlO6nuz3gqV0es0xDjw1/daOzar4bTSm/R8lVYEpgGUvdUMTQ/X1WPXUK1io6I0A2TmYyoCxkqAyezHNOPQcx3RPdyc4aTxH9nTGGuvEziComyPfGG0ZiJ3uWLBOkiKH/AJbMY6/sZwF+WR5BKdnY8tEMX10EKbLrpISnZmPLRGWamM4AmJjOkKZzjRmde29H1lGk+9XDX9fwgEOkZTjpVUk3tew0iN7rc+ltLSBSoBV3qqDh0D8YcOOuLmG8KhKxQdHukq7r3xJiobeWhM3OOLrxEqKEDVdTgPjSsAkm5orOJyyjCh4pNQaUj4JjwCAuDc33bnGVJYn1KcayS6cXG/8AF++n5jpyi4LSW6lZKWEwtwLSsVbCCCXT93VTach8o5EQmkZlvqUkJJJCcgTgOrZAP7a25f0k8VuqokVuNgm4gdHTtOuIwrGPpSI+SMaQHlYzNYR8oajKEQGRAjKI+GkRlba64D6dAIiY7k0vdVpP/LZj/ZEOKInO5d/3L/LZj/ZAXToNykjJ9lY8tMfM1N/WH5xh0Ze9ikqJJHsrOQrjvY6KxhfbWrG4s/8Ayv8AOAxrmfr49EKtM6TDLanFHipx7h8qkRvFhwnBDg60HvzEVXb96bmHS0iXmN6QdTDvHUMKmicRs+MBp2l3TXHg43Lp3pteBVm4pOsV+yD0Y9MQNSqw2VZqb5rM+A76Y+BZeb5rM+C76YBQRG41LXRU5n5Q5kbJzCReVLTFdQ3l358WM3B2aOPs8xh/cu+iAj5agCaw5es5NH/ppjwHfRGByzk0MEysz4DvpgFC1ahGQNhI6YbN2VmUiplpkqOODLuA/wBEfKLMTROMtM+A76YBc03XGPu5WGJs9NZCVmPAe9MZUWdmebTPgO+iAWAYxsNnHH9I3hZqZryaY8F30xlbs7M82mM//C76YDVLFfr66YmW5oig0ln/AGdMdX2YRos7MUoZeYrnXeXeiv2Yl9hdEutN6RU4042DITABWhSRWgw4wxyrAXDZDkEp2dny0Q3hRZDkEp2dny0Q3gCCCCAIIxTQqhWfunIkHLURiO6K9svPTDUrKzS1OltcswhaXHS6Xph5bCEOJBWooAvKriCa0u4QFjwRF27SvB5pt1CWwv2gElKyo73ve9qSlKiUhSXASlWIpSuRjX0XbF55topaC172w66EghNx1SwbqlK4txKCvjZ0phXAJhBCnTcrvqmEFSwC4SoIccbJSG3cy2pJIvFGvZEXs9p51qTaSgOPvOLnFALW4slLMwtATeUolPFUlIUcBTGsBPoIjSLRuKnXJUb2kjelJKgrFBSVODBVFLFBQDIVJqBjhdtcse00Qg71LuzCCCopUELWkC99qoSCSMiSMaVISuCIlOWkmUJmeKyCwwJkGi1JUgocIRmCFBbfvZUOQrhJZBaygFy7eOPFBAocRgSSMMM9UBsQQQQHlIU2vH9Am+zv+WuG8KLX8gm+zv8AlrgCyHIJTs7PlohvCiyHIJTs7PlohvAEEEEB8OthQIORFDiRh1jGNBrQrCWBKhCSyEBIbJKhc1DjEmgphsp0QxMRxDqE6Qm6qSn+iS5UQQCAFzlSdeApj1QGxKsSYN9tbVZe8gqDtd7K6BQWb/vG6MVY4DZH0nQEo2GlXEANgIbJUfdrVKak8cXjUA1xyhDKSqkoCm323WJd5DrbqrtHkltxCkKW0mjhTfqlYSakgUJBMKpRM1LJaKjdcalL7LSkhQW4p1wraFcQsI3pAumorsrATmes+287viy7UJCQEvPNgCpJwbWmpNRWv7ojWlbGyzYuhBKAq+lClLUELN6+UFRJF+8bwrQ1Na1hjPzq2wLjK3q1qEqaTd698WmteisGj5xbgN9lbNMgpTSr3Vva1fOA1nrPy61qUUArK21k3l1C2wQ2RRXFoCRhTAmF+kNCSolny2ppkKbdZ34mqGw4TeGKwKBSvdBABJApUwp0gs71pUMmh9pZCiihUltTUmHjRONQguHrBjO+6HGVNuzKWd7fKZZ1IbCHgG0lIuEFDoBcUgpSBW5hQjAHUvo2XLO8koWHmwDRZq6i7SoN8qKbuwkUMN2mwkADIAAY1wHXnEEWXVVC0hEwuYkHEpAybSGC6E/dTR8HYCa5xPRAewQQQBCi1/IJvs7/AJa4bwotfyCb7O/5a4BVZa1MomSlUqmpZJSwyCC80CCG0AggqwIIyhrwvkudyvjteqCCAOF8lzuV8dr1QcL5Lncr47XqgggDhfJc7lfHa9UecLpLnct47XqgggPDayS53K4f37Xqj3hdJc7lfHa9UewQHnC6S53K+O16oOF0lzuV8dr1R7BAecLpLncr47Xqg4WyXO5Xx2vVBBAHC6S53K+O16o94XyXO5Xx2vVBBAHC+S53K+O16oOF8lzuV8dr1QQQBwvkudyvjteqFdqbVSi5KaSmallKUw8AA80SSW1gAAKqSSco8g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data:image/jpeg;base64,/9j/4AAQSkZJRgABAQAAAQABAAD/2wCEAAkGBhQRERQUEhQUFRUVFxgWGRgYFxYaFxcXHRwVGhggFxwYGyYfGB8jGxUaIC8gIycpLC0tFx4xNTAqNSYtLCkBCQoKBQUFDQUFDSkYEhgpKSkpKSkpKSkpKSkpKSkpKSkpKSkpKSkpKSkpKSkpKSkpKSkpKSkpKSkpKSkpKSkpKf/AABEIANgAkAMBIgACEQEDEQH/xAAcAAACAgMBAQAAAAAAAAAAAAAABQYHAwQIAQL/xABKEAABAgMEAw0FBQQIBwAAAAABAgMABBEGEiExBUFRBxMWIjRUYXF0gZOz0hQykaHwQmKxwfEjUtHhJDM1Y3J1ksIVJURFU1WC/8QAFAEBAAAAAAAAAAAAAAAAAAAAAP/EABQRAQAAAAAAAAAAAAAAAAAAAAD/2gAMAwEAAhEDEQA/ALFstZaUXJSqlSsspSmGSSWWiSS2gkklNSamGvBCS5pK+A16YLIcglOzs+WiG8Ao4ISXNJXwGvTBwQkuaSvgNemG8EAo4ISXNJXwGvTBwQkuaSvgNemG8EAo4ISXNJXwGvTBwQkuaSvgNemG8EAo4ISXNJXwGvTBwQkuaSvgNemG8EAo4ISXNJXwGvTBwQkuaSvgNemG8EAo4ISXNJXwGvTBwQkuaSvgNemG8EAo4ISXNJXwGvTBwQkuaSvgNemG8EAo4ISXNJXwGvTCu1VlpRElNKTKyyVJYeIIZaBBDayCCE4EERK4UWv5BN9nf8tcAWQ5BKdnZ8tEN4UWQ5BKdnZ8tEN4AggggCCCI7au1iZRIQminl+6nUBtVsH4wDbSWl2pdN55xDY+8c+oZnuiJz+6symu8tOO9NKD8CflEXY0Y5NPX31Fwk1rXV93UBhDZ7QAQmjYSBSt5bhSB8vwgPEbs6Uj9rLLTtocfmMY9a3a2lKpvCwNt4V+EV7aCt4o3xK6GlG7ykg4mpUcISlBTSvf9d0B0FoK30rNEJSq4s/ZXhXqORiR1jlx9BAvIUqo6Ynlg90Z9goam6rZJoHMy3srtT+EBdEEfDTgUAQQQRUEZEdEfcAQQQQBCi1/IJvs7/lrhvCi1/IJvs7/AJa4AshyCU7Oz5aIbwoshyCU7Oz5aIbwBBBHlYBZaTTqJOWcfXkgVA2nUPjHOMxahx6YU88o1Wa5nAbOqJxu16d35xEuhYuN8ZwA/a+91UoBtrFWkpF4nE5AfiTATmQtgQlCU0F5YBNcQnGg7kxtm3t8gu+6VXQkEG6gYmlcAVA56sYilntDuzQCGk+6bxV+Z68h1R9rswpU37MgKugAqOZScSeqgNKdAgJhpG1Es6wpLDaWWkjEkVUs40SNeqpUfhjEAe0kFLpqrSMEzJrSpaBqBI6hifkn5QubVQitamih0j9dYgJbocftE3wSgn3kjEZfrTXFjaP0e00KqQlTaqYkYU2g6uo90QKxdoW0uJS8BdVxVYCnQadefcdsXKxLtKaVcUFClQMMQcz1667aHXAY7KaVSh4y4VebUCpquY2p+tkTCKotHo9cspp9hV4e+jo2g0ix9A6YRNMIdR9oYj91WsQDCCCCAIUWv5BN9nf8tcN4UWv5BN9nf8tcAWQ5BKdnZ8tEN4UWQ5BKdnZ8tEN4AiC7o+6QjRyFNt8aYUMBqQDXE7SM6dUTlRoKxy7ul6T36cfXWoK1AdAFKfIwGxZDQL2lHlqKiReqa6ycT+ueyLGkNxJsLBdVVOwfnFc2Lkp4y5XJzCWqKrQVvKPSaYDZDbRu6tpGSeuzZDyAaKBp8lCAuVqziJdopl0JThQYD4mkY9C2SaaClUqtZqpRzPVsEbFmrWMaQavsKrhxknNJ2GFtq5eZcbuNOFnGt9OdIDX0nudMFwPXkpKVXuNQAY1IPQSTX/EYh2mdx8OAmUcbcTevJAULyD9pFQaKT8CIZyVmmKBM4/MzCjj766fBMbGkNyuTc/aSjj8o7mCla7tdRIVj8CICqrYWRck0JWpN1V66QMsifyjW0NbV1kpN40FRmcjh+Ziy7R74/JGXnBWZYIIXT+sSARU7cDWuum2KSS3TMZwFk6N3ShUNP1Ld+oOsVz+BNYsiwekmd8UlldW3ReSNisz8j8o5qdqYf2JtUuTmWVkm4FgqH3cj8iYDrGCMcu+laErQapUAoEawRUH4GMkAQotfyCb7O/5a4bwotfyCb7O/5a4AshyCU7Oz5aIbwoshyCU7Oz5aIbwGnpd64w4rYhX4Rz5pCXknEOFav2uN4ZGuIw6aYju6Yu+1doW5dspUReUKUqBhka1jmW0KRvyyjFNcDq2gQDiwmly2hxupICwcMyk1y64nWlrSuMssf0Bhxh8HDjFYANONqCuikQTc50dvy30JPGKAB1mtKbMdcWBIJmm0JQ5vlU1JJCaA7cvnAPty7QW8TE4pLa2m1b0A2ulUKKSpQqM6BSfiImFo9HKeYWltV1ZGB6sad8aVg3lOSaXF+84txddoK1XT/pAiQLQCKHEGAqvQMtPstTTzd1x1CqJStKjfAzugEUSPmRlriT6H0jNzcsDMS+8ukmlK0oKUJBxTUnIk1oYYy9mA0sqQVEE1pfUCOioz74dNJoP51PxMBof8FQtIDoCjSlf5xSG6BufmVdUUijKiCg40TX3knoriO8R0FFc7semENyikYFahQDYKgk/L5iApXTGgN6CSKGuGG3Ggx6j8tsLNIyYwUgFOpSTqV0dBj5n9OrdBBJOX4g/lDXQtqUXHGpltKwtFEqpx0KGRB7vl0mAtjcPtnvzPsjhqtqpRtufmAT3ZHVFsRyVoKZcZm21Sy7rl6qDtOw9Ywprjpuy1ohOMhVLrieK4jWlevuOYgHUKLX8gm+zv+WuG8KLX8gm+zv8AlrgCyHIJTs7PlohsYU2Q5BKdnZ8tENzAUJugzS5meLF4pQFXUpTmelWtRhVaSyTUuxW8pak5VIujuT+Z7od7ospvekbxwSTXDCorXPphFb3TBeQlCUnAAk1NBX7KBkB09cBGbE6VUzOJpheIHwNRF12h0zdllKNKqTdrqqaJFe8xz5IruPoOXGET+32lyGG2QaFYBV3Up84DoPQkqlqXabSQpKEJSCMjQZx9zU4gAjfEpUPvCoPVFA2Qt7Ny6EMBJU2ujZWmqimusar2P8oncppX2crR7C4goQClQbqp0nCtcz0knXATWS0yoKuPgJJ91WSVfwMOYrvR26BKTA3qYCm1Y1SoEEUNKjqicSLlEhNainFO1OqAzTTt1JIz1RSW6fJLUFLOqq1dJwCB1CtYvAornEB3S9GJcbUkYEgE92PzpAc3limYqa4iGErZx1xO+BJuY1VQ0EYdLuUcKhQXsadGvOGujLQulstgqIpkgU71GAQPkpUCCQUmo2jqi0dyLdAIm0NPGu+8QrJ1n3b20119Jiv3tFqIvEGqj19WP1thfKKU0sLTgUmoI2jH8YDtCFFr+QTfZ3/LXGtYi06J+UbdSoXqAOJrilYzr15jojZtfyCb7O/5a4AshyCU7Oz5aIbmFFkOQSnZ2fLRDVZwgK13T5NJcQSK1BxFKjZj3E0OzCK20vMI3sJU2qtKBQV3flFm200lccIACuOCamgOHu5VOeeQ+IhZIOyqkXnZfEZEGoSerL4U6oCiZ1BSquVDEk02wX2mpgKwCQnqIz7yT8ox20k0JdUU1oSaGmvOg2/zjR0Dpbe/2S8UE1HQYC49z2UbDKeNMA0xoUFJ6hd4p74nYlGVEJvPJJTX+sOX0Irjc1RMoWFIAWwScSocWlc6mtMYtaX0YkpBPGO0wEU05YGRdBo2rfBiHA4u+DnmSfhSG9jJRbTCUOKJu1FTnSHgkEiItaC0gbdDKASSMxsgJc7MJSKkxU26Bp9TilpZIAob6iKpSn+MS+S0c9MpFSW29aj7yh90fn1xltJZZtcshhCQGy4CvaQATiddSBAcvaRk1kb4a3D7tcyNtNUfehtIFuqQaXiKno1/HD4Q7tilxTl5Sd7QrFCfuglP+39IjDbBB+sTAWPoeU9rRdLpSgA190cXrzPVWMmnLJNoUlCKAUGBwzwTU/nER0e86jEBV2oGvX+kb1oJx1RDlTRQ2nA66wDyxekVaNmyUqqMimvvAHjA9RxHUYvC0b4Xo2ZWMlSrqh3tKMcoe2LSu/U1rr/OL2sra1M3omZbBN5uTfvJOqiCMDrHGHxgJ/ZDkEp2dny0Q0drTA0JyhXZDkEp2dny0Ru6RZWpH7MgLBCk1yJGo01EVHfAVNuhIcSuigKEnI6tnQP4xHJbSq2Uiq7oP7uJ6sYsO2LAcW0p1sti9xr1CmtMLpHva/hqiM27WyEpbbSlOKbxAFaEZ12au7rgK2tLpVLq64kiuKiCT3DAfVYjSlEG901hjpFFVHCg66/OGGh7KreTvrnFaSNeFf5dMA/sdbzeWy1Q8YEEY0xzpFmWet2sAJKVHAU6f4QosfuLNOID81fSVjiNpJSUp1FesE4Yah0xZGhbISspiy0kK/eNVK+KiTAa+/TEwnii4k6zh+sb2jrPtNYkBa8ypQqe7ZDSCA8pHiwKY5R9QQFSbplmpdbRUl5OCibhpVJOd3Wnqyim2Z32dZCa7NYvDpOYMdO6dsPLTQN9JSTmUnP4xR26GxoyXJl5S86+DRbhNUIpmlNPeV1YCh7g19D2maXdQpFaca6KmtMcTh16z+EN9LzktvJwoohZAofeNKZ7P5ZxWraDq/nGdmaLeNMduau6uUA0c0ckq6BSuH498Szc4l0oGkrv/rpjXh9n4RBGNJGqhkDntONYsWwu900gWzidGvFSdhIQTT61wFzWQ5BKdnZ8tEN4UWQ5BKdnZ8tENiYCHbpEgtyXJQogpBVh0RRultJuKNXDVSRdwOaccwfxBjpPSKQpNKn5d9a5g5UirLRbnhKyWlJIUa3FYBIxrdUQT1ChpAVvoCTadWpb1QlFKJAJKzs6gOkRY1jp+ScmkoeNxDYSWkupuoW7j7xrd4uaQcySdUI5WzxYeKVhIqE0AqdZrUkYnLUNUZ7USTbUoSpFd9XdqCBSmII6iKwF9JMexzZoLdVnNHJCSrfUDAIcqQB0KzT1RbNi91yU0hdQTvL5+ws4KP3FZHqND1wE6gjysewBHytwAEkgAYknIDphfp60DMkyp6YWEJHxUdiRrMc7boG67MT95pslmXyuJPGWP7w6/wDCMOuAlO6nuz3gqV0es0xDjw1/daOzar4bTSm/R8lVYEpgGUvdUMTQ/X1WPXUK1io6I0A2TmYyoCxkqAyezHNOPQcx3RPdyc4aTxH9nTGGuvEziComyPfGG0ZiJ3uWLBOkiKH/AJbMY6/sZwF+WR5BKdnY8tEMX10EKbLrpISnZmPLRGWamM4AmJjOkKZzjRmde29H1lGk+9XDX9fwgEOkZTjpVUk3tew0iN7rc+ltLSBSoBV3qqDh0D8YcOOuLmG8KhKxQdHukq7r3xJiobeWhM3OOLrxEqKEDVdTgPjSsAkm5orOJyyjCh4pNQaUj4JjwCAuDc33bnGVJYn1KcayS6cXG/8AF++n5jpyi4LSW6lZKWEwtwLSsVbCCCXT93VTach8o5EQmkZlvqUkJJJCcgTgOrZAP7a25f0k8VuqokVuNgm4gdHTtOuIwrGPpSI+SMaQHlYzNYR8oajKEQGRAjKI+GkRlba64D6dAIiY7k0vdVpP/LZj/ZEOKInO5d/3L/LZj/ZAXToNykjJ9lY8tMfM1N/WH5xh0Ze9ikqJJHsrOQrjvY6KxhfbWrG4s/8Ayv8AOAxrmfr49EKtM6TDLanFHipx7h8qkRvFhwnBDg60HvzEVXb96bmHS0iXmN6QdTDvHUMKmicRs+MBp2l3TXHg43Lp3pteBVm4pOsV+yD0Y9MQNSqw2VZqb5rM+A76Y+BZeb5rM+C76YBQRG41LXRU5n5Q5kbJzCReVLTFdQ3l358WM3B2aOPs8xh/cu+iAj5agCaw5es5NH/ppjwHfRGByzk0MEysz4DvpgFC1ahGQNhI6YbN2VmUiplpkqOODLuA/wBEfKLMTROMtM+A76YBc03XGPu5WGJs9NZCVmPAe9MZUWdmebTPgO+iAWAYxsNnHH9I3hZqZryaY8F30xlbs7M82mM//C76YDVLFfr66YmW5oig0ln/AGdMdX2YRos7MUoZeYrnXeXeiv2Yl9hdEutN6RU4042DITABWhSRWgw4wxyrAXDZDkEp2dny0Q3hRZDkEp2dny0Q3gCCCCAIIxTQqhWfunIkHLURiO6K9svPTDUrKzS1OltcswhaXHS6Xph5bCEOJBWooAvKriCa0u4QFjwRF27SvB5pt1CWwv2gElKyo73ve9qSlKiUhSXASlWIpSuRjX0XbF55topaC172w66EghNx1SwbqlK4txKCvjZ0phXAJhBCnTcrvqmEFSwC4SoIccbJSG3cy2pJIvFGvZEXs9p51qTaSgOPvOLnFALW4slLMwtATeUolPFUlIUcBTGsBPoIjSLRuKnXJUb2kjelJKgrFBSVODBVFLFBQDIVJqBjhdtcse00Qg71LuzCCCopUELWkC99qoSCSMiSMaVISuCIlOWkmUJmeKyCwwJkGi1JUgocIRmCFBbfvZUOQrhJZBaygFy7eOPFBAocRgSSMMM9UBsQQQQHlIU2vH9Am+zv+WuG8KLX8gm+zv8AlrgCyHIJTs7PlohvCiyHIJTs7PlohvAEEEEB8OthQIORFDiRh1jGNBrQrCWBKhCSyEBIbJKhc1DjEmgphsp0QxMRxDqE6Qm6qSn+iS5UQQCAFzlSdeApj1QGxKsSYN9tbVZe8gqDtd7K6BQWb/vG6MVY4DZH0nQEo2GlXEANgIbJUfdrVKak8cXjUA1xyhDKSqkoCm323WJd5DrbqrtHkltxCkKW0mjhTfqlYSakgUJBMKpRM1LJaKjdcalL7LSkhQW4p1wraFcQsI3pAumorsrATmes+287viy7UJCQEvPNgCpJwbWmpNRWv7ojWlbGyzYuhBKAq+lClLUELN6+UFRJF+8bwrQ1Na1hjPzq2wLjK3q1qEqaTd698WmteisGj5xbgN9lbNMgpTSr3Vva1fOA1nrPy61qUUArK21k3l1C2wQ2RRXFoCRhTAmF+kNCSolny2ppkKbdZ34mqGw4TeGKwKBSvdBABJApUwp0gs71pUMmh9pZCiihUltTUmHjRONQguHrBjO+6HGVNuzKWd7fKZZ1IbCHgG0lIuEFDoBcUgpSBW5hQjAHUvo2XLO8koWHmwDRZq6i7SoN8qKbuwkUMN2mwkADIAAY1wHXnEEWXVVC0hEwuYkHEpAybSGC6E/dTR8HYCa5xPRAewQQQBCi1/IJvs7/AJa4bwotfyCb7O/5a4BVZa1MomSlUqmpZJSwyCC80CCG0AggqwIIyhrwvkudyvjteqCCAOF8lzuV8dr1QcL5Lncr47XqgggDhfJc7lfHa9UecLpLnct47XqgggPDayS53K4f37Xqj3hdJc7lfHa9UewQHnC6S53K+O16oOF0lzuV8dr1R7BAecLpLncr47Xqg4WyXO5Xx2vVBBAHC6S53K+O16o94XyXO5Xx2vVBBAHC+S53K+O16oOF8lzuV8dr1QQQBwvkudyvjteqFdqbVSi5KaSmallKUw8AA80SSW1gAAKqSSco8g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://teoriaver.narod.ru/image/bernul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00438"/>
            <a:ext cx="2238375" cy="2809876"/>
          </a:xfrm>
          <a:prstGeom prst="rect">
            <a:avLst/>
          </a:prstGeom>
          <a:noFill/>
        </p:spPr>
      </p:pic>
      <p:pic>
        <p:nvPicPr>
          <p:cNvPr id="22534" name="Picture 6" descr="http://rumagic.com/ru_zar/sci_philosophy/gusev/1/i_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1857388" cy="27809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3108" y="592933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rgbClr val="FF0000"/>
                </a:solidFill>
              </a:rPr>
              <a:t>Даниїл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Бернуллі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</TotalTime>
  <Words>978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Балаклеївська спеціалізована школа І-ІІІ ступенів №1 імені Євгенії Гуглі</vt:lpstr>
      <vt:lpstr>Зародження фізики</vt:lpstr>
      <vt:lpstr>Розвиток фізики</vt:lpstr>
      <vt:lpstr>Розвиток фізики</vt:lpstr>
      <vt:lpstr>Розвиток фізики</vt:lpstr>
      <vt:lpstr>Розвиток фізики</vt:lpstr>
      <vt:lpstr>Розвиток фізики</vt:lpstr>
      <vt:lpstr>Розвиток фізики</vt:lpstr>
      <vt:lpstr>Розвиток фізики</vt:lpstr>
      <vt:lpstr>Розвиток фізики</vt:lpstr>
      <vt:lpstr>Розвиток фізики</vt:lpstr>
      <vt:lpstr>Розвиток фізики</vt:lpstr>
      <vt:lpstr>Розвиток фізики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Балаклеївська спеціалізована школа І-ІІІ ступенів №1 імені Євгенії Гуглі</dc:title>
  <dc:creator>Admin</dc:creator>
  <cp:lastModifiedBy>Admin</cp:lastModifiedBy>
  <cp:revision>11</cp:revision>
  <dcterms:created xsi:type="dcterms:W3CDTF">2014-01-17T01:44:03Z</dcterms:created>
  <dcterms:modified xsi:type="dcterms:W3CDTF">2014-01-17T03:32:35Z</dcterms:modified>
</cp:coreProperties>
</file>