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0" r:id="rId9"/>
    <p:sldId id="261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pPr>
              <a:solidFill>
                <a:srgbClr val="00B0F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marker>
            <c:spPr>
              <a:solidFill>
                <a:schemeClr val="accent6">
                  <a:lumMod val="75000"/>
                </a:schemeClr>
              </a:solidFill>
            </c:spPr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248128"/>
        <c:axId val="69250048"/>
      </c:lineChart>
      <c:catAx>
        <c:axId val="6924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250048"/>
        <c:crosses val="autoZero"/>
        <c:auto val="1"/>
        <c:lblAlgn val="ctr"/>
        <c:lblOffset val="100"/>
        <c:noMultiLvlLbl val="0"/>
      </c:catAx>
      <c:valAx>
        <c:axId val="69250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9248128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342144"/>
        <c:axId val="28343680"/>
        <c:axId val="71671808"/>
      </c:line3DChart>
      <c:catAx>
        <c:axId val="2834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8343680"/>
        <c:crosses val="autoZero"/>
        <c:auto val="1"/>
        <c:lblAlgn val="ctr"/>
        <c:lblOffset val="100"/>
        <c:noMultiLvlLbl val="0"/>
      </c:catAx>
      <c:valAx>
        <c:axId val="28343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342144"/>
        <c:crosses val="autoZero"/>
        <c:crossBetween val="between"/>
      </c:valAx>
      <c:serAx>
        <c:axId val="71671808"/>
        <c:scaling>
          <c:orientation val="minMax"/>
        </c:scaling>
        <c:delete val="0"/>
        <c:axPos val="b"/>
        <c:majorTickMark val="out"/>
        <c:minorTickMark val="none"/>
        <c:tickLblPos val="nextTo"/>
        <c:crossAx val="28343680"/>
        <c:crosses val="autoZero"/>
      </c:ser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slow"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0FE545C-F77C-403E-BC14-5BD209696D77}" type="datetimeFigureOut">
              <a:rPr lang="uk-UA" smtClean="0"/>
              <a:t>25.11.2012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869707C-CB34-4849-888C-94C2461C453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trips dir="ld"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>
                <a:lumMod val="95000"/>
                <a:lumOff val="5000"/>
              </a:srgbClr>
            </a:gs>
            <a:gs pos="35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6016" y="188640"/>
            <a:ext cx="3313355" cy="583264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uk-UA" sz="3100" b="1" dirty="0">
                <a:solidFill>
                  <a:schemeClr val="bg1"/>
                </a:solidFill>
              </a:rPr>
              <a:t>Вибіркові характеристики: </a:t>
            </a:r>
            <a:r>
              <a:rPr lang="uk-UA" sz="3100" b="1" dirty="0" smtClean="0">
                <a:solidFill>
                  <a:schemeClr val="bg1"/>
                </a:solidFill>
              </a:rPr>
              <a:t/>
            </a:r>
            <a:br>
              <a:rPr lang="uk-UA" sz="3100" b="1" dirty="0" smtClean="0">
                <a:solidFill>
                  <a:schemeClr val="bg1"/>
                </a:solidFill>
              </a:rPr>
            </a:br>
            <a:r>
              <a:rPr lang="uk-UA" sz="2700" b="1" dirty="0" smtClean="0">
                <a:solidFill>
                  <a:schemeClr val="tx1"/>
                </a:solidFill>
              </a:rPr>
              <a:t>вибірка,</a:t>
            </a:r>
            <a:br>
              <a:rPr lang="uk-UA" sz="2700" b="1" dirty="0" smtClean="0">
                <a:solidFill>
                  <a:schemeClr val="tx1"/>
                </a:solidFill>
              </a:rPr>
            </a:br>
            <a:r>
              <a:rPr lang="uk-UA" sz="2700" b="1" dirty="0" smtClean="0">
                <a:solidFill>
                  <a:schemeClr val="tx1"/>
                </a:solidFill>
              </a:rPr>
              <a:t>мода</a:t>
            </a:r>
            <a:r>
              <a:rPr lang="uk-UA" sz="2700" b="1" dirty="0">
                <a:solidFill>
                  <a:schemeClr val="tx1"/>
                </a:solidFill>
              </a:rPr>
              <a:t>, </a:t>
            </a:r>
            <a:r>
              <a:rPr lang="uk-UA" sz="2700" b="1" dirty="0" smtClean="0">
                <a:solidFill>
                  <a:schemeClr val="tx1"/>
                </a:solidFill>
              </a:rPr>
              <a:t/>
            </a:r>
            <a:br>
              <a:rPr lang="uk-UA" sz="2700" b="1" dirty="0" smtClean="0">
                <a:solidFill>
                  <a:schemeClr val="tx1"/>
                </a:solidFill>
              </a:rPr>
            </a:br>
            <a:r>
              <a:rPr lang="uk-UA" sz="2700" b="1" dirty="0" smtClean="0">
                <a:solidFill>
                  <a:schemeClr val="tx1"/>
                </a:solidFill>
              </a:rPr>
              <a:t>медіана</a:t>
            </a:r>
            <a:r>
              <a:rPr lang="uk-UA" sz="2700" b="1" dirty="0">
                <a:solidFill>
                  <a:schemeClr val="tx1"/>
                </a:solidFill>
              </a:rPr>
              <a:t>, </a:t>
            </a:r>
            <a:r>
              <a:rPr lang="uk-UA" sz="2700" b="1" dirty="0" smtClean="0">
                <a:solidFill>
                  <a:schemeClr val="tx1"/>
                </a:solidFill>
              </a:rPr>
              <a:t/>
            </a:r>
            <a:br>
              <a:rPr lang="uk-UA" sz="2700" b="1" dirty="0" smtClean="0">
                <a:solidFill>
                  <a:schemeClr val="tx1"/>
                </a:solidFill>
              </a:rPr>
            </a:br>
            <a:r>
              <a:rPr lang="uk-UA" sz="2700" b="1" dirty="0" smtClean="0">
                <a:solidFill>
                  <a:schemeClr val="tx1"/>
                </a:solidFill>
              </a:rPr>
              <a:t>середнє </a:t>
            </a:r>
            <a:r>
              <a:rPr lang="uk-UA" sz="2700" b="1" dirty="0">
                <a:solidFill>
                  <a:schemeClr val="tx1"/>
                </a:solidFill>
              </a:rPr>
              <a:t>значення. Графічне подання інформації про вибірку</a:t>
            </a:r>
            <a:endParaRPr lang="uk-UA" sz="27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0137" y="404663"/>
            <a:ext cx="4349855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Статистичний</a:t>
            </a:r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аналіз</a:t>
            </a:r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даних</a:t>
            </a:r>
            <a:endParaRPr lang="ru-RU" sz="44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uk-UA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за</a:t>
            </a:r>
            <a:r>
              <a:rPr lang="ru-RU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собами</a:t>
            </a:r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Excel</a:t>
            </a:r>
            <a:endParaRPr lang="ru-RU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84941280"/>
              </p:ext>
            </p:extLst>
          </p:nvPr>
        </p:nvGraphicFramePr>
        <p:xfrm>
          <a:off x="827584" y="3645024"/>
          <a:ext cx="3408040" cy="2255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0742201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6016" y="0"/>
            <a:ext cx="29523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cap="none" spc="50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3</a:t>
            </a:r>
            <a:endParaRPr lang="ru-RU" sz="2400" cap="none" spc="50" dirty="0">
              <a:ln w="1143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58" name="Рисунок 1"/>
          <p:cNvPicPr>
            <a:picLocks noChangeAspect="1" noChangeArrowheads="1"/>
          </p:cNvPicPr>
          <p:nvPr/>
        </p:nvPicPr>
        <p:blipFill>
          <a:blip r:embed="rId2">
            <a:lum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18" r="62309" b="27559"/>
          <a:stretch>
            <a:fillRect/>
          </a:stretch>
        </p:blipFill>
        <p:spPr bwMode="auto">
          <a:xfrm>
            <a:off x="1187624" y="908720"/>
            <a:ext cx="6768752" cy="521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954281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6016" y="0"/>
            <a:ext cx="29523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cap="none" spc="50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</a:t>
            </a:r>
            <a:r>
              <a:rPr lang="en-US" sz="2400" cap="none" spc="50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ru-RU" sz="2400" cap="none" spc="50" dirty="0">
              <a:ln w="1143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0707" y="598418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dirty="0">
                <a:solidFill>
                  <a:srgbClr val="0070C0"/>
                </a:solidFill>
                <a:latin typeface="Franklin Gothic Medium" pitchFamily="34" charset="0"/>
              </a:rPr>
              <a:t>Для вибірки, заданої статистичним рядом, побудувати гістограму частот</a:t>
            </a:r>
            <a:r>
              <a:rPr lang="uk-UA" sz="2000" dirty="0" smtClean="0">
                <a:solidFill>
                  <a:srgbClr val="0070C0"/>
                </a:solidFill>
                <a:latin typeface="Franklin Gothic Medium" pitchFamily="34" charset="0"/>
              </a:rPr>
              <a:t>.</a:t>
            </a:r>
            <a:endParaRPr lang="uk-UA" sz="2000" dirty="0">
              <a:solidFill>
                <a:srgbClr val="0070C0"/>
              </a:solidFill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endParaRPr lang="uk-UA" sz="2000" dirty="0" smtClean="0"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endParaRPr lang="uk-UA" sz="2000" dirty="0"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uk-UA" sz="2000" dirty="0" err="1" smtClean="0">
                <a:latin typeface="Franklin Gothic Medium" pitchFamily="34" charset="0"/>
              </a:rPr>
              <a:t>Розв’</a:t>
            </a:r>
            <a:r>
              <a:rPr lang="en-US" sz="2000" dirty="0" err="1">
                <a:latin typeface="Franklin Gothic Medium" pitchFamily="34" charset="0"/>
              </a:rPr>
              <a:t>язання</a:t>
            </a:r>
            <a:r>
              <a:rPr lang="en-US" sz="2000" dirty="0" smtClean="0">
                <a:latin typeface="Franklin Gothic Medium" pitchFamily="34" charset="0"/>
              </a:rPr>
              <a:t>.</a:t>
            </a:r>
            <a:endParaRPr lang="uk-UA" sz="2000" dirty="0" smtClean="0">
              <a:latin typeface="Franklin Gothic Medium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latin typeface="Franklin Gothic Medium" pitchFamily="34" charset="0"/>
              </a:rPr>
              <a:t>Побудуємо гістограму частот за допомогою </a:t>
            </a:r>
            <a:r>
              <a:rPr lang="en-US" sz="2000" dirty="0" smtClean="0">
                <a:latin typeface="Franklin Gothic Medium" pitchFamily="34" charset="0"/>
              </a:rPr>
              <a:t>Excel</a:t>
            </a:r>
            <a:r>
              <a:rPr lang="uk-UA" sz="2000" dirty="0" smtClean="0">
                <a:latin typeface="Franklin Gothic Medium" pitchFamily="34" charset="0"/>
              </a:rPr>
              <a:t>.</a:t>
            </a:r>
            <a:endParaRPr lang="uk-UA" sz="2000" dirty="0">
              <a:latin typeface="Franklin Gothic Medium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437648"/>
              </p:ext>
            </p:extLst>
          </p:nvPr>
        </p:nvGraphicFramePr>
        <p:xfrm>
          <a:off x="1187624" y="1799700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Формула" r:id="rId3" imgW="152334" imgH="228501" progId="Equation.3">
                  <p:embed/>
                </p:oleObj>
              </mc:Choice>
              <mc:Fallback>
                <p:oleObj name="Формула" r:id="rId3" imgW="152334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799700"/>
                        <a:ext cx="152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979583"/>
              </p:ext>
            </p:extLst>
          </p:nvPr>
        </p:nvGraphicFramePr>
        <p:xfrm>
          <a:off x="1187624" y="2132856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Формула" r:id="rId5" imgW="152334" imgH="228501" progId="Equation.3">
                  <p:embed/>
                </p:oleObj>
              </mc:Choice>
              <mc:Fallback>
                <p:oleObj name="Формула" r:id="rId5" imgW="152334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132856"/>
                        <a:ext cx="152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999121"/>
              </p:ext>
            </p:extLst>
          </p:nvPr>
        </p:nvGraphicFramePr>
        <p:xfrm>
          <a:off x="770856" y="1709539"/>
          <a:ext cx="6777035" cy="6400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55407"/>
                <a:gridCol w="1355407"/>
                <a:gridCol w="1355407"/>
                <a:gridCol w="1355407"/>
                <a:gridCol w="1355407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5" name="Рисунок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12" r="62405" b="24884"/>
          <a:stretch>
            <a:fillRect/>
          </a:stretch>
        </p:blipFill>
        <p:spPr bwMode="auto">
          <a:xfrm>
            <a:off x="2383160" y="3460740"/>
            <a:ext cx="3600400" cy="277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333569" y="3462018"/>
            <a:ext cx="3677344" cy="27791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927805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5898" y="1268760"/>
            <a:ext cx="6170279" cy="29238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err="1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Презентацію</a:t>
            </a:r>
            <a:r>
              <a:rPr lang="ru-RU" sz="3600" b="1" cap="none" spc="0" dirty="0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600" b="1" cap="none" spc="0" dirty="0" err="1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пі</a:t>
            </a:r>
            <a:r>
              <a:rPr lang="ru-RU" sz="3600" b="1" cap="none" spc="0" dirty="0" err="1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дготувала</a:t>
            </a:r>
            <a:endParaRPr lang="ru-RU" sz="3600" b="1" cap="none" spc="0" dirty="0" smtClean="0">
              <a:ln w="1905">
                <a:solidFill>
                  <a:schemeClr val="accent3">
                    <a:lumMod val="75000"/>
                  </a:schemeClr>
                </a:solidFill>
              </a:ln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2800" b="1" dirty="0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учитель мате</a:t>
            </a:r>
            <a:r>
              <a:rPr lang="ru-RU" sz="2800" b="1" dirty="0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матики</a:t>
            </a:r>
          </a:p>
          <a:p>
            <a:pPr algn="ctr"/>
            <a:r>
              <a:rPr lang="ru-RU" sz="2800" b="1" cap="none" spc="0" dirty="0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 основ </a:t>
            </a:r>
            <a:r>
              <a:rPr lang="ru-RU" sz="2800" b="1" cap="none" spc="0" dirty="0" err="1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інформатики</a:t>
            </a:r>
            <a:endParaRPr lang="ru-RU" sz="2800" b="1" cap="none" spc="0" dirty="0" smtClean="0">
              <a:ln w="1905">
                <a:solidFill>
                  <a:schemeClr val="accent3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2800" b="1" dirty="0" err="1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Миронівського</a:t>
            </a:r>
            <a:r>
              <a:rPr lang="ru-RU" sz="2800" b="1" dirty="0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НВК</a:t>
            </a:r>
          </a:p>
          <a:p>
            <a:pPr algn="ctr"/>
            <a:endParaRPr lang="ru-RU" sz="2800" b="1" dirty="0" smtClean="0">
              <a:ln w="1905">
                <a:solidFill>
                  <a:schemeClr val="accent3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3600" b="1" cap="none" spc="0" dirty="0" smtClean="0">
                <a:ln w="190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Ковалишина О.В.</a:t>
            </a:r>
            <a:endParaRPr lang="ru-RU" sz="3600" b="1" cap="none" spc="0" dirty="0">
              <a:ln w="1905">
                <a:solidFill>
                  <a:schemeClr val="accent3">
                    <a:lumMod val="75000"/>
                  </a:schemeClr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13301628"/>
              </p:ext>
            </p:extLst>
          </p:nvPr>
        </p:nvGraphicFramePr>
        <p:xfrm>
          <a:off x="4716016" y="4365104"/>
          <a:ext cx="3456384" cy="152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894612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3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" dur="3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3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" dur="3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3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3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53276" y="1719389"/>
            <a:ext cx="6637467" cy="37267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Практично 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жодна галузь не обходиться без статистичних даних. Для того, щоб планувати успішно подальшу діяльність необхідно знати всі дані, їх характеристики, бачити динаміку змін і т.д. З кожним днем збільшується об’єм інформації, темпи розвитку виробництв і технологій і без допомоги обчислювальних машин сучасній людині не обійтися.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6665" y="980728"/>
            <a:ext cx="76706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Статистика – наука </a:t>
            </a:r>
            <a:r>
              <a:rPr lang="ru-RU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сучасності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13" y="4557464"/>
            <a:ext cx="2372802" cy="177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14302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115616" y="1772816"/>
                <a:ext cx="6637467" cy="4608512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Вибірка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– сукупність зібраних даних, на основі яких проводять дослідження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Генеральна </a:t>
                </a: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сукупність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– множина всіх можливих результатів певного випробовування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Середнє </a:t>
                </a: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значення вибірки (вибіркове середнє)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–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число </a:t>
                </a:r>
                <a:r>
                  <a:rPr lang="uk-UA" b="1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</m:acc>
                  </m:oMath>
                </a14:m>
                <a:r>
                  <a:rPr lang="uk-UA" b="1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х</m:t>
                            </m:r>
                          </m:e>
                          <m:sub>
                            <m: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х</m:t>
                            </m:r>
                          </m:e>
                          <m:sub>
                            <m: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uk-UA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х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uk-UA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uk-UA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uk-UA" b="1" i="1" smtClean="0">
                        <a:solidFill>
                          <a:schemeClr val="tx1"/>
                        </a:solidFill>
                        <a:latin typeface="Cambria Math"/>
                      </a:rPr>
                      <m:t>де </m:t>
                    </m:r>
                    <m:sSub>
                      <m:sSubPr>
                        <m:ctrlP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….</a:t>
                </a:r>
                <a:r>
                  <a:rPr lang="uk-U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uk-UA" b="1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- 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числові дані</a:t>
                </a:r>
                <a:endParaRPr lang="uk-UA" dirty="0">
                  <a:solidFill>
                    <a:schemeClr val="tx1"/>
                  </a:solidFill>
                  <a:latin typeface="Franklin Gothic Medium" pitchFamily="34" charset="0"/>
                </a:endParaRPr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115616" y="1772816"/>
                <a:ext cx="6637467" cy="4608512"/>
              </a:xfrm>
              <a:blipFill rotWithShape="1">
                <a:blip r:embed="rId2"/>
                <a:stretch>
                  <a:fillRect l="-91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762309" y="836712"/>
            <a:ext cx="76193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Основні</a:t>
            </a:r>
            <a:r>
              <a:rPr lang="ru-RU" sz="4000" b="1" cap="none" spc="0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0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поняття</a:t>
            </a:r>
            <a:r>
              <a:rPr lang="ru-RU" sz="4000" b="1" cap="none" spc="0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статистики</a:t>
            </a:r>
            <a:endParaRPr lang="ru-RU" sz="4000" b="1" cap="none" spc="0" dirty="0">
              <a:ln w="11430"/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5959213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253272" y="1772816"/>
                <a:ext cx="6637467" cy="4392488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Медіана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–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значення впорядкованої вибірки, яке знаходиться посередині:</a:t>
                </a:r>
              </a:p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А, В, С, </a:t>
                </a:r>
                <a:r>
                  <a:rPr lang="uk-UA" dirty="0" err="1" smtClean="0">
                    <a:solidFill>
                      <a:srgbClr val="FF0000"/>
                    </a:solidFill>
                    <a:latin typeface="Franklin Gothic Medium" pitchFamily="34" charset="0"/>
                  </a:rPr>
                  <a:t>С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, Д, Е, </a:t>
                </a:r>
                <a:r>
                  <a:rPr lang="uk-UA" dirty="0" err="1" smtClean="0">
                    <a:solidFill>
                      <a:schemeClr val="tx1"/>
                    </a:solidFill>
                    <a:latin typeface="Franklin Gothic Medium" pitchFamily="34" charset="0"/>
                  </a:rPr>
                  <a:t>Е</a:t>
                </a: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            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</a:t>
                </a: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А, В, </a:t>
                </a:r>
                <a:r>
                  <a:rPr lang="uk-UA" dirty="0" err="1" smtClean="0">
                    <a:solidFill>
                      <a:srgbClr val="FF0000"/>
                    </a:solidFill>
                    <a:latin typeface="Franklin Gothic Medium" pitchFamily="34" charset="0"/>
                  </a:rPr>
                  <a:t>В</a:t>
                </a: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, </a:t>
                </a:r>
                <a:r>
                  <a:rPr lang="uk-UA" dirty="0">
                    <a:solidFill>
                      <a:srgbClr val="FF0000"/>
                    </a:solidFill>
                    <a:latin typeface="Franklin Gothic Medium" pitchFamily="34" charset="0"/>
                  </a:rPr>
                  <a:t>С</a:t>
                </a: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, Д,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Е </a:t>
                </a:r>
                <a:endParaRPr lang="uk-UA" dirty="0">
                  <a:solidFill>
                    <a:schemeClr val="tx1"/>
                  </a:solidFill>
                  <a:latin typeface="Franklin Gothic Medium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uk-UA" b="0" i="1" smtClean="0">
                        <a:solidFill>
                          <a:schemeClr val="tx1"/>
                        </a:solidFill>
                        <a:latin typeface="Cambria Math"/>
                      </a:rPr>
                      <m:t>Ме=</m:t>
                    </m:r>
                    <m:f>
                      <m:fPr>
                        <m:ctrlP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k-UA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 для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uk-UA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uk-UA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sSub>
                      <m:sSubPr>
                        <m:ctrlP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х</m:t>
                        </m:r>
                      </m:e>
                      <m:sub>
                        <m: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uk-UA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≤…≤</m:t>
                    </m:r>
                    <m:sSub>
                      <m:sSubPr>
                        <m:ctrlP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х</m:t>
                        </m:r>
                      </m:e>
                      <m:sub>
                        <m:r>
                          <a:rPr lang="uk-UA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uk-UA" dirty="0" smtClean="0">
                  <a:solidFill>
                    <a:schemeClr val="tx1"/>
                  </a:solidFill>
                  <a:latin typeface="Franklin Gothic Medium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Мода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– те з даних, яке зустрічається в переліку даних найчастіше:</a:t>
                </a:r>
              </a:p>
              <a:p>
                <a:pPr>
                  <a:lnSpc>
                    <a:spcPct val="150000"/>
                  </a:lnSpc>
                </a:pP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А, В,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С, </a:t>
                </a: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Д, Е, </a:t>
                </a:r>
                <a:r>
                  <a:rPr lang="uk-UA" dirty="0" err="1">
                    <a:solidFill>
                      <a:schemeClr val="tx1"/>
                    </a:solidFill>
                    <a:latin typeface="Franklin Gothic Medium" pitchFamily="34" charset="0"/>
                  </a:rPr>
                  <a:t>Е</a:t>
                </a: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              А, В, </a:t>
                </a:r>
                <a:r>
                  <a:rPr lang="uk-UA" dirty="0" err="1">
                    <a:solidFill>
                      <a:schemeClr val="tx1"/>
                    </a:solidFill>
                    <a:latin typeface="Franklin Gothic Medium" pitchFamily="34" charset="0"/>
                  </a:rPr>
                  <a:t>В</a:t>
                </a:r>
                <a:r>
                  <a:rPr lang="uk-UA" dirty="0">
                    <a:solidFill>
                      <a:schemeClr val="tx1"/>
                    </a:solidFill>
                    <a:latin typeface="Franklin Gothic Medium" pitchFamily="34" charset="0"/>
                  </a:rPr>
                  <a:t>, С, Д,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Е,</a:t>
                </a:r>
                <a:r>
                  <a:rPr lang="uk-UA" dirty="0" err="1" smtClean="0">
                    <a:solidFill>
                      <a:schemeClr val="tx1"/>
                    </a:solidFill>
                    <a:latin typeface="Franklin Gothic Medium" pitchFamily="34" charset="0"/>
                  </a:rPr>
                  <a:t>Е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</a:t>
                </a:r>
                <a:endParaRPr lang="uk-UA" dirty="0">
                  <a:solidFill>
                    <a:schemeClr val="tx1"/>
                  </a:solidFill>
                  <a:latin typeface="Franklin Gothic Medium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uk-UA" i="1">
                        <a:solidFill>
                          <a:schemeClr val="tx1"/>
                        </a:solidFill>
                        <a:latin typeface="Cambria Math"/>
                      </a:rPr>
                      <m:t>М</m:t>
                    </m:r>
                    <m:r>
                      <a:rPr lang="uk-UA" b="0" i="1" smtClean="0">
                        <a:solidFill>
                          <a:schemeClr val="tx1"/>
                        </a:solidFill>
                        <a:latin typeface="Cambria Math"/>
                      </a:rPr>
                      <m:t>о= </m:t>
                    </m:r>
                  </m:oMath>
                </a14:m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Е </a:t>
                </a:r>
                <a14:m>
                  <m:oMath xmlns:m="http://schemas.openxmlformats.org/officeDocument/2006/math">
                    <m:r>
                      <a:rPr lang="uk-UA" b="0" i="0" smtClean="0">
                        <a:solidFill>
                          <a:schemeClr val="tx1"/>
                        </a:solidFill>
                        <a:latin typeface="Cambria Math"/>
                      </a:rPr>
                      <m:t>                                        </m:t>
                    </m:r>
                    <m:r>
                      <a:rPr lang="uk-UA" i="1">
                        <a:solidFill>
                          <a:schemeClr val="tx1"/>
                        </a:solidFill>
                        <a:latin typeface="Cambria Math"/>
                      </a:rPr>
                      <m:t>М</m:t>
                    </m:r>
                    <m:r>
                      <a:rPr lang="uk-UA" b="0" i="1" smtClean="0">
                        <a:solidFill>
                          <a:schemeClr val="tx1"/>
                        </a:solidFill>
                        <a:latin typeface="Cambria Math"/>
                      </a:rPr>
                      <m:t>о=</m:t>
                    </m:r>
                  </m:oMath>
                </a14:m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 В, Е </a:t>
                </a:r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53272" y="1772816"/>
                <a:ext cx="6637467" cy="4392488"/>
              </a:xfrm>
              <a:blipFill rotWithShape="1">
                <a:blip r:embed="rId2"/>
                <a:stretch>
                  <a:fillRect l="-101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762309" y="836712"/>
            <a:ext cx="76193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Основні</a:t>
            </a:r>
            <a:r>
              <a:rPr lang="ru-RU" sz="4000" b="1" cap="none" spc="0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0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поняття</a:t>
            </a:r>
            <a:r>
              <a:rPr lang="ru-RU" sz="4000" b="1" cap="none" spc="0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статистики</a:t>
            </a:r>
            <a:endParaRPr lang="ru-RU" sz="4000" b="1" cap="none" spc="0" dirty="0">
              <a:ln w="11430"/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6603147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253272" y="1844824"/>
                <a:ext cx="6637467" cy="4392488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rgbClr val="FF0000"/>
                    </a:solidFill>
                    <a:latin typeface="Franklin Gothic Medium" pitchFamily="34" charset="0"/>
                  </a:rPr>
                  <a:t>Середнє зважене значення чисел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– </a:t>
                </a: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значення чисел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  <m:sSub>
                      <m:sSubPr>
                        <m:ctrlPr>
                          <a:rPr lang="uk-UA" b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chemeClr val="tx1"/>
                    </a:solidFill>
                    <a:latin typeface="Franklin Gothic Medium" pitchFamily="34" charset="0"/>
                  </a:rPr>
                  <a:t>….</a:t>
                </a:r>
                <a:r>
                  <a:rPr lang="uk-U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х</m:t>
                        </m:r>
                      </m:e>
                      <m:sub>
                        <m:r>
                          <a:rPr lang="en-US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𝐧</m:t>
                        </m:r>
                        <m:r>
                          <a:rPr lang="uk-UA" b="1" i="0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з додатними ваговими коефіцієнтами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uk-UA" b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,  </m:t>
                        </m:r>
                      </m:sub>
                    </m:sSub>
                  </m:oMath>
                </a14:m>
                <a:r>
                  <a:rPr lang="uk-UA" b="1" dirty="0">
                    <a:solidFill>
                      <a:schemeClr val="tx1"/>
                    </a:solidFill>
                    <a:latin typeface="Franklin Gothic Medium" pitchFamily="34" charset="0"/>
                  </a:rPr>
                  <a:t>….</a:t>
                </a:r>
                <a:r>
                  <a:rPr lang="uk-UA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uk-UA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називають число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uk-UA" sz="2800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+…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+…</m:t>
                        </m:r>
                        <m:sSub>
                          <m:sSub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𝑚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</a:t>
                </a:r>
                <a:endParaRPr lang="uk-UA" sz="2800" dirty="0" smtClean="0">
                  <a:solidFill>
                    <a:schemeClr val="tx1"/>
                  </a:solidFill>
                  <a:latin typeface="Franklin Gothic Medium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uk-UA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             </a:t>
                </a:r>
              </a:p>
            </p:txBody>
          </p:sp>
        </mc:Choice>
        <mc:Fallback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53272" y="1844824"/>
                <a:ext cx="6637467" cy="4392488"/>
              </a:xfrm>
              <a:blipFill rotWithShape="1">
                <a:blip r:embed="rId2"/>
                <a:stretch>
                  <a:fillRect l="-101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762309" y="836712"/>
            <a:ext cx="76193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Основні</a:t>
            </a:r>
            <a:r>
              <a:rPr lang="ru-RU" sz="4000" b="1" cap="none" spc="0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40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поняття</a:t>
            </a:r>
            <a:r>
              <a:rPr lang="ru-RU" sz="4000" b="1" cap="none" spc="0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статистики</a:t>
            </a:r>
            <a:endParaRPr lang="ru-RU" sz="4000" b="1" cap="none" spc="0" dirty="0">
              <a:ln w="11430"/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295" y="3429000"/>
            <a:ext cx="2896244" cy="262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56085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772816"/>
            <a:ext cx="7848872" cy="43326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solidFill>
                  <a:srgbClr val="0070C0"/>
                </a:solidFill>
                <a:latin typeface="Franklin Gothic Medium" pitchFamily="34" charset="0"/>
              </a:rPr>
              <a:t>У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таблиці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наведено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розміри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процентних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ставок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деяких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банків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України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за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строковими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депозитами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населення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в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національній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валюті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та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суми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вкладів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у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цих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банках.</a:t>
            </a:r>
            <a:endParaRPr lang="uk-UA" dirty="0">
              <a:solidFill>
                <a:srgbClr val="0070C0"/>
              </a:solidFill>
              <a:latin typeface="Franklin Gothic Medium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Оцініть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середнє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значення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вибірки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розміру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процентної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ставки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банків</a:t>
            </a:r>
            <a:r>
              <a:rPr lang="uk-UA" dirty="0">
                <a:solidFill>
                  <a:srgbClr val="0070C0"/>
                </a:solidFill>
                <a:latin typeface="Franklin Gothic Medium" pitchFamily="34" charset="0"/>
              </a:rPr>
              <a:t>;</a:t>
            </a:r>
          </a:p>
          <a:p>
            <a:pPr lvl="0">
              <a:lnSpc>
                <a:spcPct val="150000"/>
              </a:lnSpc>
            </a:pPr>
            <a:r>
              <a:rPr lang="uk-UA" dirty="0">
                <a:solidFill>
                  <a:srgbClr val="0070C0"/>
                </a:solidFill>
                <a:latin typeface="Franklin Gothic Medium" pitchFamily="34" charset="0"/>
              </a:rPr>
              <a:t>Який середній прибуток (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у процентах</a:t>
            </a:r>
            <a:r>
              <a:rPr lang="uk-UA" dirty="0">
                <a:solidFill>
                  <a:srgbClr val="0070C0"/>
                </a:solidFill>
                <a:latin typeface="Franklin Gothic Medium" pitchFamily="34" charset="0"/>
              </a:rPr>
              <a:t>)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отримують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вкладники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цих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банків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у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національній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валюті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?</a:t>
            </a:r>
            <a:endParaRPr lang="uk-UA" dirty="0">
              <a:solidFill>
                <a:srgbClr val="0070C0"/>
              </a:solidFill>
              <a:latin typeface="Franklin Gothic Medium" pitchFamily="34" charset="0"/>
            </a:endParaRPr>
          </a:p>
          <a:p>
            <a:pPr>
              <a:lnSpc>
                <a:spcPct val="150000"/>
              </a:lnSpc>
            </a:pPr>
            <a:r>
              <a:rPr lang="uk-UA" dirty="0">
                <a:solidFill>
                  <a:srgbClr val="0070C0"/>
                </a:solidFill>
                <a:latin typeface="Franklin Gothic Medium" pitchFamily="34" charset="0"/>
              </a:rPr>
              <a:t>В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ідповідь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дайте з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точністю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до </a:t>
            </a:r>
            <a:r>
              <a:rPr lang="ru-RU" dirty="0" err="1">
                <a:solidFill>
                  <a:srgbClr val="0070C0"/>
                </a:solidFill>
                <a:latin typeface="Franklin Gothic Medium" pitchFamily="34" charset="0"/>
              </a:rPr>
              <a:t>сотих</a:t>
            </a:r>
            <a:r>
              <a:rPr lang="ru-RU" dirty="0">
                <a:solidFill>
                  <a:srgbClr val="0070C0"/>
                </a:solidFill>
                <a:latin typeface="Franklin Gothic Medium" pitchFamily="34" charset="0"/>
              </a:rPr>
              <a:t> процента.</a:t>
            </a:r>
            <a:endParaRPr lang="uk-UA" dirty="0">
              <a:solidFill>
                <a:srgbClr val="0070C0"/>
              </a:solidFill>
              <a:latin typeface="Franklin Gothic Medium" pitchFamily="34" charset="0"/>
            </a:endParaRPr>
          </a:p>
          <a:p>
            <a:pPr>
              <a:lnSpc>
                <a:spcPct val="150000"/>
              </a:lnSpc>
            </a:pPr>
            <a:endParaRPr lang="uk-UA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052736"/>
            <a:ext cx="52613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Виконання</a:t>
            </a:r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завдань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90423" y="26630"/>
            <a:ext cx="22749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400" b="1" spc="50" dirty="0">
                <a:ln w="11430"/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31.16</a:t>
            </a:r>
          </a:p>
        </p:txBody>
      </p:sp>
    </p:spTree>
    <p:extLst>
      <p:ext uri="{BB962C8B-B14F-4D97-AF65-F5344CB8AC3E}">
        <p14:creationId xmlns:p14="http://schemas.microsoft.com/office/powerpoint/2010/main" val="4214441247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6016" y="0"/>
            <a:ext cx="29523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cap="none" spc="50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31.16</a:t>
            </a:r>
            <a:endParaRPr lang="ru-RU" sz="2400" cap="none" spc="50" dirty="0">
              <a:ln w="1143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00464"/>
              </p:ext>
            </p:extLst>
          </p:nvPr>
        </p:nvGraphicFramePr>
        <p:xfrm>
          <a:off x="827584" y="764704"/>
          <a:ext cx="7560839" cy="2180822"/>
        </p:xfrm>
        <a:graphic>
          <a:graphicData uri="http://schemas.openxmlformats.org/drawingml/2006/table">
            <a:tbl>
              <a:tblPr/>
              <a:tblGrid>
                <a:gridCol w="1656184"/>
                <a:gridCol w="618595"/>
                <a:gridCol w="587340"/>
                <a:gridCol w="587340"/>
                <a:gridCol w="587340"/>
                <a:gridCol w="587340"/>
                <a:gridCol w="587340"/>
                <a:gridCol w="587340"/>
                <a:gridCol w="587340"/>
                <a:gridCol w="587340"/>
                <a:gridCol w="587340"/>
              </a:tblGrid>
              <a:tr h="9601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Номер банку 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Franklin Gothic Medium" pitchFamily="34" charset="0"/>
                          <a:ea typeface="Times New Roman"/>
                        </a:rPr>
                        <a:t>у </a:t>
                      </a:r>
                      <a:r>
                        <a:rPr lang="ru-RU" sz="1200" b="1" dirty="0" err="1">
                          <a:effectLst/>
                          <a:latin typeface="Franklin Gothic Medium" pitchFamily="34" charset="0"/>
                          <a:ea typeface="Times New Roman"/>
                        </a:rPr>
                        <a:t>вибірці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2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3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4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5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6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7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8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9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10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Franklin Gothic Medium" pitchFamily="34" charset="0"/>
                          <a:ea typeface="Times New Roman"/>
                        </a:rPr>
                        <a:t>Розмір</a:t>
                      </a: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Franklin Gothic Medium" pitchFamily="34" charset="0"/>
                          <a:ea typeface="Times New Roman"/>
                        </a:rPr>
                        <a:t>процентної</a:t>
                      </a: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 ставки, %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11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17,2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11,3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14,5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14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14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11,9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15,8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12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Franklin Gothic Medium" pitchFamily="34" charset="0"/>
                          <a:ea typeface="Times New Roman"/>
                        </a:rPr>
                        <a:t>15,5</a:t>
                      </a:r>
                      <a:endParaRPr lang="uk-UA" sz="1200" b="1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0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Сума </a:t>
                      </a:r>
                      <a:r>
                        <a:rPr lang="ru-RU" sz="1200" b="1" dirty="0" err="1">
                          <a:effectLst/>
                          <a:latin typeface="Franklin Gothic Medium" pitchFamily="34" charset="0"/>
                          <a:ea typeface="Times New Roman"/>
                        </a:rPr>
                        <a:t>вкладів</a:t>
                      </a: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, 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млн. </a:t>
                      </a:r>
                      <a:r>
                        <a:rPr lang="ru-RU" sz="1200" b="1" dirty="0" err="1">
                          <a:effectLst/>
                          <a:latin typeface="Franklin Gothic Medium" pitchFamily="34" charset="0"/>
                          <a:ea typeface="Times New Roman"/>
                        </a:rPr>
                        <a:t>грн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2242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783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42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4793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2222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239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296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1204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2768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Franklin Gothic Medium" pitchFamily="34" charset="0"/>
                          <a:ea typeface="Times New Roman"/>
                        </a:rPr>
                        <a:t>5564</a:t>
                      </a:r>
                      <a:endParaRPr lang="uk-UA" sz="1200" b="1" dirty="0">
                        <a:effectLst/>
                        <a:latin typeface="Franklin Gothic Medium" pitchFamily="34" charset="0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Текст 2"/>
          <p:cNvSpPr>
            <a:spLocks noGrp="1"/>
          </p:cNvSpPr>
          <p:nvPr>
            <p:ph type="body" idx="1"/>
          </p:nvPr>
        </p:nvSpPr>
        <p:spPr>
          <a:xfrm>
            <a:off x="683568" y="2996953"/>
            <a:ext cx="7848872" cy="403244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uk-UA" dirty="0" err="1" smtClean="0">
                <a:solidFill>
                  <a:schemeClr val="tx1"/>
                </a:solidFill>
                <a:latin typeface="Franklin Gothic Medium" pitchFamily="34" charset="0"/>
              </a:rPr>
              <a:t>Розв</a:t>
            </a:r>
            <a:r>
              <a:rPr lang="en-US" dirty="0" smtClean="0">
                <a:solidFill>
                  <a:schemeClr val="tx1"/>
                </a:solidFill>
                <a:latin typeface="Franklin Gothic Medium" pitchFamily="34" charset="0"/>
              </a:rPr>
              <a:t>’</a:t>
            </a:r>
            <a:r>
              <a:rPr lang="uk-UA" dirty="0" err="1" smtClean="0">
                <a:solidFill>
                  <a:schemeClr val="tx1"/>
                </a:solidFill>
                <a:latin typeface="Franklin Gothic Medium" pitchFamily="34" charset="0"/>
              </a:rPr>
              <a:t>язання</a:t>
            </a:r>
            <a:endParaRPr lang="uk-UA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pPr lvl="0">
              <a:lnSpc>
                <a:spcPct val="110000"/>
              </a:lnSpc>
            </a:pP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1. Набрати 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в програмі </a:t>
            </a:r>
            <a:r>
              <a:rPr lang="en-US" dirty="0">
                <a:solidFill>
                  <a:schemeClr val="tx1"/>
                </a:solidFill>
                <a:latin typeface="Franklin Gothic Medium" pitchFamily="34" charset="0"/>
              </a:rPr>
              <a:t>E</a:t>
            </a:r>
            <a:r>
              <a:rPr lang="uk-UA" dirty="0" err="1">
                <a:solidFill>
                  <a:schemeClr val="tx1"/>
                </a:solidFill>
                <a:latin typeface="Franklin Gothic Medium" pitchFamily="34" charset="0"/>
              </a:rPr>
              <a:t>xc</a:t>
            </a:r>
            <a:r>
              <a:rPr lang="en-US" dirty="0">
                <a:solidFill>
                  <a:schemeClr val="tx1"/>
                </a:solidFill>
                <a:latin typeface="Franklin Gothic Medium" pitchFamily="34" charset="0"/>
              </a:rPr>
              <a:t>el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 таблицю даних.</a:t>
            </a:r>
          </a:p>
          <a:p>
            <a:pPr lvl="0">
              <a:lnSpc>
                <a:spcPct val="110000"/>
              </a:lnSpc>
            </a:pP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2. Обчислити 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середнє значення процентної ставки </a:t>
            </a:r>
            <a:r>
              <a:rPr lang="uk-UA" b="1" u="sng" dirty="0">
                <a:solidFill>
                  <a:schemeClr val="tx1"/>
                </a:solidFill>
                <a:latin typeface="Franklin Gothic Medium" pitchFamily="34" charset="0"/>
              </a:rPr>
              <a:t>без програмних засобів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 </a:t>
            </a:r>
            <a:endParaRPr lang="uk-UA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pPr lvl="0">
              <a:lnSpc>
                <a:spcPct val="110000"/>
              </a:lnSpc>
            </a:pPr>
            <a:r>
              <a:rPr lang="uk-UA" i="1" dirty="0" smtClean="0">
                <a:solidFill>
                  <a:schemeClr val="tx1"/>
                </a:solidFill>
                <a:latin typeface="Franklin Gothic Medium" pitchFamily="34" charset="0"/>
              </a:rPr>
              <a:t>(</a:t>
            </a:r>
            <a:r>
              <a:rPr lang="uk-UA" i="1" dirty="0">
                <a:solidFill>
                  <a:schemeClr val="tx1"/>
                </a:solidFill>
                <a:latin typeface="Franklin Gothic Medium" pitchFamily="34" charset="0"/>
              </a:rPr>
              <a:t>відповідь </a:t>
            </a:r>
            <a:r>
              <a:rPr lang="uk-UA" i="1" dirty="0">
                <a:solidFill>
                  <a:srgbClr val="FF0000"/>
                </a:solidFill>
                <a:latin typeface="Franklin Gothic Medium" pitchFamily="34" charset="0"/>
              </a:rPr>
              <a:t>13,72</a:t>
            </a:r>
            <a:r>
              <a:rPr lang="uk-UA" i="1" dirty="0" smtClean="0">
                <a:solidFill>
                  <a:schemeClr val="tx1"/>
                </a:solidFill>
                <a:latin typeface="Franklin Gothic Medium" pitchFamily="34" charset="0"/>
              </a:rPr>
              <a:t>).</a:t>
            </a:r>
          </a:p>
          <a:p>
            <a:pPr lvl="0">
              <a:lnSpc>
                <a:spcPct val="110000"/>
              </a:lnSpc>
            </a:pP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3. Обчислити 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середнє значення процентної ставки - </a:t>
            </a:r>
            <a:r>
              <a:rPr lang="uk-UA" b="1" u="sng" dirty="0">
                <a:solidFill>
                  <a:schemeClr val="tx1"/>
                </a:solidFill>
                <a:latin typeface="Franklin Gothic Medium" pitchFamily="34" charset="0"/>
              </a:rPr>
              <a:t>за допомогою формули </a:t>
            </a:r>
            <a:r>
              <a:rPr lang="en-US" b="1" u="sng" dirty="0">
                <a:solidFill>
                  <a:schemeClr val="tx1"/>
                </a:solidFill>
                <a:latin typeface="Franklin Gothic Medium" pitchFamily="34" charset="0"/>
              </a:rPr>
              <a:t>Excel</a:t>
            </a:r>
            <a:r>
              <a:rPr lang="uk-UA" b="1" u="sng" dirty="0">
                <a:solidFill>
                  <a:schemeClr val="tx1"/>
                </a:solidFill>
                <a:latin typeface="Franklin Gothic Medium" pitchFamily="34" charset="0"/>
              </a:rPr>
              <a:t>.</a:t>
            </a:r>
            <a:r>
              <a:rPr lang="uk-UA" dirty="0">
                <a:solidFill>
                  <a:schemeClr val="tx1"/>
                </a:solidFill>
                <a:latin typeface="Franklin Gothic Medium" pitchFamily="34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 </a:t>
            </a:r>
            <a:endParaRPr lang="uk-UA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pPr lvl="0">
              <a:lnSpc>
                <a:spcPct val="110000"/>
              </a:lnSpc>
            </a:pPr>
            <a:r>
              <a:rPr lang="uk-UA" dirty="0" smtClean="0">
                <a:solidFill>
                  <a:schemeClr val="tx1"/>
                </a:solidFill>
                <a:latin typeface="Franklin Gothic Medium" pitchFamily="34" charset="0"/>
              </a:rPr>
              <a:t>(</a:t>
            </a:r>
            <a:r>
              <a:rPr lang="uk-UA" dirty="0" smtClean="0">
                <a:solidFill>
                  <a:srgbClr val="FF0000"/>
                </a:solidFill>
                <a:latin typeface="Franklin Gothic Medium" pitchFamily="34" charset="0"/>
              </a:rPr>
              <a:t>Формула </a:t>
            </a:r>
            <a:r>
              <a:rPr lang="uk-UA" i="1" dirty="0">
                <a:solidFill>
                  <a:srgbClr val="FF0000"/>
                </a:solidFill>
                <a:latin typeface="Franklin Gothic Medium" pitchFamily="34" charset="0"/>
              </a:rPr>
              <a:t>=</a:t>
            </a:r>
            <a:r>
              <a:rPr lang="uk-UA" i="1" dirty="0" smtClean="0">
                <a:solidFill>
                  <a:srgbClr val="FF0000"/>
                </a:solidFill>
                <a:latin typeface="Franklin Gothic Medium" pitchFamily="34" charset="0"/>
              </a:rPr>
              <a:t>СРЗНАЧ(B2:K2)</a:t>
            </a:r>
            <a:r>
              <a:rPr lang="uk-UA" i="1" dirty="0" smtClean="0">
                <a:solidFill>
                  <a:schemeClr val="tx1"/>
                </a:solidFill>
                <a:latin typeface="Franklin Gothic Medium" pitchFamily="34" charset="0"/>
              </a:rPr>
              <a:t>).</a:t>
            </a:r>
            <a:endParaRPr lang="uk-UA" dirty="0">
              <a:solidFill>
                <a:schemeClr val="tx1"/>
              </a:solidFill>
              <a:latin typeface="Franklin Gothic Medium" pitchFamily="34" charset="0"/>
            </a:endParaRPr>
          </a:p>
          <a:p>
            <a:pPr lvl="0">
              <a:lnSpc>
                <a:spcPct val="150000"/>
              </a:lnSpc>
            </a:pPr>
            <a:endParaRPr lang="uk-UA" dirty="0">
              <a:solidFill>
                <a:schemeClr val="tx1"/>
              </a:solidFill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endParaRPr lang="uk-UA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748858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6016" y="0"/>
            <a:ext cx="29523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cap="none" spc="50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31.16</a:t>
            </a:r>
            <a:endParaRPr lang="ru-RU" sz="2400" cap="none" spc="50" dirty="0">
              <a:ln w="1143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620688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000" dirty="0" smtClean="0">
                <a:latin typeface="Franklin Gothic Medium" pitchFamily="34" charset="0"/>
              </a:rPr>
              <a:t>4. Обчислити </a:t>
            </a:r>
            <a:r>
              <a:rPr lang="uk-UA" sz="2000" dirty="0">
                <a:latin typeface="Franklin Gothic Medium" pitchFamily="34" charset="0"/>
              </a:rPr>
              <a:t>середнє зважене значення другого рядка таблиці з ваговими коефіцієнтами третього рядка і записати в четвертому рядку. </a:t>
            </a:r>
            <a:endParaRPr lang="uk-UA" sz="2000" dirty="0" smtClean="0">
              <a:latin typeface="Franklin Gothic Medium" pitchFamily="34" charset="0"/>
            </a:endParaRPr>
          </a:p>
          <a:p>
            <a:pPr lvl="0"/>
            <a:r>
              <a:rPr lang="uk-UA" sz="2000" dirty="0" smtClean="0">
                <a:latin typeface="Franklin Gothic Medium" pitchFamily="34" charset="0"/>
              </a:rPr>
              <a:t>(</a:t>
            </a:r>
            <a:r>
              <a:rPr lang="uk-UA" sz="2000" dirty="0" smtClean="0">
                <a:solidFill>
                  <a:srgbClr val="FF0000"/>
                </a:solidFill>
                <a:latin typeface="Franklin Gothic Medium" pitchFamily="34" charset="0"/>
              </a:rPr>
              <a:t>Формула </a:t>
            </a:r>
            <a:r>
              <a:rPr lang="uk-UA" sz="2000" i="1" dirty="0">
                <a:solidFill>
                  <a:srgbClr val="FF0000"/>
                </a:solidFill>
                <a:latin typeface="Franklin Gothic Medium" pitchFamily="34" charset="0"/>
              </a:rPr>
              <a:t>=</a:t>
            </a:r>
            <a:r>
              <a:rPr lang="uk-UA" sz="2000" i="1" dirty="0" smtClean="0">
                <a:solidFill>
                  <a:srgbClr val="FF0000"/>
                </a:solidFill>
                <a:latin typeface="Franklin Gothic Medium" pitchFamily="34" charset="0"/>
              </a:rPr>
              <a:t>B3*B2</a:t>
            </a:r>
            <a:r>
              <a:rPr lang="uk-UA" sz="2000" dirty="0" smtClean="0">
                <a:latin typeface="Franklin Gothic Medium" pitchFamily="34" charset="0"/>
              </a:rPr>
              <a:t>).</a:t>
            </a:r>
          </a:p>
          <a:p>
            <a:pPr lvl="0"/>
            <a:endParaRPr lang="uk-UA" sz="2000" dirty="0" smtClean="0">
              <a:latin typeface="Franklin Gothic Medium" pitchFamily="34" charset="0"/>
            </a:endParaRPr>
          </a:p>
          <a:p>
            <a:r>
              <a:rPr lang="uk-UA" sz="2000" dirty="0" smtClean="0">
                <a:latin typeface="Franklin Gothic Medium" pitchFamily="34" charset="0"/>
              </a:rPr>
              <a:t>5. Підсумувати </a:t>
            </a:r>
            <a:r>
              <a:rPr lang="uk-UA" sz="2000" dirty="0">
                <a:latin typeface="Franklin Gothic Medium" pitchFamily="34" charset="0"/>
              </a:rPr>
              <a:t>значення третього рядка </a:t>
            </a:r>
            <a:endParaRPr lang="uk-UA" sz="2000" dirty="0" smtClean="0">
              <a:latin typeface="Franklin Gothic Medium" pitchFamily="34" charset="0"/>
            </a:endParaRPr>
          </a:p>
          <a:p>
            <a:r>
              <a:rPr lang="uk-UA" sz="2000" i="1" dirty="0" smtClean="0">
                <a:latin typeface="Franklin Gothic Medium" pitchFamily="34" charset="0"/>
              </a:rPr>
              <a:t>(</a:t>
            </a:r>
            <a:r>
              <a:rPr lang="uk-UA" sz="2000" i="1" dirty="0">
                <a:latin typeface="Franklin Gothic Medium" pitchFamily="34" charset="0"/>
              </a:rPr>
              <a:t>відповідь </a:t>
            </a:r>
            <a:r>
              <a:rPr lang="uk-UA" sz="2000" i="1" dirty="0">
                <a:solidFill>
                  <a:srgbClr val="FF0000"/>
                </a:solidFill>
                <a:latin typeface="Franklin Gothic Medium" pitchFamily="34" charset="0"/>
              </a:rPr>
              <a:t>20153</a:t>
            </a:r>
            <a:r>
              <a:rPr lang="uk-UA" sz="2000" i="1" dirty="0">
                <a:latin typeface="Franklin Gothic Medium" pitchFamily="34" charset="0"/>
              </a:rPr>
              <a:t>)</a:t>
            </a:r>
            <a:r>
              <a:rPr lang="uk-UA" sz="2000" dirty="0">
                <a:latin typeface="Franklin Gothic Medium" pitchFamily="34" charset="0"/>
              </a:rPr>
              <a:t> </a:t>
            </a:r>
            <a:endParaRPr lang="uk-UA" sz="2000" dirty="0" smtClean="0">
              <a:latin typeface="Franklin Gothic Medium" pitchFamily="34" charset="0"/>
            </a:endParaRPr>
          </a:p>
          <a:p>
            <a:r>
              <a:rPr lang="uk-UA" sz="2000" dirty="0" smtClean="0">
                <a:latin typeface="Franklin Gothic Medium" pitchFamily="34" charset="0"/>
              </a:rPr>
              <a:t>і </a:t>
            </a:r>
            <a:r>
              <a:rPr lang="uk-UA" sz="2000" dirty="0">
                <a:latin typeface="Franklin Gothic Medium" pitchFamily="34" charset="0"/>
              </a:rPr>
              <a:t>підсумувати значення четвертого рядка </a:t>
            </a:r>
            <a:endParaRPr lang="uk-UA" sz="2000" dirty="0" smtClean="0">
              <a:latin typeface="Franklin Gothic Medium" pitchFamily="34" charset="0"/>
            </a:endParaRPr>
          </a:p>
          <a:p>
            <a:r>
              <a:rPr lang="uk-UA" sz="2000" i="1" dirty="0" smtClean="0">
                <a:latin typeface="Franklin Gothic Medium" pitchFamily="34" charset="0"/>
              </a:rPr>
              <a:t>(</a:t>
            </a:r>
            <a:r>
              <a:rPr lang="uk-UA" sz="2000" i="1" dirty="0">
                <a:latin typeface="Franklin Gothic Medium" pitchFamily="34" charset="0"/>
              </a:rPr>
              <a:t>відповідь </a:t>
            </a:r>
            <a:r>
              <a:rPr lang="uk-UA" sz="2000" i="1" dirty="0">
                <a:solidFill>
                  <a:srgbClr val="FF0000"/>
                </a:solidFill>
                <a:latin typeface="Franklin Gothic Medium" pitchFamily="34" charset="0"/>
              </a:rPr>
              <a:t>284560,3</a:t>
            </a:r>
            <a:r>
              <a:rPr lang="uk-UA" sz="2000" i="1" dirty="0" smtClean="0">
                <a:latin typeface="Franklin Gothic Medium" pitchFamily="34" charset="0"/>
              </a:rPr>
              <a:t>) </a:t>
            </a:r>
            <a:r>
              <a:rPr lang="uk-UA" sz="2000" i="1" dirty="0" smtClean="0">
                <a:latin typeface="Franklin Gothic Medium" pitchFamily="34" charset="0"/>
              </a:rPr>
              <a:t>(</a:t>
            </a:r>
            <a:r>
              <a:rPr lang="uk-UA" sz="2000" dirty="0" smtClean="0">
                <a:solidFill>
                  <a:srgbClr val="FF0000"/>
                </a:solidFill>
                <a:latin typeface="Franklin Gothic Medium" pitchFamily="34" charset="0"/>
              </a:rPr>
              <a:t>Формула </a:t>
            </a:r>
            <a:r>
              <a:rPr lang="uk-UA" sz="2000" dirty="0">
                <a:solidFill>
                  <a:srgbClr val="FF0000"/>
                </a:solidFill>
                <a:latin typeface="Franklin Gothic Medium" pitchFamily="34" charset="0"/>
              </a:rPr>
              <a:t>=СУММ(B3:K3</a:t>
            </a:r>
            <a:r>
              <a:rPr lang="uk-UA" sz="2000" dirty="0" smtClean="0">
                <a:solidFill>
                  <a:srgbClr val="FF0000"/>
                </a:solidFill>
                <a:latin typeface="Franklin Gothic Medium" pitchFamily="34" charset="0"/>
              </a:rPr>
              <a:t>)</a:t>
            </a:r>
            <a:r>
              <a:rPr lang="uk-UA" sz="2000" dirty="0" smtClean="0">
                <a:latin typeface="Franklin Gothic Medium" pitchFamily="34" charset="0"/>
              </a:rPr>
              <a:t>).</a:t>
            </a:r>
          </a:p>
          <a:p>
            <a:endParaRPr lang="uk-UA" sz="2000" dirty="0">
              <a:latin typeface="Franklin Gothic Medium" pitchFamily="34" charset="0"/>
            </a:endParaRPr>
          </a:p>
          <a:p>
            <a:pPr lvl="0"/>
            <a:r>
              <a:rPr lang="uk-UA" sz="2000" dirty="0" smtClean="0">
                <a:latin typeface="Franklin Gothic Medium" pitchFamily="34" charset="0"/>
              </a:rPr>
              <a:t>6. Обчислити </a:t>
            </a:r>
            <a:r>
              <a:rPr lang="uk-UA" sz="2000" dirty="0">
                <a:latin typeface="Franklin Gothic Medium" pitchFamily="34" charset="0"/>
              </a:rPr>
              <a:t>середній прибуток </a:t>
            </a:r>
            <a:endParaRPr lang="uk-UA" sz="2000" dirty="0" smtClean="0">
              <a:latin typeface="Franklin Gothic Medium" pitchFamily="34" charset="0"/>
            </a:endParaRPr>
          </a:p>
          <a:p>
            <a:pPr lvl="0"/>
            <a:r>
              <a:rPr lang="uk-UA" sz="2000" i="1" dirty="0" smtClean="0">
                <a:latin typeface="Franklin Gothic Medium" pitchFamily="34" charset="0"/>
              </a:rPr>
              <a:t>(</a:t>
            </a:r>
            <a:r>
              <a:rPr lang="uk-UA" sz="2000" i="1" dirty="0">
                <a:latin typeface="Franklin Gothic Medium" pitchFamily="34" charset="0"/>
              </a:rPr>
              <a:t>відповідь </a:t>
            </a:r>
            <a:r>
              <a:rPr lang="uk-UA" sz="2000" i="1" dirty="0" smtClean="0">
                <a:solidFill>
                  <a:srgbClr val="FF0000"/>
                </a:solidFill>
                <a:latin typeface="Franklin Gothic Medium" pitchFamily="34" charset="0"/>
              </a:rPr>
              <a:t>14,12, </a:t>
            </a:r>
            <a:r>
              <a:rPr lang="uk-UA" sz="2000" dirty="0" smtClean="0">
                <a:latin typeface="Franklin Gothic Medium" pitchFamily="34" charset="0"/>
              </a:rPr>
              <a:t> </a:t>
            </a:r>
            <a:r>
              <a:rPr lang="uk-UA" sz="2000" dirty="0">
                <a:solidFill>
                  <a:srgbClr val="FF0000"/>
                </a:solidFill>
                <a:latin typeface="Franklin Gothic Medium" pitchFamily="34" charset="0"/>
              </a:rPr>
              <a:t>Формула </a:t>
            </a:r>
            <a:r>
              <a:rPr lang="uk-UA" sz="2000" i="1" dirty="0">
                <a:solidFill>
                  <a:srgbClr val="FF0000"/>
                </a:solidFill>
                <a:latin typeface="Franklin Gothic Medium" pitchFamily="34" charset="0"/>
              </a:rPr>
              <a:t>=</a:t>
            </a:r>
            <a:r>
              <a:rPr lang="uk-UA" sz="2000" i="1" dirty="0" smtClean="0">
                <a:solidFill>
                  <a:srgbClr val="FF0000"/>
                </a:solidFill>
                <a:latin typeface="Franklin Gothic Medium" pitchFamily="34" charset="0"/>
              </a:rPr>
              <a:t>L4/L3</a:t>
            </a:r>
            <a:r>
              <a:rPr lang="uk-UA" sz="2000" dirty="0" smtClean="0">
                <a:latin typeface="Franklin Gothic Medium" pitchFamily="34" charset="0"/>
              </a:rPr>
              <a:t>).</a:t>
            </a:r>
          </a:p>
          <a:p>
            <a:pPr lvl="0">
              <a:lnSpc>
                <a:spcPct val="150000"/>
              </a:lnSpc>
            </a:pPr>
            <a:endParaRPr lang="uk-UA" sz="2000" dirty="0">
              <a:latin typeface="Franklin Gothic Medium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contrast="-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53" r="29056" b="66876"/>
          <a:stretch>
            <a:fillRect/>
          </a:stretch>
        </p:blipFill>
        <p:spPr bwMode="auto">
          <a:xfrm>
            <a:off x="179512" y="4509120"/>
            <a:ext cx="8784976" cy="1937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5840048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1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27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6016" y="0"/>
            <a:ext cx="295232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cap="none" spc="50" dirty="0" smtClean="0">
                <a:ln w="1143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3</a:t>
            </a:r>
            <a:endParaRPr lang="ru-RU" sz="2400" cap="none" spc="50" dirty="0">
              <a:ln w="1143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0707" y="598418"/>
            <a:ext cx="79208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dirty="0" smtClean="0">
                <a:solidFill>
                  <a:srgbClr val="0070C0"/>
                </a:solidFill>
                <a:latin typeface="Franklin Gothic Medium" pitchFamily="34" charset="0"/>
              </a:rPr>
              <a:t>Для </a:t>
            </a:r>
            <a:r>
              <a:rPr lang="uk-UA" sz="2000" dirty="0">
                <a:solidFill>
                  <a:srgbClr val="0070C0"/>
                </a:solidFill>
                <a:latin typeface="Franklin Gothic Medium" pitchFamily="34" charset="0"/>
              </a:rPr>
              <a:t>вибірки, заданої варіаційним рядом 3, 8, 1, 3, 0, 5, 3, 1, 3, 5, побудувати полігон частот.</a:t>
            </a:r>
          </a:p>
          <a:p>
            <a:pPr algn="ctr">
              <a:lnSpc>
                <a:spcPct val="150000"/>
              </a:lnSpc>
            </a:pPr>
            <a:r>
              <a:rPr lang="uk-UA" sz="2000" dirty="0" err="1">
                <a:latin typeface="Franklin Gothic Medium" pitchFamily="34" charset="0"/>
              </a:rPr>
              <a:t>Розв’</a:t>
            </a:r>
            <a:r>
              <a:rPr lang="en-US" sz="2000" dirty="0" err="1">
                <a:latin typeface="Franklin Gothic Medium" pitchFamily="34" charset="0"/>
              </a:rPr>
              <a:t>язання</a:t>
            </a:r>
            <a:r>
              <a:rPr lang="en-US" sz="2000" dirty="0">
                <a:latin typeface="Franklin Gothic Medium" pitchFamily="34" charset="0"/>
              </a:rPr>
              <a:t>.</a:t>
            </a:r>
            <a:endParaRPr lang="uk-UA" sz="2000" dirty="0">
              <a:latin typeface="Franklin Gothic Medium" pitchFamily="34" charset="0"/>
            </a:endParaRPr>
          </a:p>
          <a:p>
            <a:pPr lvl="0">
              <a:lnSpc>
                <a:spcPct val="150000"/>
              </a:lnSpc>
            </a:pPr>
            <a:r>
              <a:rPr lang="uk-UA" sz="2000" dirty="0" smtClean="0">
                <a:latin typeface="Franklin Gothic Medium" pitchFamily="34" charset="0"/>
              </a:rPr>
              <a:t>1. Впорядкуємо </a:t>
            </a:r>
            <a:r>
              <a:rPr lang="uk-UA" sz="2000" dirty="0">
                <a:latin typeface="Franklin Gothic Medium" pitchFamily="34" charset="0"/>
              </a:rPr>
              <a:t>вибірку: 0, 1, 1, 3, 3, 3, 3, 5, 5, 8.</a:t>
            </a:r>
          </a:p>
          <a:p>
            <a:pPr lvl="0">
              <a:lnSpc>
                <a:spcPct val="150000"/>
              </a:lnSpc>
            </a:pPr>
            <a:r>
              <a:rPr lang="uk-UA" sz="2000" dirty="0" smtClean="0">
                <a:latin typeface="Franklin Gothic Medium" pitchFamily="34" charset="0"/>
              </a:rPr>
              <a:t>2. Складемо </a:t>
            </a:r>
            <a:r>
              <a:rPr lang="uk-UA" sz="2000" dirty="0">
                <a:latin typeface="Franklin Gothic Medium" pitchFamily="34" charset="0"/>
              </a:rPr>
              <a:t>таблицю частот в ЕТ </a:t>
            </a:r>
            <a:r>
              <a:rPr lang="en-US" sz="2000" dirty="0">
                <a:latin typeface="Franklin Gothic Medium" pitchFamily="34" charset="0"/>
              </a:rPr>
              <a:t>Excel</a:t>
            </a:r>
            <a:r>
              <a:rPr lang="uk-UA" sz="2000" dirty="0">
                <a:latin typeface="Franklin Gothic Medium" pitchFamily="34" charset="0"/>
              </a:rPr>
              <a:t>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737703"/>
              </p:ext>
            </p:extLst>
          </p:nvPr>
        </p:nvGraphicFramePr>
        <p:xfrm>
          <a:off x="880901" y="3140968"/>
          <a:ext cx="6777036" cy="6400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29506"/>
                <a:gridCol w="1129506"/>
                <a:gridCol w="1129506"/>
                <a:gridCol w="1129506"/>
                <a:gridCol w="1129506"/>
                <a:gridCol w="1129506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717469"/>
              </p:ext>
            </p:extLst>
          </p:nvPr>
        </p:nvGraphicFramePr>
        <p:xfrm>
          <a:off x="1331640" y="3091362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Формула" r:id="rId3" imgW="152334" imgH="228501" progId="Equation.3">
                  <p:embed/>
                </p:oleObj>
              </mc:Choice>
              <mc:Fallback>
                <p:oleObj name="Формула" r:id="rId3" imgW="152334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091362"/>
                        <a:ext cx="152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13427"/>
              </p:ext>
            </p:extLst>
          </p:nvPr>
        </p:nvGraphicFramePr>
        <p:xfrm>
          <a:off x="1259632" y="3429000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Формула" r:id="rId5" imgW="152334" imgH="228501" progId="Equation.3">
                  <p:embed/>
                </p:oleObj>
              </mc:Choice>
              <mc:Fallback>
                <p:oleObj name="Формула" r:id="rId5" imgW="152334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429000"/>
                        <a:ext cx="152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4005064"/>
            <a:ext cx="7272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uk-UA" sz="2000" dirty="0" smtClean="0">
                <a:latin typeface="Franklin Gothic Medium" pitchFamily="34" charset="0"/>
              </a:rPr>
              <a:t>3. Побудувати </a:t>
            </a:r>
            <a:r>
              <a:rPr lang="uk-UA" sz="2000" dirty="0">
                <a:latin typeface="Franklin Gothic Medium" pitchFamily="34" charset="0"/>
              </a:rPr>
              <a:t>графік у зошиті.</a:t>
            </a:r>
          </a:p>
          <a:p>
            <a:pPr lvl="0">
              <a:lnSpc>
                <a:spcPct val="150000"/>
              </a:lnSpc>
            </a:pPr>
            <a:r>
              <a:rPr lang="uk-UA" sz="2000" dirty="0" smtClean="0">
                <a:latin typeface="Franklin Gothic Medium" pitchFamily="34" charset="0"/>
              </a:rPr>
              <a:t>4. Знайти </a:t>
            </a:r>
            <a:r>
              <a:rPr lang="uk-UA" sz="2000" dirty="0">
                <a:latin typeface="Franklin Gothic Medium" pitchFamily="34" charset="0"/>
              </a:rPr>
              <a:t>моду і медіану вибірки, записати в зошит </a:t>
            </a:r>
            <a:endParaRPr lang="en-US" sz="2000" dirty="0" smtClean="0">
              <a:latin typeface="Franklin Gothic Medium" pitchFamily="34" charset="0"/>
            </a:endParaRPr>
          </a:p>
          <a:p>
            <a:pPr lvl="0">
              <a:lnSpc>
                <a:spcPct val="150000"/>
              </a:lnSpc>
            </a:pPr>
            <a:r>
              <a:rPr lang="uk-UA" sz="2000" dirty="0" smtClean="0">
                <a:latin typeface="Franklin Gothic Medium" pitchFamily="34" charset="0"/>
              </a:rPr>
              <a:t>(</a:t>
            </a:r>
            <a:r>
              <a:rPr lang="uk-UA" sz="2000" i="1" dirty="0">
                <a:solidFill>
                  <a:srgbClr val="FF0000"/>
                </a:solidFill>
                <a:latin typeface="Franklin Gothic Medium" pitchFamily="34" charset="0"/>
              </a:rPr>
              <a:t>Мо=3, Ме=3</a:t>
            </a:r>
            <a:r>
              <a:rPr lang="uk-UA" sz="2000" dirty="0">
                <a:latin typeface="Franklin Gothic Medium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16800372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231</TotalTime>
  <Words>734</Words>
  <Application>Microsoft Office PowerPoint</Application>
  <PresentationFormat>Экран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Остин</vt:lpstr>
      <vt:lpstr>Формула</vt:lpstr>
      <vt:lpstr>Вибіркові характеристики:  вибірка, мода,  медіана,  середнє значення. Графічне подання інформації про вибірку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33</cp:revision>
  <dcterms:created xsi:type="dcterms:W3CDTF">2012-11-22T08:20:50Z</dcterms:created>
  <dcterms:modified xsi:type="dcterms:W3CDTF">2012-11-25T21:00:56Z</dcterms:modified>
</cp:coreProperties>
</file>