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0000FF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67FD5F"/>
    <a:srgbClr val="FFFF66"/>
    <a:srgbClr val="333399"/>
    <a:srgbClr val="33CC33"/>
    <a:srgbClr val="FFFFFF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71" autoAdjust="0"/>
  </p:normalViewPr>
  <p:slideViewPr>
    <p:cSldViewPr>
      <p:cViewPr>
        <p:scale>
          <a:sx n="60" d="100"/>
          <a:sy n="60" d="100"/>
        </p:scale>
        <p:origin x="-1758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229600" cy="1828800"/>
          </a:xfrm>
        </p:spPr>
        <p:txBody>
          <a:bodyPr>
            <a:prstTxWarp prst="textPlain">
              <a:avLst>
                <a:gd name="adj" fmla="val 51493"/>
              </a:avLst>
            </a:prstTxWarp>
            <a:normAutofit/>
          </a:bodyPr>
          <a:lstStyle/>
          <a:p>
            <a:r>
              <a:rPr lang="uk-UA" sz="5400" cap="none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67FD5F"/>
                </a:solidFill>
                <a:latin typeface="Gabriola" pitchFamily="82" charset="0"/>
              </a:rPr>
              <a:t>База</a:t>
            </a:r>
            <a:r>
              <a:rPr lang="uk-UA" sz="5400" cap="none" dirty="0" smtClean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briola" pitchFamily="82" charset="0"/>
              </a:rPr>
              <a:t> </a:t>
            </a:r>
            <a:r>
              <a:rPr lang="uk-UA" sz="5400" cap="none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67FD5F"/>
                </a:solidFill>
                <a:latin typeface="Gabriola" pitchFamily="82" charset="0"/>
              </a:rPr>
              <a:t>даних</a:t>
            </a:r>
            <a:r>
              <a:rPr lang="uk-UA" sz="5400" cap="none" dirty="0" smtClean="0">
                <a:ln w="10541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abriola" pitchFamily="82" charset="0"/>
              </a:rPr>
              <a:t> </a:t>
            </a:r>
            <a:r>
              <a:rPr lang="en-US" sz="5400" cap="none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67FD5F"/>
                </a:solidFill>
                <a:latin typeface="Gabriola" pitchFamily="82" charset="0"/>
              </a:rPr>
              <a:t>Access</a:t>
            </a:r>
            <a:endParaRPr lang="uk-UA" sz="5400" cap="none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67FD5F"/>
              </a:solidFill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789040"/>
            <a:ext cx="6400800" cy="910952"/>
          </a:xfrm>
        </p:spPr>
        <p:txBody>
          <a:bodyPr>
            <a:normAutofit/>
          </a:bodyPr>
          <a:lstStyle/>
          <a:p>
            <a:r>
              <a:rPr lang="uk-UA" sz="3600" dirty="0" smtClean="0">
                <a:ln>
                  <a:solidFill>
                    <a:srgbClr val="FFFF66"/>
                  </a:solidFill>
                </a:ln>
                <a:solidFill>
                  <a:srgbClr val="333399"/>
                </a:solidFill>
                <a:latin typeface="Gabriola" pitchFamily="82" charset="0"/>
              </a:rPr>
              <a:t>Загальна характеристика програми</a:t>
            </a:r>
            <a:endParaRPr lang="uk-UA" sz="3600" dirty="0">
              <a:ln>
                <a:solidFill>
                  <a:srgbClr val="FFFF66"/>
                </a:solidFill>
              </a:ln>
              <a:solidFill>
                <a:srgbClr val="333399"/>
              </a:solidFill>
              <a:latin typeface="Gabriola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360663">
            <a:off x="6205288" y="4414215"/>
            <a:ext cx="2441376" cy="24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684740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9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i="1" dirty="0">
                <a:ln>
                  <a:solidFill>
                    <a:srgbClr val="FF3300"/>
                  </a:solidFill>
                </a:ln>
                <a:solidFill>
                  <a:srgbClr val="67FD5F"/>
                </a:solidFill>
                <a:latin typeface="Gabriola" pitchFamily="82" charset="0"/>
              </a:rPr>
              <a:t>Microsoft</a:t>
            </a:r>
            <a:r>
              <a:rPr lang="en-US" sz="2000" b="1" i="1" dirty="0">
                <a:solidFill>
                  <a:srgbClr val="67FD5F"/>
                </a:solidFill>
                <a:latin typeface="Gabriola" pitchFamily="82" charset="0"/>
              </a:rPr>
              <a:t> </a:t>
            </a:r>
            <a:r>
              <a:rPr lang="uk-UA" sz="2000" b="1" i="1" dirty="0">
                <a:solidFill>
                  <a:srgbClr val="67FD5F"/>
                </a:solidFill>
                <a:latin typeface="Gabriola" pitchFamily="82" charset="0"/>
              </a:rPr>
              <a:t>    </a:t>
            </a:r>
            <a:r>
              <a:rPr lang="en-US" sz="5300" b="1" i="1" dirty="0">
                <a:ln>
                  <a:solidFill>
                    <a:srgbClr val="FF3300"/>
                  </a:solidFill>
                </a:ln>
                <a:solidFill>
                  <a:srgbClr val="67FD5F"/>
                </a:solidFill>
                <a:latin typeface="Gabriola" pitchFamily="82" charset="0"/>
              </a:rPr>
              <a:t>Access</a:t>
            </a:r>
            <a:endParaRPr lang="uk-UA" sz="53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546848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200" i="1" dirty="0">
                <a:solidFill>
                  <a:srgbClr val="FF0000"/>
                </a:solidFill>
                <a:latin typeface="Algerian" pitchFamily="82" charset="0"/>
              </a:rPr>
              <a:t>«Microsoft Access» </a:t>
            </a:r>
            <a:r>
              <a:rPr lang="fr-FR" sz="2000" dirty="0">
                <a:latin typeface="Algerian" pitchFamily="82" charset="0"/>
              </a:rPr>
              <a:t>(</a:t>
            </a:r>
            <a:r>
              <a:rPr lang="uk-UA" sz="2000" dirty="0"/>
              <a:t>повна назва </a:t>
            </a:r>
            <a:r>
              <a:rPr lang="en-US" sz="2000" dirty="0">
                <a:latin typeface="Algerian" pitchFamily="82" charset="0"/>
              </a:rPr>
              <a:t>Microsoft Office Access) — </a:t>
            </a:r>
            <a:r>
              <a:rPr lang="uk-UA" sz="2000" dirty="0"/>
              <a:t>система управління базами даних від компанії Майкрософт, програма, що входить до складу пакету офісних програм </a:t>
            </a:r>
            <a:r>
              <a:rPr lang="en-US" sz="2000" dirty="0">
                <a:latin typeface="Algerian" pitchFamily="82" charset="0"/>
              </a:rPr>
              <a:t>Microsoft Office. </a:t>
            </a:r>
            <a:r>
              <a:rPr lang="uk-UA" sz="2000" dirty="0"/>
              <a:t>Має широкий спектр функцій, включаючи зв'язані запити, сортування по різних полях, зв'язок із зовнішніми таблицями і базами даних. Завдяки вбудованій мові </a:t>
            </a:r>
            <a:r>
              <a:rPr lang="en-US" sz="2000" dirty="0">
                <a:latin typeface="Algerian" pitchFamily="82" charset="0"/>
              </a:rPr>
              <a:t>VBA, </a:t>
            </a:r>
            <a:r>
              <a:rPr lang="uk-UA" sz="2000" dirty="0"/>
              <a:t>в самому </a:t>
            </a:r>
            <a:r>
              <a:rPr lang="en-US" sz="2000" dirty="0">
                <a:latin typeface="Algerian" pitchFamily="82" charset="0"/>
              </a:rPr>
              <a:t>Access </a:t>
            </a:r>
            <a:r>
              <a:rPr lang="uk-UA" sz="2000" dirty="0"/>
              <a:t>можна писати підпрограми, що працюють з базами даних.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1700809"/>
            <a:ext cx="3458279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737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300" b="1" i="1" dirty="0" smtClean="0">
                <a:ln>
                  <a:solidFill>
                    <a:srgbClr val="FF3300"/>
                  </a:solidFill>
                </a:ln>
                <a:solidFill>
                  <a:srgbClr val="67FD5F"/>
                </a:solidFill>
                <a:latin typeface="Gabriola" pitchFamily="82" charset="0"/>
              </a:rPr>
              <a:t>Історія</a:t>
            </a:r>
            <a:r>
              <a:rPr lang="uk-UA" sz="4000" b="1" i="1" dirty="0" smtClean="0">
                <a:ln>
                  <a:solidFill>
                    <a:srgbClr val="FF3300"/>
                  </a:solidFill>
                </a:ln>
                <a:solidFill>
                  <a:srgbClr val="67FD5F"/>
                </a:solidFill>
                <a:latin typeface="Gabriola" pitchFamily="82" charset="0"/>
              </a:rPr>
              <a:t>  </a:t>
            </a:r>
            <a:r>
              <a:rPr lang="uk-UA" sz="5300" b="1" i="1" dirty="0" smtClean="0">
                <a:ln>
                  <a:solidFill>
                    <a:srgbClr val="FF3300"/>
                  </a:solidFill>
                </a:ln>
                <a:solidFill>
                  <a:srgbClr val="67FD5F"/>
                </a:solidFill>
                <a:latin typeface="Gabriola" pitchFamily="82" charset="0"/>
              </a:rPr>
              <a:t>Випуску</a:t>
            </a:r>
            <a:endParaRPr lang="uk-UA" sz="5300" b="1" i="1" dirty="0">
              <a:ln>
                <a:solidFill>
                  <a:srgbClr val="FF3300"/>
                </a:solidFill>
              </a:ln>
              <a:solidFill>
                <a:srgbClr val="67FD5F"/>
              </a:solidFill>
              <a:latin typeface="Gabriola" pitchFamily="82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560840" cy="6480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200" b="1" i="1" dirty="0" err="1">
                <a:cs typeface="Arabic Typesetting" pitchFamily="66" charset="-78"/>
              </a:rPr>
              <a:t>Стабільний</a:t>
            </a:r>
            <a:r>
              <a:rPr lang="ru-RU" sz="3200" b="1" i="1" dirty="0">
                <a:cs typeface="Arabic Typesetting" pitchFamily="66" charset="-78"/>
              </a:rPr>
              <a:t> </a:t>
            </a:r>
            <a:r>
              <a:rPr lang="ru-RU" sz="3200" b="1" i="1" dirty="0" err="1">
                <a:cs typeface="Arabic Typesetting" pitchFamily="66" charset="-78"/>
              </a:rPr>
              <a:t>випуск</a:t>
            </a:r>
            <a:r>
              <a:rPr lang="ru-RU" sz="3200" b="1" i="1" dirty="0">
                <a:cs typeface="Arabic Typesetting" pitchFamily="66" charset="-78"/>
              </a:rPr>
              <a:t> - </a:t>
            </a:r>
            <a:r>
              <a:rPr lang="ru-RU" sz="3200" dirty="0">
                <a:cs typeface="Arabic Typesetting" pitchFamily="66" charset="-78"/>
              </a:rPr>
              <a:t>12.0.6211.1000 (11 </a:t>
            </a:r>
            <a:r>
              <a:rPr lang="ru-RU" sz="3200" dirty="0" err="1">
                <a:cs typeface="Arabic Typesetting" pitchFamily="66" charset="-78"/>
              </a:rPr>
              <a:t>грудня</a:t>
            </a:r>
            <a:r>
              <a:rPr lang="ru-RU" sz="3200" dirty="0">
                <a:cs typeface="Arabic Typesetting" pitchFamily="66" charset="-78"/>
              </a:rPr>
              <a:t> 2007)</a:t>
            </a:r>
            <a:endParaRPr lang="uk-UA" sz="3200" b="1" i="1" dirty="0" smtClean="0">
              <a:ln>
                <a:solidFill>
                  <a:srgbClr val="FFFF66"/>
                </a:solidFill>
              </a:ln>
              <a:solidFill>
                <a:srgbClr val="333399"/>
              </a:solidFill>
              <a:latin typeface="Gabriola" pitchFamily="82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2"/>
          </p:nvPr>
        </p:nvSpPr>
        <p:spPr>
          <a:xfrm>
            <a:off x="611560" y="1700808"/>
            <a:ext cx="7560840" cy="447139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3400" b="1" i="1" dirty="0" smtClean="0">
                <a:cs typeface="Arabic Typesetting" pitchFamily="66" charset="-78"/>
              </a:rPr>
              <a:t>Версії</a:t>
            </a:r>
          </a:p>
          <a:p>
            <a:r>
              <a:rPr lang="uk-UA" sz="2900" dirty="0" smtClean="0">
                <a:cs typeface="Arabic Typesetting" pitchFamily="66" charset="-78"/>
              </a:rPr>
              <a:t>1993 </a:t>
            </a:r>
            <a:r>
              <a:rPr lang="en-US" sz="2900" dirty="0">
                <a:cs typeface="Arabic Typesetting" pitchFamily="66" charset="-78"/>
              </a:rPr>
              <a:t>Access 2.0 </a:t>
            </a:r>
            <a:r>
              <a:rPr lang="uk-UA" sz="2900" dirty="0">
                <a:cs typeface="Arabic Typesetting" pitchFamily="66" charset="-78"/>
              </a:rPr>
              <a:t>для </a:t>
            </a:r>
            <a:r>
              <a:rPr lang="en-US" sz="2900" dirty="0">
                <a:cs typeface="Arabic Typesetting" pitchFamily="66" charset="-78"/>
              </a:rPr>
              <a:t>Windows (Office 4.3) </a:t>
            </a:r>
            <a:endParaRPr lang="uk-UA" sz="2900" dirty="0" smtClean="0">
              <a:cs typeface="Arabic Typesetting" pitchFamily="66" charset="-78"/>
            </a:endParaRPr>
          </a:p>
          <a:p>
            <a:r>
              <a:rPr lang="en-US" sz="2900" dirty="0" smtClean="0">
                <a:cs typeface="Arabic Typesetting" pitchFamily="66" charset="-78"/>
              </a:rPr>
              <a:t>1995 </a:t>
            </a:r>
            <a:r>
              <a:rPr lang="en-US" sz="2900" dirty="0">
                <a:cs typeface="Arabic Typesetting" pitchFamily="66" charset="-78"/>
              </a:rPr>
              <a:t>Access 7 </a:t>
            </a:r>
            <a:r>
              <a:rPr lang="uk-UA" sz="2900" dirty="0">
                <a:cs typeface="Arabic Typesetting" pitchFamily="66" charset="-78"/>
              </a:rPr>
              <a:t>для </a:t>
            </a:r>
            <a:r>
              <a:rPr lang="en-US" sz="2900" dirty="0">
                <a:cs typeface="Arabic Typesetting" pitchFamily="66" charset="-78"/>
              </a:rPr>
              <a:t>Windows 95 (Office 95) </a:t>
            </a:r>
            <a:endParaRPr lang="uk-UA" sz="2900" dirty="0" smtClean="0">
              <a:cs typeface="Arabic Typesetting" pitchFamily="66" charset="-78"/>
            </a:endParaRPr>
          </a:p>
          <a:p>
            <a:r>
              <a:rPr lang="en-US" sz="2900" dirty="0" smtClean="0">
                <a:cs typeface="Arabic Typesetting" pitchFamily="66" charset="-78"/>
              </a:rPr>
              <a:t>1997 </a:t>
            </a:r>
            <a:r>
              <a:rPr lang="en-US" sz="2900" dirty="0">
                <a:cs typeface="Arabic Typesetting" pitchFamily="66" charset="-78"/>
              </a:rPr>
              <a:t>Access 97 (Office 97) </a:t>
            </a:r>
            <a:endParaRPr lang="uk-UA" sz="2900" dirty="0" smtClean="0">
              <a:cs typeface="Arabic Typesetting" pitchFamily="66" charset="-78"/>
            </a:endParaRPr>
          </a:p>
          <a:p>
            <a:r>
              <a:rPr lang="en-US" sz="2900" dirty="0" smtClean="0">
                <a:cs typeface="Arabic Typesetting" pitchFamily="66" charset="-78"/>
              </a:rPr>
              <a:t>1999 </a:t>
            </a:r>
            <a:r>
              <a:rPr lang="en-US" sz="2900" dirty="0">
                <a:cs typeface="Arabic Typesetting" pitchFamily="66" charset="-78"/>
              </a:rPr>
              <a:t>Access 2000 (Office 2000) </a:t>
            </a:r>
            <a:endParaRPr lang="uk-UA" sz="2900" dirty="0" smtClean="0">
              <a:cs typeface="Arabic Typesetting" pitchFamily="66" charset="-78"/>
            </a:endParaRPr>
          </a:p>
          <a:p>
            <a:r>
              <a:rPr lang="en-US" sz="2900" dirty="0" smtClean="0">
                <a:cs typeface="Arabic Typesetting" pitchFamily="66" charset="-78"/>
              </a:rPr>
              <a:t>2001 </a:t>
            </a:r>
            <a:r>
              <a:rPr lang="en-US" sz="2900" dirty="0">
                <a:cs typeface="Arabic Typesetting" pitchFamily="66" charset="-78"/>
              </a:rPr>
              <a:t>Access 2002 (Office XP) </a:t>
            </a:r>
            <a:endParaRPr lang="uk-UA" sz="2900" dirty="0" smtClean="0">
              <a:cs typeface="Arabic Typesetting" pitchFamily="66" charset="-78"/>
            </a:endParaRPr>
          </a:p>
          <a:p>
            <a:r>
              <a:rPr lang="en-US" sz="2900" dirty="0" smtClean="0">
                <a:cs typeface="Arabic Typesetting" pitchFamily="66" charset="-78"/>
              </a:rPr>
              <a:t>2003 </a:t>
            </a:r>
            <a:r>
              <a:rPr lang="en-US" sz="2900" dirty="0">
                <a:cs typeface="Arabic Typesetting" pitchFamily="66" charset="-78"/>
              </a:rPr>
              <a:t>Access 2003 (</a:t>
            </a:r>
            <a:r>
              <a:rPr lang="uk-UA" sz="2900" dirty="0">
                <a:cs typeface="Arabic Typesetting" pitchFamily="66" charset="-78"/>
              </a:rPr>
              <a:t>із </a:t>
            </a:r>
            <a:r>
              <a:rPr lang="uk-UA" sz="2900" dirty="0" err="1">
                <a:cs typeface="Arabic Typesetting" pitchFamily="66" charset="-78"/>
              </a:rPr>
              <a:t>комплекта</a:t>
            </a:r>
            <a:r>
              <a:rPr lang="uk-UA" sz="2900" dirty="0">
                <a:cs typeface="Arabic Typesetting" pitchFamily="66" charset="-78"/>
              </a:rPr>
              <a:t> програм </a:t>
            </a:r>
            <a:r>
              <a:rPr lang="en-US" sz="2900" dirty="0">
                <a:cs typeface="Arabic Typesetting" pitchFamily="66" charset="-78"/>
              </a:rPr>
              <a:t>Microsoft Office 2003) </a:t>
            </a:r>
            <a:endParaRPr lang="uk-UA" sz="2900" dirty="0" smtClean="0">
              <a:cs typeface="Arabic Typesetting" pitchFamily="66" charset="-78"/>
            </a:endParaRPr>
          </a:p>
          <a:p>
            <a:r>
              <a:rPr lang="en-US" sz="2900" dirty="0" smtClean="0">
                <a:cs typeface="Arabic Typesetting" pitchFamily="66" charset="-78"/>
              </a:rPr>
              <a:t>2007 </a:t>
            </a:r>
            <a:r>
              <a:rPr lang="en-US" sz="2900" dirty="0">
                <a:cs typeface="Arabic Typesetting" pitchFamily="66" charset="-78"/>
              </a:rPr>
              <a:t>Microsoft Office Access 2007 (</a:t>
            </a:r>
            <a:r>
              <a:rPr lang="uk-UA" sz="2900" dirty="0">
                <a:cs typeface="Arabic Typesetting" pitchFamily="66" charset="-78"/>
              </a:rPr>
              <a:t>із </a:t>
            </a:r>
            <a:r>
              <a:rPr lang="uk-UA" sz="2900" dirty="0" err="1">
                <a:cs typeface="Arabic Typesetting" pitchFamily="66" charset="-78"/>
              </a:rPr>
              <a:t>комплекта</a:t>
            </a:r>
            <a:r>
              <a:rPr lang="uk-UA" sz="2900" dirty="0">
                <a:cs typeface="Arabic Typesetting" pitchFamily="66" charset="-78"/>
              </a:rPr>
              <a:t> програм </a:t>
            </a:r>
            <a:r>
              <a:rPr lang="en-US" sz="2900" dirty="0">
                <a:cs typeface="Arabic Typesetting" pitchFamily="66" charset="-78"/>
              </a:rPr>
              <a:t>Microsoft Office 2007</a:t>
            </a:r>
            <a:r>
              <a:rPr lang="en-US" sz="2900" dirty="0" smtClean="0">
                <a:cs typeface="Arabic Typesetting" pitchFamily="66" charset="-78"/>
              </a:rPr>
              <a:t>)</a:t>
            </a:r>
            <a:endParaRPr lang="uk-UA" sz="2900" dirty="0" smtClean="0">
              <a:cs typeface="Arabic Typesetting" pitchFamily="66" charset="-78"/>
            </a:endParaRPr>
          </a:p>
          <a:p>
            <a:r>
              <a:rPr lang="en-US" sz="2900" dirty="0" smtClean="0">
                <a:cs typeface="Arabic Typesetting" pitchFamily="66" charset="-78"/>
              </a:rPr>
              <a:t> </a:t>
            </a:r>
            <a:r>
              <a:rPr lang="en-US" sz="2900" dirty="0">
                <a:cs typeface="Arabic Typesetting" pitchFamily="66" charset="-78"/>
              </a:rPr>
              <a:t>2010 Microsoft Office Access 2010 (</a:t>
            </a:r>
            <a:r>
              <a:rPr lang="uk-UA" sz="2900" dirty="0">
                <a:cs typeface="Arabic Typesetting" pitchFamily="66" charset="-78"/>
              </a:rPr>
              <a:t>із </a:t>
            </a:r>
            <a:r>
              <a:rPr lang="uk-UA" sz="2900" dirty="0" err="1">
                <a:cs typeface="Arabic Typesetting" pitchFamily="66" charset="-78"/>
              </a:rPr>
              <a:t>комплекта</a:t>
            </a:r>
            <a:r>
              <a:rPr lang="uk-UA" sz="2900" dirty="0">
                <a:cs typeface="Arabic Typesetting" pitchFamily="66" charset="-78"/>
              </a:rPr>
              <a:t> програм </a:t>
            </a:r>
            <a:r>
              <a:rPr lang="en-US" sz="2900" dirty="0">
                <a:cs typeface="Arabic Typesetting" pitchFamily="66" charset="-78"/>
              </a:rPr>
              <a:t>Microsoft Office 2010</a:t>
            </a:r>
            <a:r>
              <a:rPr lang="en-US" sz="2900" dirty="0" smtClean="0">
                <a:latin typeface="Arabic Typesetting" pitchFamily="66" charset="-78"/>
                <a:cs typeface="Arabic Typesetting" pitchFamily="66" charset="-78"/>
              </a:rPr>
              <a:t>)</a:t>
            </a:r>
            <a:endParaRPr lang="en-US" sz="2900" dirty="0"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endParaRPr lang="uk-UA" dirty="0"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21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8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67600" cy="648072"/>
          </a:xfrm>
        </p:spPr>
        <p:txBody>
          <a:bodyPr>
            <a:noAutofit/>
          </a:bodyPr>
          <a:lstStyle/>
          <a:p>
            <a:pPr algn="ctr"/>
            <a:r>
              <a:rPr lang="uk-UA" sz="4800" b="1" i="1" dirty="0">
                <a:ln>
                  <a:solidFill>
                    <a:srgbClr val="FF3300"/>
                  </a:solidFill>
                </a:ln>
                <a:solidFill>
                  <a:srgbClr val="67FD5F"/>
                </a:solidFill>
                <a:latin typeface="Gabriola" pitchFamily="82" charset="0"/>
              </a:rPr>
              <a:t>Склад програмного продукту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7140" y="1700808"/>
            <a:ext cx="3731325" cy="3600400"/>
          </a:xfrm>
        </p:spPr>
      </p:pic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7544" y="1052736"/>
            <a:ext cx="4536504" cy="54726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800" i="1" dirty="0" smtClean="0">
                <a:solidFill>
                  <a:srgbClr val="FF0000"/>
                </a:solidFill>
              </a:rPr>
              <a:t>Основні </a:t>
            </a:r>
            <a:r>
              <a:rPr lang="uk-UA" sz="1800" i="1" dirty="0">
                <a:solidFill>
                  <a:srgbClr val="FF0000"/>
                </a:solidFill>
              </a:rPr>
              <a:t>компоненти </a:t>
            </a:r>
            <a:r>
              <a:rPr lang="en-US" sz="1800" i="1" dirty="0">
                <a:solidFill>
                  <a:srgbClr val="FF0000"/>
                </a:solidFill>
              </a:rPr>
              <a:t>MS </a:t>
            </a:r>
            <a:r>
              <a:rPr lang="en-US" sz="1800" i="1" dirty="0" smtClean="0">
                <a:solidFill>
                  <a:srgbClr val="FF0000"/>
                </a:solidFill>
              </a:rPr>
              <a:t>Access:</a:t>
            </a:r>
            <a:endParaRPr lang="uk-UA" sz="1800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sz="1600" dirty="0" smtClean="0"/>
              <a:t>конструктор таблиць;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 smtClean="0"/>
              <a:t>конструктор </a:t>
            </a:r>
            <a:r>
              <a:rPr lang="uk-UA" sz="1600" dirty="0"/>
              <a:t>екранних </a:t>
            </a:r>
            <a:r>
              <a:rPr lang="uk-UA" sz="1600" dirty="0" smtClean="0"/>
              <a:t>форм;</a:t>
            </a:r>
          </a:p>
          <a:p>
            <a:pPr>
              <a:buFont typeface="Wingdings" pitchFamily="2" charset="2"/>
              <a:buChar char="Ø"/>
            </a:pPr>
            <a:r>
              <a:rPr lang="uk-UA" sz="1600" dirty="0" smtClean="0"/>
              <a:t>конструктор </a:t>
            </a:r>
            <a:r>
              <a:rPr lang="en-US" sz="1600" dirty="0"/>
              <a:t>SQL-</a:t>
            </a:r>
            <a:r>
              <a:rPr lang="uk-UA" sz="1600" dirty="0"/>
              <a:t>запитів (мова </a:t>
            </a:r>
            <a:r>
              <a:rPr lang="en-US" sz="1600" dirty="0"/>
              <a:t>SQL </a:t>
            </a:r>
            <a:r>
              <a:rPr lang="uk-UA" sz="1600" dirty="0"/>
              <a:t>в </a:t>
            </a:r>
            <a:r>
              <a:rPr lang="en-US" sz="1600" dirty="0"/>
              <a:t>MS Access </a:t>
            </a:r>
            <a:r>
              <a:rPr lang="uk-UA" sz="1600" dirty="0"/>
              <a:t>не відповідає стандарту </a:t>
            </a:r>
            <a:r>
              <a:rPr lang="en-US" sz="1600" dirty="0"/>
              <a:t>ANSI</a:t>
            </a:r>
            <a:r>
              <a:rPr lang="en-US" sz="1600" dirty="0" smtClean="0"/>
              <a:t>);</a:t>
            </a:r>
            <a:endParaRPr lang="uk-UA" sz="1600" dirty="0"/>
          </a:p>
          <a:p>
            <a:pPr>
              <a:buFont typeface="Wingdings" pitchFamily="2" charset="2"/>
              <a:buChar char="Ø"/>
            </a:pPr>
            <a:r>
              <a:rPr lang="uk-UA" sz="1600" dirty="0" smtClean="0"/>
              <a:t>конструктор звітів, що виводяться на друк.</a:t>
            </a:r>
            <a:br>
              <a:rPr lang="uk-UA" sz="1600" dirty="0" smtClean="0"/>
            </a:br>
            <a:r>
              <a:rPr lang="uk-UA" sz="1600" b="1" i="1" dirty="0" smtClean="0">
                <a:solidFill>
                  <a:srgbClr val="FF0000"/>
                </a:solidFill>
              </a:rPr>
              <a:t>Таблиця </a:t>
            </a:r>
            <a:r>
              <a:rPr lang="uk-UA" sz="1600" dirty="0"/>
              <a:t>— це основний об'єкт бази даних, призначений для збереження даних. Запит — вибирає дані з таблиць згідно з умовами, що задаються. Форма — відображає дані з таблиць або запитів відповідно до форматів, описаних користувачем. Форма дозволяє переглядати, редагувати та друкувати дані. Звіт — відображає і друкує дані з таблиць або запитів згідно з описаним користувачем форматом. У звіті дані редагувати не можна</a:t>
            </a:r>
            <a:r>
              <a:rPr lang="uk-UA" sz="1600" dirty="0" smtClean="0"/>
              <a:t>.</a:t>
            </a:r>
            <a:br>
              <a:rPr lang="uk-UA" sz="16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114612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Autofit/>
          </a:bodyPr>
          <a:lstStyle/>
          <a:p>
            <a:pPr algn="ctr"/>
            <a:r>
              <a:rPr lang="uk-UA" sz="4800" b="1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  <a:latin typeface="Gabriola" pitchFamily="82" charset="0"/>
              </a:rPr>
              <a:t>Основні   Функції   БД</a:t>
            </a:r>
            <a:endParaRPr lang="uk-UA" sz="4800" b="1" i="1" cap="none" dirty="0">
              <a:ln w="18415" cmpd="sng">
                <a:solidFill>
                  <a:srgbClr val="FF3300"/>
                </a:solidFill>
                <a:prstDash val="solid"/>
              </a:ln>
              <a:solidFill>
                <a:srgbClr val="67FD5F"/>
              </a:solidFill>
              <a:latin typeface="Gabriola" pitchFamily="82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sz="quarter" idx="1"/>
          </p:nvPr>
        </p:nvSpPr>
        <p:spPr>
          <a:xfrm>
            <a:off x="683568" y="908720"/>
            <a:ext cx="7643192" cy="2808312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uk-UA" sz="4200" dirty="0" smtClean="0"/>
              <a:t>забезпечення </a:t>
            </a:r>
            <a:r>
              <a:rPr lang="uk-UA" sz="4200" dirty="0"/>
              <a:t>користувача інструментарієм, що дозволяє оперувати даними в абстрактних термінах, які не пов’язані із способом збереження даних в </a:t>
            </a:r>
            <a:r>
              <a:rPr lang="uk-UA" sz="4200" dirty="0" smtClean="0"/>
              <a:t>ЕОМ;</a:t>
            </a:r>
            <a:endParaRPr lang="en-US" sz="4200" dirty="0" smtClean="0"/>
          </a:p>
          <a:p>
            <a:pPr>
              <a:buFont typeface="Wingdings" pitchFamily="2" charset="2"/>
              <a:buChar char="v"/>
            </a:pPr>
            <a:r>
              <a:rPr lang="uk-UA" sz="4200" dirty="0" smtClean="0"/>
              <a:t>забезпечення </a:t>
            </a:r>
            <a:r>
              <a:rPr lang="uk-UA" sz="4200" dirty="0"/>
              <a:t>секретності і пріоритетності доступу до </a:t>
            </a:r>
            <a:r>
              <a:rPr lang="uk-UA" sz="4200" dirty="0" smtClean="0"/>
              <a:t>даних;</a:t>
            </a:r>
            <a:endParaRPr lang="en-US" sz="4200" dirty="0" smtClean="0"/>
          </a:p>
          <a:p>
            <a:pPr>
              <a:buFont typeface="Wingdings" pitchFamily="2" charset="2"/>
              <a:buChar char="v"/>
            </a:pPr>
            <a:r>
              <a:rPr lang="uk-UA" sz="4200" dirty="0" smtClean="0"/>
              <a:t>захист </a:t>
            </a:r>
            <a:r>
              <a:rPr lang="uk-UA" sz="4200" dirty="0"/>
              <a:t>цілісності </a:t>
            </a:r>
            <a:r>
              <a:rPr lang="uk-UA" sz="4200" dirty="0" smtClean="0"/>
              <a:t>даних;</a:t>
            </a:r>
            <a:endParaRPr lang="en-US" sz="4200" dirty="0" smtClean="0"/>
          </a:p>
          <a:p>
            <a:pPr>
              <a:buFont typeface="Wingdings" pitchFamily="2" charset="2"/>
              <a:buChar char="v"/>
            </a:pPr>
            <a:r>
              <a:rPr lang="uk-UA" sz="4200" dirty="0" smtClean="0"/>
              <a:t>синхронізація </a:t>
            </a:r>
            <a:r>
              <a:rPr lang="uk-UA" sz="4200" dirty="0"/>
              <a:t>доступу до даних</a:t>
            </a:r>
            <a:r>
              <a:rPr lang="uk-UA" sz="4200" dirty="0" smtClean="0"/>
              <a:t>;</a:t>
            </a:r>
            <a:endParaRPr lang="en-US" sz="4200" dirty="0" smtClean="0"/>
          </a:p>
          <a:p>
            <a:pPr>
              <a:buFont typeface="Wingdings" pitchFamily="2" charset="2"/>
              <a:buChar char="v"/>
            </a:pPr>
            <a:r>
              <a:rPr lang="uk-UA" sz="4200" dirty="0" smtClean="0"/>
              <a:t> </a:t>
            </a:r>
            <a:r>
              <a:rPr lang="uk-UA" sz="4200" dirty="0"/>
              <a:t>захист даних від аварій та відновлення </a:t>
            </a:r>
            <a:r>
              <a:rPr lang="uk-UA" sz="4200" dirty="0" smtClean="0"/>
              <a:t>даних.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1680" y="3429000"/>
            <a:ext cx="4185716" cy="3135247"/>
          </a:xfrm>
        </p:spPr>
      </p:pic>
    </p:spTree>
    <p:extLst>
      <p:ext uri="{BB962C8B-B14F-4D97-AF65-F5344CB8AC3E}">
        <p14:creationId xmlns:p14="http://schemas.microsoft.com/office/powerpoint/2010/main" xmlns="" val="159536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750"/>
                            </p:stCondLst>
                            <p:childTnLst>
                              <p:par>
                                <p:cTn id="4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pPr algn="ctr"/>
            <a:r>
              <a:rPr lang="uk-UA" sz="4800" b="1" i="1" dirty="0" smtClean="0">
                <a:ln>
                  <a:solidFill>
                    <a:srgbClr val="FF3300"/>
                  </a:solidFill>
                </a:ln>
                <a:solidFill>
                  <a:srgbClr val="67FD5F"/>
                </a:solidFill>
                <a:latin typeface="Gabriola" pitchFamily="82" charset="0"/>
              </a:rPr>
              <a:t>Найпоширеніші  типи  БД</a:t>
            </a:r>
            <a:endParaRPr lang="uk-UA" sz="4800" b="1" i="1" dirty="0">
              <a:ln>
                <a:solidFill>
                  <a:srgbClr val="FF3300"/>
                </a:solidFill>
              </a:ln>
              <a:solidFill>
                <a:srgbClr val="67FD5F"/>
              </a:solidFill>
              <a:latin typeface="Gabriola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052736"/>
            <a:ext cx="3657600" cy="1872208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uk-UA" i="1" dirty="0" smtClean="0"/>
              <a:t>Ієрархічні   </a:t>
            </a:r>
          </a:p>
          <a:p>
            <a:pPr algn="ctr">
              <a:buFont typeface="Wingdings" pitchFamily="2" charset="2"/>
              <a:buChar char="Ø"/>
            </a:pPr>
            <a:r>
              <a:rPr lang="uk-UA" i="1" dirty="0" smtClean="0"/>
              <a:t>Мережні</a:t>
            </a:r>
          </a:p>
          <a:p>
            <a:pPr algn="ctr">
              <a:buFont typeface="Wingdings" pitchFamily="2" charset="2"/>
              <a:buChar char="Ø"/>
            </a:pPr>
            <a:r>
              <a:rPr lang="uk-UA" i="1" dirty="0" smtClean="0"/>
              <a:t>Реляційні</a:t>
            </a:r>
          </a:p>
          <a:p>
            <a:pPr marL="0" indent="0" algn="ctr">
              <a:buNone/>
            </a:pPr>
            <a:r>
              <a:rPr lang="uk-UA" i="1" dirty="0"/>
              <a:t> </a:t>
            </a:r>
            <a:endParaRPr lang="uk-UA" dirty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3400" y="4005064"/>
            <a:ext cx="3600400" cy="2662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Объект 11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908720"/>
            <a:ext cx="3635895" cy="2681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990" y="3645024"/>
            <a:ext cx="3240360" cy="264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306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1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1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136904" cy="2376264"/>
          </a:xfrm>
        </p:spPr>
        <p:txBody>
          <a:bodyPr>
            <a:noAutofit/>
          </a:bodyPr>
          <a:lstStyle/>
          <a:p>
            <a:pPr algn="ctr"/>
            <a:r>
              <a:rPr lang="uk-UA" sz="3600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  <a:t>Виконала</a:t>
            </a:r>
            <a:br>
              <a:rPr lang="uk-UA" sz="3600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</a:br>
            <a:r>
              <a:rPr lang="uk-UA" sz="3600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  <a:t>учениця 11 класу</a:t>
            </a:r>
            <a:br>
              <a:rPr lang="uk-UA" sz="3600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</a:br>
            <a:r>
              <a:rPr lang="uk-UA" sz="3600" i="1" cap="none" dirty="0" err="1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  <a:t>Бузівської</a:t>
            </a:r>
            <a:r>
              <a:rPr lang="uk-UA" sz="3600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  <a:t> ЗОШ І-ІІІ ступенів</a:t>
            </a:r>
            <a:br>
              <a:rPr lang="uk-UA" sz="3600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</a:br>
            <a:r>
              <a:rPr lang="uk-UA" sz="3600" i="1" cap="none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  <a:t>Дудар Олена</a:t>
            </a:r>
            <a:endParaRPr lang="uk-UA" sz="3600" i="1" cap="none" dirty="0">
              <a:ln w="18415" cmpd="sng">
                <a:solidFill>
                  <a:srgbClr val="FF3300"/>
                </a:solidFill>
                <a:prstDash val="solid"/>
              </a:ln>
              <a:solidFill>
                <a:srgbClr val="67FD5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6283429"/>
            <a:ext cx="6172200" cy="569658"/>
          </a:xfrm>
        </p:spPr>
        <p:txBody>
          <a:bodyPr/>
          <a:lstStyle/>
          <a:p>
            <a:pPr algn="ctr"/>
            <a:r>
              <a:rPr lang="uk-UA" i="1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  <a:t>2013 </a:t>
            </a:r>
            <a:r>
              <a:rPr lang="uk-UA" sz="2400" i="1" dirty="0" smtClean="0">
                <a:ln w="18415" cmpd="sng">
                  <a:solidFill>
                    <a:srgbClr val="FF3300"/>
                  </a:solidFill>
                  <a:prstDash val="solid"/>
                </a:ln>
                <a:solidFill>
                  <a:srgbClr val="67FD5F"/>
                </a:solidFill>
              </a:rPr>
              <a:t>рік</a:t>
            </a:r>
            <a:endParaRPr lang="uk-UA" i="1" dirty="0">
              <a:ln w="18415" cmpd="sng">
                <a:solidFill>
                  <a:srgbClr val="FF3300"/>
                </a:solidFill>
                <a:prstDash val="solid"/>
              </a:ln>
              <a:solidFill>
                <a:srgbClr val="67FD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346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230</TotalTime>
  <Words>267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База даних Access</vt:lpstr>
      <vt:lpstr>Microsoft     Access</vt:lpstr>
      <vt:lpstr>Історія  Випуску</vt:lpstr>
      <vt:lpstr>Склад програмного продукту</vt:lpstr>
      <vt:lpstr>Основні   Функції   БД</vt:lpstr>
      <vt:lpstr>Найпоширеніші  типи  БД</vt:lpstr>
      <vt:lpstr>Виконала учениця 11 класу Бузівської ЗОШ І-ІІІ ступенів Дудар Олена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serg</cp:lastModifiedBy>
  <cp:revision>22</cp:revision>
  <dcterms:created xsi:type="dcterms:W3CDTF">2013-03-24T13:45:32Z</dcterms:created>
  <dcterms:modified xsi:type="dcterms:W3CDTF">2013-04-14T08:15:08Z</dcterms:modified>
</cp:coreProperties>
</file>