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3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4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73" r:id="rId8"/>
    <p:sldId id="262" r:id="rId9"/>
    <p:sldId id="263" r:id="rId10"/>
    <p:sldId id="264" r:id="rId11"/>
    <p:sldId id="266" r:id="rId12"/>
    <p:sldId id="267" r:id="rId13"/>
    <p:sldId id="268" r:id="rId14"/>
    <p:sldId id="276" r:id="rId15"/>
    <p:sldId id="277" r:id="rId16"/>
    <p:sldId id="278" r:id="rId17"/>
    <p:sldId id="279" r:id="rId18"/>
    <p:sldId id="271" r:id="rId19"/>
    <p:sldId id="272" r:id="rId20"/>
    <p:sldId id="275" r:id="rId21"/>
    <p:sldId id="274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28" autoAdjust="0"/>
    <p:restoredTop sz="99802" autoAdjust="0"/>
  </p:normalViewPr>
  <p:slideViewPr>
    <p:cSldViewPr>
      <p:cViewPr varScale="1">
        <p:scale>
          <a:sx n="86" d="100"/>
          <a:sy n="86" d="100"/>
        </p:scale>
        <p:origin x="-1066" y="-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9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6852F8-CA2C-41ED-B60E-B80B91A24E21}" type="datetimeFigureOut">
              <a:rPr lang="ru-RU" smtClean="0"/>
              <a:t>19.02.2014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8C5E09-F118-4B42-8E35-A0D7837A2DD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14030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endParaRPr lang="ru-RU" sz="3600" dirty="0" smtClean="0">
              <a:effectLst/>
              <a:latin typeface="Times New Roman"/>
              <a:ea typeface="Times New Roman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8C5E09-F118-4B42-8E35-A0D7837A2DDE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2677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У відчиненому вікні Конструктор у стовпці Ім'я поля вносимо найменування полів створюваної таблиці. У стовпці Тип даних перелічимо типи полів створюваної таблиці і визначимо ключове поле для зв'язку таблиць за певним полем.</a:t>
            </a:r>
            <a:r>
              <a:rPr kumimoji="0" lang="uk-UA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 Таким чином, створюємо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?</a:t>
            </a:r>
            <a:r>
              <a:rPr kumimoji="0" lang="uk-UA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 таблиць:</a:t>
            </a:r>
            <a:endParaRPr kumimoji="0" lang="ru-RU" sz="4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Times New Roman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8C5E09-F118-4B42-8E35-A0D7837A2DDE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59756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з полями Номер, Прізвище, Ім'я, Тип темпераменту, соціометрія, Психічні якості, Емоційно-вольові риси, Характерологічні риси, Інтелектуальні риси, Емоційні риси, Ставлення до інших людей, Ставлення до самого себе 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8C5E09-F118-4B42-8E35-A0D7837A2DDE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5715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з полями Номер, Прізвище, Ім'я, Українська мова, Українська література, Іноземна, Світова, Історія, Етика, Математика, Природознавство, Музика, Образотворче мистецтво, Трудове навчання, Основи здоров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’</a:t>
            </a:r>
            <a:r>
              <a:rPr kumimoji="0" lang="uk-UA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я, Фізична культура, Інформатика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.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8C5E09-F118-4B42-8E35-A0D7837A2DDE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9807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99BDB-CDB4-4274-9CFB-C45F9687913D}" type="datetimeFigureOut">
              <a:rPr lang="ru-RU" smtClean="0"/>
              <a:t>19.02.2014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4442C-79E3-4036-8CE2-E8A19F15B14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5832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99BDB-CDB4-4274-9CFB-C45F9687913D}" type="datetimeFigureOut">
              <a:rPr lang="ru-RU" smtClean="0"/>
              <a:t>19.02.2014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4442C-79E3-4036-8CE2-E8A19F15B14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7969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99BDB-CDB4-4274-9CFB-C45F9687913D}" type="datetimeFigureOut">
              <a:rPr lang="ru-RU" smtClean="0"/>
              <a:t>19.02.2014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4442C-79E3-4036-8CE2-E8A19F15B14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3082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99BDB-CDB4-4274-9CFB-C45F9687913D}" type="datetimeFigureOut">
              <a:rPr lang="ru-RU" smtClean="0"/>
              <a:t>19.02.2014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4442C-79E3-4036-8CE2-E8A19F15B14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393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99BDB-CDB4-4274-9CFB-C45F9687913D}" type="datetimeFigureOut">
              <a:rPr lang="ru-RU" smtClean="0"/>
              <a:t>19.02.2014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4442C-79E3-4036-8CE2-E8A19F15B14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7614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99BDB-CDB4-4274-9CFB-C45F9687913D}" type="datetimeFigureOut">
              <a:rPr lang="ru-RU" smtClean="0"/>
              <a:t>19.02.2014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4442C-79E3-4036-8CE2-E8A19F15B14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5491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99BDB-CDB4-4274-9CFB-C45F9687913D}" type="datetimeFigureOut">
              <a:rPr lang="ru-RU" smtClean="0"/>
              <a:t>19.02.2014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4442C-79E3-4036-8CE2-E8A19F15B14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5814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99BDB-CDB4-4274-9CFB-C45F9687913D}" type="datetimeFigureOut">
              <a:rPr lang="ru-RU" smtClean="0"/>
              <a:t>19.02.2014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4442C-79E3-4036-8CE2-E8A19F15B14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6113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99BDB-CDB4-4274-9CFB-C45F9687913D}" type="datetimeFigureOut">
              <a:rPr lang="ru-RU" smtClean="0"/>
              <a:t>19.02.2014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4442C-79E3-4036-8CE2-E8A19F15B14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5380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99BDB-CDB4-4274-9CFB-C45F9687913D}" type="datetimeFigureOut">
              <a:rPr lang="ru-RU" smtClean="0"/>
              <a:t>19.02.2014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4442C-79E3-4036-8CE2-E8A19F15B14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8581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99BDB-CDB4-4274-9CFB-C45F9687913D}" type="datetimeFigureOut">
              <a:rPr lang="ru-RU" smtClean="0"/>
              <a:t>19.02.2014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4442C-79E3-4036-8CE2-E8A19F15B14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3868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2000">
              <a:srgbClr val="85C2FF"/>
            </a:gs>
            <a:gs pos="59000">
              <a:srgbClr val="C4D6EB"/>
            </a:gs>
            <a:gs pos="92000">
              <a:srgbClr val="FFEBFA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99BDB-CDB4-4274-9CFB-C45F9687913D}" type="datetimeFigureOut">
              <a:rPr lang="ru-RU" smtClean="0"/>
              <a:t>19.02.2014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04442C-79E3-4036-8CE2-E8A19F15B14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8420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1012" y="1809883"/>
            <a:ext cx="52565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dirty="0" smtClean="0"/>
              <a:t>Практична робота</a:t>
            </a:r>
            <a:endParaRPr lang="uk-UA" sz="4000" dirty="0" smtClean="0"/>
          </a:p>
          <a:p>
            <a:pPr algn="ctr"/>
            <a:r>
              <a:rPr lang="uk-UA" sz="4000" dirty="0" smtClean="0"/>
              <a:t> </a:t>
            </a:r>
            <a:endParaRPr lang="ru-RU" sz="4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323008" y="2480724"/>
            <a:ext cx="7294240" cy="184665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База </a:t>
            </a:r>
            <a:r>
              <a:rPr lang="uk-UA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даних</a:t>
            </a:r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</a:p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«</a:t>
            </a:r>
            <a:r>
              <a:rPr lang="uk-UA" sz="60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Класний</a:t>
            </a:r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uk-UA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керівник»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03848" y="6230794"/>
            <a:ext cx="3096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Одесса 2013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5940151" y="5033472"/>
            <a:ext cx="28803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Виконала:</a:t>
            </a:r>
          </a:p>
          <a:p>
            <a:r>
              <a:rPr lang="uk-UA" sz="2400" dirty="0"/>
              <a:t>у</a:t>
            </a:r>
            <a:r>
              <a:rPr lang="uk-UA" sz="2400" dirty="0" smtClean="0"/>
              <a:t>чениця  групи № 6</a:t>
            </a:r>
          </a:p>
          <a:p>
            <a:r>
              <a:rPr lang="uk-UA" sz="2400" dirty="0" smtClean="0"/>
              <a:t>Косенко Аліна </a:t>
            </a:r>
            <a:endParaRPr lang="ru-RU" sz="2400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07504" y="1774857"/>
            <a:ext cx="561662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1331640" y="1484784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539552" y="1352972"/>
            <a:ext cx="0" cy="432048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611045" y="1843447"/>
            <a:ext cx="465010" cy="6480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656892" y="963898"/>
            <a:ext cx="942678" cy="63367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758856" y="548563"/>
            <a:ext cx="320994" cy="112849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1186919" y="1239838"/>
            <a:ext cx="940665" cy="43721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00"/>
              </a:solidFill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450278" y="1062125"/>
            <a:ext cx="0" cy="3874032"/>
          </a:xfrm>
          <a:prstGeom prst="line">
            <a:avLst/>
          </a:prstGeom>
          <a:ln w="381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475656" y="188640"/>
            <a:ext cx="7200800" cy="374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323008" y="283982"/>
            <a:ext cx="748883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uk-UA" b="1" dirty="0" smtClean="0">
                <a:latin typeface="Times New Roman"/>
                <a:ea typeface="Times New Roman"/>
              </a:rPr>
              <a:t>ДЕРЖАВНИЙ </a:t>
            </a:r>
            <a:r>
              <a:rPr lang="uk-UA" b="1" dirty="0">
                <a:latin typeface="Times New Roman"/>
                <a:ea typeface="Times New Roman"/>
              </a:rPr>
              <a:t>НАВЧАЛЬНІЙ  ЗАКЛАД</a:t>
            </a:r>
            <a:endParaRPr lang="ru-RU" sz="1200" dirty="0"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uk-UA" sz="2000" b="1" dirty="0">
                <a:latin typeface="Times New Roman"/>
                <a:ea typeface="Times New Roman"/>
              </a:rPr>
              <a:t>«</a:t>
            </a:r>
            <a:r>
              <a:rPr lang="uk-UA" sz="2000" b="1" i="1" dirty="0">
                <a:latin typeface="Times New Roman"/>
                <a:ea typeface="Times New Roman"/>
              </a:rPr>
              <a:t>ОДЕСЬК</a:t>
            </a:r>
            <a:r>
              <a:rPr lang="ru-RU" sz="2000" b="1" i="1" dirty="0">
                <a:latin typeface="Times New Roman"/>
                <a:ea typeface="Times New Roman"/>
              </a:rPr>
              <a:t>ИЙ</a:t>
            </a:r>
            <a:r>
              <a:rPr lang="uk-UA" sz="2000" b="1" i="1" dirty="0">
                <a:latin typeface="Times New Roman"/>
                <a:ea typeface="Times New Roman"/>
              </a:rPr>
              <a:t> ЦЕНТР  ПРОФЕСІЙНО -ТЕХНІЧНОЇ ОСВІТИ</a:t>
            </a:r>
            <a:r>
              <a:rPr lang="uk-UA" sz="2000" b="1" dirty="0">
                <a:latin typeface="Times New Roman"/>
                <a:ea typeface="Times New Roman"/>
              </a:rPr>
              <a:t>»</a:t>
            </a:r>
            <a:endParaRPr lang="ru-RU" sz="1200" dirty="0"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2000" b="1" dirty="0">
                <a:latin typeface="Times New Roman"/>
                <a:ea typeface="Times New Roman"/>
              </a:rPr>
              <a:t> </a:t>
            </a:r>
            <a:endParaRPr lang="ru-RU" sz="1200" dirty="0">
              <a:effectLst/>
              <a:latin typeface="Times New Roman"/>
              <a:ea typeface="Times New Roman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74126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8360">
        <p14:doors dir="vert"/>
      </p:transition>
    </mc:Choice>
    <mc:Fallback xmlns="">
      <p:transition spd="slow" advTm="836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-221399"/>
            <a:ext cx="8229600" cy="259228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uk-UA" sz="2800" dirty="0" smtClean="0">
              <a:latin typeface="Times New Roman"/>
              <a:ea typeface="Times New Roman"/>
            </a:endParaRPr>
          </a:p>
          <a:p>
            <a:pPr marL="0" indent="0" algn="ctr">
              <a:buNone/>
            </a:pPr>
            <a:r>
              <a:rPr lang="uk-UA" sz="4000" b="1" dirty="0" smtClean="0">
                <a:latin typeface="Times New Roman"/>
                <a:ea typeface="Times New Roman"/>
              </a:rPr>
              <a:t>Таблиця </a:t>
            </a:r>
            <a:r>
              <a:rPr lang="uk-UA" sz="4000" b="1" dirty="0">
                <a:latin typeface="Times New Roman"/>
                <a:ea typeface="Times New Roman"/>
              </a:rPr>
              <a:t>«</a:t>
            </a:r>
            <a:r>
              <a:rPr lang="uk-UA" sz="4000" b="1" dirty="0" smtClean="0">
                <a:latin typeface="Times New Roman"/>
                <a:ea typeface="Times New Roman"/>
              </a:rPr>
              <a:t>Адреса та телефони» </a:t>
            </a:r>
            <a:endParaRPr lang="ru-RU" sz="40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0" r="22806" b="38294"/>
          <a:stretch/>
        </p:blipFill>
        <p:spPr bwMode="auto">
          <a:xfrm>
            <a:off x="179512" y="1412776"/>
            <a:ext cx="8858000" cy="451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5783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4934">
        <p14:doors dir="vert"/>
      </p:transition>
    </mc:Choice>
    <mc:Fallback xmlns="">
      <p:transition spd="slow" advTm="493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7"/>
            <a:ext cx="8229600" cy="72007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4000" b="1" dirty="0">
                <a:latin typeface="Times New Roman"/>
                <a:ea typeface="Times New Roman"/>
              </a:rPr>
              <a:t>Таблиця </a:t>
            </a:r>
            <a:r>
              <a:rPr lang="uk-UA" sz="4000" b="1" dirty="0" smtClean="0">
                <a:latin typeface="Times New Roman"/>
                <a:ea typeface="Times New Roman"/>
              </a:rPr>
              <a:t>«Успішність» </a:t>
            </a:r>
            <a:endParaRPr lang="ru-RU" sz="40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1" t="2580" r="1165" b="37896"/>
          <a:stretch/>
        </p:blipFill>
        <p:spPr bwMode="auto">
          <a:xfrm>
            <a:off x="70466" y="1340769"/>
            <a:ext cx="8820471" cy="3816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15936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6308">
        <p14:doors dir="vert"/>
      </p:transition>
    </mc:Choice>
    <mc:Fallback xmlns="">
      <p:transition spd="slow" advTm="630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5212" y="332656"/>
            <a:ext cx="8229600" cy="593752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b="1" dirty="0">
                <a:latin typeface="Times New Roman"/>
                <a:ea typeface="Times New Roman"/>
              </a:rPr>
              <a:t>Таблиця «Гуртки та захоплення» </a:t>
            </a:r>
            <a:endParaRPr lang="ru-RU" sz="28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7" r="35746" b="36706"/>
          <a:stretch/>
        </p:blipFill>
        <p:spPr bwMode="auto">
          <a:xfrm>
            <a:off x="327741" y="1484784"/>
            <a:ext cx="8708755" cy="493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16059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5843">
        <p14:doors dir="vert"/>
      </p:transition>
    </mc:Choice>
    <mc:Fallback xmlns="">
      <p:transition spd="slow" advTm="584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1"/>
            <a:ext cx="8229600" cy="72007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4000" b="1" dirty="0">
                <a:latin typeface="Times New Roman"/>
                <a:ea typeface="Times New Roman"/>
              </a:rPr>
              <a:t>Таблиця </a:t>
            </a:r>
            <a:r>
              <a:rPr lang="uk-UA" sz="4000" b="1" dirty="0" smtClean="0">
                <a:latin typeface="Times New Roman"/>
                <a:ea typeface="Times New Roman"/>
              </a:rPr>
              <a:t>«Пропуски»</a:t>
            </a:r>
            <a:endParaRPr lang="ru-RU" sz="40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4" t="2778" r="19570" b="38294"/>
          <a:stretch/>
        </p:blipFill>
        <p:spPr bwMode="auto">
          <a:xfrm>
            <a:off x="171624" y="1340768"/>
            <a:ext cx="8792864" cy="4310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33863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6939">
        <p14:doors dir="vert"/>
      </p:transition>
    </mc:Choice>
    <mc:Fallback xmlns="">
      <p:transition spd="slow" advTm="693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000" b="1" dirty="0" smtClean="0">
                <a:latin typeface="Times New Roman" pitchFamily="18" charset="0"/>
                <a:cs typeface="Times New Roman" pitchFamily="18" charset="0"/>
              </a:rPr>
              <a:t>Таблиця «Позакласні часи»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4" t="2877" r="42997" b="37302"/>
          <a:stretch/>
        </p:blipFill>
        <p:spPr bwMode="auto">
          <a:xfrm>
            <a:off x="827584" y="1844824"/>
            <a:ext cx="7184571" cy="4376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1137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000" b="1" dirty="0" smtClean="0">
                <a:latin typeface="Times New Roman" pitchFamily="18" charset="0"/>
                <a:cs typeface="Times New Roman" pitchFamily="18" charset="0"/>
              </a:rPr>
              <a:t>Таблиця «Лист здоров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4000" b="1" dirty="0" smtClean="0">
                <a:latin typeface="Times New Roman" pitchFamily="18" charset="0"/>
                <a:cs typeface="Times New Roman" pitchFamily="18" charset="0"/>
              </a:rPr>
              <a:t>я»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1" t="3175" r="54515" b="36904"/>
          <a:stretch/>
        </p:blipFill>
        <p:spPr bwMode="auto">
          <a:xfrm>
            <a:off x="1115616" y="1700808"/>
            <a:ext cx="6984776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2332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80528" y="0"/>
            <a:ext cx="9721080" cy="1143000"/>
          </a:xfrm>
        </p:spPr>
        <p:txBody>
          <a:bodyPr>
            <a:noAutofit/>
          </a:bodyPr>
          <a:lstStyle/>
          <a:p>
            <a:r>
              <a:rPr lang="uk-UA" sz="4000" b="1" dirty="0" smtClean="0">
                <a:latin typeface="Times New Roman" pitchFamily="18" charset="0"/>
                <a:cs typeface="Times New Roman" pitchFamily="18" charset="0"/>
              </a:rPr>
              <a:t>Форма «Загальні відомості</a:t>
            </a:r>
            <a:r>
              <a:rPr lang="uk-UA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000" b="1" dirty="0" smtClean="0">
                <a:latin typeface="Times New Roman" pitchFamily="18" charset="0"/>
                <a:cs typeface="Times New Roman" pitchFamily="18" charset="0"/>
              </a:rPr>
              <a:t> про учнів»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4" t="10262" r="41531" b="7397"/>
          <a:stretch/>
        </p:blipFill>
        <p:spPr bwMode="auto">
          <a:xfrm>
            <a:off x="1763688" y="1153794"/>
            <a:ext cx="6264696" cy="5568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8682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Форма «По за класні часи (Квітень)»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79" t="3542" r="34290" b="7917"/>
          <a:stretch/>
        </p:blipFill>
        <p:spPr bwMode="auto">
          <a:xfrm>
            <a:off x="1347710" y="1280792"/>
            <a:ext cx="6480720" cy="5172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6574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476672"/>
            <a:ext cx="6408712" cy="569069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Техника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безпеки при роботі на ПК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556792"/>
            <a:ext cx="8028384" cy="511256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uk-UA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 виконанні робіт на комп'ютерах необхідно дотримуватись вимог загальної та даної інструкції з охорони праці.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 самостійної роботи на комп'ютерах допускаються особи, які пройшли медичний огляд, навчання по професії. </a:t>
            </a:r>
            <a:endParaRPr lang="uk-UA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75656" y="1772816"/>
            <a:ext cx="7560840" cy="3892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uk-UA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Основним обладнанням робочого місця користувача комп'ютера є монітор, системний блок та клавіатура. Робочі місця мають бути розташовані на відстані не менше 1,5 м від стіни з вікнами, від інших стін на відстані 1м, між собою на відстані не менше 1,5 м.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uk-UA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70280" y="1844824"/>
            <a:ext cx="7561536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uk-UA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Монітор повинен бути розташований на робочому місці так, щоб поверхня екрана знаходилася в центрі поля зору на відстані 400-700 мм від очей користувача. Кут </a:t>
            </a:r>
            <a:r>
              <a:rPr lang="uk-UA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ліктєвого</a:t>
            </a:r>
            <a:r>
              <a:rPr lang="uk-UA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суглоба коливається в межах 70-90°, зап'ястя зігнуті під кутом не більше ніж 20°, нахил голови 15-20°.</a:t>
            </a:r>
            <a:endParaRPr lang="uk-UA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836712"/>
            <a:ext cx="5184577" cy="4940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04267"/>
            <a:ext cx="347663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22643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6062">
        <p14:doors dir="vert"/>
      </p:transition>
    </mc:Choice>
    <mc:Fallback xmlns="">
      <p:transition spd="slow" advTm="3606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4" grpId="0"/>
      <p:bldP spid="4" grpId="1"/>
      <p:bldP spid="5" grpId="0"/>
      <p:bldP spid="5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71"/>
          <a:stretch/>
        </p:blipFill>
        <p:spPr bwMode="auto">
          <a:xfrm>
            <a:off x="2195736" y="116632"/>
            <a:ext cx="5400600" cy="662473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77456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12836">
        <p14:doors dir="vert"/>
      </p:transition>
    </mc:Choice>
    <mc:Fallback xmlns="">
      <p:transition spd="slow" advTm="1283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60648"/>
            <a:ext cx="8229600" cy="922114"/>
          </a:xfrm>
        </p:spPr>
        <p:txBody>
          <a:bodyPr>
            <a:normAutofit/>
          </a:bodyPr>
          <a:lstStyle/>
          <a:p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В цій презентацій я розповім: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7664" y="1484784"/>
            <a:ext cx="7488832" cy="4525963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Поняття Бази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аних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Access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Поняття СУБД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Користь  Бази Даних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Необхідність Бази даних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Поетапне створення Бази даних: «Класний керівник»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Форма Бази даних:«Класний керівник»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Техніка безпеки при роботі на ПК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ru-RU" dirty="0">
              <a:latin typeface="Arial Narrow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98" y="510460"/>
            <a:ext cx="4769050" cy="5496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406" y="116632"/>
            <a:ext cx="347663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4063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16456">
        <p14:doors dir="vert"/>
      </p:transition>
    </mc:Choice>
    <mc:Fallback xmlns="">
      <p:transition spd="slow" advTm="1645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332656"/>
            <a:ext cx="8424936" cy="6264696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Учен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иця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групи № 6 Косенко Аліна Віталіївна</a:t>
            </a:r>
          </a:p>
          <a:p>
            <a:pPr marL="0" indent="0" algn="ctr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300" dirty="0" smtClean="0">
                <a:latin typeface="Times New Roman" pitchFamily="18" charset="0"/>
                <a:cs typeface="Times New Roman" pitchFamily="18" charset="0"/>
              </a:rPr>
              <a:t>з професії: «Оператор комп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300" dirty="0" err="1" smtClean="0">
                <a:latin typeface="Times New Roman" pitchFamily="18" charset="0"/>
                <a:cs typeface="Times New Roman" pitchFamily="18" charset="0"/>
              </a:rPr>
              <a:t>терного</a:t>
            </a:r>
            <a:r>
              <a:rPr lang="uk-UA" sz="2300" dirty="0" smtClean="0">
                <a:latin typeface="Times New Roman" pitchFamily="18" charset="0"/>
                <a:cs typeface="Times New Roman" pitchFamily="18" charset="0"/>
              </a:rPr>
              <a:t> набору» в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ДЕРЖАВНОМУ НАВЧАЛЬНОМУ  ЗАКЛАД</a:t>
            </a:r>
            <a:r>
              <a:rPr lang="uk-UA" sz="2300" dirty="0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«ОДЕСЬКИЙ 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ЦЕНТР  ПРОФЕСІЙНО -ТЕХНІЧНОЇ ОСВІТИ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23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uk-UA" sz="2300" dirty="0" smtClean="0">
                <a:latin typeface="Times New Roman" pitchFamily="18" charset="0"/>
                <a:cs typeface="Times New Roman" pitchFamily="18" charset="0"/>
              </a:rPr>
              <a:t> Цю професію я вибирала за власним бажанням, тому що, ця професія є престижною та користується великим попитом. </a:t>
            </a:r>
          </a:p>
          <a:p>
            <a:pPr marL="0" indent="0" algn="ctr">
              <a:buNone/>
            </a:pPr>
            <a:r>
              <a:rPr lang="uk-UA" sz="2300" dirty="0" smtClean="0">
                <a:latin typeface="Times New Roman" pitchFamily="18" charset="0"/>
                <a:cs typeface="Times New Roman" pitchFamily="18" charset="0"/>
              </a:rPr>
              <a:t> Я проживаю в Ізмаїльському районі  с. Озерне вул. Леніна буд. 126</a:t>
            </a:r>
          </a:p>
          <a:p>
            <a:pPr marL="0" indent="0" algn="ctr">
              <a:buNone/>
            </a:pPr>
            <a:r>
              <a:rPr lang="uk-UA" sz="2300" dirty="0" smtClean="0">
                <a:latin typeface="Times New Roman" pitchFamily="18" charset="0"/>
                <a:cs typeface="Times New Roman" pitchFamily="18" charset="0"/>
              </a:rPr>
              <a:t>Проходила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300" dirty="0" smtClean="0">
                <a:latin typeface="Times New Roman" pitchFamily="18" charset="0"/>
                <a:cs typeface="Times New Roman" pitchFamily="18" charset="0"/>
              </a:rPr>
              <a:t>при дипломну практику в Приват Банку 41 відділення, до моїх </a:t>
            </a:r>
            <a:r>
              <a:rPr lang="uk-UA" sz="2300" dirty="0" err="1" smtClean="0">
                <a:latin typeface="Times New Roman" pitchFamily="18" charset="0"/>
                <a:cs typeface="Times New Roman" pitchFamily="18" charset="0"/>
              </a:rPr>
              <a:t>обов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300" dirty="0" err="1" smtClean="0">
                <a:latin typeface="Times New Roman" pitchFamily="18" charset="0"/>
                <a:cs typeface="Times New Roman" pitchFamily="18" charset="0"/>
              </a:rPr>
              <a:t>язків</a:t>
            </a:r>
            <a:r>
              <a:rPr lang="uk-UA" sz="2300" dirty="0" smtClean="0">
                <a:latin typeface="Times New Roman" pitchFamily="18" charset="0"/>
                <a:cs typeface="Times New Roman" pitchFamily="18" charset="0"/>
              </a:rPr>
              <a:t> входило: </a:t>
            </a:r>
          </a:p>
          <a:p>
            <a:pPr marL="0" indent="0" algn="ctr">
              <a:buNone/>
            </a:pPr>
            <a:r>
              <a:rPr lang="uk-UA" sz="2300" dirty="0" smtClean="0">
                <a:latin typeface="Times New Roman" pitchFamily="18" charset="0"/>
                <a:cs typeface="Times New Roman" pitchFamily="18" charset="0"/>
              </a:rPr>
              <a:t>-	Створення баз даних за допомогою програми Microsoft Access;</a:t>
            </a:r>
          </a:p>
          <a:p>
            <a:pPr marL="0" indent="0" algn="ctr">
              <a:buNone/>
            </a:pPr>
            <a:r>
              <a:rPr lang="uk-UA" sz="2300" dirty="0" smtClean="0">
                <a:latin typeface="Times New Roman" pitchFamily="18" charset="0"/>
                <a:cs typeface="Times New Roman" pitchFamily="18" charset="0"/>
              </a:rPr>
              <a:t>-	Набір тексту та підготовка його до друку за допомогою програми Word;</a:t>
            </a:r>
          </a:p>
          <a:p>
            <a:pPr marL="0" indent="0" algn="ctr">
              <a:buNone/>
            </a:pPr>
            <a:r>
              <a:rPr lang="uk-UA" sz="2300" dirty="0" smtClean="0">
                <a:latin typeface="Times New Roman" pitchFamily="18" charset="0"/>
                <a:cs typeface="Times New Roman" pitchFamily="18" charset="0"/>
              </a:rPr>
              <a:t>- 	Створення таблиць в </a:t>
            </a:r>
            <a:r>
              <a:rPr lang="uk-UA" sz="2300" dirty="0" err="1" smtClean="0">
                <a:latin typeface="Times New Roman" pitchFamily="18" charset="0"/>
                <a:cs typeface="Times New Roman" pitchFamily="18" charset="0"/>
              </a:rPr>
              <a:t>Exele</a:t>
            </a:r>
            <a:r>
              <a:rPr lang="uk-UA" sz="23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0" algn="ctr">
              <a:buNone/>
            </a:pPr>
            <a:r>
              <a:rPr lang="uk-UA" sz="2300" dirty="0" smtClean="0">
                <a:latin typeface="Times New Roman"/>
                <a:ea typeface="Times New Roman"/>
              </a:rPr>
              <a:t>Під </a:t>
            </a:r>
            <a:r>
              <a:rPr lang="uk-UA" sz="2300" dirty="0">
                <a:latin typeface="Times New Roman"/>
                <a:ea typeface="Times New Roman"/>
              </a:rPr>
              <a:t>час проходження практики у «</a:t>
            </a:r>
            <a:r>
              <a:rPr lang="uk-UA" sz="2300" dirty="0" smtClean="0">
                <a:latin typeface="Times New Roman"/>
                <a:ea typeface="Times New Roman"/>
              </a:rPr>
              <a:t>Приват Банку</a:t>
            </a:r>
            <a:r>
              <a:rPr lang="uk-UA" sz="2300" dirty="0">
                <a:latin typeface="Times New Roman"/>
                <a:ea typeface="Times New Roman"/>
              </a:rPr>
              <a:t>» я займала посаду </a:t>
            </a:r>
            <a:r>
              <a:rPr lang="uk-UA" sz="2300" dirty="0" smtClean="0">
                <a:latin typeface="Times New Roman"/>
                <a:ea typeface="Times New Roman"/>
              </a:rPr>
              <a:t>оператора </a:t>
            </a:r>
            <a:r>
              <a:rPr lang="uk-UA" sz="2300" dirty="0">
                <a:latin typeface="Times New Roman"/>
                <a:ea typeface="Times New Roman"/>
              </a:rPr>
              <a:t>комп’ютерного </a:t>
            </a:r>
            <a:r>
              <a:rPr lang="uk-UA" sz="2300" dirty="0" smtClean="0">
                <a:latin typeface="Times New Roman"/>
                <a:ea typeface="Times New Roman"/>
              </a:rPr>
              <a:t>набору та зарекомендувала себе як працездатна дисциплінована і відповідальна робітниця. </a:t>
            </a:r>
            <a:endParaRPr lang="uk-UA" sz="23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556792"/>
            <a:ext cx="4745520" cy="3559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 descr="E:\Фотки\DSC04068впкпененЗЛЩХОХР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597" y="1052736"/>
            <a:ext cx="5597978" cy="5085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27346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21798">
        <p14:doors dir="vert"/>
      </p:transition>
    </mc:Choice>
    <mc:Fallback xmlns="">
      <p:transition spd="slow" advTm="2179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75145" y="2967335"/>
            <a:ext cx="55937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uk-UA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Дякую за увагу!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20688"/>
            <a:ext cx="6422360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697" y="260648"/>
            <a:ext cx="347663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3558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422">
        <p14:doors dir="vert"/>
      </p:transition>
    </mc:Choice>
    <mc:Fallback xmlns="">
      <p:transition spd="slow" advTm="342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9398" y="110730"/>
            <a:ext cx="8229600" cy="1120897"/>
          </a:xfrm>
        </p:spPr>
        <p:txBody>
          <a:bodyPr>
            <a:noAutofit/>
          </a:bodyPr>
          <a:lstStyle/>
          <a:p>
            <a:pPr marL="342900" lvl="0" indent="-342900">
              <a:lnSpc>
                <a:spcPct val="150000"/>
              </a:lnSpc>
              <a:spcBef>
                <a:spcPct val="20000"/>
              </a:spcBef>
            </a:pPr>
            <a:r>
              <a:rPr lang="uk-UA" sz="3200" dirty="0" smtClean="0">
                <a:solidFill>
                  <a:prstClr val="black"/>
                </a:solidFill>
                <a:latin typeface="Arial Narrow" pitchFamily="34" charset="0"/>
                <a:ea typeface="+mn-ea"/>
                <a:cs typeface="+mn-cs"/>
              </a:rPr>
              <a:t/>
            </a:r>
            <a:br>
              <a:rPr lang="uk-UA" sz="3200" dirty="0" smtClean="0">
                <a:solidFill>
                  <a:prstClr val="black"/>
                </a:solidFill>
                <a:latin typeface="Arial Narrow" pitchFamily="34" charset="0"/>
                <a:ea typeface="+mn-ea"/>
                <a:cs typeface="+mn-cs"/>
              </a:rPr>
            </a:br>
            <a:r>
              <a:rPr lang="uk-UA" sz="4000" b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Поняття </a:t>
            </a:r>
            <a:r>
              <a:rPr lang="uk-UA" sz="40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Бази Даних </a:t>
            </a:r>
            <a:r>
              <a:rPr lang="en-US" sz="40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Access</a:t>
            </a:r>
            <a:r>
              <a:rPr lang="uk-UA" sz="3600" u="sng" dirty="0">
                <a:solidFill>
                  <a:prstClr val="black"/>
                </a:solidFill>
                <a:latin typeface="Arial Narrow" pitchFamily="34" charset="0"/>
                <a:ea typeface="+mn-ea"/>
                <a:cs typeface="+mn-cs"/>
              </a:rPr>
              <a:t/>
            </a:r>
            <a:br>
              <a:rPr lang="uk-UA" sz="3600" u="sng" dirty="0">
                <a:solidFill>
                  <a:prstClr val="black"/>
                </a:solidFill>
                <a:latin typeface="Arial Narrow" pitchFamily="34" charset="0"/>
                <a:ea typeface="+mn-ea"/>
                <a:cs typeface="+mn-cs"/>
              </a:rPr>
            </a:br>
            <a:endParaRPr lang="ru-RU" sz="5400" u="sng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91680" y="1772816"/>
            <a:ext cx="7308304" cy="4896544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Базу даних Класний керівник я створювала за допомогою офісного пакета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Microsoft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Office 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ccess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2010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800" i="1" dirty="0" smtClean="0"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800" i="1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Access</a:t>
            </a:r>
            <a:r>
              <a:rPr lang="ru-RU" sz="2800" i="1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засіб 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розробки 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баз </a:t>
            </a:r>
            <a:r>
              <a:rPr lang="ru-RU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даних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uk-UA" sz="2800" i="1" dirty="0" smtClean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uk-UA" sz="2800" i="1" dirty="0" smtClean="0">
                <a:effectLst/>
                <a:latin typeface="Times New Roman" pitchFamily="18" charset="0"/>
                <a:cs typeface="Times New Roman" pitchFamily="18" charset="0"/>
              </a:rPr>
              <a:t>ази</a:t>
            </a:r>
            <a:r>
              <a:rPr lang="uk-UA" i="1" dirty="0" smtClean="0">
                <a:effectLst/>
                <a:latin typeface="Times New Roman" pitchFamily="18" charset="0"/>
                <a:cs typeface="Times New Roman" pitchFamily="18" charset="0"/>
              </a:rPr>
              <a:t> даних - </a:t>
            </a:r>
            <a:r>
              <a:rPr lang="uk-UA" sz="2800" dirty="0" smtClean="0">
                <a:effectLst/>
                <a:latin typeface="Times New Roman" pitchFamily="18" charset="0"/>
                <a:cs typeface="Times New Roman" pitchFamily="18" charset="0"/>
              </a:rPr>
              <a:t>призначені  для зберігання, накопичення, оновлення  і пошуку  необхідної інформації. </a:t>
            </a:r>
            <a:endParaRPr lang="ru-RU" sz="2800" dirty="0" smtClean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2" y="1202644"/>
            <a:ext cx="6768753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92931"/>
            <a:ext cx="4752527" cy="541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567" y="16935"/>
            <a:ext cx="347663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22666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17801">
        <p14:doors dir="vert"/>
      </p:transition>
    </mc:Choice>
    <mc:Fallback xmlns="">
      <p:transition spd="slow" advTm="1780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0542" y="565010"/>
            <a:ext cx="8229600" cy="469166"/>
          </a:xfrm>
        </p:spPr>
        <p:txBody>
          <a:bodyPr>
            <a:noAutofit/>
          </a:bodyPr>
          <a:lstStyle/>
          <a:p>
            <a:pPr marL="342900" lvl="0" indent="-342900">
              <a:lnSpc>
                <a:spcPct val="150000"/>
              </a:lnSpc>
              <a:spcBef>
                <a:spcPct val="20000"/>
              </a:spcBef>
            </a:pPr>
            <a:r>
              <a:rPr lang="uk-UA" sz="40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Поняття СУБД</a:t>
            </a:r>
            <a:r>
              <a:rPr lang="uk-UA" sz="2400" u="sng" dirty="0">
                <a:solidFill>
                  <a:prstClr val="black"/>
                </a:solidFill>
                <a:latin typeface="Arial Narrow" pitchFamily="34" charset="0"/>
                <a:ea typeface="+mn-ea"/>
                <a:cs typeface="+mn-cs"/>
              </a:rPr>
              <a:t/>
            </a:r>
            <a:br>
              <a:rPr lang="uk-UA" sz="2400" u="sng" dirty="0">
                <a:solidFill>
                  <a:prstClr val="black"/>
                </a:solidFill>
                <a:latin typeface="Arial Narrow" pitchFamily="34" charset="0"/>
                <a:ea typeface="+mn-ea"/>
                <a:cs typeface="+mn-cs"/>
              </a:rPr>
            </a:br>
            <a:endParaRPr lang="ru-RU" sz="3600" u="sng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1340768"/>
            <a:ext cx="7128792" cy="5112568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800" i="1" dirty="0" smtClean="0">
                <a:solidFill>
                  <a:srgbClr val="000000"/>
                </a:solidFill>
                <a:effectLst/>
                <a:latin typeface="Times New Roman"/>
              </a:rPr>
              <a:t>Система управління </a:t>
            </a:r>
            <a:r>
              <a:rPr lang="uk-UA" sz="2800" i="1" dirty="0" smtClean="0">
                <a:solidFill>
                  <a:srgbClr val="000000"/>
                </a:solidFill>
                <a:effectLst/>
                <a:latin typeface="Times New Roman"/>
              </a:rPr>
              <a:t>бази даних </a:t>
            </a:r>
            <a:r>
              <a:rPr lang="ru-RU" sz="2800" i="1" dirty="0" smtClean="0">
                <a:solidFill>
                  <a:srgbClr val="000000"/>
                </a:solidFill>
                <a:effectLst/>
                <a:latin typeface="Times New Roman"/>
              </a:rPr>
              <a:t>(СУБД,)</a:t>
            </a:r>
            <a:r>
              <a:rPr lang="ru-RU" sz="2800" b="1" i="0" dirty="0" smtClean="0">
                <a:solidFill>
                  <a:srgbClr val="000000"/>
                </a:solidFill>
                <a:effectLst/>
                <a:latin typeface="Times New Roman"/>
              </a:rPr>
              <a:t> </a:t>
            </a:r>
            <a:r>
              <a:rPr lang="ru-RU" sz="2800" b="0" i="0" dirty="0" smtClean="0">
                <a:solidFill>
                  <a:srgbClr val="000000"/>
                </a:solidFill>
                <a:effectLst/>
                <a:latin typeface="Times New Roman"/>
              </a:rPr>
              <a:t>– </a:t>
            </a:r>
            <a:r>
              <a:rPr lang="uk-UA" sz="2800" b="0" i="0" dirty="0" smtClean="0">
                <a:solidFill>
                  <a:srgbClr val="000000"/>
                </a:solidFill>
                <a:effectLst/>
                <a:latin typeface="Times New Roman"/>
              </a:rPr>
              <a:t>програмна</a:t>
            </a:r>
            <a:r>
              <a:rPr lang="ru-RU" sz="2800" b="0" i="0" dirty="0" smtClean="0">
                <a:solidFill>
                  <a:srgbClr val="000000"/>
                </a:solidFill>
                <a:effectLst/>
                <a:latin typeface="Times New Roman"/>
              </a:rPr>
              <a:t> система, забезпечує </a:t>
            </a:r>
            <a:r>
              <a:rPr lang="uk-UA" sz="2800" b="0" i="0" dirty="0" smtClean="0">
                <a:solidFill>
                  <a:srgbClr val="000000"/>
                </a:solidFill>
                <a:effectLst/>
                <a:latin typeface="Times New Roman"/>
              </a:rPr>
              <a:t>визначення </a:t>
            </a:r>
            <a:r>
              <a:rPr lang="ru-RU" sz="2800" b="0" i="0" dirty="0" smtClean="0">
                <a:solidFill>
                  <a:srgbClr val="000000"/>
                </a:solidFill>
                <a:effectLst/>
                <a:latin typeface="Times New Roman"/>
              </a:rPr>
              <a:t>фізичної та логічної структури </a:t>
            </a:r>
            <a:r>
              <a:rPr lang="uk-UA" sz="2800" b="0" i="0" dirty="0" smtClean="0">
                <a:solidFill>
                  <a:srgbClr val="000000"/>
                </a:solidFill>
                <a:effectLst/>
                <a:latin typeface="Times New Roman"/>
              </a:rPr>
              <a:t>бази даних, </a:t>
            </a:r>
            <a:r>
              <a:rPr lang="ru-RU" sz="2800" b="0" i="0" dirty="0" smtClean="0">
                <a:solidFill>
                  <a:srgbClr val="000000"/>
                </a:solidFill>
                <a:effectLst/>
                <a:latin typeface="Times New Roman"/>
              </a:rPr>
              <a:t>введення інформації та доступ до </a:t>
            </a:r>
            <a:r>
              <a:rPr lang="uk-UA" sz="2800" b="0" i="0" dirty="0" smtClean="0">
                <a:solidFill>
                  <a:srgbClr val="000000"/>
                </a:solidFill>
                <a:effectLst/>
                <a:latin typeface="Times New Roman"/>
              </a:rPr>
              <a:t>неї</a:t>
            </a:r>
            <a:r>
              <a:rPr lang="ru-RU" sz="2800" b="0" i="0" dirty="0" smtClean="0">
                <a:solidFill>
                  <a:srgbClr val="000000"/>
                </a:solidFill>
                <a:effectLst/>
                <a:latin typeface="Times New Roman"/>
              </a:rPr>
              <a:t>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800" b="0" i="0" dirty="0" smtClean="0">
                <a:solidFill>
                  <a:srgbClr val="000000"/>
                </a:solidFill>
                <a:effectLst/>
                <a:latin typeface="Times New Roman"/>
              </a:rPr>
              <a:t>У СУБД </a:t>
            </a:r>
            <a:r>
              <a:rPr lang="en-US" sz="2800" b="0" i="0" dirty="0" smtClean="0">
                <a:solidFill>
                  <a:srgbClr val="000000"/>
                </a:solidFill>
                <a:effectLst/>
                <a:latin typeface="Times New Roman"/>
              </a:rPr>
              <a:t>Access </a:t>
            </a:r>
            <a:r>
              <a:rPr lang="ru-RU" sz="2800" b="0" i="0" dirty="0" smtClean="0">
                <a:solidFill>
                  <a:srgbClr val="000000"/>
                </a:solidFill>
                <a:effectLst/>
                <a:latin typeface="Times New Roman"/>
              </a:rPr>
              <a:t>таблиці з даними, їх</a:t>
            </a:r>
            <a:r>
              <a:rPr lang="uk-UA" sz="2800" b="0" i="0" dirty="0" smtClean="0">
                <a:solidFill>
                  <a:srgbClr val="000000"/>
                </a:solidFill>
                <a:effectLst/>
                <a:latin typeface="Times New Roman"/>
              </a:rPr>
              <a:t> індекси</a:t>
            </a:r>
            <a:r>
              <a:rPr lang="ru-RU" sz="2800" b="0" i="0" dirty="0" smtClean="0">
                <a:solidFill>
                  <a:srgbClr val="000000"/>
                </a:solidFill>
                <a:effectLst/>
                <a:latin typeface="Times New Roman"/>
              </a:rPr>
              <a:t>, </a:t>
            </a:r>
            <a:r>
              <a:rPr lang="uk-UA" sz="2800" b="0" i="0" dirty="0" smtClean="0">
                <a:solidFill>
                  <a:srgbClr val="000000"/>
                </a:solidFill>
                <a:effectLst/>
                <a:latin typeface="Times New Roman"/>
              </a:rPr>
              <a:t>форми</a:t>
            </a:r>
            <a:r>
              <a:rPr lang="ru-RU" sz="2800" b="0" i="0" dirty="0" smtClean="0">
                <a:solidFill>
                  <a:srgbClr val="000000"/>
                </a:solidFill>
                <a:effectLst/>
                <a:latin typeface="Times New Roman"/>
              </a:rPr>
              <a:t>, </a:t>
            </a:r>
            <a:r>
              <a:rPr lang="uk-UA" sz="2800" b="0" i="0" dirty="0" smtClean="0">
                <a:solidFill>
                  <a:srgbClr val="000000"/>
                </a:solidFill>
                <a:effectLst/>
                <a:latin typeface="Times New Roman"/>
              </a:rPr>
              <a:t>звіти</a:t>
            </a:r>
            <a:r>
              <a:rPr lang="ru-RU" sz="2800" b="0" i="0" dirty="0" smtClean="0">
                <a:solidFill>
                  <a:srgbClr val="000000"/>
                </a:solidFill>
                <a:effectLst/>
                <a:latin typeface="Times New Roman"/>
              </a:rPr>
              <a:t> зберігаються у файлах з </a:t>
            </a:r>
            <a:r>
              <a:rPr lang="uk-UA" sz="2800" b="0" i="0" dirty="0" smtClean="0">
                <a:solidFill>
                  <a:srgbClr val="000000"/>
                </a:solidFill>
                <a:effectLst/>
                <a:latin typeface="Times New Roman"/>
              </a:rPr>
              <a:t>розширенням</a:t>
            </a:r>
            <a:r>
              <a:rPr lang="ru-RU" sz="2800" b="0" i="0" dirty="0" smtClean="0">
                <a:solidFill>
                  <a:srgbClr val="000000"/>
                </a:solidFill>
                <a:effectLst/>
                <a:latin typeface="Times New Roman"/>
              </a:rPr>
              <a:t>. </a:t>
            </a:r>
            <a:r>
              <a:rPr lang="uk-UA" sz="2800" b="0" i="0" dirty="0" err="1" smtClean="0">
                <a:solidFill>
                  <a:srgbClr val="000000"/>
                </a:solidFill>
                <a:effectLst/>
                <a:latin typeface="Times New Roman"/>
              </a:rPr>
              <a:t>Mdb</a:t>
            </a:r>
            <a:r>
              <a:rPr lang="en-US" sz="2800" b="0" i="0" dirty="0" smtClean="0">
                <a:solidFill>
                  <a:srgbClr val="000000"/>
                </a:solidFill>
                <a:effectLst/>
                <a:latin typeface="Times New Roman"/>
              </a:rPr>
              <a:t> (Microsoft Access database).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1179" y="1392976"/>
            <a:ext cx="7048326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116" y="613877"/>
            <a:ext cx="4540916" cy="5086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911" y="223331"/>
            <a:ext cx="347663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33439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20061">
        <p14:doors dir="vert"/>
      </p:transition>
    </mc:Choice>
    <mc:Fallback xmlns="">
      <p:transition spd="slow" advTm="2006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60186" y="1052736"/>
            <a:ext cx="6923112" cy="432048"/>
          </a:xfrm>
        </p:spPr>
        <p:txBody>
          <a:bodyPr>
            <a:noAutofit/>
          </a:bodyPr>
          <a:lstStyle/>
          <a:p>
            <a:pPr marL="342900" lvl="0" indent="-342900">
              <a:lnSpc>
                <a:spcPct val="150000"/>
              </a:lnSpc>
              <a:spcBef>
                <a:spcPct val="20000"/>
              </a:spcBef>
            </a:pPr>
            <a:r>
              <a:rPr lang="uk-UA" sz="40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Користь  Бази Даних</a:t>
            </a:r>
            <a:r>
              <a:rPr lang="uk-UA" sz="3600" u="sng" dirty="0">
                <a:solidFill>
                  <a:prstClr val="black"/>
                </a:solidFill>
                <a:latin typeface="Arial Narrow" pitchFamily="34" charset="0"/>
                <a:ea typeface="+mn-ea"/>
                <a:cs typeface="+mn-cs"/>
              </a:rPr>
              <a:t/>
            </a:r>
            <a:br>
              <a:rPr lang="uk-UA" sz="3600" u="sng" dirty="0">
                <a:solidFill>
                  <a:prstClr val="black"/>
                </a:solidFill>
                <a:latin typeface="Arial Narrow" pitchFamily="34" charset="0"/>
                <a:ea typeface="+mn-ea"/>
                <a:cs typeface="+mn-cs"/>
              </a:rPr>
            </a:br>
            <a:endParaRPr lang="ru-RU" sz="5400" u="sng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7704" y="1196752"/>
            <a:ext cx="7236296" cy="5400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Access є частиною офісного пакету, можна казати, що він не призначений для професійних програмістів. Дійсно, Access відноситься до класу програм, де сама база даних, засоби її розробки та управління і укладені в одному додатку.</a:t>
            </a:r>
            <a:r>
              <a:rPr lang="uk-UA" sz="2800" dirty="0"/>
              <a:t> 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Ідея надання звичайним користувачам можливості самостійно створювати свої бази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даних.</a:t>
            </a:r>
            <a:endParaRPr lang="uk-UA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8795" y="1341165"/>
            <a:ext cx="7035205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20688"/>
            <a:ext cx="4824536" cy="5084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385" y="188640"/>
            <a:ext cx="347663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40580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21968">
        <p14:doors dir="vert"/>
      </p:transition>
    </mc:Choice>
    <mc:Fallback xmlns="">
      <p:transition spd="slow" advTm="2196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592" y="202530"/>
            <a:ext cx="8229600" cy="1124744"/>
          </a:xfrm>
        </p:spPr>
        <p:txBody>
          <a:bodyPr>
            <a:normAutofit/>
          </a:bodyPr>
          <a:lstStyle/>
          <a:p>
            <a:r>
              <a:rPr lang="uk-UA" sz="4000" b="1" dirty="0" smtClean="0">
                <a:latin typeface="Times New Roman" pitchFamily="18" charset="0"/>
                <a:cs typeface="Times New Roman" pitchFamily="18" charset="0"/>
              </a:rPr>
              <a:t>Необхідність БД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5365104" y="-22083"/>
            <a:ext cx="8229600" cy="4785395"/>
          </a:xfrm>
        </p:spPr>
        <p:txBody>
          <a:bodyPr/>
          <a:lstStyle/>
          <a:p>
            <a:pPr lvl="0"/>
            <a:r>
              <a:rPr lang="uk-UA" sz="40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uk-UA" sz="40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385900" y="1556792"/>
            <a:ext cx="766834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uk-UA" sz="2800" dirty="0">
                <a:latin typeface="Times New Roman"/>
                <a:ea typeface="Times New Roman"/>
              </a:rPr>
              <a:t>Отже, постає питання про необхідність розроблення бази даних для школи, для полегшення роботи класного керівника, за допомогою якої можна частково, а в </a:t>
            </a:r>
            <a:r>
              <a:rPr lang="uk-UA" sz="2800" dirty="0" smtClean="0">
                <a:latin typeface="Times New Roman"/>
                <a:ea typeface="Times New Roman"/>
              </a:rPr>
              <a:t>майбутньому </a:t>
            </a:r>
            <a:r>
              <a:rPr lang="uk-UA" sz="2800" dirty="0">
                <a:latin typeface="Times New Roman"/>
                <a:ea typeface="Times New Roman"/>
              </a:rPr>
              <a:t>відмовитися від записів на папері, автоматизувати деякі процеси з ведення обліку в класі та школі загалом (наприклад, зберігати в базі даних у вигляді таблиць якісь повторювані значення, які за ручного ведення обліку доводилося б багато разів переписувати заново). Тому наявність бази даних є актуальною.</a:t>
            </a:r>
            <a:endParaRPr lang="ru-RU" sz="32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088" y="547164"/>
            <a:ext cx="5040559" cy="5401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029" y="188640"/>
            <a:ext cx="347663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420" y="1040636"/>
            <a:ext cx="7654527" cy="4832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77693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3154">
        <p14:doors dir="vert"/>
      </p:transition>
    </mc:Choice>
    <mc:Fallback xmlns="">
      <p:transition spd="slow" advTm="3315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556792"/>
            <a:ext cx="8229600" cy="1224136"/>
          </a:xfrm>
        </p:spPr>
        <p:txBody>
          <a:bodyPr>
            <a:normAutofit fontScale="90000"/>
          </a:bodyPr>
          <a:lstStyle/>
          <a:p>
            <a:pPr lvl="0">
              <a:spcBef>
                <a:spcPct val="20000"/>
              </a:spcBef>
            </a:pPr>
            <a:r>
              <a:rPr lang="uk-UA" sz="31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Створення таблиць-Для бази даних «Класний керівник» створюємо реляційні таблиці в режимі Конструктор </a:t>
            </a:r>
            <a:r>
              <a:rPr lang="uk-UA" sz="3100" dirty="0">
                <a:solidFill>
                  <a:prstClr val="black"/>
                </a:solidFill>
                <a:ea typeface="+mn-ea"/>
                <a:cs typeface="+mn-cs"/>
              </a:rPr>
              <a:t> 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8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14469"/>
            <a:ext cx="712879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000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Поетапне створення Бази </a:t>
            </a:r>
            <a:r>
              <a:rPr lang="uk-UA" sz="4000" b="1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даних: </a:t>
            </a:r>
            <a:r>
              <a:rPr lang="uk-UA" sz="4000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«Класний керівник»</a:t>
            </a:r>
            <a:r>
              <a:rPr lang="uk-UA" sz="4800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uk-UA" sz="4800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endParaRPr lang="ru-RU" sz="20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9" r="36863" b="28804"/>
          <a:stretch/>
        </p:blipFill>
        <p:spPr bwMode="auto">
          <a:xfrm>
            <a:off x="1458888" y="2553883"/>
            <a:ext cx="6624736" cy="4065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41821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11176">
        <p14:doors dir="vert"/>
      </p:transition>
    </mc:Choice>
    <mc:Fallback xmlns="">
      <p:transition spd="slow" advTm="1117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4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0"/>
            <a:ext cx="8229600" cy="55054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4000" b="1" dirty="0">
                <a:latin typeface="Times New Roman"/>
                <a:ea typeface="Times New Roman"/>
              </a:rPr>
              <a:t>Таблиця «Загальні відомості про учнів» </a:t>
            </a:r>
            <a:r>
              <a:rPr lang="uk-UA" sz="2800" dirty="0">
                <a:latin typeface="Times New Roman"/>
                <a:ea typeface="Times New Roman"/>
              </a:rPr>
              <a:t>з полями Номер, № особової справи, Прізвище, Ім'я, По батькові, Стать, Дата народження, </a:t>
            </a:r>
            <a:r>
              <a:rPr lang="uk-UA" sz="2800" dirty="0" smtClean="0">
                <a:latin typeface="Times New Roman"/>
                <a:ea typeface="Times New Roman"/>
              </a:rPr>
              <a:t>Фото та інші.</a:t>
            </a:r>
            <a:endParaRPr lang="ru-RU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4" r="22471" b="35913"/>
          <a:stretch/>
        </p:blipFill>
        <p:spPr bwMode="auto">
          <a:xfrm>
            <a:off x="395536" y="2420821"/>
            <a:ext cx="8345714" cy="4455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26018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11927">
        <p14:doors dir="vert"/>
      </p:transition>
    </mc:Choice>
    <mc:Fallback xmlns="">
      <p:transition spd="slow" advTm="1192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4000" b="1" dirty="0" smtClean="0">
                <a:latin typeface="Times New Roman"/>
                <a:ea typeface="Times New Roman"/>
              </a:rPr>
              <a:t>  Таблиця </a:t>
            </a:r>
            <a:r>
              <a:rPr lang="uk-UA" sz="4000" b="1" dirty="0">
                <a:latin typeface="Times New Roman"/>
                <a:ea typeface="Times New Roman"/>
              </a:rPr>
              <a:t>«Батько та мати</a:t>
            </a:r>
            <a:r>
              <a:rPr lang="uk-UA" sz="4000" b="1" dirty="0" smtClean="0">
                <a:latin typeface="Times New Roman"/>
                <a:ea typeface="Times New Roman"/>
              </a:rPr>
              <a:t>»</a:t>
            </a:r>
            <a:endParaRPr lang="ru-RU" sz="4000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4" t="3125" r="9841" b="37748"/>
          <a:stretch/>
        </p:blipFill>
        <p:spPr bwMode="auto">
          <a:xfrm>
            <a:off x="179512" y="1340768"/>
            <a:ext cx="8856984" cy="4469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82889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10983">
        <p14:doors dir="vert"/>
      </p:transition>
    </mc:Choice>
    <mc:Fallback xmlns="">
      <p:transition spd="slow" advTm="1098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9|2.6|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2.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.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2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0.6|0.9|9|0.8|1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.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3.3|13.5|2.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2.6|1.9|1.7|1.5|1.4|2.3|1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2.2|3.6|2.3|4.1|1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.2|6.6|7|2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8|15.4|2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.4|27.8|2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3.1|0.8|4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6.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6.1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1070</TotalTime>
  <Words>709</Words>
  <Application>Microsoft Office PowerPoint</Application>
  <PresentationFormat>Экран (4:3)</PresentationFormat>
  <Paragraphs>66</Paragraphs>
  <Slides>21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Презентация PowerPoint</vt:lpstr>
      <vt:lpstr>В цій презентацій я розповім:</vt:lpstr>
      <vt:lpstr> Поняття Бази Даних Access </vt:lpstr>
      <vt:lpstr>Поняття СУБД </vt:lpstr>
      <vt:lpstr>Користь  Бази Даних </vt:lpstr>
      <vt:lpstr>Необхідність БД</vt:lpstr>
      <vt:lpstr>Створення таблиць-Для бази даних «Класний керівник» створюємо реляційні таблиці в режимі Конструктор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Таблиця «Позакласні часи»</vt:lpstr>
      <vt:lpstr>Таблиця «Лист здоров’я»</vt:lpstr>
      <vt:lpstr>Форма «Загальні відомості  про учнів»</vt:lpstr>
      <vt:lpstr>Форма «По за класні часи (Квітень)»</vt:lpstr>
      <vt:lpstr>Техника безпеки при роботі на ПК</vt:lpstr>
      <vt:lpstr>Презентация PowerPoint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Admin</cp:lastModifiedBy>
  <cp:revision>71</cp:revision>
  <dcterms:created xsi:type="dcterms:W3CDTF">2013-05-15T16:54:26Z</dcterms:created>
  <dcterms:modified xsi:type="dcterms:W3CDTF">2014-02-19T18:33:37Z</dcterms:modified>
</cp:coreProperties>
</file>