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  <p:sldMasterId id="2147483696" r:id="rId2"/>
    <p:sldMasterId id="2147483708" r:id="rId3"/>
  </p:sldMasterIdLst>
  <p:sldIdLst>
    <p:sldId id="256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69" r:id="rId17"/>
    <p:sldId id="270" r:id="rId18"/>
    <p:sldId id="271" r:id="rId19"/>
    <p:sldId id="272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582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3" Type="http://schemas.openxmlformats.org/officeDocument/2006/relationships/slideMaster" Target="slideMasters/slideMaster3.xml"/><Relationship Id="rId21" Type="http://schemas.openxmlformats.org/officeDocument/2006/relationships/presProps" Target="presProp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tableStyles" Target="tableStyle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theme" Target="theme/theme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4C71EC6-210F-42DE-9C53-41977AD35B3D}" type="datetimeFigureOut">
              <a:rPr lang="ru-RU" smtClean="0"/>
              <a:t>25.02.2014</a:t>
            </a:fld>
            <a:endParaRPr lang="ru-RU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9181516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4C71EC6-210F-42DE-9C53-41977AD35B3D}" type="datetimeFigureOut">
              <a:rPr lang="ru-RU" smtClean="0"/>
              <a:t>25.02.2014</a:t>
            </a:fld>
            <a:endParaRPr lang="ru-RU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79082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4C71EC6-210F-42DE-9C53-41977AD35B3D}" type="datetimeFigureOut">
              <a:rPr lang="ru-RU" smtClean="0"/>
              <a:t>25.02.2014</a:t>
            </a:fld>
            <a:endParaRPr lang="ru-RU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9665712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9348447-176B-4438-A0D3-924D77FA3D12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1889564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7353E43-0663-4B3B-B725-C67BA47342A9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8390162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392DD5-CCF4-4618-8E3C-B78090758B8D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9637091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31F4998-E6C3-47F4-AC8C-F65C6353756E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5717485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EFE2A0-4E70-426D-B0B9-1A3549A2C0CF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5588475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66F8604-269E-4166-9097-C579587FCE4A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7093900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A0090B-AEA0-4E8E-8CD7-B8EA2E8C18E4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8086498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80BE670-142A-4260-82CE-DE4ACAD872FE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0622723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4C71EC6-210F-42DE-9C53-41977AD35B3D}" type="datetimeFigureOut">
              <a:rPr lang="ru-RU" smtClean="0"/>
              <a:t>25.02.2014</a:t>
            </a:fld>
            <a:endParaRPr lang="ru-RU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3690818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dirty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4F92184-7633-49FA-9D8C-7344E3F77186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5411779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09BAB4-A34B-4019-9CB5-7C433989B5D2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1776316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319B258-5B7F-47BC-B7AE-0276E9FF0653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3007575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71472" y="1714488"/>
            <a:ext cx="7772400" cy="1470025"/>
          </a:xfrm>
        </p:spPr>
        <p:txBody>
          <a:bodyPr/>
          <a:lstStyle>
            <a:lvl1pPr>
              <a:defRPr b="1" cap="none" spc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chemeClr val="tx2">
                    <a:lumMod val="75000"/>
                  </a:schemeClr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42910" y="3857628"/>
            <a:ext cx="4071966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4C71EC6-210F-42DE-9C53-41977AD35B3D}" type="datetimeFigureOut">
              <a:rPr lang="ru-RU" smtClean="0"/>
              <a:t>25.02.2014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9747889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 cap="none" spc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29196"/>
          </a:xfrm>
        </p:spPr>
        <p:txBody>
          <a:bodyPr/>
          <a:lstStyle>
            <a:lvl1pPr>
              <a:defRPr>
                <a:solidFill>
                  <a:schemeClr val="tx2">
                    <a:lumMod val="75000"/>
                  </a:schemeClr>
                </a:solidFill>
              </a:defRPr>
            </a:lvl1pPr>
            <a:lvl2pPr>
              <a:defRPr>
                <a:solidFill>
                  <a:schemeClr val="tx2">
                    <a:lumMod val="75000"/>
                  </a:schemeClr>
                </a:solidFill>
              </a:defRPr>
            </a:lvl2pPr>
            <a:lvl3pPr>
              <a:defRPr>
                <a:solidFill>
                  <a:schemeClr val="tx2">
                    <a:lumMod val="75000"/>
                  </a:schemeClr>
                </a:solidFill>
              </a:defRPr>
            </a:lvl3pPr>
            <a:lvl4pPr>
              <a:defRPr>
                <a:solidFill>
                  <a:schemeClr val="tx2">
                    <a:lumMod val="75000"/>
                  </a:schemeClr>
                </a:solidFill>
              </a:defRPr>
            </a:lvl4pPr>
            <a:lvl5pPr>
              <a:defRPr>
                <a:solidFill>
                  <a:schemeClr val="tx2">
                    <a:lumMod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4C71EC6-210F-42DE-9C53-41977AD35B3D}" type="datetimeFigureOut">
              <a:rPr lang="ru-RU" smtClean="0"/>
              <a:t>25.02.2014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3046347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4C71EC6-210F-42DE-9C53-41977AD35B3D}" type="datetimeFigureOut">
              <a:rPr lang="ru-RU" smtClean="0"/>
              <a:t>25.02.2014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3511451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4C71EC6-210F-42DE-9C53-41977AD35B3D}" type="datetimeFigureOut">
              <a:rPr lang="ru-RU" smtClean="0"/>
              <a:t>25.02.2014</a:t>
            </a:fld>
            <a:endParaRPr lang="ru-RU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dirty="0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3288349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4C71EC6-210F-42DE-9C53-41977AD35B3D}" type="datetimeFigureOut">
              <a:rPr lang="ru-RU" smtClean="0"/>
              <a:t>25.02.2014</a:t>
            </a:fld>
            <a:endParaRPr lang="ru-RU" dirty="0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dirty="0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9644899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4C71EC6-210F-42DE-9C53-41977AD35B3D}" type="datetimeFigureOut">
              <a:rPr lang="ru-RU" smtClean="0"/>
              <a:t>25.02.2014</a:t>
            </a:fld>
            <a:endParaRPr lang="ru-RU" dirty="0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dirty="0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5623714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4C71EC6-210F-42DE-9C53-41977AD35B3D}" type="datetimeFigureOut">
              <a:rPr lang="ru-RU" smtClean="0"/>
              <a:t>25.02.2014</a:t>
            </a:fld>
            <a:endParaRPr lang="ru-RU" dirty="0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dirty="0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1022529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4C71EC6-210F-42DE-9C53-41977AD35B3D}" type="datetimeFigureOut">
              <a:rPr lang="ru-RU" smtClean="0"/>
              <a:t>25.02.2014</a:t>
            </a:fld>
            <a:endParaRPr lang="ru-RU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8909413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4C71EC6-210F-42DE-9C53-41977AD35B3D}" type="datetimeFigureOut">
              <a:rPr lang="ru-RU" smtClean="0"/>
              <a:t>25.02.2014</a:t>
            </a:fld>
            <a:endParaRPr lang="ru-RU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dirty="0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7756023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dirty="0" smtClean="0"/>
              <a:t>Вставка рисунка</a:t>
            </a:r>
            <a:endParaRPr lang="ru-RU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4C71EC6-210F-42DE-9C53-41977AD35B3D}" type="datetimeFigureOut">
              <a:rPr lang="ru-RU" smtClean="0"/>
              <a:t>25.02.2014</a:t>
            </a:fld>
            <a:endParaRPr lang="ru-RU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dirty="0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8681407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4C71EC6-210F-42DE-9C53-41977AD35B3D}" type="datetimeFigureOut">
              <a:rPr lang="ru-RU" smtClean="0"/>
              <a:t>25.02.2014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6900585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4C71EC6-210F-42DE-9C53-41977AD35B3D}" type="datetimeFigureOut">
              <a:rPr lang="ru-RU" smtClean="0"/>
              <a:t>25.02.2014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4100473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4C71EC6-210F-42DE-9C53-41977AD35B3D}" type="datetimeFigureOut">
              <a:rPr lang="ru-RU" smtClean="0"/>
              <a:t>25.02.2014</a:t>
            </a:fld>
            <a:endParaRPr lang="ru-RU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1665837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4C71EC6-210F-42DE-9C53-41977AD35B3D}" type="datetimeFigureOut">
              <a:rPr lang="ru-RU" smtClean="0"/>
              <a:t>25.02.2014</a:t>
            </a:fld>
            <a:endParaRPr lang="ru-RU" dirty="0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 dirty="0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5930000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4C71EC6-210F-42DE-9C53-41977AD35B3D}" type="datetimeFigureOut">
              <a:rPr lang="ru-RU" smtClean="0"/>
              <a:t>25.02.2014</a:t>
            </a:fld>
            <a:endParaRPr lang="ru-RU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7478876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4C71EC6-210F-42DE-9C53-41977AD35B3D}" type="datetimeFigureOut">
              <a:rPr lang="ru-RU" smtClean="0"/>
              <a:t>25.02.2014</a:t>
            </a:fld>
            <a:endParaRPr lang="ru-RU" dirty="0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110622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4C71EC6-210F-42DE-9C53-41977AD35B3D}" type="datetimeFigureOut">
              <a:rPr lang="ru-RU" smtClean="0"/>
              <a:t>25.02.2014</a:t>
            </a:fld>
            <a:endParaRPr lang="ru-RU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3863799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dirty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4C71EC6-210F-42DE-9C53-41977AD35B3D}" type="datetimeFigureOut">
              <a:rPr lang="ru-RU" smtClean="0"/>
              <a:t>25.02.2014</a:t>
            </a:fld>
            <a:endParaRPr lang="ru-RU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1965950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wmf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uk-UA" smtClean="0"/>
              <a:t>Образец заголовка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uk-UA" smtClean="0"/>
              <a:t>Образец текста</a:t>
            </a:r>
          </a:p>
          <a:p>
            <a:pPr lvl="1"/>
            <a:r>
              <a:rPr lang="ru-RU" altLang="uk-UA" smtClean="0"/>
              <a:t>Второй уровень</a:t>
            </a:r>
          </a:p>
          <a:p>
            <a:pPr lvl="2"/>
            <a:r>
              <a:rPr lang="ru-RU" altLang="uk-UA" smtClean="0"/>
              <a:t>Третий уровень</a:t>
            </a:r>
          </a:p>
          <a:p>
            <a:pPr lvl="3"/>
            <a:r>
              <a:rPr lang="ru-RU" altLang="uk-UA" smtClean="0"/>
              <a:t>Четвертый уровень</a:t>
            </a:r>
          </a:p>
          <a:p>
            <a:pPr lvl="4"/>
            <a:r>
              <a:rPr lang="ru-RU" altLang="uk-UA" smtClean="0"/>
              <a:t>Пятый уровень</a:t>
            </a:r>
          </a:p>
        </p:txBody>
      </p:sp>
      <p:sp>
        <p:nvSpPr>
          <p:cNvPr id="1536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/>
            </a:lvl1pPr>
          </a:lstStyle>
          <a:p>
            <a:fld id="{B4C71EC6-210F-42DE-9C53-41977AD35B3D}" type="datetimeFigureOut">
              <a:rPr lang="ru-RU" smtClean="0"/>
              <a:t>25.02.2014</a:t>
            </a:fld>
            <a:endParaRPr lang="ru-RU" dirty="0"/>
          </a:p>
        </p:txBody>
      </p:sp>
      <p:sp>
        <p:nvSpPr>
          <p:cNvPr id="1536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/>
            </a:lvl1pPr>
          </a:lstStyle>
          <a:p>
            <a:endParaRPr lang="ru-RU" dirty="0"/>
          </a:p>
        </p:txBody>
      </p:sp>
      <p:sp>
        <p:nvSpPr>
          <p:cNvPr id="1536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/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uk-UA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uk-UA" smtClean="0"/>
              <a:t>Образец текста</a:t>
            </a:r>
          </a:p>
          <a:p>
            <a:pPr lvl="1"/>
            <a:r>
              <a:rPr lang="ru-RU" altLang="uk-UA" smtClean="0"/>
              <a:t>Второй уровень</a:t>
            </a:r>
          </a:p>
          <a:p>
            <a:pPr lvl="2"/>
            <a:r>
              <a:rPr lang="ru-RU" altLang="uk-UA" smtClean="0"/>
              <a:t>Третий уровень</a:t>
            </a:r>
          </a:p>
          <a:p>
            <a:pPr lvl="3"/>
            <a:r>
              <a:rPr lang="ru-RU" altLang="uk-UA" smtClean="0"/>
              <a:t>Четвертый уровень</a:t>
            </a:r>
          </a:p>
          <a:p>
            <a:pPr lvl="4"/>
            <a:r>
              <a:rPr lang="ru-RU" altLang="uk-UA" smtClean="0"/>
              <a:t>Пятый уровень</a:t>
            </a:r>
          </a:p>
        </p:txBody>
      </p:sp>
      <p:sp>
        <p:nvSpPr>
          <p:cNvPr id="1024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1024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1024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/>
            </a:lvl1pPr>
          </a:lstStyle>
          <a:p>
            <a:pPr>
              <a:defRPr/>
            </a:pPr>
            <a:fld id="{9F485F7D-DE18-4DBA-81EA-371B20E535EF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uk-UA" smtClean="0"/>
              <a:t>Образец текста</a:t>
            </a:r>
          </a:p>
          <a:p>
            <a:pPr lvl="1"/>
            <a:r>
              <a:rPr lang="ru-RU" altLang="uk-UA" smtClean="0"/>
              <a:t>Второй уровень</a:t>
            </a:r>
          </a:p>
          <a:p>
            <a:pPr lvl="2"/>
            <a:r>
              <a:rPr lang="ru-RU" altLang="uk-UA" smtClean="0"/>
              <a:t>Третий уровень</a:t>
            </a:r>
          </a:p>
          <a:p>
            <a:pPr lvl="3"/>
            <a:r>
              <a:rPr lang="ru-RU" altLang="uk-UA" smtClean="0"/>
              <a:t>Четвертый уровень</a:t>
            </a:r>
          </a:p>
          <a:p>
            <a:pPr lvl="4"/>
            <a:r>
              <a:rPr lang="ru-RU" altLang="uk-UA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fld id="{B4C71EC6-210F-42DE-9C53-41977AD35B3D}" type="datetimeFigureOut">
              <a:rPr lang="ru-RU" smtClean="0"/>
              <a:t>25.02.2014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b="1" kern="1200">
          <a:ln w="17780" cmpd="sng">
            <a:solidFill>
              <a:schemeClr val="accent1">
                <a:tint val="3000"/>
              </a:schemeClr>
            </a:solidFill>
            <a:prstDash val="solid"/>
            <a:miter lim="800000"/>
          </a:ln>
          <a:solidFill>
            <a:srgbClr val="376092"/>
          </a:solidFill>
          <a:effectLst>
            <a:outerShdw blurRad="55000" dist="50800" dir="5400000" algn="tl">
              <a:srgbClr val="000000">
                <a:alpha val="33000"/>
              </a:srgbClr>
            </a:outerShdw>
          </a:effectLst>
          <a:latin typeface="Arial" pitchFamily="34" charset="0"/>
          <a:ea typeface="+mj-ea"/>
          <a:cs typeface="Arial" pitchFamily="34" charset="0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376092"/>
          </a:solidFill>
          <a:latin typeface="Arial" charset="0"/>
          <a:cs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376092"/>
          </a:solidFill>
          <a:latin typeface="Arial" charset="0"/>
          <a:cs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376092"/>
          </a:solidFill>
          <a:latin typeface="Arial" charset="0"/>
          <a:cs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376092"/>
          </a:solidFill>
          <a:latin typeface="Arial" charset="0"/>
          <a:cs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376092"/>
          </a:solidFill>
          <a:latin typeface="Arial" charset="0"/>
          <a:cs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376092"/>
          </a:solidFill>
          <a:latin typeface="Arial" charset="0"/>
          <a:cs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376092"/>
          </a:solidFill>
          <a:latin typeface="Arial" charset="0"/>
          <a:cs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376092"/>
          </a:solidFill>
          <a:latin typeface="Arial" charset="0"/>
          <a:cs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rgbClr val="17375E"/>
          </a:solidFill>
          <a:latin typeface="Arial" pitchFamily="34" charset="0"/>
          <a:ea typeface="+mn-ea"/>
          <a:cs typeface="Arial" pitchFamily="34" charset="0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rgbClr val="17375E"/>
          </a:solidFill>
          <a:latin typeface="Arial" pitchFamily="34" charset="0"/>
          <a:ea typeface="+mn-ea"/>
          <a:cs typeface="Arial" pitchFamily="34" charset="0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rgbClr val="17375E"/>
          </a:solidFill>
          <a:latin typeface="Arial" pitchFamily="34" charset="0"/>
          <a:ea typeface="+mn-ea"/>
          <a:cs typeface="Arial" pitchFamily="34" charset="0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rgbClr val="17375E"/>
          </a:solidFill>
          <a:latin typeface="Arial" pitchFamily="34" charset="0"/>
          <a:ea typeface="+mn-ea"/>
          <a:cs typeface="Arial" pitchFamily="34" charset="0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rgbClr val="17375E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3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79512" y="1700808"/>
            <a:ext cx="8712968" cy="1470025"/>
          </a:xfrm>
        </p:spPr>
        <p:txBody>
          <a:bodyPr>
            <a:noAutofit/>
          </a:bodyPr>
          <a:lstStyle/>
          <a:p>
            <a:r>
              <a:rPr lang="uk-UA" sz="5400" dirty="0" smtClean="0"/>
              <a:t>Переваги та загрози Інтернет</a:t>
            </a:r>
            <a:endParaRPr lang="uk-UA" sz="54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19163" y="3933056"/>
            <a:ext cx="4071966" cy="2088232"/>
          </a:xfrm>
        </p:spPr>
        <p:txBody>
          <a:bodyPr/>
          <a:lstStyle/>
          <a:p>
            <a:pPr algn="l"/>
            <a:r>
              <a:rPr lang="uk-UA" dirty="0" smtClean="0"/>
              <a:t>Підготували: Зінченко Анастасія, Костюк Юлія, учні 10 класу </a:t>
            </a:r>
            <a:endParaRPr lang="uk-UA" dirty="0"/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323528" y="116632"/>
            <a:ext cx="7772400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400" b="1" kern="1200" cap="none" spc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chemeClr val="tx2">
                    <a:lumMod val="75000"/>
                  </a:schemeClr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Arial" pitchFamily="34" charset="0"/>
                <a:ea typeface="+mj-ea"/>
                <a:cs typeface="Arial" pitchFamily="34" charset="0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376092"/>
                </a:solidFill>
                <a:latin typeface="Arial" charset="0"/>
                <a:cs typeface="Arial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376092"/>
                </a:solidFill>
                <a:latin typeface="Arial" charset="0"/>
                <a:cs typeface="Arial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376092"/>
                </a:solidFill>
                <a:latin typeface="Arial" charset="0"/>
                <a:cs typeface="Arial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376092"/>
                </a:solidFill>
                <a:latin typeface="Arial" charset="0"/>
                <a:cs typeface="Arial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376092"/>
                </a:solidFill>
                <a:latin typeface="Arial" charset="0"/>
                <a:cs typeface="Ari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376092"/>
                </a:solidFill>
                <a:latin typeface="Arial" charset="0"/>
                <a:cs typeface="Ari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376092"/>
                </a:solidFill>
                <a:latin typeface="Arial" charset="0"/>
                <a:cs typeface="Ari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376092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uk-UA" sz="3200" dirty="0" smtClean="0"/>
              <a:t>Верхньотокмацька ЗОШ І-ІІІ ступенів</a:t>
            </a:r>
            <a:endParaRPr lang="uk-UA" sz="3200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331" y="2276872"/>
            <a:ext cx="2024063" cy="17684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9095181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err="1"/>
              <a:t>Основні</a:t>
            </a:r>
            <a:r>
              <a:rPr lang="ru-RU" dirty="0"/>
              <a:t> </a:t>
            </a:r>
            <a:r>
              <a:rPr lang="ru-RU" dirty="0" err="1"/>
              <a:t>джерела</a:t>
            </a:r>
            <a:r>
              <a:rPr lang="ru-RU" dirty="0"/>
              <a:t> </a:t>
            </a:r>
            <a:r>
              <a:rPr lang="ru-RU" dirty="0" err="1"/>
              <a:t>небезпек</a:t>
            </a:r>
            <a:r>
              <a:rPr lang="ru-RU" dirty="0"/>
              <a:t> у </a:t>
            </a:r>
            <a:r>
              <a:rPr lang="ru-RU" dirty="0" err="1"/>
              <a:t>Інтернеті</a:t>
            </a:r>
            <a:endParaRPr lang="uk-UA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0"/>
            <a:ext cx="7499176" cy="4829196"/>
          </a:xfrm>
        </p:spPr>
        <p:txBody>
          <a:bodyPr/>
          <a:lstStyle/>
          <a:p>
            <a:r>
              <a:rPr lang="uk-UA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Віруси. Комп'ютерний вірус - комп'ютерна програма, яка має здатність до прихованого розмноження. Одночасно зі створенням власних копій віруси можуть завдавати шкоди: знищувати, пошкоджувати, викрадати дані, знижувати або й зовсім унеможливлювати подальшу </a:t>
            </a:r>
            <a:r>
              <a:rPr lang="uk-UA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працездатність </a:t>
            </a:r>
            <a:r>
              <a:rPr lang="uk-UA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операційної системи комп'ютера.</a:t>
            </a:r>
          </a:p>
        </p:txBody>
      </p:sp>
    </p:spTree>
    <p:extLst>
      <p:ext uri="{BB962C8B-B14F-4D97-AF65-F5344CB8AC3E}">
        <p14:creationId xmlns:p14="http://schemas.microsoft.com/office/powerpoint/2010/main" val="96913041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err="1"/>
              <a:t>Основні</a:t>
            </a:r>
            <a:r>
              <a:rPr lang="ru-RU" dirty="0"/>
              <a:t> </a:t>
            </a:r>
            <a:r>
              <a:rPr lang="ru-RU" dirty="0" err="1"/>
              <a:t>джерела</a:t>
            </a:r>
            <a:r>
              <a:rPr lang="ru-RU" dirty="0"/>
              <a:t> </a:t>
            </a:r>
            <a:r>
              <a:rPr lang="ru-RU" dirty="0" err="1"/>
              <a:t>небезпек</a:t>
            </a:r>
            <a:r>
              <a:rPr lang="ru-RU" dirty="0"/>
              <a:t> у </a:t>
            </a:r>
            <a:r>
              <a:rPr lang="ru-RU" dirty="0" err="1"/>
              <a:t>Інтернеті</a:t>
            </a:r>
            <a:endParaRPr lang="uk-UA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uk-UA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Спам. Спамом називають небажану електронну пошту, яка надходить без вашої згоди. Боротися зі спамом дуже складно. Користувачі Інтернету часто самі є винуватцями того, що їхня електронна адреса стає відома </a:t>
            </a:r>
            <a:r>
              <a:rPr lang="uk-UA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спамерам</a:t>
            </a:r>
            <a:r>
              <a:rPr lang="uk-UA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Зазвичай </a:t>
            </a:r>
            <a:r>
              <a:rPr lang="uk-UA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спамери</a:t>
            </a:r>
            <a:r>
              <a:rPr lang="uk-UA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використовують спеціальні програми-павуки для відстеження </a:t>
            </a:r>
            <a:r>
              <a:rPr lang="uk-UA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Веб</a:t>
            </a:r>
            <a:r>
              <a:rPr lang="uk-UA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і знаходження всіх 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e-mail, </a:t>
            </a:r>
            <a:r>
              <a:rPr lang="uk-UA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що там з'являються. Необхідно пам'ятати: як тільки ви вкажете у мережі свій 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e-mail (</a:t>
            </a:r>
            <a:r>
              <a:rPr lang="uk-UA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участь у чатах, заповнення </a:t>
            </a:r>
            <a:r>
              <a:rPr lang="uk-UA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онлайнових</a:t>
            </a:r>
            <a:r>
              <a:rPr lang="uk-UA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форм тощо), чекайте надходження спаму.</a:t>
            </a:r>
          </a:p>
        </p:txBody>
      </p:sp>
    </p:spTree>
    <p:extLst>
      <p:ext uri="{BB962C8B-B14F-4D97-AF65-F5344CB8AC3E}">
        <p14:creationId xmlns:p14="http://schemas.microsoft.com/office/powerpoint/2010/main" val="281360378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err="1"/>
              <a:t>Основні</a:t>
            </a:r>
            <a:r>
              <a:rPr lang="ru-RU" dirty="0"/>
              <a:t> </a:t>
            </a:r>
            <a:r>
              <a:rPr lang="ru-RU" dirty="0" err="1"/>
              <a:t>джерела</a:t>
            </a:r>
            <a:r>
              <a:rPr lang="ru-RU" dirty="0"/>
              <a:t> </a:t>
            </a:r>
            <a:r>
              <a:rPr lang="ru-RU" dirty="0" err="1"/>
              <a:t>небезпек</a:t>
            </a:r>
            <a:r>
              <a:rPr lang="ru-RU" dirty="0"/>
              <a:t> у </a:t>
            </a:r>
            <a:r>
              <a:rPr lang="ru-RU" dirty="0" err="1"/>
              <a:t>Інтернеті</a:t>
            </a:r>
            <a:endParaRPr lang="uk-UA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0"/>
            <a:ext cx="6635080" cy="4829196"/>
          </a:xfrm>
        </p:spPr>
        <p:txBody>
          <a:bodyPr/>
          <a:lstStyle/>
          <a:p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Adware </a:t>
            </a:r>
            <a:r>
              <a:rPr lang="uk-UA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і 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spyware. Adware - </a:t>
            </a:r>
            <a:r>
              <a:rPr lang="uk-UA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програми, які під час своєї роботи виводять на екран рекламні стрічки - банери, що уповільнюють роботу операційної системи. 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Spyware - </a:t>
            </a:r>
            <a:r>
              <a:rPr lang="uk-UA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без вашого дозволу надсилають комусь інформацію про те, що ви робите у Інтернеті (зазвичай, у рекламних цілях). Також призводять до збоїв у роботі системи.</a:t>
            </a:r>
          </a:p>
        </p:txBody>
      </p:sp>
    </p:spTree>
    <p:extLst>
      <p:ext uri="{BB962C8B-B14F-4D97-AF65-F5344CB8AC3E}">
        <p14:creationId xmlns:p14="http://schemas.microsoft.com/office/powerpoint/2010/main" val="243537689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Як </a:t>
            </a:r>
            <a:r>
              <a:rPr lang="ru-RU" dirty="0" err="1"/>
              <a:t>уберегтися</a:t>
            </a:r>
            <a:r>
              <a:rPr lang="ru-RU" dirty="0"/>
              <a:t> </a:t>
            </a:r>
            <a:r>
              <a:rPr lang="ru-RU" dirty="0" err="1"/>
              <a:t>від</a:t>
            </a:r>
            <a:r>
              <a:rPr lang="ru-RU" dirty="0"/>
              <a:t> </a:t>
            </a:r>
            <a:r>
              <a:rPr lang="ru-RU" dirty="0" err="1"/>
              <a:t>непроханих</a:t>
            </a:r>
            <a:r>
              <a:rPr lang="ru-RU" dirty="0"/>
              <a:t> </a:t>
            </a:r>
            <a:br>
              <a:rPr lang="ru-RU" dirty="0"/>
            </a:br>
            <a:r>
              <a:rPr lang="ru-RU" dirty="0" err="1"/>
              <a:t>візитерів</a:t>
            </a:r>
            <a:r>
              <a:rPr lang="ru-RU" dirty="0" smtClean="0"/>
              <a:t>?</a:t>
            </a:r>
            <a:endParaRPr lang="uk-UA" dirty="0"/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428625" y="1785937"/>
            <a:ext cx="8429625" cy="2157831"/>
          </a:xfrm>
          <a:prstGeom prst="rect">
            <a:avLst/>
          </a:prstGeom>
          <a:noFill/>
          <a:ln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2">
                    <a:lumMod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2">
                    <a:lumMod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2">
                    <a:lumMod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2">
                    <a:lumMod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2">
                    <a:lumMod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925" indent="0">
              <a:buFont typeface="Wingdings" pitchFamily="2" charset="2"/>
              <a:buNone/>
            </a:pPr>
            <a:r>
              <a:rPr lang="uk-UA" altLang="uk-UA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Зараз є багато людей, які намагаються отримати доступ до чужих комп'ютерів. Проте існують засоби, що утруднюють цей процес або навіть унеможливлюють його. Найпоширеніші з них — брандмауери, а також антивірусне та </a:t>
            </a:r>
            <a:r>
              <a:rPr lang="uk-UA" altLang="uk-UA" sz="2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антиспамове</a:t>
            </a:r>
            <a:r>
              <a:rPr lang="uk-UA" altLang="uk-UA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програмне забезпечення. Велике значення має також дотримання користувачами правил безпеки під час роботи в Інтернеті.</a:t>
            </a:r>
            <a:endParaRPr lang="ru-RU" altLang="uk-UA" sz="2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6113" y="4005063"/>
            <a:ext cx="2028850" cy="23115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3943769"/>
            <a:ext cx="2972966" cy="24046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3193281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500"/>
                            </p:stCondLst>
                            <p:childTnLst>
                              <p:par>
                                <p:cTn id="16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82599" y="125759"/>
            <a:ext cx="8229600" cy="998985"/>
          </a:xfrm>
        </p:spPr>
        <p:txBody>
          <a:bodyPr>
            <a:normAutofit/>
          </a:bodyPr>
          <a:lstStyle/>
          <a:p>
            <a:r>
              <a:rPr lang="uk-UA" dirty="0" smtClean="0"/>
              <a:t>Брандмауери</a:t>
            </a:r>
            <a:endParaRPr lang="uk-UA" dirty="0"/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413877" y="1052736"/>
            <a:ext cx="8298322" cy="2664297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2">
                    <a:lumMod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2">
                    <a:lumMod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2">
                    <a:lumMod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2">
                    <a:lumMod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2">
                    <a:lumMod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6000" indent="0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uk-UA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Взагалі брандмауер — це стіна з вогнестійкого матеріалу, що розташована між буквами й захищає їх від пожежі. В комп'ютерній мережі брандмауером називати програмне та апаратне забезпечення, яке захищає локальну мережу від небезпек. Брандмауер розташовують між локальною мережею та Інтернетом або між окремими  ланками локальної мережі. Він відстежує й аналізує весь потік пакетів з даними що надходить до нього, і пропускає лише дозволені пакети. Таким чином, небезпечний код з Інтернету не може потрапити до локальної мережі.</a:t>
            </a:r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  <a:defRPr/>
            </a:pPr>
            <a:endParaRPr lang="ru-RU" sz="2000" i="1" dirty="0" smtClean="0"/>
          </a:p>
        </p:txBody>
      </p:sp>
      <p:pic>
        <p:nvPicPr>
          <p:cNvPr id="5" name="Рисунок 3" descr="4.4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48175" y="3573463"/>
            <a:ext cx="2664024" cy="30042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Рисунок 2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8388" y="3523655"/>
            <a:ext cx="2914650" cy="3024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1097763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1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dirty="0"/>
              <a:t>Антивірусне програмне </a:t>
            </a:r>
            <a:br>
              <a:rPr lang="uk-UA" dirty="0"/>
            </a:br>
            <a:r>
              <a:rPr lang="uk-UA" dirty="0" smtClean="0"/>
              <a:t>забезпечення</a:t>
            </a:r>
            <a:endParaRPr lang="uk-UA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48064" y="1628800"/>
            <a:ext cx="3672408" cy="4829196"/>
          </a:xfrm>
        </p:spPr>
        <p:txBody>
          <a:bodyPr/>
          <a:lstStyle/>
          <a:p>
            <a:pPr marL="0" indent="0"/>
            <a:r>
              <a:rPr lang="uk-UA" sz="1800" dirty="0" smtClean="0"/>
              <a:t> </a:t>
            </a:r>
            <a:r>
              <a:rPr lang="uk-UA" sz="1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Однією </a:t>
            </a:r>
            <a:r>
              <a:rPr lang="uk-UA" sz="1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 найбільших загроз для комп'ютерних систем є віруси. Для боротьби з ними можна придбати програмне забезпечення, що називається антивірусним. Воно працюватиме у вашій системі й перевірятиме на вміст вірусів усі файли, які ви отримуєте електронною поштою, завантажуєте з Інтернету, переписуєте на жорсткий диск або запускаєте на виконання з компакт-дисках чи дискети. Це Антивірус </a:t>
            </a:r>
            <a:r>
              <a:rPr lang="uk-UA" sz="1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Касперського</a:t>
            </a:r>
            <a:r>
              <a:rPr lang="uk-UA" sz="1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en-US" sz="1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Symantec Antivirus, McAfee </a:t>
            </a:r>
            <a:r>
              <a:rPr lang="en-US" sz="1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VirusScan</a:t>
            </a:r>
            <a:r>
              <a:rPr lang="en-US" sz="1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AVG Anti-Virus</a:t>
            </a:r>
            <a:r>
              <a:rPr lang="en-US" sz="1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endParaRPr lang="en-US" sz="1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484784"/>
            <a:ext cx="4674702" cy="3600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559751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Як </a:t>
            </a:r>
            <a:r>
              <a:rPr lang="ru-RU" dirty="0" err="1"/>
              <a:t>уберегти</a:t>
            </a:r>
            <a:r>
              <a:rPr lang="ru-RU" dirty="0"/>
              <a:t> </a:t>
            </a:r>
            <a:r>
              <a:rPr lang="ru-RU" dirty="0" err="1"/>
              <a:t>персональну</a:t>
            </a:r>
            <a:r>
              <a:rPr lang="ru-RU" dirty="0"/>
              <a:t/>
            </a:r>
            <a:br>
              <a:rPr lang="ru-RU" dirty="0"/>
            </a:br>
            <a:r>
              <a:rPr lang="ru-RU" dirty="0"/>
              <a:t> </a:t>
            </a:r>
            <a:r>
              <a:rPr lang="ru-RU" dirty="0" err="1"/>
              <a:t>інформацію</a:t>
            </a:r>
            <a:r>
              <a:rPr lang="ru-RU" dirty="0"/>
              <a:t> </a:t>
            </a:r>
            <a:r>
              <a:rPr lang="ru-RU" dirty="0" err="1"/>
              <a:t>від</a:t>
            </a:r>
            <a:r>
              <a:rPr lang="ru-RU" dirty="0"/>
              <a:t> </a:t>
            </a:r>
            <a:r>
              <a:rPr lang="ru-RU" dirty="0" err="1"/>
              <a:t>викрадення</a:t>
            </a:r>
            <a:endParaRPr lang="uk-UA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/>
            <a:r>
              <a:rPr lang="uk-UA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Ніколи не надсилайте персональну інформацію незнайомим людям.  Дітей молодшого віку потрібно вчити, щоб вони ніколи не повідомляли в Інтернеті свої справжні імена, адреси та будь-яку іншу інформацію.</a:t>
            </a:r>
          </a:p>
          <a:p>
            <a:pPr marL="0" indent="0"/>
            <a:r>
              <a:rPr lang="uk-UA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Не надавайте більше інформації, ніж потрібно. В кожному випадку треба бути впевненим, що одержувач інформації надійний. Не завадить також переконатися, що сайт захищений і на ньому використовуються технології шифрування.</a:t>
            </a:r>
          </a:p>
          <a:p>
            <a:pPr marL="0" indent="0"/>
            <a:r>
              <a:rPr lang="uk-UA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Захищені сайти зазвичай вимагають введення імені користувача та пароля. Робіть його довжиною щонайменше вісім символів, комбінуючи букви та числа. І головне, паролем не повинно бути щось очевидне, якісь слова чи дати</a:t>
            </a:r>
            <a:r>
              <a:rPr lang="uk-UA" sz="1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endParaRPr lang="uk-UA" sz="1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9074" y="4077037"/>
            <a:ext cx="2712886" cy="2326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11"/>
          <p:cNvSpPr txBox="1">
            <a:spLocks noChangeArrowheads="1"/>
          </p:cNvSpPr>
          <p:nvPr/>
        </p:nvSpPr>
        <p:spPr bwMode="auto">
          <a:xfrm>
            <a:off x="4355976" y="4509120"/>
            <a:ext cx="3918437" cy="1754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Char char="¨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bg2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¨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uk-UA" altLang="uk-UA" sz="1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Значок замка показує, що сайт зашифрований з використанням протоколу SSL </a:t>
            </a:r>
            <a:r>
              <a:rPr lang="en-US" altLang="uk-UA" sz="1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  <a:r>
              <a:rPr lang="uk-UA" altLang="uk-UA" sz="1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Він підтримується всіма браузерами та застосовується для безпечного передавання інформації.</a:t>
            </a:r>
          </a:p>
        </p:txBody>
      </p:sp>
    </p:spTree>
    <p:extLst>
      <p:ext uri="{BB962C8B-B14F-4D97-AF65-F5344CB8AC3E}">
        <p14:creationId xmlns:p14="http://schemas.microsoft.com/office/powerpoint/2010/main" val="290478095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Як </a:t>
            </a:r>
            <a:r>
              <a:rPr lang="ru-RU" dirty="0" err="1"/>
              <a:t>убезпечити</a:t>
            </a:r>
            <a:r>
              <a:rPr lang="ru-RU" dirty="0"/>
              <a:t> себе в</a:t>
            </a:r>
            <a:br>
              <a:rPr lang="ru-RU" dirty="0"/>
            </a:br>
            <a:r>
              <a:rPr lang="ru-RU" dirty="0"/>
              <a:t> </a:t>
            </a:r>
            <a:r>
              <a:rPr lang="ru-RU" dirty="0" err="1"/>
              <a:t>Інтернеті</a:t>
            </a:r>
            <a:endParaRPr lang="uk-UA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0"/>
            <a:ext cx="6059016" cy="4829196"/>
          </a:xfrm>
        </p:spPr>
        <p:txBody>
          <a:bodyPr/>
          <a:lstStyle/>
          <a:p>
            <a:r>
              <a:rPr lang="ru-RU" sz="2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Завжди</a:t>
            </a:r>
            <a:r>
              <a:rPr lang="ru-RU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звертайтеся</a:t>
            </a:r>
            <a:r>
              <a:rPr lang="ru-RU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до </a:t>
            </a:r>
            <a:r>
              <a:rPr lang="ru-RU" sz="2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батьків</a:t>
            </a:r>
            <a:r>
              <a:rPr lang="ru-RU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чи</a:t>
            </a:r>
            <a:r>
              <a:rPr lang="ru-RU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учителів</a:t>
            </a:r>
            <a:r>
              <a:rPr lang="ru-RU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з будь-</a:t>
            </a:r>
            <a:r>
              <a:rPr lang="ru-RU" sz="2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яких</a:t>
            </a:r>
            <a:r>
              <a:rPr lang="ru-RU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питань</a:t>
            </a:r>
            <a:r>
              <a:rPr lang="ru-RU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ru-RU" sz="2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пов'язаних</a:t>
            </a:r>
            <a:r>
              <a:rPr lang="ru-RU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із</a:t>
            </a:r>
            <a:r>
              <a:rPr lang="ru-RU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користуванням</a:t>
            </a:r>
            <a:r>
              <a:rPr lang="ru-RU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Інтернетом</a:t>
            </a:r>
            <a:r>
              <a:rPr lang="ru-RU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  <a:p>
            <a:r>
              <a:rPr lang="ru-RU" sz="2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Візьміть</a:t>
            </a:r>
            <a:r>
              <a:rPr lang="ru-RU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за </a:t>
            </a:r>
            <a:r>
              <a:rPr lang="ru-RU" sz="2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звичку</a:t>
            </a:r>
            <a:r>
              <a:rPr lang="ru-RU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не </a:t>
            </a:r>
            <a:r>
              <a:rPr lang="ru-RU" sz="2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надавати</a:t>
            </a:r>
            <a:r>
              <a:rPr lang="ru-RU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свою </a:t>
            </a:r>
            <a:r>
              <a:rPr lang="ru-RU" sz="2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персональну</a:t>
            </a:r>
            <a:r>
              <a:rPr lang="ru-RU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інформацію</a:t>
            </a:r>
            <a:r>
              <a:rPr lang="ru-RU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в </a:t>
            </a:r>
            <a:r>
              <a:rPr lang="ru-RU" sz="2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кімнатах</a:t>
            </a:r>
            <a:r>
              <a:rPr lang="ru-RU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чату та системах </a:t>
            </a:r>
            <a:r>
              <a:rPr lang="ru-RU" sz="2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обміну</a:t>
            </a:r>
            <a:r>
              <a:rPr lang="ru-RU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миттєвими</a:t>
            </a:r>
            <a:r>
              <a:rPr lang="ru-RU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повідомленнями</a:t>
            </a:r>
            <a:r>
              <a:rPr lang="ru-RU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  <a:p>
            <a:r>
              <a:rPr lang="ru-RU" sz="2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Ніколи</a:t>
            </a:r>
            <a:r>
              <a:rPr lang="ru-RU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не </a:t>
            </a:r>
            <a:r>
              <a:rPr lang="ru-RU" sz="2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погоджуйтеся</a:t>
            </a:r>
            <a:r>
              <a:rPr lang="ru-RU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на </a:t>
            </a:r>
            <a:r>
              <a:rPr lang="ru-RU" sz="2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зустріч</a:t>
            </a:r>
            <a:r>
              <a:rPr lang="ru-RU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із</a:t>
            </a:r>
            <a:r>
              <a:rPr lang="ru-RU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людиною</a:t>
            </a:r>
            <a:r>
              <a:rPr lang="ru-RU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з </a:t>
            </a:r>
            <a:r>
              <a:rPr lang="ru-RU" sz="2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якою</a:t>
            </a:r>
            <a:r>
              <a:rPr lang="ru-RU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ви</a:t>
            </a:r>
            <a:r>
              <a:rPr lang="ru-RU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познайомилися</a:t>
            </a:r>
            <a:r>
              <a:rPr lang="ru-RU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через </a:t>
            </a:r>
            <a:r>
              <a:rPr lang="ru-RU" sz="2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Інтернет</a:t>
            </a:r>
            <a:r>
              <a:rPr lang="ru-RU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  <a:p>
            <a:r>
              <a:rPr lang="ru-RU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Не </a:t>
            </a:r>
            <a:r>
              <a:rPr lang="ru-RU" sz="2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надсилайте</a:t>
            </a:r>
            <a:r>
              <a:rPr lang="ru-RU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своє</a:t>
            </a:r>
            <a:r>
              <a:rPr lang="ru-RU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фото </a:t>
            </a:r>
            <a:r>
              <a:rPr lang="ru-RU" sz="2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інтернет-знайомим</a:t>
            </a:r>
            <a:r>
              <a:rPr lang="ru-RU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  <a:p>
            <a:r>
              <a:rPr lang="ru-RU" sz="2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Ніколи</a:t>
            </a:r>
            <a:r>
              <a:rPr lang="ru-RU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не давайте </a:t>
            </a:r>
            <a:r>
              <a:rPr lang="ru-RU" sz="2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незнайомим</a:t>
            </a:r>
            <a:r>
              <a:rPr lang="ru-RU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людям </a:t>
            </a:r>
            <a:r>
              <a:rPr lang="ru-RU" sz="2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таку</a:t>
            </a:r>
            <a:r>
              <a:rPr lang="ru-RU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інформацію</a:t>
            </a:r>
            <a:r>
              <a:rPr lang="ru-RU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як </a:t>
            </a:r>
            <a:r>
              <a:rPr lang="ru-RU" sz="2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повне</a:t>
            </a:r>
            <a:r>
              <a:rPr lang="ru-RU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ім'я</a:t>
            </a:r>
            <a:r>
              <a:rPr lang="ru-RU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адреса, номер </a:t>
            </a:r>
            <a:r>
              <a:rPr lang="ru-RU" sz="2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школи</a:t>
            </a:r>
            <a:r>
              <a:rPr lang="ru-RU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ru-RU" sz="2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розклад</a:t>
            </a:r>
            <a:r>
              <a:rPr lang="ru-RU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занять </a:t>
            </a:r>
            <a:r>
              <a:rPr lang="ru-RU" sz="2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або</a:t>
            </a:r>
            <a:r>
              <a:rPr lang="ru-RU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відомості</a:t>
            </a:r>
            <a:r>
              <a:rPr lang="ru-RU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про родину</a:t>
            </a:r>
            <a:r>
              <a:rPr lang="ru-RU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endParaRPr lang="ru-RU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3838182"/>
            <a:ext cx="2498899" cy="25455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5514380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Вступ</a:t>
            </a:r>
            <a:endParaRPr lang="uk-UA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uk-UA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Зовсім недавно, в дев’яностих роках минулого століття, в нашій країні ніхто навіть і не замислювався над тим, що таке Інтернет. Разюче відрізняється ситуація в даний момент – кількість користувачів Інтернету зростає з кожним днем. Раніше люди вели більш простий і різноманітний спосіб життя – читали літературу, писали листи на папері, спілкувалися по телефону, частіше зустрічалися, а новини дізнавалися з радіо і телебачення. </a:t>
            </a:r>
          </a:p>
        </p:txBody>
      </p:sp>
    </p:spTree>
    <p:extLst>
      <p:ext uri="{BB962C8B-B14F-4D97-AF65-F5344CB8AC3E}">
        <p14:creationId xmlns:p14="http://schemas.microsoft.com/office/powerpoint/2010/main" val="148903377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Переваги Інтернету</a:t>
            </a:r>
            <a:endParaRPr lang="uk-UA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uk-UA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По-перше, самої позитивною стороною Інтернету є факт того, що тепер на пошук інформації не потрібно багато часу. Завдяки йому знайти і обмінятися інформацією можна за лічені секунди! Адже в Інтернеті окрім книг існують ще й цілі бібліотеки! Через це факту відвідувачів реальних бібліотек з кожним роком стає все менше.</a:t>
            </a:r>
          </a:p>
          <a:p>
            <a:r>
              <a:rPr lang="uk-UA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Крім </a:t>
            </a:r>
            <a:r>
              <a:rPr lang="uk-UA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цього мережа наповнена безліччю різною інформацією – у всіх, без винятку, з’являється можливість прочитати книгу, подивитися фільм, обговорити якусь історію, а, можливо, і посперечатися</a:t>
            </a:r>
            <a:r>
              <a:rPr lang="uk-UA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endParaRPr lang="uk-UA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2320" y="116632"/>
            <a:ext cx="1313786" cy="159140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4525129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Переваги Інтернету</a:t>
            </a:r>
            <a:endParaRPr lang="uk-UA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uk-UA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По-друге, в Інтернеті зменшується відстань між країнами. У реальному житті для того, щоб відвідати якусь країну, нам потрібно мати для цього достатньо часу і ресурсів, але тут нам достатньо мати середню швидкість Інтернету, щоб обігнути земну кулю за лічені секунди. Це допомагає, повністю </a:t>
            </a:r>
            <a:r>
              <a:rPr lang="uk-UA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грунтуючись</a:t>
            </a:r>
            <a:r>
              <a:rPr lang="uk-UA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на своїй думці, вибрати місце для майбутньої подорожі. Ви можете навіть познайомитися і поспілкуватися в різних соціальних мережах з жителями цієї країни.</a:t>
            </a: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88640"/>
            <a:ext cx="1524000" cy="133508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4326437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283152" cy="1143000"/>
          </a:xfrm>
        </p:spPr>
        <p:txBody>
          <a:bodyPr/>
          <a:lstStyle/>
          <a:p>
            <a:r>
              <a:rPr lang="uk-UA" dirty="0" smtClean="0"/>
              <a:t>Переваги Інтернету</a:t>
            </a:r>
            <a:endParaRPr lang="uk-UA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771800" y="1600200"/>
            <a:ext cx="5915000" cy="4997152"/>
          </a:xfrm>
        </p:spPr>
        <p:txBody>
          <a:bodyPr/>
          <a:lstStyle/>
          <a:p>
            <a:r>
              <a:rPr lang="uk-UA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Глобальна Павутина відкриває чудові можливості для самоосвіти. Крім того, що всі освітні установи (вузи, інститути, школи тощо) мають власні сайти, тепер до них можна вступити, не виходячи з дому, і, склавши іспити в Інтернеті. </a:t>
            </a: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62008" y="116632"/>
            <a:ext cx="1808073" cy="194421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492896"/>
            <a:ext cx="2686340" cy="244827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3116824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Позитив </a:t>
            </a:r>
            <a:r>
              <a:rPr lang="ru-RU" dirty="0" err="1"/>
              <a:t>Інтернету</a:t>
            </a:r>
            <a:r>
              <a:rPr lang="ru-RU" dirty="0"/>
              <a:t> в </a:t>
            </a:r>
            <a:r>
              <a:rPr lang="ru-RU" dirty="0" err="1"/>
              <a:t>нашому</a:t>
            </a:r>
            <a:r>
              <a:rPr lang="ru-RU" dirty="0"/>
              <a:t> </a:t>
            </a:r>
            <a:r>
              <a:rPr lang="ru-RU" dirty="0" err="1"/>
              <a:t>житті</a:t>
            </a:r>
            <a:r>
              <a:rPr lang="ru-RU" dirty="0"/>
              <a:t>: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259632" y="1268760"/>
            <a:ext cx="7365504" cy="4829196"/>
          </a:xfrm>
        </p:spPr>
        <p:txBody>
          <a:bodyPr/>
          <a:lstStyle/>
          <a:p>
            <a:pPr marL="0" indent="0">
              <a:buNone/>
            </a:pPr>
            <a:r>
              <a:rPr lang="uk-UA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</a:t>
            </a:r>
            <a:r>
              <a:rPr lang="uk-UA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  <a:r>
              <a:rPr lang="uk-UA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Веб-форуми</a:t>
            </a:r>
            <a:endParaRPr lang="uk-UA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None/>
            </a:pPr>
            <a:r>
              <a:rPr lang="uk-UA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  <a:r>
              <a:rPr lang="uk-UA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  <a:r>
              <a:rPr lang="uk-UA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Блоги</a:t>
            </a:r>
            <a:endParaRPr lang="uk-UA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None/>
            </a:pPr>
            <a:r>
              <a:rPr lang="uk-UA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</a:t>
            </a:r>
            <a:r>
              <a:rPr lang="uk-UA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Освітні проекти</a:t>
            </a:r>
          </a:p>
          <a:p>
            <a:pPr marL="0" indent="0">
              <a:buNone/>
            </a:pPr>
            <a:r>
              <a:rPr lang="uk-UA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</a:t>
            </a:r>
            <a:r>
              <a:rPr lang="uk-UA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  <a:r>
              <a:rPr lang="uk-UA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Інтернет-магазини</a:t>
            </a:r>
            <a:endParaRPr lang="uk-UA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None/>
            </a:pPr>
            <a:r>
              <a:rPr lang="uk-UA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</a:t>
            </a:r>
            <a:r>
              <a:rPr lang="uk-UA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Електронна пошта та списки розсилки</a:t>
            </a:r>
          </a:p>
          <a:p>
            <a:pPr marL="0" indent="0">
              <a:buNone/>
            </a:pPr>
            <a:r>
              <a:rPr lang="uk-UA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6</a:t>
            </a:r>
            <a:r>
              <a:rPr lang="uk-UA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Групи новин (в основному, 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Usenet)</a:t>
            </a:r>
          </a:p>
          <a:p>
            <a:pPr marL="0" indent="0">
              <a:buNone/>
            </a:pP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7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  <a:r>
              <a:rPr lang="uk-UA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Файлообмінні</a:t>
            </a:r>
            <a:r>
              <a:rPr lang="uk-UA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мережі</a:t>
            </a:r>
          </a:p>
          <a:p>
            <a:pPr marL="0" indent="0">
              <a:buNone/>
            </a:pPr>
            <a:r>
              <a:rPr lang="uk-UA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8</a:t>
            </a:r>
            <a:r>
              <a:rPr lang="uk-UA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Електронні платіжні системи</a:t>
            </a:r>
          </a:p>
          <a:p>
            <a:pPr marL="0" indent="0">
              <a:buNone/>
            </a:pPr>
            <a:r>
              <a:rPr lang="uk-UA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9</a:t>
            </a:r>
            <a:r>
              <a:rPr lang="uk-UA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  <a:r>
              <a:rPr lang="uk-UA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Інтернет-радіо</a:t>
            </a:r>
            <a:r>
              <a:rPr lang="uk-UA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та </a:t>
            </a:r>
            <a:r>
              <a:rPr lang="uk-UA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Інтернет-телебачення</a:t>
            </a:r>
            <a:endParaRPr lang="uk-UA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None/>
            </a:pPr>
            <a:r>
              <a:rPr lang="uk-UA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10</a:t>
            </a:r>
            <a:r>
              <a:rPr lang="uk-UA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IP-</a:t>
            </a:r>
            <a:r>
              <a:rPr lang="uk-UA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телефонія</a:t>
            </a:r>
          </a:p>
          <a:p>
            <a:endParaRPr lang="uk-UA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980728"/>
            <a:ext cx="2532112" cy="224988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4152375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dirty="0"/>
              <a:t>Негатив </a:t>
            </a:r>
            <a:r>
              <a:rPr lang="ru-RU" dirty="0" err="1"/>
              <a:t>Інтернету</a:t>
            </a:r>
            <a:r>
              <a:rPr lang="ru-RU" dirty="0"/>
              <a:t> в </a:t>
            </a:r>
            <a:r>
              <a:rPr lang="ru-RU" dirty="0" err="1"/>
              <a:t>нашому</a:t>
            </a:r>
            <a:r>
              <a:rPr lang="ru-RU" dirty="0"/>
              <a:t> </a:t>
            </a:r>
            <a:r>
              <a:rPr lang="ru-RU" dirty="0" err="1"/>
              <a:t>житті</a:t>
            </a:r>
            <a:r>
              <a:rPr lang="ru-RU" dirty="0"/>
              <a:t>:</a:t>
            </a:r>
            <a:endParaRPr lang="uk-UA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268760"/>
            <a:ext cx="8229600" cy="5184576"/>
          </a:xfrm>
        </p:spPr>
        <p:txBody>
          <a:bodyPr/>
          <a:lstStyle/>
          <a:p>
            <a:pPr marL="0" indent="633413">
              <a:buNone/>
            </a:pPr>
            <a:r>
              <a:rPr lang="uk-UA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1. Низький рівень цензури</a:t>
            </a:r>
          </a:p>
          <a:p>
            <a:pPr marL="0" indent="633413">
              <a:buNone/>
            </a:pPr>
            <a:r>
              <a:rPr lang="uk-UA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2. </a:t>
            </a:r>
            <a:r>
              <a:rPr lang="uk-UA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Шахрайство в мережі Інтернет</a:t>
            </a:r>
          </a:p>
          <a:p>
            <a:pPr marL="0" indent="633413">
              <a:buNone/>
            </a:pPr>
            <a:r>
              <a:rPr lang="uk-UA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</a:t>
            </a:r>
            <a:r>
              <a:rPr lang="uk-UA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  <a:r>
              <a:rPr lang="uk-UA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Інтернет-залежність</a:t>
            </a:r>
            <a:endParaRPr lang="uk-UA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633413">
              <a:buNone/>
            </a:pPr>
            <a:r>
              <a:rPr lang="uk-UA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4. </a:t>
            </a:r>
            <a:r>
              <a:rPr lang="uk-UA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Поширення вірусів</a:t>
            </a:r>
          </a:p>
          <a:p>
            <a:pPr marL="0" indent="633413">
              <a:buNone/>
            </a:pPr>
            <a:r>
              <a:rPr lang="uk-UA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</a:t>
            </a:r>
            <a:r>
              <a:rPr lang="uk-UA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Злочини хакерів</a:t>
            </a:r>
          </a:p>
          <a:p>
            <a:pPr marL="0" indent="633413">
              <a:buNone/>
            </a:pPr>
            <a:r>
              <a:rPr lang="uk-UA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6. </a:t>
            </a:r>
            <a:r>
              <a:rPr lang="uk-UA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Шкідливий вплив на здоров'я</a:t>
            </a:r>
          </a:p>
          <a:p>
            <a:pPr marL="0" indent="633413">
              <a:buNone/>
            </a:pPr>
            <a:r>
              <a:rPr lang="uk-UA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7</a:t>
            </a:r>
            <a:r>
              <a:rPr lang="uk-UA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 Заміна живого спілкування віртуальним</a:t>
            </a:r>
          </a:p>
          <a:p>
            <a:pPr marL="0" indent="633413">
              <a:buNone/>
            </a:pPr>
            <a:r>
              <a:rPr lang="uk-UA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8</a:t>
            </a:r>
            <a:r>
              <a:rPr lang="uk-UA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Відхід книги на задній план</a:t>
            </a:r>
          </a:p>
          <a:p>
            <a:pPr marL="0" indent="633413">
              <a:buNone/>
            </a:pPr>
            <a:r>
              <a:rPr lang="uk-UA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9</a:t>
            </a:r>
            <a:r>
              <a:rPr lang="uk-UA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  <a:r>
              <a:rPr lang="uk-UA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Обмеженісь</a:t>
            </a:r>
            <a:r>
              <a:rPr lang="uk-UA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доступу до мережі</a:t>
            </a:r>
          </a:p>
          <a:p>
            <a:pPr marL="0" indent="633413">
              <a:buNone/>
            </a:pPr>
            <a:r>
              <a:rPr lang="uk-UA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10</a:t>
            </a:r>
            <a:r>
              <a:rPr lang="uk-UA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  <a:r>
              <a:rPr lang="uk-UA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Тролінг</a:t>
            </a:r>
            <a:endParaRPr lang="uk-UA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uk-UA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5972" y="1899462"/>
            <a:ext cx="2310216" cy="23216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8096211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Загрози Інтернету</a:t>
            </a:r>
            <a:endParaRPr lang="uk-UA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uk-UA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</a:t>
            </a:r>
            <a:r>
              <a:rPr lang="uk-UA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Доступ до небажаного вмісту (порнографія, азартні ігри, наркотики, насильство, націоналістична чи фашистська ідеологія і багато іншого)</a:t>
            </a:r>
          </a:p>
          <a:p>
            <a:r>
              <a:rPr lang="uk-UA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Повідомлення конфіденційної інформації співрозмовникам в мережі (повне ім'я, адресу, номер </a:t>
            </a:r>
            <a:r>
              <a:rPr lang="uk-UA" sz="2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інтернет-гаманця</a:t>
            </a:r>
            <a:r>
              <a:rPr lang="uk-UA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банківської карти батьків, місця прогулянок, час повернення додому членів сім'ї тощо)</a:t>
            </a:r>
          </a:p>
          <a:p>
            <a:r>
              <a:rPr lang="uk-UA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Контакти з незнайомими людьми за допомогою </a:t>
            </a:r>
            <a:r>
              <a:rPr lang="uk-UA" sz="2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чатів</a:t>
            </a:r>
            <a:r>
              <a:rPr lang="uk-UA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uk-UA" sz="2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інтернет-пейджерів</a:t>
            </a:r>
            <a:r>
              <a:rPr lang="uk-UA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електронної пошти і т.д. (Серед них можуть бути як шахраї, випитували конфіденційну інформацію, так і педофіли), призначення особистих зустрічей</a:t>
            </a:r>
          </a:p>
          <a:p>
            <a:r>
              <a:rPr lang="uk-UA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Загроза зараження комп'ютера шкідливим ПЗ</a:t>
            </a:r>
          </a:p>
          <a:p>
            <a:r>
              <a:rPr lang="uk-UA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Неконтрольовані покупки в </a:t>
            </a:r>
            <a:r>
              <a:rPr lang="uk-UA" sz="2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інтернет-магазинах</a:t>
            </a:r>
            <a:r>
              <a:rPr lang="uk-UA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  <a:p>
            <a:endParaRPr lang="uk-UA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31629"/>
            <a:ext cx="1909423" cy="166917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7692997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err="1"/>
              <a:t>Основні</a:t>
            </a:r>
            <a:r>
              <a:rPr lang="ru-RU" dirty="0"/>
              <a:t> </a:t>
            </a:r>
            <a:r>
              <a:rPr lang="ru-RU" dirty="0" err="1"/>
              <a:t>джерела</a:t>
            </a:r>
            <a:r>
              <a:rPr lang="ru-RU" dirty="0"/>
              <a:t> </a:t>
            </a:r>
            <a:r>
              <a:rPr lang="ru-RU" dirty="0" err="1"/>
              <a:t>небезпек</a:t>
            </a:r>
            <a:r>
              <a:rPr lang="ru-RU" dirty="0"/>
              <a:t> у </a:t>
            </a:r>
            <a:r>
              <a:rPr lang="ru-RU" dirty="0" err="1"/>
              <a:t>Інтернеті</a:t>
            </a:r>
            <a:endParaRPr lang="uk-UA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uk-UA" dirty="0"/>
              <a:t>Хакери. Хакерами (від англ. </a:t>
            </a:r>
            <a:r>
              <a:rPr lang="en-US" dirty="0"/>
              <a:t>to hack — </a:t>
            </a:r>
            <a:r>
              <a:rPr lang="uk-UA" dirty="0"/>
              <a:t>рубати) назвали особливий тип комп'ютерних спеціалістів. З часом це визначення набуло і негативного значення. Сьогодні так частіше називають комп'ютерних хуліганів, тобто тих, хто здійснює неправомірний доступ до комп'ютерів та інформації.</a:t>
            </a:r>
          </a:p>
        </p:txBody>
      </p:sp>
    </p:spTree>
    <p:extLst>
      <p:ext uri="{BB962C8B-B14F-4D97-AF65-F5344CB8AC3E}">
        <p14:creationId xmlns:p14="http://schemas.microsoft.com/office/powerpoint/2010/main" val="121083988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Презентация Информатика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Оформление по умолчанию">
  <a:themeElements>
    <a:clrScheme name="1_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Презентация ОБЛАКА И ГЛОБУС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Презентация Информатика</Template>
  <TotalTime>769</TotalTime>
  <Words>1154</Words>
  <Application>Microsoft Office PowerPoint</Application>
  <PresentationFormat>Экран (4:3)</PresentationFormat>
  <Paragraphs>65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3</vt:i4>
      </vt:variant>
      <vt:variant>
        <vt:lpstr>Заголовки слайдов</vt:lpstr>
      </vt:variant>
      <vt:variant>
        <vt:i4>17</vt:i4>
      </vt:variant>
    </vt:vector>
  </HeadingPairs>
  <TitlesOfParts>
    <vt:vector size="20" baseType="lpstr">
      <vt:lpstr>Презентация Информатика</vt:lpstr>
      <vt:lpstr>1_Оформление по умолчанию</vt:lpstr>
      <vt:lpstr>Презентация ОБЛАКА И ГЛОБУС</vt:lpstr>
      <vt:lpstr>Переваги та загрози Інтернет</vt:lpstr>
      <vt:lpstr>Вступ</vt:lpstr>
      <vt:lpstr>Переваги Інтернету</vt:lpstr>
      <vt:lpstr>Переваги Інтернету</vt:lpstr>
      <vt:lpstr>Переваги Інтернету</vt:lpstr>
      <vt:lpstr>Позитив Інтернету в нашому житті:</vt:lpstr>
      <vt:lpstr>Негатив Інтернету в нашому житті:</vt:lpstr>
      <vt:lpstr>Загрози Інтернету</vt:lpstr>
      <vt:lpstr>Основні джерела небезпек у Інтернеті</vt:lpstr>
      <vt:lpstr>Основні джерела небезпек у Інтернеті</vt:lpstr>
      <vt:lpstr>Основні джерела небезпек у Інтернеті</vt:lpstr>
      <vt:lpstr>Основні джерела небезпек у Інтернеті</vt:lpstr>
      <vt:lpstr>Як уберегтися від непроханих  візитерів?</vt:lpstr>
      <vt:lpstr>Брандмауери</vt:lpstr>
      <vt:lpstr>Антивірусне програмне  забезпечення</vt:lpstr>
      <vt:lpstr>Як уберегти персональну  інформацію від викрадення</vt:lpstr>
      <vt:lpstr>Як убезпечити себе в  Інтернеті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Sanek</dc:creator>
  <cp:lastModifiedBy>Sanek</cp:lastModifiedBy>
  <cp:revision>20</cp:revision>
  <dcterms:created xsi:type="dcterms:W3CDTF">2014-02-22T07:48:23Z</dcterms:created>
  <dcterms:modified xsi:type="dcterms:W3CDTF">2014-02-25T15:55:08Z</dcterms:modified>
</cp:coreProperties>
</file>