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1" r:id="rId4"/>
    <p:sldId id="256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58" r:id="rId18"/>
    <p:sldId id="25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1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5B0E0-C4B0-4590-A218-492ABEA6B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5995285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планеты\Космос\misty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-928718"/>
            <a:ext cx="9753600" cy="778671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14346" y="4286256"/>
            <a:ext cx="9644130" cy="2357454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Подорож на планету МІФ, </a:t>
            </a:r>
            <a:br>
              <a:rPr lang="uk-UA" sz="3600" dirty="0" smtClean="0">
                <a:solidFill>
                  <a:schemeClr val="bg1"/>
                </a:solidFill>
              </a:rPr>
            </a:br>
            <a:r>
              <a:rPr lang="uk-UA" sz="3600" dirty="0" smtClean="0">
                <a:solidFill>
                  <a:schemeClr val="bg1"/>
                </a:solidFill>
              </a:rPr>
              <a:t>або все про квадратні рівняння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7246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6. Скільки коренів має рівняння</a:t>
            </a:r>
            <a:br>
              <a:rPr lang="uk-UA" dirty="0" smtClean="0"/>
            </a:br>
            <a:r>
              <a:rPr lang="uk-UA" dirty="0" smtClean="0"/>
              <a:t>                                 ?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643174" y="2071678"/>
            <a:ext cx="4286280" cy="2857520"/>
          </a:xfrm>
        </p:spPr>
        <p:txBody>
          <a:bodyPr/>
          <a:lstStyle/>
          <a:p>
            <a:r>
              <a:rPr lang="uk-UA" dirty="0" smtClean="0"/>
              <a:t>1)  Один корінь;</a:t>
            </a:r>
          </a:p>
          <a:p>
            <a:r>
              <a:rPr lang="uk-UA" dirty="0" smtClean="0"/>
              <a:t>2)  Два корені;</a:t>
            </a:r>
          </a:p>
          <a:p>
            <a:r>
              <a:rPr lang="uk-UA" dirty="0" smtClean="0"/>
              <a:t>3)  Три корені;</a:t>
            </a:r>
          </a:p>
          <a:p>
            <a:r>
              <a:rPr lang="uk-UA" dirty="0" smtClean="0"/>
              <a:t>4)  Жодного кореня</a:t>
            </a:r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3143240" y="785794"/>
          <a:ext cx="3214710" cy="642942"/>
        </p:xfrm>
        <a:graphic>
          <a:graphicData uri="http://schemas.openxmlformats.org/presentationml/2006/ole">
            <p:oleObj spid="_x0000_s30721" name="Формула" r:id="rId3" imgW="1002865" imgH="203112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7. Яке з рівнянь має корені          ?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500166" y="1600200"/>
            <a:ext cx="7186634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uk-UA" dirty="0" smtClean="0"/>
              <a:t>1)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2)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3) 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4)    </a:t>
            </a:r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7072330" y="357166"/>
          <a:ext cx="1143008" cy="857256"/>
        </p:xfrm>
        <a:graphic>
          <a:graphicData uri="http://schemas.openxmlformats.org/presentationml/2006/ole">
            <p:oleObj spid="_x0000_s31745" name="Формула" r:id="rId3" imgW="533169" imgH="393529" progId="Equation.3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428860" y="1643050"/>
          <a:ext cx="3888264" cy="716259"/>
        </p:xfrm>
        <a:graphic>
          <a:graphicData uri="http://schemas.openxmlformats.org/presentationml/2006/ole">
            <p:oleObj spid="_x0000_s31747" name="Формула" r:id="rId4" imgW="1079032" imgH="203112" progId="Equation.3">
              <p:embed/>
            </p:oleObj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2414577" y="2500306"/>
          <a:ext cx="3800497" cy="700091"/>
        </p:xfrm>
        <a:graphic>
          <a:graphicData uri="http://schemas.openxmlformats.org/presentationml/2006/ole">
            <p:oleObj spid="_x0000_s31749" name="Формула" r:id="rId5" imgW="1079032" imgH="203112" progId="Equation.3">
              <p:embed/>
            </p:oleObj>
          </a:graphicData>
        </a:graphic>
      </p:graphicFrame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2357422" y="3286124"/>
          <a:ext cx="3800497" cy="700091"/>
        </p:xfrm>
        <a:graphic>
          <a:graphicData uri="http://schemas.openxmlformats.org/presentationml/2006/ole">
            <p:oleObj spid="_x0000_s31751" name="Формула" r:id="rId6" imgW="1079032" imgH="203112" progId="Equation.3">
              <p:embed/>
            </p:oleObj>
          </a:graphicData>
        </a:graphic>
      </p:graphicFrame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428860" y="4102021"/>
          <a:ext cx="3714776" cy="684301"/>
        </p:xfrm>
        <a:graphic>
          <a:graphicData uri="http://schemas.openxmlformats.org/presentationml/2006/ole">
            <p:oleObj spid="_x0000_s31753" name="Формула" r:id="rId7" imgW="1079032" imgH="203112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8.За якою формулою не можна знайти корені квадратного рівняння</a:t>
            </a:r>
            <a:br>
              <a:rPr lang="uk-UA" dirty="0" smtClean="0"/>
            </a:br>
            <a:r>
              <a:rPr lang="uk-UA" dirty="0" smtClean="0"/>
              <a:t>                         ?</a:t>
            </a:r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786050" y="2195708"/>
          <a:ext cx="3286148" cy="947540"/>
        </p:xfrm>
        <a:graphic>
          <a:graphicData uri="http://schemas.openxmlformats.org/presentationml/2006/ole">
            <p:oleObj spid="_x0000_s32769" name="Формула" r:id="rId3" imgW="1548728" imgH="444307" progId="Equation.3">
              <p:embed/>
            </p:oleObj>
          </a:graphicData>
        </a:graphic>
      </p:graphicFrame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857488" y="3071810"/>
          <a:ext cx="3734537" cy="928694"/>
        </p:xfrm>
        <a:graphic>
          <a:graphicData uri="http://schemas.openxmlformats.org/presentationml/2006/ole">
            <p:oleObj spid="_x0000_s32772" name="Формула" r:id="rId4" imgW="1803400" imgH="444500" progId="Equation.3">
              <p:embed/>
            </p:oleObj>
          </a:graphicData>
        </a:graphic>
      </p:graphicFrame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214546" y="4143380"/>
          <a:ext cx="5038657" cy="1071570"/>
        </p:xfrm>
        <a:graphic>
          <a:graphicData uri="http://schemas.openxmlformats.org/presentationml/2006/ole">
            <p:oleObj spid="_x0000_s32775" name="Формула" r:id="rId5" imgW="2108200" imgH="444500" progId="Equation.3">
              <p:embed/>
            </p:oleObj>
          </a:graphicData>
        </a:graphic>
      </p:graphicFrame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2428860" y="5257816"/>
          <a:ext cx="4842590" cy="1243018"/>
        </p:xfrm>
        <a:graphic>
          <a:graphicData uri="http://schemas.openxmlformats.org/presentationml/2006/ole">
            <p:oleObj spid="_x0000_s32778" name="Формула" r:id="rId6" imgW="1778000" imgH="457200" progId="Equation.3">
              <p:embed/>
            </p:oleObj>
          </a:graphicData>
        </a:graphic>
      </p:graphicFrame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3214678" y="1142984"/>
          <a:ext cx="2647950" cy="566738"/>
        </p:xfrm>
        <a:graphic>
          <a:graphicData uri="http://schemas.openxmlformats.org/presentationml/2006/ole">
            <p:oleObj spid="_x0000_s32781" name="Формула" r:id="rId7" imgW="97776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>
            <a:normAutofit/>
          </a:bodyPr>
          <a:lstStyle/>
          <a:p>
            <a:r>
              <a:rPr lang="uk-UA" dirty="0" smtClean="0"/>
              <a:t>9. При якому значенні </a:t>
            </a:r>
            <a:r>
              <a:rPr lang="en-US" dirty="0" smtClean="0"/>
              <a:t>m</a:t>
            </a:r>
            <a:r>
              <a:rPr lang="uk-UA" dirty="0" smtClean="0"/>
              <a:t>  в квадратному рівнянні 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обидва корені рівні між собою?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357562"/>
            <a:ext cx="8401080" cy="2768601"/>
          </a:xfrm>
        </p:spPr>
        <p:txBody>
          <a:bodyPr/>
          <a:lstStyle/>
          <a:p>
            <a:r>
              <a:rPr lang="uk-UA" dirty="0" smtClean="0"/>
              <a:t>1)  4;</a:t>
            </a:r>
          </a:p>
          <a:p>
            <a:r>
              <a:rPr lang="uk-UA" dirty="0" smtClean="0"/>
              <a:t>2)  2;</a:t>
            </a:r>
          </a:p>
          <a:p>
            <a:r>
              <a:rPr lang="uk-UA" dirty="0" smtClean="0"/>
              <a:t>3)  таких значень не існує;</a:t>
            </a:r>
          </a:p>
          <a:p>
            <a:r>
              <a:rPr lang="uk-UA" dirty="0" smtClean="0"/>
              <a:t>4)  тут така відповідь відсутня</a:t>
            </a:r>
            <a:endParaRPr lang="ru-RU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263900" y="1785938"/>
          <a:ext cx="2544763" cy="566737"/>
        </p:xfrm>
        <a:graphic>
          <a:graphicData uri="http://schemas.openxmlformats.org/presentationml/2006/ole">
            <p:oleObj spid="_x0000_s33794" name="Формула" r:id="rId3" imgW="93960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24399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10. При яких значеннях </a:t>
            </a:r>
            <a:r>
              <a:rPr lang="en-US" dirty="0" smtClean="0"/>
              <a:t>m</a:t>
            </a:r>
            <a:r>
              <a:rPr lang="uk-UA" dirty="0" smtClean="0"/>
              <a:t> добуток коренів квадратного рівняння 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дорівнює нулю?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496"/>
            <a:ext cx="8329642" cy="3268667"/>
          </a:xfrm>
        </p:spPr>
        <p:txBody>
          <a:bodyPr/>
          <a:lstStyle/>
          <a:p>
            <a:r>
              <a:rPr lang="uk-UA" dirty="0" smtClean="0"/>
              <a:t>1) 3;</a:t>
            </a:r>
          </a:p>
          <a:p>
            <a:r>
              <a:rPr lang="uk-UA" dirty="0" smtClean="0"/>
              <a:t>2)  - 5;  3;</a:t>
            </a:r>
          </a:p>
          <a:p>
            <a:r>
              <a:rPr lang="uk-UA" dirty="0" smtClean="0"/>
              <a:t>3)  5;  - 3;</a:t>
            </a:r>
          </a:p>
          <a:p>
            <a:r>
              <a:rPr lang="uk-UA" dirty="0" smtClean="0"/>
              <a:t>4)  - 3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1571604" y="1500174"/>
          <a:ext cx="6500858" cy="664532"/>
        </p:xfrm>
        <a:graphic>
          <a:graphicData uri="http://schemas.openxmlformats.org/presentationml/2006/ole">
            <p:oleObj spid="_x0000_s34817" name="Формула" r:id="rId3" imgW="21463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uk-UA" dirty="0" smtClean="0"/>
              <a:t>за допомогою формули коренів квадратного рівняння;</a:t>
            </a: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uk-UA" dirty="0" smtClean="0"/>
              <a:t>за допомогою оберненої теореми </a:t>
            </a:r>
            <a:r>
              <a:rPr lang="uk-UA" dirty="0" err="1" smtClean="0"/>
              <a:t>Вієта</a:t>
            </a:r>
            <a:r>
              <a:rPr lang="uk-UA" dirty="0" smtClean="0"/>
              <a:t>;</a:t>
            </a: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uk-UA" dirty="0" smtClean="0"/>
              <a:t>розклавши на множники, використовуючи спосіб групування;</a:t>
            </a: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uk-UA" dirty="0" smtClean="0"/>
              <a:t>розклавши на множники, виділивши повний квадрат;</a:t>
            </a: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uk-UA" dirty="0" smtClean="0"/>
              <a:t>використавши графічний метод</a:t>
            </a:r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500042"/>
            <a:ext cx="4890177" cy="1027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Розподіл праці в  екіпажі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20000"/>
              </a:lnSpc>
              <a:buFont typeface="Wingdings" pitchFamily="2" charset="2"/>
              <a:buChar char="v"/>
            </a:pPr>
            <a:r>
              <a:rPr lang="uk-UA" dirty="0" smtClean="0"/>
              <a:t>Капітан</a:t>
            </a:r>
          </a:p>
          <a:p>
            <a:pPr>
              <a:lnSpc>
                <a:spcPct val="220000"/>
              </a:lnSpc>
              <a:buFont typeface="Wingdings" pitchFamily="2" charset="2"/>
              <a:buChar char="v"/>
            </a:pPr>
            <a:r>
              <a:rPr lang="uk-UA" dirty="0" smtClean="0"/>
              <a:t>Борт інженер</a:t>
            </a:r>
          </a:p>
          <a:p>
            <a:pPr>
              <a:lnSpc>
                <a:spcPct val="220000"/>
              </a:lnSpc>
              <a:buFont typeface="Wingdings" pitchFamily="2" charset="2"/>
              <a:buChar char="v"/>
            </a:pPr>
            <a:r>
              <a:rPr lang="uk-UA" dirty="0" smtClean="0"/>
              <a:t>Штурман</a:t>
            </a:r>
          </a:p>
          <a:p>
            <a:pPr>
              <a:lnSpc>
                <a:spcPct val="220000"/>
              </a:lnSpc>
              <a:buFont typeface="Wingdings" pitchFamily="2" charset="2"/>
              <a:buChar char="v"/>
            </a:pPr>
            <a:r>
              <a:rPr lang="uk-UA" dirty="0" smtClean="0"/>
              <a:t>Пілот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3571868" y="1714488"/>
            <a:ext cx="4786346" cy="857256"/>
          </a:xfrm>
          <a:prstGeom prst="wedgeRectCallout">
            <a:avLst>
              <a:gd name="adj1" fmla="val -63181"/>
              <a:gd name="adj2" fmla="val 25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Розв'язує одним із способів квадратне рівняння</a:t>
            </a:r>
            <a:endParaRPr lang="ru-RU" sz="2800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071934" y="2857496"/>
            <a:ext cx="4786346" cy="857256"/>
          </a:xfrm>
          <a:prstGeom prst="wedgeRectCallout">
            <a:avLst>
              <a:gd name="adj1" fmla="val -63181"/>
              <a:gd name="adj2" fmla="val 25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Допомагає капітану оформити розв'язок </a:t>
            </a:r>
            <a:endParaRPr lang="ru-RU" sz="2800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571868" y="4071942"/>
            <a:ext cx="4786346" cy="857256"/>
          </a:xfrm>
          <a:prstGeom prst="wedgeRectCallout">
            <a:avLst>
              <a:gd name="adj1" fmla="val -63181"/>
              <a:gd name="adj2" fmla="val 25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Визначає маршрут подорожі</a:t>
            </a:r>
            <a:endParaRPr lang="ru-RU" sz="2800" dirty="0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3571868" y="5143512"/>
            <a:ext cx="4786346" cy="857256"/>
          </a:xfrm>
          <a:prstGeom prst="wedgeRectCallout">
            <a:avLst>
              <a:gd name="adj1" fmla="val -63181"/>
              <a:gd name="adj2" fmla="val 25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Проходить тестування</a:t>
            </a:r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Рисунки\Чуда мира\Nature (150).JPG"/>
          <p:cNvPicPr>
            <a:picLocks noChangeAspect="1" noChangeArrowheads="1"/>
          </p:cNvPicPr>
          <p:nvPr/>
        </p:nvPicPr>
        <p:blipFill>
          <a:blip r:embed="rId2" cstate="print"/>
          <a:srcRect l="17750" t="14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Карта подорожі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6273225"/>
            <a:ext cx="30718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Пік </a:t>
            </a:r>
            <a:r>
              <a:rPr lang="uk-UA" sz="3200" b="1" dirty="0" err="1" smtClean="0">
                <a:solidFill>
                  <a:schemeClr val="bg1"/>
                </a:solidFill>
              </a:rPr>
              <a:t>Діофанта</a:t>
            </a:r>
            <a:r>
              <a:rPr lang="uk-UA" sz="3200" b="1" dirty="0" smtClean="0">
                <a:solidFill>
                  <a:schemeClr val="bg1"/>
                </a:solidFill>
              </a:rPr>
              <a:t>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55911" y="3143248"/>
            <a:ext cx="30880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Кратер Ньютона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428736"/>
            <a:ext cx="17908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Фізична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2928934"/>
            <a:ext cx="2969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Мис Піфагора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1643050"/>
            <a:ext cx="20958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Поетична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4500570"/>
            <a:ext cx="21364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Історична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uk-UA" b="1" i="1" dirty="0" smtClean="0"/>
              <a:t>Не бійтесь робити помилки. В більшості випадків, зроблені в житті помилки допомагають нам зрозуміти межі своїх можливостей. І на кінець представляють собою той найбільш цінний досвід, який ми придбали по дорозі.  </a:t>
            </a:r>
            <a:endParaRPr lang="ru-RU" dirty="0" smtClean="0"/>
          </a:p>
          <a:p>
            <a:pPr algn="r">
              <a:buNone/>
            </a:pPr>
            <a:r>
              <a:rPr lang="uk-UA" dirty="0" smtClean="0"/>
              <a:t>Д. </a:t>
            </a:r>
            <a:r>
              <a:rPr lang="uk-UA" dirty="0" err="1" smtClean="0"/>
              <a:t>Пойа</a:t>
            </a:r>
            <a:r>
              <a:rPr lang="uk-UA" dirty="0" smtClean="0"/>
              <a:t>  </a:t>
            </a:r>
            <a:endParaRPr lang="ru-RU" dirty="0" smtClean="0"/>
          </a:p>
          <a:p>
            <a:r>
              <a:rPr lang="uk-UA" b="1" i="1" dirty="0" smtClean="0"/>
              <a:t>Майбутній математик як і кожна людина вчиться за допомогою практики. </a:t>
            </a:r>
            <a:endParaRPr lang="ru-RU" dirty="0" smtClean="0"/>
          </a:p>
          <a:p>
            <a:pPr algn="r">
              <a:buNone/>
            </a:pPr>
            <a:r>
              <a:rPr lang="uk-UA" dirty="0" smtClean="0"/>
              <a:t>Д. </a:t>
            </a:r>
            <a:r>
              <a:rPr lang="uk-UA" dirty="0" err="1" smtClean="0"/>
              <a:t>Пойа</a:t>
            </a:r>
            <a:r>
              <a:rPr lang="uk-UA" dirty="0" smtClean="0"/>
              <a:t> </a:t>
            </a:r>
            <a:endParaRPr lang="ru-RU" dirty="0" smtClean="0"/>
          </a:p>
          <a:p>
            <a:r>
              <a:rPr lang="uk-UA" b="1" i="1" dirty="0" smtClean="0"/>
              <a:t>При розв’язуванні складних рівнянь потрібно знайти спосіб привести їх до більш простих</a:t>
            </a:r>
            <a:endParaRPr lang="ru-RU" dirty="0" smtClean="0"/>
          </a:p>
          <a:p>
            <a:pPr algn="r">
              <a:buNone/>
            </a:pPr>
            <a:r>
              <a:rPr lang="uk-UA" dirty="0" smtClean="0"/>
              <a:t>Ф. </a:t>
            </a:r>
            <a:r>
              <a:rPr lang="uk-UA" dirty="0" err="1" smtClean="0"/>
              <a:t>Вієт</a:t>
            </a:r>
            <a:r>
              <a:rPr lang="uk-UA" dirty="0" smtClean="0"/>
              <a:t>                                                                                             </a:t>
            </a:r>
            <a:endParaRPr lang="ru-RU" dirty="0" smtClean="0"/>
          </a:p>
          <a:p>
            <a:r>
              <a:rPr lang="uk-UA" b="1" i="1" dirty="0" smtClean="0"/>
              <a:t>Де є бажання, знайдеться і шлях</a:t>
            </a:r>
            <a:endParaRPr lang="ru-RU" dirty="0" smtClean="0"/>
          </a:p>
          <a:p>
            <a:pPr algn="r">
              <a:buNone/>
            </a:pPr>
            <a:r>
              <a:rPr lang="uk-UA" dirty="0" smtClean="0"/>
              <a:t>Д. </a:t>
            </a:r>
            <a:r>
              <a:rPr lang="uk-UA" dirty="0" err="1" smtClean="0"/>
              <a:t>Пойа</a:t>
            </a:r>
            <a:r>
              <a:rPr lang="uk-UA" dirty="0" smtClean="0"/>
              <a:t> </a:t>
            </a:r>
            <a:endParaRPr lang="ru-RU" dirty="0" smtClean="0"/>
          </a:p>
          <a:p>
            <a:r>
              <a:rPr lang="uk-UA" b="1" i="1" dirty="0" smtClean="0"/>
              <a:t>Математику не можливо вивчати спостерігаючи як це робить сусід.</a:t>
            </a:r>
            <a:endParaRPr lang="ru-RU" dirty="0" smtClean="0"/>
          </a:p>
          <a:p>
            <a:pPr algn="r">
              <a:buNone/>
            </a:pPr>
            <a:r>
              <a:rPr lang="uk-UA" dirty="0" err="1" smtClean="0"/>
              <a:t>Нівен</a:t>
            </a:r>
            <a:r>
              <a:rPr lang="uk-UA" dirty="0" smtClean="0"/>
              <a:t> </a:t>
            </a:r>
            <a:r>
              <a:rPr lang="uk-UA" b="1" dirty="0" smtClean="0"/>
              <a:t> </a:t>
            </a:r>
            <a:endParaRPr lang="ru-RU" dirty="0" smtClean="0"/>
          </a:p>
          <a:p>
            <a:r>
              <a:rPr lang="uk-UA" b="1" i="1" dirty="0" smtClean="0"/>
              <a:t>Пам’ятайте, якщо Ви бажаєте навчитись плавати, то сміливо заходьте в воду, а якщо бажаєте навчитись розв’язувати рівняння, то розв’язуйте їх.</a:t>
            </a:r>
            <a:endParaRPr lang="ru-RU" dirty="0" smtClean="0"/>
          </a:p>
          <a:p>
            <a:pPr algn="r">
              <a:buNone/>
            </a:pPr>
            <a:r>
              <a:rPr lang="uk-UA" dirty="0" smtClean="0"/>
              <a:t>Д. </a:t>
            </a:r>
            <a:r>
              <a:rPr lang="uk-UA" dirty="0" err="1" smtClean="0"/>
              <a:t>Пойа</a:t>
            </a:r>
            <a:r>
              <a:rPr lang="uk-UA" dirty="0" smtClean="0"/>
              <a:t> </a:t>
            </a:r>
            <a:endParaRPr lang="ru-RU" dirty="0" smtClean="0"/>
          </a:p>
        </p:txBody>
      </p:sp>
    </p:spTree>
  </p:cSld>
  <p:clrMapOvr>
    <a:masterClrMapping/>
  </p:clrMapOvr>
  <p:transition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Мета уроку: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5749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uk-UA" dirty="0" smtClean="0"/>
              <a:t>Систематизувати знання про розв'язування квадратних рівнянь та застосування їх до розв'язку прикладних задач;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Розвивати варіативне мислення, обчислювальні навички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4500570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uk-UA" b="1" i="1" dirty="0" smtClean="0">
                <a:solidFill>
                  <a:schemeClr val="tx1"/>
                </a:solidFill>
              </a:rPr>
              <a:t>Мені постійно доводиться ділити свій час між рівняннями і політикою,</a:t>
            </a:r>
          </a:p>
          <a:p>
            <a:r>
              <a:rPr lang="uk-UA" b="1" i="1" dirty="0" smtClean="0">
                <a:solidFill>
                  <a:schemeClr val="tx1"/>
                </a:solidFill>
              </a:rPr>
              <a:t> але перевагу я віддаю рівнянням, </a:t>
            </a:r>
          </a:p>
          <a:p>
            <a:r>
              <a:rPr lang="uk-UA" b="1" i="1" dirty="0" smtClean="0">
                <a:solidFill>
                  <a:schemeClr val="tx1"/>
                </a:solidFill>
              </a:rPr>
              <a:t>так як політика змінна, а рівняння вічні</a:t>
            </a:r>
            <a:endParaRPr lang="ru-RU" b="1" i="1" dirty="0">
              <a:solidFill>
                <a:schemeClr val="tx1"/>
              </a:solidFill>
            </a:endParaRPr>
          </a:p>
        </p:txBody>
      </p:sp>
      <p:pic>
        <p:nvPicPr>
          <p:cNvPr id="19458" name="Picture 2" descr="http://www.google.com.ua/images?q=tbn:ANd9GcSySQ3Inz9H3nEhC7JTkjbRckobqQH9nmhMhGP-w_sNajY4NVKd5J6_ED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500042"/>
            <a:ext cx="6072230" cy="37827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072198" y="6072206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А. </a:t>
            </a:r>
            <a:r>
              <a:rPr lang="uk-UA" sz="2000" dirty="0" err="1" smtClean="0"/>
              <a:t>Енштейн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планеты\Космос\misty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5784" y="4714884"/>
            <a:ext cx="9644130" cy="2357454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Увага! Увага! Планета МІФ запрошує учнів </a:t>
            </a:r>
            <a:br>
              <a:rPr lang="uk-UA" sz="3600" dirty="0" smtClean="0">
                <a:solidFill>
                  <a:schemeClr val="bg1"/>
                </a:solidFill>
              </a:rPr>
            </a:br>
            <a:r>
              <a:rPr lang="uk-UA" sz="3600" dirty="0" smtClean="0">
                <a:solidFill>
                  <a:schemeClr val="bg1"/>
                </a:solidFill>
              </a:rPr>
              <a:t>8 класу в заочну мандрівку. Вас чекає багато цікавого, але щоб вирушити в подорож, потрібно взяти з собою поклажу – знання.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7246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 Серед наведених рівнянь виберіть квадратне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143240" y="1571612"/>
          <a:ext cx="2857520" cy="1071570"/>
        </p:xfrm>
        <a:graphic>
          <a:graphicData uri="http://schemas.openxmlformats.org/presentationml/2006/ole">
            <p:oleObj spid="_x0000_s1025" name="Формула" r:id="rId3" imgW="1066337" imgH="393529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071802" y="2714620"/>
          <a:ext cx="2786082" cy="1044781"/>
        </p:xfrm>
        <a:graphic>
          <a:graphicData uri="http://schemas.openxmlformats.org/presentationml/2006/ole">
            <p:oleObj spid="_x0000_s1027" name="Формула" r:id="rId4" imgW="1066337" imgH="393529" progId="Equation.3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60249" y="3714752"/>
          <a:ext cx="2983387" cy="1080192"/>
        </p:xfrm>
        <a:graphic>
          <a:graphicData uri="http://schemas.openxmlformats.org/presentationml/2006/ole">
            <p:oleObj spid="_x0000_s1029" name="Формула" r:id="rId5" imgW="1104900" imgH="393700" progId="Equation.3">
              <p:embed/>
            </p:oleObj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143240" y="4857760"/>
          <a:ext cx="3000396" cy="1016263"/>
        </p:xfrm>
        <a:graphic>
          <a:graphicData uri="http://schemas.openxmlformats.org/presentationml/2006/ole">
            <p:oleObj spid="_x0000_s1031" name="Формула" r:id="rId6" imgW="1180588" imgH="393529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2.Виберіть повне квадратне рівняння</a:t>
            </a: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3286116" y="1607724"/>
          <a:ext cx="2571768" cy="678268"/>
        </p:xfrm>
        <a:graphic>
          <a:graphicData uri="http://schemas.openxmlformats.org/presentationml/2006/ole">
            <p:oleObj spid="_x0000_s26625" name="Формула" r:id="rId3" imgW="863225" imgH="228501" progId="Equation.3">
              <p:embed/>
            </p:oleObj>
          </a:graphicData>
        </a:graphic>
      </p:graphicFrame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3286116" y="2375289"/>
          <a:ext cx="2786082" cy="696521"/>
        </p:xfrm>
        <a:graphic>
          <a:graphicData uri="http://schemas.openxmlformats.org/presentationml/2006/ole">
            <p:oleObj spid="_x0000_s26628" name="Формула" r:id="rId4" imgW="914400" imgH="228600" progId="Equation.3">
              <p:embed/>
            </p:oleObj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3240192" y="3106564"/>
          <a:ext cx="3117758" cy="1179692"/>
        </p:xfrm>
        <a:graphic>
          <a:graphicData uri="http://schemas.openxmlformats.org/presentationml/2006/ole">
            <p:oleObj spid="_x0000_s26631" name="Формула" r:id="rId5" imgW="1054100" imgH="393700" progId="Equation.3">
              <p:embed/>
            </p:oleObj>
          </a:graphicData>
        </a:graphic>
      </p:graphicFrame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3286117" y="4481525"/>
          <a:ext cx="3000395" cy="733425"/>
        </p:xfrm>
        <a:graphic>
          <a:graphicData uri="http://schemas.openxmlformats.org/presentationml/2006/ole">
            <p:oleObj spid="_x0000_s26633" name="Формула" r:id="rId6" imgW="863225" imgH="203112" progId="Equation.3">
              <p:embed/>
            </p:oleObj>
          </a:graphicData>
        </a:graphic>
      </p:graphicFrame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3. Серед яких відповідей можуть бути корені даного рівняння</a:t>
            </a:r>
            <a:endParaRPr lang="ru-RU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3357554" y="1500174"/>
          <a:ext cx="2214578" cy="580009"/>
        </p:xfrm>
        <a:graphic>
          <a:graphicData uri="http://schemas.openxmlformats.org/presentationml/2006/ole">
            <p:oleObj spid="_x0000_s27649" name="Формула" r:id="rId3" imgW="799753" imgH="203112" progId="Equation.3">
              <p:embed/>
            </p:oleObj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142976" y="2214554"/>
          <a:ext cx="2928958" cy="685500"/>
        </p:xfrm>
        <a:graphic>
          <a:graphicData uri="http://schemas.openxmlformats.org/presentationml/2006/ole">
            <p:oleObj spid="_x0000_s27651" name="Формула" r:id="rId4" imgW="1002865" imgH="215806" progId="Equation.3">
              <p:embed/>
            </p:oleObj>
          </a:graphicData>
        </a:graphic>
      </p:graphicFrame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065940" y="2942294"/>
          <a:ext cx="3291746" cy="701020"/>
        </p:xfrm>
        <a:graphic>
          <a:graphicData uri="http://schemas.openxmlformats.org/presentationml/2006/ole">
            <p:oleObj spid="_x0000_s27654" name="Формула" r:id="rId5" imgW="1028254" imgH="215806" progId="Equation.3">
              <p:embed/>
            </p:oleObj>
          </a:graphicData>
        </a:graphic>
      </p:graphicFrame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1142976" y="3643314"/>
          <a:ext cx="4103716" cy="785818"/>
        </p:xfrm>
        <a:graphic>
          <a:graphicData uri="http://schemas.openxmlformats.org/presentationml/2006/ole">
            <p:oleObj spid="_x0000_s27657" name="Формула" r:id="rId6" imgW="1345616" imgH="25389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42976" y="4500570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4)  Коренів </a:t>
            </a:r>
            <a:r>
              <a:rPr lang="uk-UA" sz="3200" dirty="0" smtClean="0"/>
              <a:t>не має</a:t>
            </a: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dirty="0" smtClean="0"/>
              <a:t>4. Серед яких відповідей можуть бути корені рівняння                   ?</a:t>
            </a:r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5143504" y="857232"/>
          <a:ext cx="2163916" cy="566740"/>
        </p:xfrm>
        <a:graphic>
          <a:graphicData uri="http://schemas.openxmlformats.org/presentationml/2006/ole">
            <p:oleObj spid="_x0000_s28673" name="Формула" r:id="rId3" imgW="799753" imgH="203112" progId="Equation.3">
              <p:embed/>
            </p:oleObj>
          </a:graphicData>
        </a:graphic>
      </p:graphicFrame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1857356" y="2318649"/>
          <a:ext cx="2786082" cy="610285"/>
        </p:xfrm>
        <a:graphic>
          <a:graphicData uri="http://schemas.openxmlformats.org/presentationml/2006/ole">
            <p:oleObj spid="_x0000_s28675" name="Формула" r:id="rId4" imgW="1002865" imgH="215806" progId="Equation.3">
              <p:embed/>
            </p:oleObj>
          </a:graphicData>
        </a:graphic>
      </p:graphicFrame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744926" y="3143248"/>
          <a:ext cx="3041388" cy="647703"/>
        </p:xfrm>
        <a:graphic>
          <a:graphicData uri="http://schemas.openxmlformats.org/presentationml/2006/ole">
            <p:oleObj spid="_x0000_s28678" name="Формула" r:id="rId5" imgW="1028254" imgH="215806" progId="Equation.3">
              <p:embed/>
            </p:oleObj>
          </a:graphicData>
        </a:graphic>
      </p:graphicFrame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714480" y="4000504"/>
          <a:ext cx="4103716" cy="785818"/>
        </p:xfrm>
        <a:graphic>
          <a:graphicData uri="http://schemas.openxmlformats.org/presentationml/2006/ole">
            <p:oleObj spid="_x0000_s28681" name="Формула" r:id="rId6" imgW="1345616" imgH="25389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714480" y="5143512"/>
            <a:ext cx="371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4)  Коренів </a:t>
            </a:r>
            <a:r>
              <a:rPr lang="uk-UA" sz="3200" dirty="0" smtClean="0"/>
              <a:t>не має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dirty="0" smtClean="0"/>
              <a:t>5. Укажіть пару чисел яка є коренем рівняння</a:t>
            </a:r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2714612" y="785794"/>
          <a:ext cx="2786083" cy="567535"/>
        </p:xfrm>
        <a:graphic>
          <a:graphicData uri="http://schemas.openxmlformats.org/presentationml/2006/ole">
            <p:oleObj spid="_x0000_s29697" name="Формула" r:id="rId3" imgW="1028254" imgH="203112" progId="Equation.3">
              <p:embed/>
            </p:oleObj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785918" y="2428868"/>
          <a:ext cx="1821668" cy="1214446"/>
        </p:xfrm>
        <a:graphic>
          <a:graphicData uri="http://schemas.openxmlformats.org/presentationml/2006/ole">
            <p:oleObj spid="_x0000_s29699" name="Формула" r:id="rId4" imgW="596641" imgH="393529" progId="Equation.3">
              <p:embed/>
            </p:oleObj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571604" y="4143380"/>
          <a:ext cx="2418686" cy="1285884"/>
        </p:xfrm>
        <a:graphic>
          <a:graphicData uri="http://schemas.openxmlformats.org/presentationml/2006/ole">
            <p:oleObj spid="_x0000_s29701" name="Формула" r:id="rId5" imgW="748975" imgH="393529" progId="Equation.3">
              <p:embed/>
            </p:oleObj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5786446" y="2571744"/>
          <a:ext cx="1714512" cy="1107839"/>
        </p:xfrm>
        <a:graphic>
          <a:graphicData uri="http://schemas.openxmlformats.org/presentationml/2006/ole">
            <p:oleObj spid="_x0000_s29703" name="Формула" r:id="rId6" imgW="622030" imgH="393529" progId="Equation.3">
              <p:embed/>
            </p:oleObj>
          </a:graphicData>
        </a:graphic>
      </p:graphicFrame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5857884" y="3973546"/>
          <a:ext cx="1643074" cy="1302058"/>
        </p:xfrm>
        <a:graphic>
          <a:graphicData uri="http://schemas.openxmlformats.org/presentationml/2006/ole">
            <p:oleObj spid="_x0000_s29705" name="Формула" r:id="rId7" imgW="507780" imgH="393529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333</Words>
  <Application>Microsoft Office PowerPoint</Application>
  <PresentationFormat>Экран (4:3)</PresentationFormat>
  <Paragraphs>70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Подорож на планету МІФ,  або все про квадратні рівняння</vt:lpstr>
      <vt:lpstr>Мета уроку:</vt:lpstr>
      <vt:lpstr>Слайд 3</vt:lpstr>
      <vt:lpstr>Увага! Увага! Планета МІФ запрошує учнів  8 класу в заочну мандрівку. Вас чекає багато цікавого, але щоб вирушити в подорож, потрібно взяти з собою поклажу – знання.</vt:lpstr>
      <vt:lpstr>1. Серед наведених рівнянь виберіть квадратне</vt:lpstr>
      <vt:lpstr>2.Виберіть повне квадратне рівняння</vt:lpstr>
      <vt:lpstr>3. Серед яких відповідей можуть бути корені даного рівняння</vt:lpstr>
      <vt:lpstr>4. Серед яких відповідей можуть бути корені рівняння                   ?</vt:lpstr>
      <vt:lpstr>5. Укажіть пару чисел яка є коренем рівняння</vt:lpstr>
      <vt:lpstr>6. Скільки коренів має рівняння                                  ?</vt:lpstr>
      <vt:lpstr>7. Яке з рівнянь має корені          ?</vt:lpstr>
      <vt:lpstr>8.За якою формулою не можна знайти корені квадратного рівняння                          ?</vt:lpstr>
      <vt:lpstr>9. При якому значенні m  в квадратному рівнянні   обидва корені рівні між собою?</vt:lpstr>
      <vt:lpstr>10. При яких значеннях m добуток коренів квадратного рівняння   дорівнює нулю?</vt:lpstr>
      <vt:lpstr>Слайд 15</vt:lpstr>
      <vt:lpstr>Розподіл праці в  екіпажі</vt:lpstr>
      <vt:lpstr>Карта подорожі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35</cp:revision>
  <dcterms:modified xsi:type="dcterms:W3CDTF">2013-09-02T19:15:50Z</dcterms:modified>
</cp:coreProperties>
</file>