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4" r:id="rId4"/>
    <p:sldId id="286" r:id="rId5"/>
    <p:sldId id="260" r:id="rId6"/>
    <p:sldId id="262" r:id="rId7"/>
    <p:sldId id="261" r:id="rId8"/>
    <p:sldId id="263" r:id="rId9"/>
    <p:sldId id="285" r:id="rId10"/>
    <p:sldId id="257" r:id="rId11"/>
    <p:sldId id="265" r:id="rId12"/>
    <p:sldId id="266" r:id="rId13"/>
    <p:sldId id="258" r:id="rId14"/>
    <p:sldId id="259" r:id="rId15"/>
    <p:sldId id="267" r:id="rId16"/>
    <p:sldId id="264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80" r:id="rId29"/>
    <p:sldId id="281" r:id="rId30"/>
    <p:sldId id="278" r:id="rId31"/>
    <p:sldId id="282" r:id="rId3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E2E07-FC88-4FB8-88BC-8833503C4182}" type="datetimeFigureOut">
              <a:rPr lang="uk-UA" smtClean="0"/>
              <a:pPr/>
              <a:t>23.04.2014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8A9C1-65EA-4CC3-BFB1-28E13D7FAC3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E2E07-FC88-4FB8-88BC-8833503C4182}" type="datetimeFigureOut">
              <a:rPr lang="uk-UA" smtClean="0"/>
              <a:pPr/>
              <a:t>23.04.2014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8A9C1-65EA-4CC3-BFB1-28E13D7FAC3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E2E07-FC88-4FB8-88BC-8833503C4182}" type="datetimeFigureOut">
              <a:rPr lang="uk-UA" smtClean="0"/>
              <a:pPr/>
              <a:t>23.04.2014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8A9C1-65EA-4CC3-BFB1-28E13D7FAC3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E2E07-FC88-4FB8-88BC-8833503C4182}" type="datetimeFigureOut">
              <a:rPr lang="uk-UA" smtClean="0"/>
              <a:pPr/>
              <a:t>23.04.2014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8A9C1-65EA-4CC3-BFB1-28E13D7FAC3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E2E07-FC88-4FB8-88BC-8833503C4182}" type="datetimeFigureOut">
              <a:rPr lang="uk-UA" smtClean="0"/>
              <a:pPr/>
              <a:t>23.04.2014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8A9C1-65EA-4CC3-BFB1-28E13D7FAC3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E2E07-FC88-4FB8-88BC-8833503C4182}" type="datetimeFigureOut">
              <a:rPr lang="uk-UA" smtClean="0"/>
              <a:pPr/>
              <a:t>23.04.2014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8A9C1-65EA-4CC3-BFB1-28E13D7FAC3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E2E07-FC88-4FB8-88BC-8833503C4182}" type="datetimeFigureOut">
              <a:rPr lang="uk-UA" smtClean="0"/>
              <a:pPr/>
              <a:t>23.04.2014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8A9C1-65EA-4CC3-BFB1-28E13D7FAC3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E2E07-FC88-4FB8-88BC-8833503C4182}" type="datetimeFigureOut">
              <a:rPr lang="uk-UA" smtClean="0"/>
              <a:pPr/>
              <a:t>23.04.2014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8A9C1-65EA-4CC3-BFB1-28E13D7FAC3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E2E07-FC88-4FB8-88BC-8833503C4182}" type="datetimeFigureOut">
              <a:rPr lang="uk-UA" smtClean="0"/>
              <a:pPr/>
              <a:t>23.04.2014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8A9C1-65EA-4CC3-BFB1-28E13D7FAC3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E2E07-FC88-4FB8-88BC-8833503C4182}" type="datetimeFigureOut">
              <a:rPr lang="uk-UA" smtClean="0"/>
              <a:pPr/>
              <a:t>23.04.2014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8A9C1-65EA-4CC3-BFB1-28E13D7FAC3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E2E07-FC88-4FB8-88BC-8833503C4182}" type="datetimeFigureOut">
              <a:rPr lang="uk-UA" smtClean="0"/>
              <a:pPr/>
              <a:t>23.04.2014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8A9C1-65EA-4CC3-BFB1-28E13D7FAC3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37E2E07-FC88-4FB8-88BC-8833503C4182}" type="datetimeFigureOut">
              <a:rPr lang="uk-UA" smtClean="0"/>
              <a:pPr/>
              <a:t>23.04.2014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AD8A9C1-65EA-4CC3-BFB1-28E13D7FAC3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0"/>
            <a:ext cx="7416824" cy="5301208"/>
          </a:xfrm>
        </p:spPr>
        <p:txBody>
          <a:bodyPr>
            <a:normAutofit/>
          </a:bodyPr>
          <a:lstStyle/>
          <a:p>
            <a:r>
              <a:rPr lang="uk-UA" dirty="0" smtClean="0"/>
              <a:t>Числівник як частина мови. </a:t>
            </a:r>
            <a:r>
              <a:rPr lang="ru-RU" b="1" dirty="0" err="1" smtClean="0"/>
              <a:t>Розряди</a:t>
            </a:r>
            <a:r>
              <a:rPr lang="ru-RU" b="1" dirty="0" smtClean="0"/>
              <a:t> </a:t>
            </a:r>
            <a:r>
              <a:rPr lang="ru-RU" b="1" dirty="0" err="1" smtClean="0"/>
              <a:t>числівників</a:t>
            </a:r>
            <a:r>
              <a:rPr lang="ru-RU" b="1" dirty="0" smtClean="0"/>
              <a:t> за </a:t>
            </a:r>
            <a:r>
              <a:rPr lang="ru-RU" b="1" dirty="0" err="1" smtClean="0"/>
              <a:t>значенням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граматичними</a:t>
            </a:r>
            <a:r>
              <a:rPr lang="ru-RU" b="1" dirty="0" smtClean="0"/>
              <a:t> </a:t>
            </a:r>
            <a:r>
              <a:rPr lang="ru-RU" b="1" dirty="0" err="1" smtClean="0"/>
              <a:t>ознаками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5364088" y="4509120"/>
            <a:ext cx="2851408" cy="1842560"/>
          </a:xfrm>
        </p:spPr>
        <p:txBody>
          <a:bodyPr/>
          <a:lstStyle/>
          <a:p>
            <a:r>
              <a:rPr lang="uk-UA" dirty="0" smtClean="0"/>
              <a:t>Виконала:</a:t>
            </a:r>
          </a:p>
          <a:p>
            <a:r>
              <a:rPr lang="uk-UA" dirty="0" smtClean="0"/>
              <a:t>Олена Лісова  </a:t>
            </a:r>
          </a:p>
          <a:p>
            <a:endParaRPr lang="uk-UA" dirty="0"/>
          </a:p>
        </p:txBody>
      </p:sp>
      <p:pic>
        <p:nvPicPr>
          <p:cNvPr id="4" name="Рисунок 3" descr="1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17455"/>
            <a:ext cx="1354832" cy="1350961"/>
          </a:xfrm>
          <a:prstGeom prst="rect">
            <a:avLst/>
          </a:prstGeom>
        </p:spPr>
      </p:pic>
      <p:pic>
        <p:nvPicPr>
          <p:cNvPr id="5" name="Рисунок 4" descr="1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797152"/>
            <a:ext cx="1850110" cy="1844824"/>
          </a:xfrm>
          <a:prstGeom prst="rect">
            <a:avLst/>
          </a:prstGeom>
        </p:spPr>
      </p:pic>
      <p:pic>
        <p:nvPicPr>
          <p:cNvPr id="6" name="Рисунок 5" descr="1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1705681" cy="170080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764704"/>
            <a:ext cx="7818072" cy="5483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/>
              <a:t>Числівники — найпізніша за </a:t>
            </a:r>
            <a:r>
              <a:rPr lang="uk-UA" dirty="0" smtClean="0"/>
              <a:t>часом </a:t>
            </a:r>
            <a:r>
              <a:rPr lang="uk-UA" dirty="0"/>
              <a:t>утворення частина мови. У </a:t>
            </a:r>
            <a:r>
              <a:rPr lang="uk-UA" dirty="0" err="1"/>
              <a:t>давньорус</a:t>
            </a:r>
            <a:r>
              <a:rPr lang="uk-UA" dirty="0"/>
              <a:t>. </a:t>
            </a:r>
            <a:r>
              <a:rPr lang="uk-UA" dirty="0" smtClean="0"/>
              <a:t>мові </a:t>
            </a:r>
            <a:r>
              <a:rPr lang="uk-UA" b="1" dirty="0">
                <a:solidFill>
                  <a:srgbClr val="FF0000"/>
                </a:solidFill>
              </a:rPr>
              <a:t>кількісні слова входили до складу  </a:t>
            </a:r>
            <a:r>
              <a:rPr lang="uk-UA" b="1" dirty="0" smtClean="0">
                <a:solidFill>
                  <a:srgbClr val="FF0000"/>
                </a:solidFill>
              </a:rPr>
              <a:t>прикметників </a:t>
            </a:r>
            <a:r>
              <a:rPr lang="uk-UA" b="1" dirty="0">
                <a:solidFill>
                  <a:srgbClr val="FF0000"/>
                </a:solidFill>
              </a:rPr>
              <a:t>або іменників </a:t>
            </a:r>
            <a:r>
              <a:rPr lang="uk-UA" dirty="0"/>
              <a:t>з усіма типовими для </a:t>
            </a:r>
            <a:r>
              <a:rPr lang="uk-UA" dirty="0" smtClean="0"/>
              <a:t>них формами</a:t>
            </a:r>
            <a:r>
              <a:rPr lang="uk-UA" dirty="0"/>
              <a:t>. </a:t>
            </a:r>
            <a:r>
              <a:rPr lang="uk-UA" dirty="0" err="1"/>
              <a:t>Давньорус</a:t>
            </a:r>
            <a:r>
              <a:rPr lang="uk-UA" dirty="0"/>
              <a:t>. слова </a:t>
            </a:r>
            <a:r>
              <a:rPr lang="uk-UA" dirty="0" err="1"/>
              <a:t>одинъ</a:t>
            </a:r>
            <a:r>
              <a:rPr lang="uk-UA" dirty="0"/>
              <a:t>, </a:t>
            </a:r>
            <a:r>
              <a:rPr lang="uk-UA" dirty="0" err="1" smtClean="0"/>
              <a:t>дъва</a:t>
            </a:r>
            <a:r>
              <a:rPr lang="uk-UA" dirty="0" smtClean="0"/>
              <a:t>, </a:t>
            </a:r>
            <a:r>
              <a:rPr lang="uk-UA" dirty="0" err="1" smtClean="0"/>
              <a:t>трые</a:t>
            </a:r>
            <a:r>
              <a:rPr lang="uk-UA" dirty="0"/>
              <a:t>, </a:t>
            </a:r>
            <a:r>
              <a:rPr lang="uk-UA" dirty="0" err="1"/>
              <a:t>четыре</a:t>
            </a:r>
            <a:r>
              <a:rPr lang="uk-UA" dirty="0"/>
              <a:t> були короткими прикметниками, </a:t>
            </a:r>
            <a:r>
              <a:rPr lang="uk-UA" dirty="0" smtClean="0"/>
              <a:t>а </a:t>
            </a:r>
            <a:r>
              <a:rPr lang="uk-UA" dirty="0" err="1" smtClean="0"/>
              <a:t>шать</a:t>
            </a:r>
            <a:r>
              <a:rPr lang="uk-UA" dirty="0" smtClean="0"/>
              <a:t>, </a:t>
            </a:r>
            <a:r>
              <a:rPr lang="uk-UA" dirty="0" err="1" smtClean="0"/>
              <a:t>десшть</a:t>
            </a:r>
            <a:r>
              <a:rPr lang="uk-UA" dirty="0"/>
              <a:t>, </a:t>
            </a:r>
            <a:r>
              <a:rPr lang="uk-UA" dirty="0" err="1"/>
              <a:t>сорокъ</a:t>
            </a:r>
            <a:r>
              <a:rPr lang="uk-UA" dirty="0"/>
              <a:t>, </a:t>
            </a:r>
            <a:r>
              <a:rPr lang="uk-UA" dirty="0" err="1"/>
              <a:t>съто</a:t>
            </a:r>
            <a:r>
              <a:rPr lang="uk-UA" dirty="0"/>
              <a:t>, </a:t>
            </a:r>
            <a:r>
              <a:rPr lang="uk-UA" dirty="0" err="1"/>
              <a:t>тысгача</a:t>
            </a:r>
            <a:r>
              <a:rPr lang="uk-UA" dirty="0"/>
              <a:t> з </a:t>
            </a:r>
            <a:r>
              <a:rPr lang="uk-UA" dirty="0" err="1" smtClean="0"/>
              <a:t>грамат</a:t>
            </a:r>
            <a:r>
              <a:rPr lang="uk-UA" dirty="0"/>
              <a:t>. боку функціонували як іменники. </a:t>
            </a:r>
            <a:r>
              <a:rPr lang="uk-UA" dirty="0" smtClean="0"/>
              <a:t>(ЕУМ)</a:t>
            </a:r>
            <a:endParaRPr lang="uk-UA" dirty="0"/>
          </a:p>
        </p:txBody>
      </p:sp>
      <p:pic>
        <p:nvPicPr>
          <p:cNvPr id="4" name="Рисунок 3" descr="image0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301208"/>
            <a:ext cx="1513981" cy="132819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Систему числівників українська мова в основному </a:t>
            </a:r>
            <a:r>
              <a:rPr lang="uk-UA" b="1" dirty="0" smtClean="0">
                <a:solidFill>
                  <a:srgbClr val="FF0000"/>
                </a:solidFill>
              </a:rPr>
              <a:t>успадкувала від давньоруської</a:t>
            </a:r>
            <a:r>
              <a:rPr lang="uk-UA" dirty="0" smtClean="0"/>
              <a:t>, однак для одиниць вищого розряду давньоруська мова </a:t>
            </a:r>
            <a:r>
              <a:rPr lang="uk-UA" b="1" dirty="0" smtClean="0">
                <a:solidFill>
                  <a:srgbClr val="FF0000"/>
                </a:solidFill>
              </a:rPr>
              <a:t>мала свої назви</a:t>
            </a:r>
            <a:r>
              <a:rPr lang="uk-UA" dirty="0" smtClean="0"/>
              <a:t>: 10 000 – тьма, 100 000 -  легіон, 1 000 000 – </a:t>
            </a:r>
            <a:r>
              <a:rPr lang="uk-UA" dirty="0" err="1" smtClean="0"/>
              <a:t>леодр</a:t>
            </a:r>
            <a:r>
              <a:rPr lang="uk-UA" dirty="0" smtClean="0"/>
              <a:t>, 10 000 000 – ворон, 100 000 000 – колода.</a:t>
            </a:r>
            <a:endParaRPr lang="uk-UA" dirty="0"/>
          </a:p>
        </p:txBody>
      </p:sp>
      <p:pic>
        <p:nvPicPr>
          <p:cNvPr id="4" name="Рисунок 3" descr="133166219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869160"/>
            <a:ext cx="2146126" cy="150228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Слова, що позначають числа, </a:t>
            </a:r>
            <a:r>
              <a:rPr lang="uk-UA" b="1" dirty="0" smtClean="0">
                <a:solidFill>
                  <a:srgbClr val="FF0000"/>
                </a:solidFill>
              </a:rPr>
              <a:t>збиралися поступово з різних частин мови</a:t>
            </a:r>
            <a:r>
              <a:rPr lang="uk-UA" dirty="0" smtClean="0"/>
              <a:t>. Так, числівники один, два, три, чотири – за походженням прикметники. Усі вони узгоджувалися за родом, числом і відмінком з іменниками, при яких вони стояли. Інші числівники – іменникового походження. (Пономарів О. Д.)</a:t>
            </a:r>
            <a:endParaRPr lang="uk-UA" dirty="0"/>
          </a:p>
        </p:txBody>
      </p:sp>
      <p:pic>
        <p:nvPicPr>
          <p:cNvPr id="4" name="Рисунок 3" descr="Scan10001-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1950720" cy="108204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/>
              <a:t>З  </a:t>
            </a:r>
            <a:r>
              <a:rPr lang="uk-UA" dirty="0" smtClean="0"/>
              <a:t>кількісних </a:t>
            </a:r>
            <a:r>
              <a:rPr lang="uk-UA" dirty="0"/>
              <a:t>слів сформувалися числівники як окр. </a:t>
            </a:r>
            <a:r>
              <a:rPr lang="uk-UA" dirty="0" smtClean="0"/>
              <a:t>частина </a:t>
            </a:r>
            <a:r>
              <a:rPr lang="uk-UA" dirty="0"/>
              <a:t>мови. Вони вирізняються майже  </a:t>
            </a:r>
            <a:r>
              <a:rPr lang="uk-UA" dirty="0" smtClean="0"/>
              <a:t>повною </a:t>
            </a:r>
            <a:r>
              <a:rPr lang="uk-UA" dirty="0"/>
              <a:t>втратою </a:t>
            </a:r>
            <a:r>
              <a:rPr lang="uk-UA" dirty="0" err="1"/>
              <a:t>морфол</a:t>
            </a:r>
            <a:r>
              <a:rPr lang="uk-UA" dirty="0"/>
              <a:t>. категорій роду і числа </a:t>
            </a:r>
            <a:r>
              <a:rPr lang="uk-UA" dirty="0" smtClean="0"/>
              <a:t>та </a:t>
            </a:r>
            <a:r>
              <a:rPr lang="uk-UA" dirty="0"/>
              <a:t>модифікацією категорії відмінка, в якій  </a:t>
            </a:r>
            <a:r>
              <a:rPr lang="uk-UA" dirty="0" smtClean="0"/>
              <a:t>наявні </a:t>
            </a:r>
            <a:r>
              <a:rPr lang="uk-UA" dirty="0"/>
              <a:t>ознаки самостійності й залежності щодо </a:t>
            </a:r>
            <a:r>
              <a:rPr lang="uk-UA" dirty="0" smtClean="0"/>
              <a:t>пов'язаних </a:t>
            </a:r>
            <a:r>
              <a:rPr lang="uk-UA" dirty="0"/>
              <a:t>з ними іменників (пор. п'ять  </a:t>
            </a:r>
            <a:r>
              <a:rPr lang="uk-UA" dirty="0" smtClean="0"/>
              <a:t>хлопців</a:t>
            </a:r>
            <a:r>
              <a:rPr lang="uk-UA" dirty="0"/>
              <a:t>, але п'ятьма хлопцями), а також </a:t>
            </a:r>
            <a:r>
              <a:rPr lang="uk-UA" dirty="0" err="1"/>
              <a:t>синтакс</a:t>
            </a:r>
            <a:r>
              <a:rPr lang="uk-UA" dirty="0"/>
              <a:t>. </a:t>
            </a:r>
            <a:r>
              <a:rPr lang="uk-UA" dirty="0" smtClean="0"/>
              <a:t>об'єднанням </a:t>
            </a:r>
            <a:r>
              <a:rPr lang="uk-UA" dirty="0"/>
              <a:t>їх з ім. у єдиний складений член </a:t>
            </a:r>
            <a:r>
              <a:rPr lang="uk-UA" dirty="0" smtClean="0"/>
              <a:t>речення</a:t>
            </a:r>
            <a:r>
              <a:rPr lang="uk-UA" dirty="0"/>
              <a:t>. Тому числівники виконують роль  </a:t>
            </a:r>
            <a:r>
              <a:rPr lang="uk-UA" dirty="0" smtClean="0"/>
              <a:t>своєрідних </a:t>
            </a:r>
            <a:r>
              <a:rPr lang="uk-UA" dirty="0" err="1"/>
              <a:t>лекс</a:t>
            </a:r>
            <a:r>
              <a:rPr lang="uk-UA" dirty="0"/>
              <a:t>. морфем, конкретизуючи  </a:t>
            </a:r>
            <a:r>
              <a:rPr lang="uk-UA" dirty="0" smtClean="0"/>
              <a:t>іменникову </a:t>
            </a:r>
            <a:r>
              <a:rPr lang="uk-UA" dirty="0" err="1"/>
              <a:t>морфол</a:t>
            </a:r>
            <a:r>
              <a:rPr lang="uk-UA" dirty="0"/>
              <a:t>. категорію числа.</a:t>
            </a:r>
          </a:p>
          <a:p>
            <a:endParaRPr lang="uk-UA" dirty="0"/>
          </a:p>
        </p:txBody>
      </p:sp>
      <p:pic>
        <p:nvPicPr>
          <p:cNvPr id="4" name="Рисунок 3" descr="numbers-gemat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9226" y="5445224"/>
            <a:ext cx="1834774" cy="141277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/>
              <a:t>Пам'ятки </a:t>
            </a:r>
            <a:r>
              <a:rPr lang="uk-UA" dirty="0" err="1"/>
              <a:t>староукр</a:t>
            </a:r>
            <a:r>
              <a:rPr lang="uk-UA" dirty="0"/>
              <a:t>. мови відбивають досить </a:t>
            </a:r>
            <a:r>
              <a:rPr lang="uk-UA" dirty="0" smtClean="0"/>
              <a:t>строкату </a:t>
            </a:r>
            <a:r>
              <a:rPr lang="uk-UA" dirty="0"/>
              <a:t>картину розвитку числівникових слів, </a:t>
            </a:r>
            <a:r>
              <a:rPr lang="uk-UA" dirty="0" smtClean="0"/>
              <a:t>яка </a:t>
            </a:r>
            <a:r>
              <a:rPr lang="uk-UA" dirty="0"/>
              <a:t>в основі своїй була східнослов'янською, </a:t>
            </a:r>
            <a:r>
              <a:rPr lang="uk-UA" dirty="0" smtClean="0"/>
              <a:t>але </a:t>
            </a:r>
            <a:r>
              <a:rPr lang="uk-UA" dirty="0"/>
              <a:t>в зх. землях відчувався вплив сусідніх </a:t>
            </a:r>
            <a:r>
              <a:rPr lang="uk-UA" dirty="0" err="1" smtClean="0"/>
              <a:t>за-хіднослов'ян</a:t>
            </a:r>
            <a:r>
              <a:rPr lang="uk-UA" dirty="0"/>
              <a:t>. мов. Поряд з один вживається </a:t>
            </a:r>
            <a:r>
              <a:rPr lang="uk-UA" dirty="0" err="1" smtClean="0"/>
              <a:t>єден</a:t>
            </a:r>
            <a:r>
              <a:rPr lang="uk-UA" dirty="0" smtClean="0"/>
              <a:t> </a:t>
            </a:r>
            <a:r>
              <a:rPr lang="uk-UA" dirty="0"/>
              <a:t>(під впливом </a:t>
            </a:r>
            <a:r>
              <a:rPr lang="uk-UA" dirty="0" err="1"/>
              <a:t>польс</a:t>
            </a:r>
            <a:r>
              <a:rPr lang="uk-UA" dirty="0"/>
              <a:t>. мови), поряд з </a:t>
            </a:r>
            <a:r>
              <a:rPr lang="uk-UA" dirty="0" err="1"/>
              <a:t>двад-цат</a:t>
            </a:r>
            <a:r>
              <a:rPr lang="uk-UA" dirty="0"/>
              <a:t> — </a:t>
            </a:r>
            <a:r>
              <a:rPr lang="uk-UA" dirty="0" err="1"/>
              <a:t>двадеслт</a:t>
            </a:r>
            <a:r>
              <a:rPr lang="uk-UA" dirty="0"/>
              <a:t>, поряд з </a:t>
            </a:r>
            <a:r>
              <a:rPr lang="uk-UA" dirty="0" err="1"/>
              <a:t>осмнадцать</a:t>
            </a:r>
            <a:r>
              <a:rPr lang="uk-UA" dirty="0"/>
              <a:t> — </a:t>
            </a:r>
            <a:r>
              <a:rPr lang="uk-UA" dirty="0" err="1" smtClean="0"/>
              <a:t>осмогонадцать</a:t>
            </a:r>
            <a:r>
              <a:rPr lang="uk-UA" dirty="0" smtClean="0"/>
              <a:t> </a:t>
            </a:r>
            <a:r>
              <a:rPr lang="uk-UA" dirty="0"/>
              <a:t>і под. Остаточно числівникова система </a:t>
            </a:r>
            <a:r>
              <a:rPr lang="uk-UA" dirty="0" smtClean="0"/>
              <a:t>усталилася </a:t>
            </a:r>
            <a:r>
              <a:rPr lang="uk-UA" dirty="0"/>
              <a:t>як єдина в новій укр. літ. мові, хоч </a:t>
            </a:r>
            <a:r>
              <a:rPr lang="uk-UA" dirty="0" smtClean="0"/>
              <a:t>у </a:t>
            </a:r>
            <a:r>
              <a:rPr lang="uk-UA" dirty="0"/>
              <a:t>деяких сучасних укр. діалектах і досі  </a:t>
            </a:r>
            <a:r>
              <a:rPr lang="uk-UA" dirty="0" smtClean="0"/>
              <a:t>побутують </a:t>
            </a:r>
            <a:r>
              <a:rPr lang="uk-UA" dirty="0"/>
              <a:t>давні форми</a:t>
            </a:r>
            <a:r>
              <a:rPr lang="uk-UA" dirty="0" smtClean="0"/>
              <a:t>. ( ЕУМ)</a:t>
            </a:r>
            <a:endParaRPr lang="uk-UA" dirty="0"/>
          </a:p>
          <a:p>
            <a:endParaRPr lang="uk-UA" dirty="0"/>
          </a:p>
        </p:txBody>
      </p:sp>
      <p:pic>
        <p:nvPicPr>
          <p:cNvPr id="4" name="Рисунок 3" descr="obk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1408171" cy="1864419"/>
          </a:xfrm>
          <a:prstGeom prst="rect">
            <a:avLst/>
          </a:prstGeom>
        </p:spPr>
      </p:pic>
      <p:pic>
        <p:nvPicPr>
          <p:cNvPr id="5" name="Рисунок 4" descr="1009271125361017_f0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332395"/>
            <a:ext cx="1115616" cy="1525605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132856"/>
            <a:ext cx="7498080" cy="1143000"/>
          </a:xfrm>
        </p:spPr>
        <p:txBody>
          <a:bodyPr/>
          <a:lstStyle/>
          <a:p>
            <a:r>
              <a:rPr lang="uk-UA" dirty="0" smtClean="0"/>
              <a:t>Граматичні ознаки числівника</a:t>
            </a:r>
            <a:endParaRPr lang="uk-UA" dirty="0"/>
          </a:p>
        </p:txBody>
      </p:sp>
      <p:pic>
        <p:nvPicPr>
          <p:cNvPr id="6" name="Содержимое 5" descr="41_26_09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3245821"/>
            <a:ext cx="5328592" cy="3388797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Називаючи</a:t>
            </a:r>
            <a:r>
              <a:rPr lang="ru-RU" dirty="0" smtClean="0"/>
              <a:t> </a:t>
            </a:r>
            <a:r>
              <a:rPr lang="ru-RU" u="sng" dirty="0" err="1" smtClean="0"/>
              <a:t>абстрактно-математичне</a:t>
            </a:r>
            <a:r>
              <a:rPr lang="ru-RU" u="sng" dirty="0" smtClean="0"/>
              <a:t> </a:t>
            </a:r>
            <a:r>
              <a:rPr lang="ru-RU" dirty="0" smtClean="0"/>
              <a:t>число (</a:t>
            </a:r>
            <a:r>
              <a:rPr lang="ru-RU" dirty="0" err="1" smtClean="0"/>
              <a:t>наприклад</a:t>
            </a:r>
            <a:r>
              <a:rPr lang="ru-RU" dirty="0" smtClean="0"/>
              <a:t>: сто </a:t>
            </a:r>
            <a:r>
              <a:rPr lang="ru-RU" dirty="0" err="1" smtClean="0"/>
              <a:t>ділиться</a:t>
            </a:r>
            <a:r>
              <a:rPr lang="ru-RU" dirty="0" smtClean="0"/>
              <a:t> на </a:t>
            </a:r>
            <a:r>
              <a:rPr lang="ru-RU" dirty="0" err="1" smtClean="0"/>
              <a:t>п‘ять</a:t>
            </a:r>
            <a:r>
              <a:rPr lang="ru-RU" dirty="0" smtClean="0"/>
              <a:t>)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позначаючи</a:t>
            </a:r>
            <a:r>
              <a:rPr lang="ru-RU" dirty="0" smtClean="0"/>
              <a:t> </a:t>
            </a:r>
            <a:r>
              <a:rPr lang="ru-RU" u="sng" dirty="0" err="1" smtClean="0"/>
              <a:t>кількість</a:t>
            </a:r>
            <a:r>
              <a:rPr lang="ru-RU" u="sng" dirty="0" smtClean="0"/>
              <a:t> </a:t>
            </a:r>
            <a:r>
              <a:rPr lang="ru-RU" u="sng" dirty="0" err="1" smtClean="0"/>
              <a:t>однорідних</a:t>
            </a:r>
            <a:r>
              <a:rPr lang="ru-RU" u="sng" dirty="0" smtClean="0"/>
              <a:t> </a:t>
            </a:r>
            <a:r>
              <a:rPr lang="ru-RU" u="sng" dirty="0" err="1" smtClean="0"/>
              <a:t>предметів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: три </a:t>
            </a:r>
            <a:r>
              <a:rPr lang="ru-RU" dirty="0" err="1" smtClean="0"/>
              <a:t>доби</a:t>
            </a:r>
            <a:r>
              <a:rPr lang="ru-RU" dirty="0" smtClean="0"/>
              <a:t>), </a:t>
            </a:r>
            <a:r>
              <a:rPr lang="ru-RU" dirty="0" err="1" smtClean="0"/>
              <a:t>числівники</a:t>
            </a:r>
            <a:r>
              <a:rPr lang="ru-RU" dirty="0" smtClean="0"/>
              <a:t> </a:t>
            </a:r>
            <a:r>
              <a:rPr lang="ru-RU" dirty="0" err="1" smtClean="0"/>
              <a:t>виражають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в </a:t>
            </a:r>
            <a:r>
              <a:rPr lang="ru-RU" b="1" dirty="0" err="1" smtClean="0">
                <a:solidFill>
                  <a:srgbClr val="FF0000"/>
                </a:solidFill>
              </a:rPr>
              <a:t>граматичній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категорії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відмінка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1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4941168"/>
            <a:ext cx="1588715" cy="158417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Віднесеність</a:t>
            </a:r>
            <a:r>
              <a:rPr lang="ru-RU" dirty="0" smtClean="0"/>
              <a:t> до </a:t>
            </a:r>
            <a:r>
              <a:rPr lang="ru-RU" b="1" dirty="0" err="1" smtClean="0">
                <a:solidFill>
                  <a:srgbClr val="FF0000"/>
                </a:solidFill>
              </a:rPr>
              <a:t>граматичного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роду </a:t>
            </a:r>
            <a:r>
              <a:rPr lang="ru-RU" b="1" dirty="0" err="1" smtClean="0">
                <a:solidFill>
                  <a:srgbClr val="FF0000"/>
                </a:solidFill>
              </a:rPr>
              <a:t>властива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тільки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окремим</a:t>
            </a:r>
            <a:r>
              <a:rPr lang="ru-RU" b="1" dirty="0" smtClean="0">
                <a:solidFill>
                  <a:srgbClr val="FF0000"/>
                </a:solidFill>
              </a:rPr>
              <a:t> словам, </a:t>
            </a:r>
            <a:r>
              <a:rPr lang="ru-RU" b="1" dirty="0" err="1" smtClean="0">
                <a:solidFill>
                  <a:srgbClr val="FF0000"/>
                </a:solidFill>
              </a:rPr>
              <a:t>що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позначають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кількість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предметів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наприклад</a:t>
            </a:r>
            <a:r>
              <a:rPr lang="ru-RU" dirty="0" smtClean="0"/>
              <a:t>: один, одна, одно; два — </a:t>
            </a:r>
            <a:r>
              <a:rPr lang="ru-RU" dirty="0" err="1" smtClean="0"/>
              <a:t>дві</a:t>
            </a:r>
            <a:r>
              <a:rPr lang="ru-RU" dirty="0" smtClean="0"/>
              <a:t>, </a:t>
            </a:r>
            <a:r>
              <a:rPr lang="ru-RU" dirty="0" err="1" smtClean="0"/>
              <a:t>обидва</a:t>
            </a:r>
            <a:r>
              <a:rPr lang="ru-RU" dirty="0" smtClean="0"/>
              <a:t> — </a:t>
            </a:r>
            <a:r>
              <a:rPr lang="ru-RU" dirty="0" err="1" smtClean="0"/>
              <a:t>обидві</a:t>
            </a:r>
            <a:r>
              <a:rPr lang="ru-RU" dirty="0" smtClean="0"/>
              <a:t>; </a:t>
            </a:r>
            <a:r>
              <a:rPr lang="ru-RU" dirty="0" err="1" smtClean="0"/>
              <a:t>порівняйте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— </a:t>
            </a:r>
            <a:r>
              <a:rPr lang="ru-RU" dirty="0" err="1" smtClean="0"/>
              <a:t>мільйон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 </a:t>
            </a:r>
            <a:r>
              <a:rPr lang="ru-RU" dirty="0" err="1" smtClean="0"/>
              <a:t>тисяча</a:t>
            </a:r>
            <a:r>
              <a:rPr lang="ru-RU" dirty="0" smtClean="0"/>
              <a:t>). </a:t>
            </a:r>
            <a:r>
              <a:rPr lang="ru-RU" b="1" u="sng" dirty="0" err="1" smtClean="0"/>
              <a:t>Більшість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числівників</a:t>
            </a:r>
            <a:r>
              <a:rPr lang="ru-RU" b="1" u="sng" dirty="0" smtClean="0"/>
              <a:t>, </a:t>
            </a:r>
            <a:r>
              <a:rPr lang="ru-RU" b="1" u="sng" dirty="0" err="1" smtClean="0"/>
              <a:t>що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позначають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абстраговану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чи</a:t>
            </a:r>
            <a:r>
              <a:rPr lang="ru-RU" b="1" u="sng" dirty="0" smtClean="0"/>
              <a:t> конкретно </a:t>
            </a:r>
            <a:r>
              <a:rPr lang="ru-RU" b="1" u="sng" dirty="0" err="1" smtClean="0"/>
              <a:t>виявлену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кількість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предметів</a:t>
            </a:r>
            <a:r>
              <a:rPr lang="ru-RU" b="1" u="sng" dirty="0" smtClean="0"/>
              <a:t>, не </a:t>
            </a:r>
            <a:r>
              <a:rPr lang="ru-RU" b="1" u="sng" dirty="0" err="1" smtClean="0"/>
              <a:t>виражають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граматичного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значення</a:t>
            </a:r>
            <a:r>
              <a:rPr lang="ru-RU" b="1" u="sng" dirty="0" smtClean="0"/>
              <a:t> роду, а так само числа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Числівники, що означають </a:t>
            </a:r>
            <a:r>
              <a:rPr lang="uk-UA" b="1" dirty="0" smtClean="0">
                <a:solidFill>
                  <a:srgbClr val="FF0000"/>
                </a:solidFill>
              </a:rPr>
              <a:t>порядок предметів при лічбі</a:t>
            </a:r>
            <a:r>
              <a:rPr lang="uk-UA" dirty="0" smtClean="0"/>
              <a:t>, виражають ці значення в </a:t>
            </a:r>
            <a:r>
              <a:rPr lang="uk-UA" b="1" dirty="0" smtClean="0">
                <a:solidFill>
                  <a:srgbClr val="FF0000"/>
                </a:solidFill>
              </a:rPr>
              <a:t>граматичних категоріях роду, числа і відмінка</a:t>
            </a:r>
            <a:r>
              <a:rPr lang="uk-UA" dirty="0" smtClean="0"/>
              <a:t>: шостий клас, шоста група, шосте червня, шості уроки, шостого класу, шостої групи, шостого червня.</a:t>
            </a:r>
            <a:endParaRPr lang="uk-UA" dirty="0"/>
          </a:p>
        </p:txBody>
      </p:sp>
      <p:pic>
        <p:nvPicPr>
          <p:cNvPr id="4" name="Рисунок 3" descr="1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4581128"/>
            <a:ext cx="1444287" cy="144016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Синтаксична роль числівників</a:t>
            </a:r>
            <a:endParaRPr lang="uk-UA" dirty="0"/>
          </a:p>
        </p:txBody>
      </p:sp>
      <p:pic>
        <p:nvPicPr>
          <p:cNvPr id="4" name="Содержимое 3" descr="48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382511"/>
            <a:ext cx="6336546" cy="4566769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AutoNum type="arabicPeriod"/>
            </a:pPr>
            <a:r>
              <a:rPr lang="uk-UA" dirty="0" smtClean="0"/>
              <a:t>Визначення поняття </a:t>
            </a:r>
            <a:r>
              <a:rPr lang="uk-UA" dirty="0" err="1" smtClean="0"/>
              <a:t>“числівник”</a:t>
            </a:r>
            <a:r>
              <a:rPr lang="uk-UA" dirty="0" smtClean="0"/>
              <a:t> у працях сучасних дослідників.</a:t>
            </a:r>
          </a:p>
          <a:p>
            <a:pPr marL="596646" indent="-514350">
              <a:buAutoNum type="arabicPeriod"/>
            </a:pPr>
            <a:r>
              <a:rPr lang="uk-UA" dirty="0" smtClean="0"/>
              <a:t>Історія функціонування числівника в українській мові</a:t>
            </a:r>
          </a:p>
          <a:p>
            <a:pPr marL="596646" indent="-514350">
              <a:buAutoNum type="arabicPeriod"/>
            </a:pPr>
            <a:r>
              <a:rPr lang="uk-UA" dirty="0" smtClean="0"/>
              <a:t>Граматичні ознаки числівника</a:t>
            </a:r>
          </a:p>
          <a:p>
            <a:pPr marL="596646" indent="-514350">
              <a:buAutoNum type="arabicPeriod"/>
            </a:pPr>
            <a:r>
              <a:rPr lang="uk-UA" dirty="0" smtClean="0"/>
              <a:t>Синтаксична роль числівників</a:t>
            </a:r>
          </a:p>
          <a:p>
            <a:pPr marL="596646" indent="-514350">
              <a:buAutoNum type="arabicPeriod"/>
            </a:pPr>
            <a:r>
              <a:rPr lang="uk-UA" dirty="0" smtClean="0"/>
              <a:t>Розряди числівників за значенням та граматичними ознаками</a:t>
            </a:r>
          </a:p>
          <a:p>
            <a:pPr marL="596646" indent="-514350">
              <a:buAutoNum type="arabicPeriod"/>
            </a:pPr>
            <a:endParaRPr lang="uk-UA" dirty="0"/>
          </a:p>
        </p:txBody>
      </p:sp>
      <p:pic>
        <p:nvPicPr>
          <p:cNvPr id="4" name="Рисунок 3" descr="m123ath-300x2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0"/>
            <a:ext cx="1538374" cy="139479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Усі числівники в реченні пов’язані з іменниками або є назвою числа без іменника.</a:t>
            </a:r>
            <a:br>
              <a:rPr lang="uk-UA" dirty="0" smtClean="0"/>
            </a:br>
            <a:r>
              <a:rPr lang="uk-UA" dirty="0" smtClean="0"/>
              <a:t>Такі </a:t>
            </a:r>
            <a:r>
              <a:rPr lang="uk-UA" dirty="0" smtClean="0">
                <a:solidFill>
                  <a:srgbClr val="FF0000"/>
                </a:solidFill>
              </a:rPr>
              <a:t>синтаксичні сполучення числівника з іменником </a:t>
            </a:r>
            <a:r>
              <a:rPr lang="uk-UA" dirty="0" smtClean="0"/>
              <a:t>у формах називного і знахідного</a:t>
            </a:r>
            <a:br>
              <a:rPr lang="uk-UA" dirty="0" smtClean="0"/>
            </a:br>
            <a:r>
              <a:rPr lang="uk-UA" dirty="0" smtClean="0"/>
              <a:t>відмінків функціонують </a:t>
            </a:r>
            <a:r>
              <a:rPr lang="uk-UA" dirty="0" smtClean="0">
                <a:solidFill>
                  <a:srgbClr val="FF0000"/>
                </a:solidFill>
              </a:rPr>
              <a:t>як один член речення — підмет або додаток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Рисунок 3" descr="1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5373216"/>
            <a:ext cx="1066800" cy="106375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 непрямих відмінках числівники, що позначають кількість, є узгодженими означеннями: у семи (скількох?) студентів, з п‘ятнадцятьма (скількома?) гривнями.</a:t>
            </a:r>
            <a:endParaRPr lang="uk-UA" dirty="0"/>
          </a:p>
        </p:txBody>
      </p:sp>
      <p:pic>
        <p:nvPicPr>
          <p:cNvPr id="4" name="Рисунок 3" descr="1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5013176"/>
            <a:ext cx="1066800" cy="106375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Числівники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означають</a:t>
            </a:r>
            <a:r>
              <a:rPr lang="ru-RU" dirty="0" smtClean="0"/>
              <a:t> </a:t>
            </a:r>
            <a:r>
              <a:rPr lang="ru-RU" b="1" u="sng" dirty="0" smtClean="0"/>
              <a:t>порядок </a:t>
            </a:r>
            <a:r>
              <a:rPr lang="ru-RU" b="1" u="sng" dirty="0" err="1" smtClean="0"/>
              <a:t>предметів</a:t>
            </a:r>
            <a:r>
              <a:rPr lang="ru-RU" b="1" u="sng" dirty="0" smtClean="0"/>
              <a:t> при </a:t>
            </a:r>
            <a:r>
              <a:rPr lang="ru-RU" b="1" u="sng" dirty="0" err="1" smtClean="0"/>
              <a:t>лічбі</a:t>
            </a:r>
            <a:r>
              <a:rPr lang="ru-RU" dirty="0" smtClean="0"/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виступають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узгодженим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означенням</a:t>
            </a:r>
            <a:r>
              <a:rPr lang="ru-RU" dirty="0" smtClean="0"/>
              <a:t>: </a:t>
            </a:r>
            <a:r>
              <a:rPr lang="ru-RU" dirty="0" err="1" smtClean="0"/>
              <a:t>десятий</a:t>
            </a:r>
            <a:r>
              <a:rPr lang="ru-RU" dirty="0" smtClean="0"/>
              <a:t> (</a:t>
            </a:r>
            <a:r>
              <a:rPr lang="ru-RU" dirty="0" err="1" smtClean="0"/>
              <a:t>який</a:t>
            </a:r>
            <a:r>
              <a:rPr lang="ru-RU" dirty="0" smtClean="0"/>
              <a:t>?) </a:t>
            </a:r>
            <a:r>
              <a:rPr lang="ru-RU" dirty="0" err="1" smtClean="0"/>
              <a:t>літак</a:t>
            </a:r>
            <a:r>
              <a:rPr lang="ru-RU" dirty="0" smtClean="0"/>
              <a:t>; до четвертого (</a:t>
            </a:r>
            <a:r>
              <a:rPr lang="ru-RU" dirty="0" err="1" smtClean="0"/>
              <a:t>якого</a:t>
            </a:r>
            <a:r>
              <a:rPr lang="ru-RU" dirty="0" smtClean="0"/>
              <a:t>?) </a:t>
            </a:r>
            <a:r>
              <a:rPr lang="ru-RU" dirty="0" err="1" smtClean="0"/>
              <a:t>класу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1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437112"/>
            <a:ext cx="1733144" cy="172819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Числівник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роль </a:t>
            </a:r>
            <a:r>
              <a:rPr lang="ru-RU" b="1" dirty="0" err="1" smtClean="0">
                <a:solidFill>
                  <a:srgbClr val="FF0000"/>
                </a:solidFill>
              </a:rPr>
              <a:t>іменної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частини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складеного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присудка</a:t>
            </a:r>
            <a:r>
              <a:rPr lang="ru-RU" dirty="0" smtClean="0"/>
              <a:t> </a:t>
            </a:r>
            <a:r>
              <a:rPr lang="ru-RU" dirty="0" err="1" smtClean="0"/>
              <a:t>наприклад</a:t>
            </a:r>
            <a:r>
              <a:rPr lang="ru-RU" dirty="0" smtClean="0"/>
              <a:t>: </a:t>
            </a:r>
            <a:r>
              <a:rPr lang="ru-RU" dirty="0" err="1" smtClean="0"/>
              <a:t>Серце</a:t>
            </a:r>
            <a:r>
              <a:rPr lang="ru-RU" dirty="0" smtClean="0"/>
              <a:t> в нас одно, </a:t>
            </a:r>
            <a:r>
              <a:rPr lang="ru-RU" dirty="0" err="1" smtClean="0"/>
              <a:t>і</a:t>
            </a:r>
            <a:r>
              <a:rPr lang="ru-RU" dirty="0" smtClean="0"/>
              <a:t> шлях </a:t>
            </a:r>
            <a:r>
              <a:rPr lang="ru-RU" dirty="0" err="1" smtClean="0"/>
              <a:t>єдиний</a:t>
            </a:r>
            <a:r>
              <a:rPr lang="ru-RU" dirty="0" smtClean="0"/>
              <a:t>, </a:t>
            </a:r>
            <a:r>
              <a:rPr lang="ru-RU" dirty="0" err="1" smtClean="0"/>
              <a:t>тож</a:t>
            </a:r>
            <a:r>
              <a:rPr lang="ru-RU" dirty="0" smtClean="0"/>
              <a:t> </a:t>
            </a:r>
            <a:r>
              <a:rPr lang="ru-RU" dirty="0" err="1" smtClean="0"/>
              <a:t>прийми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голос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братня</a:t>
            </a:r>
            <a:r>
              <a:rPr lang="ru-RU" dirty="0" smtClean="0"/>
              <a:t> </a:t>
            </a:r>
            <a:r>
              <a:rPr lang="ru-RU" dirty="0" err="1" smtClean="0"/>
              <a:t>Польще</a:t>
            </a:r>
            <a:r>
              <a:rPr lang="ru-RU" dirty="0" smtClean="0"/>
              <a:t> (М. </a:t>
            </a:r>
            <a:r>
              <a:rPr lang="ru-RU" dirty="0" err="1" smtClean="0"/>
              <a:t>Рильський</a:t>
            </a:r>
            <a:r>
              <a:rPr lang="ru-RU" dirty="0" smtClean="0"/>
              <a:t>).</a:t>
            </a:r>
            <a:endParaRPr lang="uk-UA" dirty="0"/>
          </a:p>
        </p:txBody>
      </p:sp>
      <p:pic>
        <p:nvPicPr>
          <p:cNvPr id="4" name="Рисунок 3" descr="1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3" y="4293096"/>
            <a:ext cx="2150015" cy="214387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96752"/>
            <a:ext cx="7386024" cy="22088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Розряди</a:t>
            </a:r>
            <a:r>
              <a:rPr lang="ru-RU" b="1" dirty="0" smtClean="0"/>
              <a:t> </a:t>
            </a:r>
            <a:r>
              <a:rPr lang="ru-RU" b="1" dirty="0" err="1" smtClean="0"/>
              <a:t>числівників</a:t>
            </a:r>
            <a:r>
              <a:rPr lang="ru-RU" b="1" dirty="0" smtClean="0"/>
              <a:t> за </a:t>
            </a:r>
            <a:r>
              <a:rPr lang="ru-RU" b="1" dirty="0" err="1" smtClean="0"/>
              <a:t>значенням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граматичними</a:t>
            </a:r>
            <a:r>
              <a:rPr lang="ru-RU" b="1" dirty="0" smtClean="0"/>
              <a:t> </a:t>
            </a:r>
            <a:r>
              <a:rPr lang="ru-RU" b="1" dirty="0" err="1" smtClean="0"/>
              <a:t>ознаками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uk-UA" dirty="0"/>
          </a:p>
        </p:txBody>
      </p:sp>
      <p:pic>
        <p:nvPicPr>
          <p:cNvPr id="4" name="Содержимое 3" descr="5-010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132856"/>
            <a:ext cx="5637758" cy="3994122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 </a:t>
            </a:r>
            <a:r>
              <a:rPr lang="ru-RU" dirty="0" err="1" smtClean="0"/>
              <a:t>значенням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граматичними</a:t>
            </a:r>
            <a:r>
              <a:rPr lang="ru-RU" dirty="0" smtClean="0"/>
              <a:t> </a:t>
            </a:r>
            <a:r>
              <a:rPr lang="ru-RU" dirty="0" err="1" smtClean="0"/>
              <a:t>ознаками</a:t>
            </a:r>
            <a:r>
              <a:rPr lang="ru-RU" dirty="0" smtClean="0"/>
              <a:t> </a:t>
            </a:r>
            <a:r>
              <a:rPr lang="ru-RU" dirty="0" err="1" smtClean="0"/>
              <a:t>числівники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на </a:t>
            </a:r>
            <a:r>
              <a:rPr lang="ru-RU" b="1" dirty="0" err="1" smtClean="0">
                <a:solidFill>
                  <a:srgbClr val="FF0000"/>
                </a:solidFill>
              </a:rPr>
              <a:t>кількісні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solidFill>
                  <a:srgbClr val="FF0000"/>
                </a:solidFill>
              </a:rPr>
              <a:t>порядкові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kratnie_chis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924944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Кількісні числівники </a:t>
            </a:r>
            <a:r>
              <a:rPr lang="uk-UA" dirty="0" smtClean="0"/>
              <a:t>виражають кількісну характеристику предметів або </a:t>
            </a:r>
            <a:r>
              <a:rPr lang="uk-UA" dirty="0" err="1" smtClean="0"/>
              <a:t>абстра</a:t>
            </a:r>
            <a:r>
              <a:rPr lang="uk-UA" dirty="0" smtClean="0"/>
              <a:t>­</a:t>
            </a:r>
            <a:br>
              <a:rPr lang="uk-UA" dirty="0" smtClean="0"/>
            </a:br>
            <a:r>
              <a:rPr lang="uk-UA" dirty="0" err="1" smtClean="0"/>
              <a:t>говане</a:t>
            </a:r>
            <a:r>
              <a:rPr lang="uk-UA" dirty="0" smtClean="0"/>
              <a:t> число і відповідають на питання скільки?</a:t>
            </a:r>
            <a:br>
              <a:rPr lang="uk-UA" dirty="0" smtClean="0"/>
            </a:br>
            <a:r>
              <a:rPr lang="uk-UA" dirty="0" smtClean="0"/>
              <a:t>Кількісні числівники об’єднують кілька груп:</a:t>
            </a:r>
          </a:p>
          <a:p>
            <a:r>
              <a:rPr lang="uk-UA" dirty="0" smtClean="0"/>
              <a:t> 1) власне кількісні; </a:t>
            </a:r>
          </a:p>
          <a:p>
            <a:r>
              <a:rPr lang="uk-UA" dirty="0" smtClean="0"/>
              <a:t>2) неозначено-кількісні; </a:t>
            </a:r>
          </a:p>
          <a:p>
            <a:r>
              <a:rPr lang="uk-UA" dirty="0" smtClean="0"/>
              <a:t>3) збірні;</a:t>
            </a:r>
          </a:p>
          <a:p>
            <a:r>
              <a:rPr lang="uk-UA" dirty="0" smtClean="0"/>
              <a:t> 4) дробові. </a:t>
            </a:r>
            <a:endParaRPr lang="uk-UA" dirty="0"/>
          </a:p>
        </p:txBody>
      </p:sp>
      <p:pic>
        <p:nvPicPr>
          <p:cNvPr id="5" name="Рисунок 4" descr="ccf0629bd7ef89f1ac46317df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926647"/>
            <a:ext cx="2987824" cy="153509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err="1" smtClean="0"/>
              <a:t>Власне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кількісні</a:t>
            </a:r>
            <a:r>
              <a:rPr lang="ru-RU" b="1" u="sng" dirty="0" smtClean="0"/>
              <a:t> </a:t>
            </a:r>
            <a:r>
              <a:rPr lang="ru-RU" dirty="0" err="1" smtClean="0"/>
              <a:t>числівники</a:t>
            </a:r>
            <a:r>
              <a:rPr lang="ru-RU" dirty="0" smtClean="0"/>
              <a:t> </a:t>
            </a:r>
            <a:r>
              <a:rPr lang="ru-RU" dirty="0" err="1" smtClean="0"/>
              <a:t>означають</a:t>
            </a:r>
            <a:r>
              <a:rPr lang="ru-RU" dirty="0" smtClean="0"/>
              <a:t> у </a:t>
            </a:r>
            <a:r>
              <a:rPr lang="ru-RU" dirty="0" err="1" smtClean="0"/>
              <a:t>цілих</a:t>
            </a:r>
            <a:r>
              <a:rPr lang="ru-RU" dirty="0" smtClean="0"/>
              <a:t> </a:t>
            </a:r>
            <a:r>
              <a:rPr lang="ru-RU" dirty="0" err="1" smtClean="0"/>
              <a:t>одиницях</a:t>
            </a:r>
            <a:r>
              <a:rPr lang="ru-RU" dirty="0" smtClean="0"/>
              <a:t> </a:t>
            </a:r>
            <a:r>
              <a:rPr lang="ru-RU" dirty="0" err="1" smtClean="0"/>
              <a:t>абстраговано-математичне</a:t>
            </a:r>
            <a:r>
              <a:rPr lang="ru-RU" dirty="0" smtClean="0"/>
              <a:t> число (</a:t>
            </a:r>
            <a:r>
              <a:rPr lang="ru-RU" dirty="0" err="1" smtClean="0"/>
              <a:t>п</a:t>
            </a:r>
            <a:r>
              <a:rPr lang="ru-RU" dirty="0" smtClean="0"/>
              <a:t> ’</a:t>
            </a:r>
            <a:r>
              <a:rPr lang="ru-RU" dirty="0" err="1" smtClean="0"/>
              <a:t>ятнадцять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за </a:t>
            </a:r>
            <a:r>
              <a:rPr lang="ru-RU" dirty="0" err="1" smtClean="0"/>
              <a:t>п</a:t>
            </a:r>
            <a:r>
              <a:rPr lang="ru-RU" dirty="0" smtClean="0"/>
              <a:t> 5ять у три рази)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певну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однорідних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 (</a:t>
            </a:r>
            <a:r>
              <a:rPr lang="ru-RU" dirty="0" err="1" smtClean="0"/>
              <a:t>двадцять</a:t>
            </a:r>
            <a:r>
              <a:rPr lang="ru-RU" dirty="0" smtClean="0"/>
              <a:t> </a:t>
            </a:r>
            <a:r>
              <a:rPr lang="ru-RU" dirty="0" err="1" smtClean="0"/>
              <a:t>зошитів</a:t>
            </a:r>
            <a:r>
              <a:rPr lang="ru-RU" dirty="0" smtClean="0"/>
              <a:t>).</a:t>
            </a:r>
            <a:endParaRPr lang="uk-UA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b="1" u="sng" dirty="0" smtClean="0"/>
              <a:t>Неозначено-кількісні </a:t>
            </a:r>
            <a:r>
              <a:rPr lang="uk-UA" dirty="0" smtClean="0"/>
              <a:t>числівники позначають загальну, точно не визначену кількість однорідних предметів або неозначену абстраговану кількість. Сюди належать слова кілька, декілька (якась кількість до десяти), кільканадцять (якась кількість до двадцяти), кількадесят (нечітка кількість у межах ста), кількасот (нечітка кількість у межах тисячі).</a:t>
            </a:r>
            <a:endParaRPr lang="uk-UA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u="sng" dirty="0" smtClean="0"/>
              <a:t>Збірні числівники </a:t>
            </a:r>
            <a:r>
              <a:rPr lang="uk-UA" dirty="0" smtClean="0"/>
              <a:t>означають кількість предметів у сукупності, неподільній</a:t>
            </a:r>
            <a:br>
              <a:rPr lang="uk-UA" dirty="0" smtClean="0"/>
            </a:br>
            <a:r>
              <a:rPr lang="uk-UA" dirty="0" smtClean="0"/>
              <a:t>єдності їх, наприклад: двоє вікон, троє дітей, четверо коней, п </a:t>
            </a:r>
            <a:r>
              <a:rPr lang="uk-UA" dirty="0" err="1" smtClean="0"/>
              <a:t>’ятеро</a:t>
            </a:r>
            <a:r>
              <a:rPr lang="uk-UA" dirty="0" smtClean="0"/>
              <a:t> саней.</a:t>
            </a:r>
            <a:br>
              <a:rPr lang="uk-UA" dirty="0" smtClean="0"/>
            </a:br>
            <a:r>
              <a:rPr lang="uk-UA" dirty="0" smtClean="0"/>
              <a:t>У поєднанні з власне кількісними збірні числівники виражають сукупність, неподільну єдність і в більших вимірах, наприклад: сорок п </a:t>
            </a:r>
            <a:r>
              <a:rPr lang="uk-UA" dirty="0" err="1" smtClean="0"/>
              <a:t>’ятеро</a:t>
            </a:r>
            <a:r>
              <a:rPr lang="uk-UA" dirty="0" smtClean="0"/>
              <a:t>, сто п </a:t>
            </a:r>
            <a:r>
              <a:rPr lang="uk-UA" dirty="0" err="1" smtClean="0"/>
              <a:t>‘ятдесят</a:t>
            </a:r>
            <a:r>
              <a:rPr lang="uk-UA" dirty="0" smtClean="0"/>
              <a:t> троє…</a:t>
            </a:r>
            <a:endParaRPr lang="uk-UA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Список джерел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1800" dirty="0" smtClean="0"/>
              <a:t>1. </a:t>
            </a:r>
            <a:r>
              <a:rPr lang="uk-UA" sz="1800" dirty="0" err="1" smtClean="0"/>
              <a:t>Безпояско</a:t>
            </a:r>
            <a:r>
              <a:rPr lang="uk-UA" sz="1800" dirty="0" smtClean="0"/>
              <a:t> О. К., </a:t>
            </a:r>
            <a:r>
              <a:rPr lang="uk-UA" sz="1800" dirty="0" err="1" smtClean="0"/>
              <a:t>Городенська</a:t>
            </a:r>
            <a:r>
              <a:rPr lang="uk-UA" sz="1800" dirty="0" smtClean="0"/>
              <a:t> К. Г., </a:t>
            </a:r>
            <a:r>
              <a:rPr lang="uk-UA" sz="1800" dirty="0" err="1" smtClean="0"/>
              <a:t>Русанівський</a:t>
            </a:r>
            <a:r>
              <a:rPr lang="uk-UA" sz="1800" dirty="0" smtClean="0"/>
              <a:t> В. М, Граматика української мови. Морфологія: </a:t>
            </a:r>
            <a:r>
              <a:rPr lang="uk-UA" sz="1800" dirty="0" err="1" smtClean="0"/>
              <a:t>Підручник.—</a:t>
            </a:r>
            <a:r>
              <a:rPr lang="uk-UA" sz="1800" dirty="0" smtClean="0"/>
              <a:t> К.: Либідь, 1993.— 336 с</a:t>
            </a:r>
          </a:p>
          <a:p>
            <a:pPr>
              <a:buNone/>
            </a:pPr>
            <a:r>
              <a:rPr lang="ru-RU" sz="1800" dirty="0" smtClean="0"/>
              <a:t>2. </a:t>
            </a:r>
            <a:r>
              <a:rPr lang="ru-RU" sz="1800" dirty="0" err="1" smtClean="0"/>
              <a:t>Вихованець</a:t>
            </a:r>
            <a:r>
              <a:rPr lang="ru-RU" sz="1800" dirty="0" smtClean="0"/>
              <a:t> І. Р. Теоретична </a:t>
            </a:r>
            <a:r>
              <a:rPr lang="ru-RU" sz="1800" dirty="0" err="1" smtClean="0"/>
              <a:t>морфологія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мови</a:t>
            </a:r>
            <a:r>
              <a:rPr lang="ru-RU" sz="1800" dirty="0" smtClean="0"/>
              <a:t>: </a:t>
            </a:r>
            <a:r>
              <a:rPr lang="ru-RU" sz="1800" dirty="0" err="1" smtClean="0"/>
              <a:t>Академ</a:t>
            </a:r>
            <a:r>
              <a:rPr lang="ru-RU" sz="1800" dirty="0" smtClean="0"/>
              <a:t>. </a:t>
            </a:r>
            <a:r>
              <a:rPr lang="ru-RU" sz="1800" dirty="0" err="1" smtClean="0"/>
              <a:t>граматика</a:t>
            </a:r>
            <a:r>
              <a:rPr lang="ru-RU" sz="1800" dirty="0" smtClean="0"/>
              <a:t> </a:t>
            </a:r>
            <a:r>
              <a:rPr lang="ru-RU" sz="1800" dirty="0" err="1" smtClean="0"/>
              <a:t>укр</a:t>
            </a:r>
            <a:r>
              <a:rPr lang="ru-RU" sz="1800" dirty="0" smtClean="0"/>
              <a:t>. </a:t>
            </a:r>
            <a:r>
              <a:rPr lang="ru-RU" sz="1800" dirty="0" err="1" smtClean="0"/>
              <a:t>мови</a:t>
            </a:r>
            <a:r>
              <a:rPr lang="ru-RU" sz="1800" dirty="0" smtClean="0"/>
              <a:t> / І. </a:t>
            </a:r>
            <a:r>
              <a:rPr lang="ru-RU" sz="1800" dirty="0" err="1" smtClean="0"/>
              <a:t>Вихованець</a:t>
            </a:r>
            <a:r>
              <a:rPr lang="ru-RU" sz="1800" dirty="0" smtClean="0"/>
              <a:t>, К. </a:t>
            </a:r>
            <a:r>
              <a:rPr lang="ru-RU" sz="1800" dirty="0" err="1" smtClean="0"/>
              <a:t>Городенська</a:t>
            </a:r>
            <a:r>
              <a:rPr lang="ru-RU" sz="1800" dirty="0" smtClean="0"/>
              <a:t>; За ред. І. </a:t>
            </a:r>
            <a:r>
              <a:rPr lang="ru-RU" sz="1800" dirty="0" err="1" smtClean="0"/>
              <a:t>Вихованця</a:t>
            </a:r>
            <a:r>
              <a:rPr lang="ru-RU" sz="1800" dirty="0" smtClean="0"/>
              <a:t>.— К.: </a:t>
            </a:r>
            <a:r>
              <a:rPr lang="ru-RU" sz="1800" dirty="0" err="1" smtClean="0"/>
              <a:t>Унів</a:t>
            </a:r>
            <a:r>
              <a:rPr lang="ru-RU" sz="1800" dirty="0" smtClean="0"/>
              <a:t>. </a:t>
            </a:r>
            <a:r>
              <a:rPr lang="ru-RU" sz="1800" dirty="0" err="1" smtClean="0"/>
              <a:t>вид-во</a:t>
            </a:r>
            <a:r>
              <a:rPr lang="ru-RU" sz="1800" dirty="0" smtClean="0"/>
              <a:t> "</a:t>
            </a:r>
            <a:r>
              <a:rPr lang="ru-RU" sz="1800" dirty="0" err="1" smtClean="0"/>
              <a:t>Пульсари</a:t>
            </a:r>
            <a:r>
              <a:rPr lang="ru-RU" sz="1800" dirty="0" smtClean="0"/>
              <a:t>", 2004.— 400 с</a:t>
            </a:r>
            <a:r>
              <a:rPr lang="uk-UA" sz="1800" dirty="0" smtClean="0"/>
              <a:t> </a:t>
            </a:r>
          </a:p>
          <a:p>
            <a:pPr>
              <a:buNone/>
            </a:pPr>
            <a:r>
              <a:rPr lang="uk-UA" sz="1800" dirty="0" smtClean="0"/>
              <a:t>3. </a:t>
            </a:r>
            <a:r>
              <a:rPr lang="uk-UA" sz="1800" dirty="0" err="1" smtClean="0"/>
              <a:t>Караман</a:t>
            </a:r>
            <a:r>
              <a:rPr lang="uk-UA" sz="1800" dirty="0" smtClean="0"/>
              <a:t> С. О. Сучасна українська літературна мова/ С. О. </a:t>
            </a:r>
            <a:r>
              <a:rPr lang="uk-UA" sz="1800" dirty="0" err="1" smtClean="0"/>
              <a:t>Караман</a:t>
            </a:r>
            <a:r>
              <a:rPr lang="uk-UA" sz="1800" dirty="0" smtClean="0"/>
              <a:t>, О. В. </a:t>
            </a:r>
            <a:r>
              <a:rPr lang="uk-UA" sz="1800" dirty="0" err="1" smtClean="0"/>
              <a:t>Караман</a:t>
            </a:r>
            <a:r>
              <a:rPr lang="uk-UA" sz="1800" dirty="0" smtClean="0"/>
              <a:t>, М. Я. Плющ . – К.: Літера ЛТД, 2011. – 560 с.</a:t>
            </a:r>
          </a:p>
          <a:p>
            <a:pPr>
              <a:buNone/>
            </a:pPr>
            <a:r>
              <a:rPr lang="ru-RU" sz="1800" b="1" dirty="0" err="1" smtClean="0"/>
              <a:t>Українська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мова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Енциклопедія</a:t>
            </a:r>
            <a:r>
              <a:rPr lang="ru-RU" sz="1800" b="1" dirty="0" smtClean="0"/>
              <a:t>/</a:t>
            </a:r>
            <a:r>
              <a:rPr lang="ru-RU" sz="1800" b="1" dirty="0" err="1" smtClean="0"/>
              <a:t>Редкол</a:t>
            </a:r>
            <a:r>
              <a:rPr lang="ru-RU" sz="1800" b="1" dirty="0" smtClean="0"/>
              <a:t>.: </a:t>
            </a:r>
            <a:r>
              <a:rPr lang="ru-RU" sz="1800" b="1" dirty="0" err="1" smtClean="0"/>
              <a:t>Русанівський</a:t>
            </a:r>
            <a:r>
              <a:rPr lang="ru-RU" sz="1800" b="1" dirty="0" smtClean="0"/>
              <a:t> ВМ, Тараненко ОО, </a:t>
            </a:r>
            <a:r>
              <a:rPr lang="ru-RU" sz="1800" b="1" dirty="0" err="1" smtClean="0"/>
              <a:t>Зяблюк</a:t>
            </a:r>
            <a:r>
              <a:rPr lang="ru-RU" sz="1800" b="1" dirty="0" smtClean="0"/>
              <a:t> МП та </a:t>
            </a:r>
            <a:r>
              <a:rPr lang="ru-RU" sz="1800" b="1" dirty="0" err="1" smtClean="0"/>
              <a:t>ін</a:t>
            </a:r>
            <a:r>
              <a:rPr lang="uk-UA" sz="1800" dirty="0" smtClean="0"/>
              <a:t>- 2-е вид. випр. і </a:t>
            </a:r>
            <a:r>
              <a:rPr lang="uk-UA" sz="1800" dirty="0" err="1" smtClean="0"/>
              <a:t>доп.–</a:t>
            </a:r>
            <a:r>
              <a:rPr lang="uk-UA" sz="1800" dirty="0" smtClean="0"/>
              <a:t> К.: Українська енциклопедія, 2004. – 824 с</a:t>
            </a:r>
          </a:p>
          <a:p>
            <a:pPr>
              <a:buNone/>
            </a:pPr>
            <a:r>
              <a:rPr lang="uk-UA" sz="1800" dirty="0" smtClean="0"/>
              <a:t>Сучасна українська літературна мова: Підручник/ О. Д. Пономарів, В.В. </a:t>
            </a:r>
            <a:r>
              <a:rPr lang="uk-UA" sz="1800" dirty="0" err="1" smtClean="0"/>
              <a:t>Різун</a:t>
            </a:r>
            <a:r>
              <a:rPr lang="uk-UA" sz="1800" dirty="0" smtClean="0"/>
              <a:t>, Л. Ю. Шевченко та </a:t>
            </a:r>
            <a:r>
              <a:rPr lang="uk-UA" sz="1800" dirty="0" err="1" smtClean="0"/>
              <a:t>ін.-</a:t>
            </a:r>
            <a:r>
              <a:rPr lang="uk-UA" sz="1800" dirty="0" smtClean="0"/>
              <a:t> К.: Либідь, 2001. – 400 с.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1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13176"/>
            <a:ext cx="1444287" cy="144016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Порядкові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числівники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означають</a:t>
            </a:r>
            <a:r>
              <a:rPr lang="ru-RU" dirty="0" smtClean="0"/>
              <a:t> порядок </a:t>
            </a:r>
            <a:r>
              <a:rPr lang="ru-RU" dirty="0" err="1" smtClean="0"/>
              <a:t>предметів</a:t>
            </a:r>
            <a:r>
              <a:rPr lang="ru-RU" dirty="0" smtClean="0"/>
              <a:t> при </a:t>
            </a:r>
            <a:r>
              <a:rPr lang="ru-RU" dirty="0" err="1" smtClean="0"/>
              <a:t>лічбі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відповідають</a:t>
            </a:r>
            <a:r>
              <a:rPr lang="ru-RU" dirty="0" smtClean="0"/>
              <a:t> на</a:t>
            </a:r>
            <a:br>
              <a:rPr lang="ru-RU" dirty="0" smtClean="0"/>
            </a:b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котрий</a:t>
            </a:r>
            <a:r>
              <a:rPr lang="ru-RU" dirty="0" smtClean="0"/>
              <a:t>? (</a:t>
            </a:r>
            <a:r>
              <a:rPr lang="ru-RU" dirty="0" err="1" smtClean="0"/>
              <a:t>котра</a:t>
            </a:r>
            <a:r>
              <a:rPr lang="ru-RU" dirty="0" smtClean="0"/>
              <a:t>? </a:t>
            </a:r>
            <a:r>
              <a:rPr lang="ru-RU" dirty="0" err="1" smtClean="0"/>
              <a:t>котре</a:t>
            </a:r>
            <a:r>
              <a:rPr lang="ru-RU" dirty="0" smtClean="0"/>
              <a:t>?).</a:t>
            </a:r>
            <a:endParaRPr lang="uk-UA" dirty="0"/>
          </a:p>
        </p:txBody>
      </p:sp>
      <p:pic>
        <p:nvPicPr>
          <p:cNvPr id="5" name="Рисунок 4" descr="4ebf10c5846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049730"/>
            <a:ext cx="2399928" cy="2298681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11560" y="0"/>
            <a:ext cx="3754760" cy="312921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uk-UA" sz="3600" dirty="0" smtClean="0"/>
              <a:t>Кількісні </a:t>
            </a:r>
            <a:endParaRPr lang="uk-UA" sz="3600" dirty="0"/>
          </a:p>
        </p:txBody>
      </p:sp>
      <p:sp>
        <p:nvSpPr>
          <p:cNvPr id="4" name="6-конечная звезда 3"/>
          <p:cNvSpPr/>
          <p:nvPr/>
        </p:nvSpPr>
        <p:spPr>
          <a:xfrm>
            <a:off x="5580112" y="0"/>
            <a:ext cx="3563888" cy="306896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Порядкові</a:t>
            </a:r>
            <a:endParaRPr lang="uk-UA" sz="3600" dirty="0"/>
          </a:p>
        </p:txBody>
      </p:sp>
      <p:sp>
        <p:nvSpPr>
          <p:cNvPr id="7" name="Овал 6"/>
          <p:cNvSpPr/>
          <p:nvPr/>
        </p:nvSpPr>
        <p:spPr>
          <a:xfrm>
            <a:off x="611560" y="2924944"/>
            <a:ext cx="223224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Власне кількісні</a:t>
            </a:r>
            <a:endParaRPr lang="uk-UA" dirty="0"/>
          </a:p>
        </p:txBody>
      </p:sp>
      <p:sp>
        <p:nvSpPr>
          <p:cNvPr id="8" name="Овал 7"/>
          <p:cNvSpPr/>
          <p:nvPr/>
        </p:nvSpPr>
        <p:spPr>
          <a:xfrm>
            <a:off x="683568" y="3933056"/>
            <a:ext cx="223224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Збірні</a:t>
            </a:r>
            <a:endParaRPr lang="uk-UA" dirty="0"/>
          </a:p>
        </p:txBody>
      </p:sp>
      <p:sp>
        <p:nvSpPr>
          <p:cNvPr id="9" name="Овал 8"/>
          <p:cNvSpPr/>
          <p:nvPr/>
        </p:nvSpPr>
        <p:spPr>
          <a:xfrm>
            <a:off x="611560" y="4941168"/>
            <a:ext cx="223224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Дробові</a:t>
            </a:r>
            <a:endParaRPr lang="uk-UA" dirty="0"/>
          </a:p>
        </p:txBody>
      </p:sp>
      <p:sp>
        <p:nvSpPr>
          <p:cNvPr id="10" name="Овал 9"/>
          <p:cNvSpPr/>
          <p:nvPr/>
        </p:nvSpPr>
        <p:spPr>
          <a:xfrm>
            <a:off x="467544" y="5949280"/>
            <a:ext cx="2232248" cy="908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Неозначено-кількісні</a:t>
            </a:r>
            <a:endParaRPr lang="uk-UA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3730426"/>
          </a:xfrm>
        </p:spPr>
        <p:txBody>
          <a:bodyPr>
            <a:normAutofit/>
          </a:bodyPr>
          <a:lstStyle/>
          <a:p>
            <a:r>
              <a:rPr lang="uk-UA" dirty="0" smtClean="0"/>
              <a:t>Визначення поняття </a:t>
            </a:r>
            <a:r>
              <a:rPr lang="uk-UA" dirty="0" err="1" smtClean="0"/>
              <a:t>“числівник”</a:t>
            </a:r>
            <a:r>
              <a:rPr lang="uk-UA" dirty="0" smtClean="0"/>
              <a:t> у працях сучасних дослідників.</a:t>
            </a:r>
            <a:endParaRPr lang="uk-UA" dirty="0"/>
          </a:p>
        </p:txBody>
      </p:sp>
      <p:pic>
        <p:nvPicPr>
          <p:cNvPr id="3" name="Рисунок 2" descr="6721_knigi_kotorye_dolzhen_prochitat_kazhdy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96952"/>
            <a:ext cx="4476750" cy="3362325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ЧИСЛІВНИК</a:t>
            </a:r>
            <a:r>
              <a:rPr lang="uk-UA" sz="4000" dirty="0"/>
              <a:t> — частина мови, клас слів зі </a:t>
            </a:r>
            <a:r>
              <a:rPr lang="uk-UA" sz="4000" dirty="0" smtClean="0"/>
              <a:t>значенням </a:t>
            </a:r>
            <a:r>
              <a:rPr lang="uk-UA" sz="4000" dirty="0"/>
              <a:t>кількості. </a:t>
            </a:r>
            <a:endParaRPr lang="uk-UA" sz="4000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(</a:t>
            </a:r>
            <a:r>
              <a:rPr lang="ru-RU" sz="2000" b="1" dirty="0" err="1" smtClean="0"/>
              <a:t>Українська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мова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Енциклопедія</a:t>
            </a:r>
            <a:r>
              <a:rPr lang="ru-RU" sz="2000" b="1" dirty="0" smtClean="0"/>
              <a:t>/</a:t>
            </a:r>
            <a:r>
              <a:rPr lang="ru-RU" sz="2000" b="1" dirty="0" err="1" smtClean="0"/>
              <a:t>Редкол</a:t>
            </a:r>
            <a:r>
              <a:rPr lang="ru-RU" sz="2000" b="1" dirty="0" smtClean="0"/>
              <a:t>.: </a:t>
            </a:r>
            <a:r>
              <a:rPr lang="ru-RU" sz="2000" b="1" dirty="0" err="1" smtClean="0"/>
              <a:t>Русанівський</a:t>
            </a:r>
            <a:r>
              <a:rPr lang="ru-RU" sz="2000" b="1" dirty="0" smtClean="0"/>
              <a:t> ВМ, Тараненко ОО, </a:t>
            </a:r>
            <a:r>
              <a:rPr lang="ru-RU" sz="2000" b="1" dirty="0" err="1" smtClean="0"/>
              <a:t>Зяблюк</a:t>
            </a:r>
            <a:r>
              <a:rPr lang="ru-RU" sz="2000" b="1" dirty="0" smtClean="0"/>
              <a:t> МП та </a:t>
            </a:r>
            <a:r>
              <a:rPr lang="ru-RU" sz="2000" b="1" dirty="0" err="1" smtClean="0"/>
              <a:t>ін</a:t>
            </a:r>
            <a:r>
              <a:rPr lang="uk-UA" sz="2000" dirty="0" smtClean="0"/>
              <a:t>- 2-е вид. випр. і </a:t>
            </a:r>
            <a:r>
              <a:rPr lang="uk-UA" sz="2000" dirty="0" err="1" smtClean="0"/>
              <a:t>доп.–</a:t>
            </a:r>
            <a:r>
              <a:rPr lang="uk-UA" sz="2000" dirty="0" smtClean="0"/>
              <a:t> К.: Українська енциклопедія, 2004. – 824 с)</a:t>
            </a:r>
            <a:endParaRPr lang="uk-UA" sz="2000" dirty="0"/>
          </a:p>
        </p:txBody>
      </p:sp>
      <p:pic>
        <p:nvPicPr>
          <p:cNvPr id="4" name="Рисунок 3" descr="fdf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2204864"/>
            <a:ext cx="1965002" cy="2886279"/>
          </a:xfrm>
          <a:prstGeom prst="rect">
            <a:avLst/>
          </a:prstGeom>
        </p:spPr>
      </p:pic>
      <p:pic>
        <p:nvPicPr>
          <p:cNvPr id="5" name="Рисунок 4" descr="glossary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1334641" cy="1825789"/>
          </a:xfrm>
          <a:prstGeom prst="rect">
            <a:avLst/>
          </a:prstGeom>
        </p:spPr>
      </p:pic>
      <p:pic>
        <p:nvPicPr>
          <p:cNvPr id="6" name="Рисунок 5" descr="obk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5" y="2996952"/>
            <a:ext cx="1106263" cy="172819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Числівник</a:t>
            </a:r>
            <a:r>
              <a:rPr lang="uk-UA" dirty="0" smtClean="0"/>
              <a:t> — повнозначна частина мови, яка означає кількість предметів (певну або точно не визначену) та абстрактно-математичну кількість: двадцять студентів, дві третіх доби, багато друзів, декілька місяців; від ста  відняти </a:t>
            </a:r>
            <a:r>
              <a:rPr lang="uk-UA" dirty="0" err="1" smtClean="0"/>
              <a:t>сорок—</a:t>
            </a:r>
            <a:r>
              <a:rPr lang="uk-UA" dirty="0" smtClean="0"/>
              <a:t> шістдесят; п'ять помножити на десять —  п'ятдесят; корінь кубічний з дев'яти — три. </a:t>
            </a:r>
            <a:r>
              <a:rPr lang="uk-UA" sz="2200" dirty="0" smtClean="0"/>
              <a:t>(</a:t>
            </a:r>
            <a:r>
              <a:rPr lang="uk-UA" sz="2200" dirty="0" err="1" smtClean="0"/>
              <a:t>Безпояско</a:t>
            </a:r>
            <a:r>
              <a:rPr lang="uk-UA" sz="2200" dirty="0" smtClean="0"/>
              <a:t> О. К., </a:t>
            </a:r>
            <a:r>
              <a:rPr lang="uk-UA" sz="2200" dirty="0" err="1" smtClean="0"/>
              <a:t>Городенська</a:t>
            </a:r>
            <a:r>
              <a:rPr lang="uk-UA" sz="2200" dirty="0" smtClean="0"/>
              <a:t> К. Г., </a:t>
            </a:r>
            <a:r>
              <a:rPr lang="uk-UA" sz="2200" dirty="0" err="1" smtClean="0"/>
              <a:t>Русанівський</a:t>
            </a:r>
            <a:r>
              <a:rPr lang="uk-UA" sz="2200" dirty="0" smtClean="0"/>
              <a:t> В. М, Граматика української мови. Морфологія: </a:t>
            </a:r>
            <a:r>
              <a:rPr lang="uk-UA" sz="2200" dirty="0" err="1" smtClean="0"/>
              <a:t>Підручник.—</a:t>
            </a:r>
            <a:r>
              <a:rPr lang="uk-UA" sz="2200" dirty="0" smtClean="0"/>
              <a:t> К.: Либідь, 1993.— 336 с )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 descr="11120119124860966_f0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1771250" cy="259228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3500" b="1" dirty="0" smtClean="0">
                <a:solidFill>
                  <a:srgbClr val="FF0000"/>
                </a:solidFill>
              </a:rPr>
              <a:t>Числівник</a:t>
            </a:r>
            <a:r>
              <a:rPr lang="uk-UA" sz="3500" dirty="0" smtClean="0"/>
              <a:t> — частина мови, яка позначає  означену чи неозначену кількість предметів та абстрактне число і виражає своє категорійне частиномовне значення в морфологічній категорії відмінка за обмеженого функціонування категорії роду і числа. </a:t>
            </a:r>
          </a:p>
          <a:p>
            <a:pPr>
              <a:buNone/>
            </a:pPr>
            <a:r>
              <a:rPr lang="uk-UA" sz="2600" dirty="0" smtClean="0"/>
              <a:t>(</a:t>
            </a:r>
            <a:r>
              <a:rPr lang="ru-RU" sz="2600" dirty="0" err="1" smtClean="0"/>
              <a:t>Вихованець</a:t>
            </a:r>
            <a:r>
              <a:rPr lang="ru-RU" sz="2600" dirty="0" smtClean="0"/>
              <a:t> І. Р. Теоретична </a:t>
            </a:r>
            <a:r>
              <a:rPr lang="ru-RU" sz="2600" dirty="0" err="1" smtClean="0"/>
              <a:t>морфологія</a:t>
            </a:r>
            <a:r>
              <a:rPr lang="ru-RU" sz="2600" dirty="0" smtClean="0"/>
              <a:t> </a:t>
            </a:r>
            <a:r>
              <a:rPr lang="ru-RU" sz="2600" dirty="0" err="1" smtClean="0"/>
              <a:t>української</a:t>
            </a:r>
            <a:r>
              <a:rPr lang="ru-RU" sz="2600" dirty="0" smtClean="0"/>
              <a:t> </a:t>
            </a:r>
            <a:r>
              <a:rPr lang="ru-RU" sz="2600" dirty="0" err="1" smtClean="0"/>
              <a:t>мови</a:t>
            </a:r>
            <a:r>
              <a:rPr lang="ru-RU" sz="2600" dirty="0" smtClean="0"/>
              <a:t>: </a:t>
            </a:r>
            <a:r>
              <a:rPr lang="ru-RU" sz="2600" dirty="0" err="1" smtClean="0"/>
              <a:t>Академ</a:t>
            </a:r>
            <a:r>
              <a:rPr lang="ru-RU" sz="2600" dirty="0" smtClean="0"/>
              <a:t>. </a:t>
            </a:r>
            <a:r>
              <a:rPr lang="ru-RU" sz="2600" dirty="0" err="1" smtClean="0"/>
              <a:t>граматика</a:t>
            </a:r>
            <a:r>
              <a:rPr lang="ru-RU" sz="2600" dirty="0" smtClean="0"/>
              <a:t> </a:t>
            </a:r>
            <a:r>
              <a:rPr lang="ru-RU" sz="2600" dirty="0" err="1" smtClean="0"/>
              <a:t>укр</a:t>
            </a:r>
            <a:r>
              <a:rPr lang="ru-RU" sz="2600" dirty="0" smtClean="0"/>
              <a:t>. </a:t>
            </a:r>
            <a:r>
              <a:rPr lang="ru-RU" sz="2600" dirty="0" err="1" smtClean="0"/>
              <a:t>мови</a:t>
            </a:r>
            <a:r>
              <a:rPr lang="ru-RU" sz="2600" dirty="0" smtClean="0"/>
              <a:t> / І. </a:t>
            </a:r>
            <a:r>
              <a:rPr lang="ru-RU" sz="2600" dirty="0" err="1" smtClean="0"/>
              <a:t>Вихованець</a:t>
            </a:r>
            <a:r>
              <a:rPr lang="ru-RU" sz="2600" dirty="0" smtClean="0"/>
              <a:t>, К. </a:t>
            </a:r>
            <a:r>
              <a:rPr lang="ru-RU" sz="2600" dirty="0" err="1" smtClean="0"/>
              <a:t>Городенська</a:t>
            </a:r>
            <a:r>
              <a:rPr lang="ru-RU" sz="2600" dirty="0" smtClean="0"/>
              <a:t>; За ред. І. </a:t>
            </a:r>
            <a:r>
              <a:rPr lang="ru-RU" sz="2600" dirty="0" err="1" smtClean="0"/>
              <a:t>Вихованця</a:t>
            </a:r>
            <a:r>
              <a:rPr lang="ru-RU" sz="2600" dirty="0" smtClean="0"/>
              <a:t>.— К.: </a:t>
            </a:r>
            <a:r>
              <a:rPr lang="ru-RU" sz="2600" dirty="0" err="1" smtClean="0"/>
              <a:t>Унів</a:t>
            </a:r>
            <a:r>
              <a:rPr lang="ru-RU" sz="2600" dirty="0" smtClean="0"/>
              <a:t>. </a:t>
            </a:r>
            <a:r>
              <a:rPr lang="ru-RU" sz="2600" dirty="0" err="1" smtClean="0"/>
              <a:t>вид-во</a:t>
            </a:r>
            <a:r>
              <a:rPr lang="ru-RU" sz="2600" dirty="0" smtClean="0"/>
              <a:t> "</a:t>
            </a:r>
            <a:r>
              <a:rPr lang="ru-RU" sz="2600" dirty="0" err="1" smtClean="0"/>
              <a:t>Пульсари</a:t>
            </a:r>
            <a:r>
              <a:rPr lang="ru-RU" sz="2600" dirty="0" smtClean="0"/>
              <a:t>", 2004.— 400 с)</a:t>
            </a:r>
            <a:endParaRPr lang="uk-UA" sz="2600" dirty="0"/>
          </a:p>
        </p:txBody>
      </p:sp>
      <p:pic>
        <p:nvPicPr>
          <p:cNvPr id="4" name="Рисунок 3" descr="01482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87587" cy="2532063"/>
          </a:xfrm>
          <a:prstGeom prst="rect">
            <a:avLst/>
          </a:prstGeom>
        </p:spPr>
      </p:pic>
      <p:pic>
        <p:nvPicPr>
          <p:cNvPr id="5" name="Рисунок 4" descr="15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0"/>
            <a:ext cx="1259632" cy="1822649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4000" dirty="0" smtClean="0"/>
              <a:t>Числівником називається частина мови, що означає абстрактно-математичне число або певну кількість однорідних предметів чи порядок предметів при лічбі.</a:t>
            </a:r>
          </a:p>
          <a:p>
            <a:r>
              <a:rPr lang="uk-UA" sz="2400" dirty="0" smtClean="0"/>
              <a:t> (</a:t>
            </a:r>
            <a:r>
              <a:rPr lang="uk-UA" sz="2400" dirty="0" err="1" smtClean="0"/>
              <a:t>Караман</a:t>
            </a:r>
            <a:r>
              <a:rPr lang="uk-UA" sz="2400" dirty="0" smtClean="0"/>
              <a:t> С. О. Сучасна українська літературна мова/ С. О. </a:t>
            </a:r>
            <a:r>
              <a:rPr lang="uk-UA" sz="2400" dirty="0" err="1" smtClean="0"/>
              <a:t>Караман</a:t>
            </a:r>
            <a:r>
              <a:rPr lang="uk-UA" sz="2400" dirty="0" smtClean="0"/>
              <a:t>, О. В. </a:t>
            </a:r>
            <a:r>
              <a:rPr lang="uk-UA" sz="2400" dirty="0" err="1" smtClean="0"/>
              <a:t>Караман</a:t>
            </a:r>
            <a:r>
              <a:rPr lang="uk-UA" sz="2400" dirty="0" smtClean="0"/>
              <a:t>, М. Я. Плющ . – К.: Літера ЛТД, 2011. – 560 с.)</a:t>
            </a:r>
            <a:endParaRPr lang="uk-UA" sz="2400" dirty="0"/>
          </a:p>
        </p:txBody>
      </p:sp>
      <p:pic>
        <p:nvPicPr>
          <p:cNvPr id="4" name="Рисунок 3" descr="7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8780" cy="213285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78112" cy="3298378"/>
          </a:xfrm>
        </p:spPr>
        <p:txBody>
          <a:bodyPr>
            <a:normAutofit/>
          </a:bodyPr>
          <a:lstStyle/>
          <a:p>
            <a:r>
              <a:rPr lang="uk-UA" dirty="0" smtClean="0"/>
              <a:t>Історія функціонування числівника в українській мові</a:t>
            </a:r>
            <a:endParaRPr lang="uk-UA" dirty="0"/>
          </a:p>
        </p:txBody>
      </p:sp>
      <p:pic>
        <p:nvPicPr>
          <p:cNvPr id="4" name="Содержимое 3" descr="4542.jp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996952"/>
            <a:ext cx="2872681" cy="3202033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zryadi-chisl-vnik-v-za-znachennyam-gramatichnimi-oznakami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rozryadi-chisl-vnik-v-za-znachennyam-gramatichnimi-oznakami</Template>
  <TotalTime>0</TotalTime>
  <Words>1182</Words>
  <Application>Microsoft Office PowerPoint</Application>
  <PresentationFormat>Экран (4:3)</PresentationFormat>
  <Paragraphs>61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rozryadi-chisl-vnik-v-za-znachennyam-gramatichnimi-oznakami</vt:lpstr>
      <vt:lpstr>Числівник як частина мови. Розряди числівників за значенням і граматичними ознаками </vt:lpstr>
      <vt:lpstr>План </vt:lpstr>
      <vt:lpstr>Список джерел</vt:lpstr>
      <vt:lpstr>Визначення поняття “числівник” у працях сучасних дослідників.</vt:lpstr>
      <vt:lpstr>Презентация PowerPoint</vt:lpstr>
      <vt:lpstr>Презентация PowerPoint</vt:lpstr>
      <vt:lpstr>Презентация PowerPoint</vt:lpstr>
      <vt:lpstr>Презентация PowerPoint</vt:lpstr>
      <vt:lpstr>Історія функціонування числівника в українській мові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Граматичні ознаки числівника</vt:lpstr>
      <vt:lpstr>Презентация PowerPoint</vt:lpstr>
      <vt:lpstr>Презентация PowerPoint</vt:lpstr>
      <vt:lpstr>Презентация PowerPoint</vt:lpstr>
      <vt:lpstr>Синтаксична роль числівників</vt:lpstr>
      <vt:lpstr>Презентация PowerPoint</vt:lpstr>
      <vt:lpstr>Презентация PowerPoint</vt:lpstr>
      <vt:lpstr>Презентация PowerPoint</vt:lpstr>
      <vt:lpstr>Презентация PowerPoint</vt:lpstr>
      <vt:lpstr>Розряди числівників за значенням і граматичними ознаками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Числівник як частина мови. Розряди числівників за значенням і граматичними ознаками </dc:title>
  <dc:creator>Ира</dc:creator>
  <cp:lastModifiedBy>Ира</cp:lastModifiedBy>
  <cp:revision>1</cp:revision>
  <dcterms:created xsi:type="dcterms:W3CDTF">2014-04-23T09:07:35Z</dcterms:created>
  <dcterms:modified xsi:type="dcterms:W3CDTF">2014-04-23T09:08:04Z</dcterms:modified>
</cp:coreProperties>
</file>