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31"/>
  </p:handoutMasterIdLst>
  <p:sldIdLst>
    <p:sldId id="398" r:id="rId2"/>
    <p:sldId id="397" r:id="rId3"/>
    <p:sldId id="395" r:id="rId4"/>
    <p:sldId id="367" r:id="rId5"/>
    <p:sldId id="292" r:id="rId6"/>
    <p:sldId id="368" r:id="rId7"/>
    <p:sldId id="424" r:id="rId8"/>
    <p:sldId id="371" r:id="rId9"/>
    <p:sldId id="373" r:id="rId10"/>
    <p:sldId id="376" r:id="rId11"/>
    <p:sldId id="413" r:id="rId12"/>
    <p:sldId id="375" r:id="rId13"/>
    <p:sldId id="433" r:id="rId14"/>
    <p:sldId id="326" r:id="rId15"/>
    <p:sldId id="439" r:id="rId16"/>
    <p:sldId id="449" r:id="rId17"/>
    <p:sldId id="357" r:id="rId18"/>
    <p:sldId id="426" r:id="rId19"/>
    <p:sldId id="379" r:id="rId20"/>
    <p:sldId id="437" r:id="rId21"/>
    <p:sldId id="316" r:id="rId22"/>
    <p:sldId id="415" r:id="rId23"/>
    <p:sldId id="452" r:id="rId24"/>
    <p:sldId id="450" r:id="rId25"/>
    <p:sldId id="304" r:id="rId26"/>
    <p:sldId id="451" r:id="rId27"/>
    <p:sldId id="453" r:id="rId28"/>
    <p:sldId id="432" r:id="rId29"/>
    <p:sldId id="35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FFFF00"/>
    <a:srgbClr val="003366"/>
    <a:srgbClr val="CC0066"/>
    <a:srgbClr val="66FFFF"/>
    <a:srgbClr val="3399FF"/>
    <a:srgbClr val="130454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-168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3ED09F-BADA-4217-8B5F-413B1D3915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88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695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696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697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698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699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00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01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02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03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04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05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06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07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08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16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17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18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19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4720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72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472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4723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4724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4725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FA16E2-1A46-4E09-B7EE-FCC2E60432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0ECA7-27BB-4E60-9C1B-622A621CDB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15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800100"/>
            <a:ext cx="1943100" cy="5295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800100"/>
            <a:ext cx="5676900" cy="5295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44300-5AF8-4411-B2AA-803146516A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13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75112-FB7F-4167-8509-CBDC87C310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78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F234C-2594-49C4-B807-7A84CE7BA8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28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F1825-B3CD-48EC-AEBA-FB416B660E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98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7A3B7-49B6-4219-B87E-25DD5C574A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7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3BCDE-0200-48A0-BED6-364433DF5D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21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BEED4-C149-4C16-A4B6-27655F01EB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547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3DABC-F736-491F-8837-2947F83565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72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38B8E-7EB4-4D90-87C5-C5F4065D94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861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7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7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7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7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7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7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7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7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7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7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694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369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369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1369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1369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DB672EB-87B4-4100-90B8-602ECB2187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yandex.ru/yandpage?q=1385708032&amp;p=5&amp;ag=ih&amp;rpt2=simage&amp;qs=text%3DITU%26isize%3D%26ogo%3D5%26rpt%3Dimag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:\Documents and Settings\NAV\Мои документы\Мои рисунки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38003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685800" y="3886200"/>
            <a:ext cx="8001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uk-UA" altLang="ru-RU" sz="4000" b="1">
                <a:solidFill>
                  <a:srgbClr val="FFFF00"/>
                </a:solidFill>
              </a:rPr>
              <a:t>Початок нової (шостої) цивілізації Землі?</a:t>
            </a:r>
            <a:endParaRPr lang="ru-RU" altLang="ru-RU" sz="4000" b="1">
              <a:solidFill>
                <a:srgbClr val="FFFF00"/>
              </a:solidFill>
            </a:endParaRP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685800" y="2057400"/>
            <a:ext cx="815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k-UA" altLang="ru-RU" sz="9600" b="1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Інформаційне суспільство</a:t>
            </a:r>
            <a:endParaRPr lang="ru-RU" altLang="ru-RU" sz="9600" b="1" i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ChangeArrowheads="1"/>
          </p:cNvSpPr>
          <p:nvPr/>
        </p:nvSpPr>
        <p:spPr bwMode="auto">
          <a:xfrm>
            <a:off x="838200" y="2895600"/>
            <a:ext cx="7391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buFont typeface="Arial" pitchFamily="34" charset="0"/>
              <a:buNone/>
            </a:pPr>
            <a:endParaRPr lang="uk-UA" altLang="ru-RU" sz="32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3312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4147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4" name="Picture 1028" descr="..\Infsoc\WSIS\Vyctavka\stand_ZENE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63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Rectangle 1029"/>
          <p:cNvSpPr>
            <a:spLocks noChangeArrowheads="1"/>
          </p:cNvSpPr>
          <p:nvPr/>
        </p:nvSpPr>
        <p:spPr bwMode="auto">
          <a:xfrm>
            <a:off x="0" y="7620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ru-RU" sz="32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e-</a:t>
            </a:r>
            <a:r>
              <a:rPr lang="uk-UA" altLang="ru-RU" sz="32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інфраструктура Інформаційного суспільства</a:t>
            </a:r>
            <a:endParaRPr lang="ru-RU" altLang="ru-RU" sz="32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33128" name="Group 1032"/>
          <p:cNvGrpSpPr>
            <a:grpSpLocks/>
          </p:cNvGrpSpPr>
          <p:nvPr/>
        </p:nvGrpSpPr>
        <p:grpSpPr bwMode="auto">
          <a:xfrm>
            <a:off x="1676400" y="1371600"/>
            <a:ext cx="5715000" cy="5334000"/>
            <a:chOff x="1200" y="672"/>
            <a:chExt cx="3312" cy="3264"/>
          </a:xfrm>
        </p:grpSpPr>
        <p:sp>
          <p:nvSpPr>
            <p:cNvPr id="133129" name="Oval 1033"/>
            <p:cNvSpPr>
              <a:spLocks noChangeArrowheads="1"/>
            </p:cNvSpPr>
            <p:nvPr/>
          </p:nvSpPr>
          <p:spPr bwMode="auto">
            <a:xfrm>
              <a:off x="1200" y="672"/>
              <a:ext cx="3312" cy="3264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30" name="WordArt 1034"/>
            <p:cNvSpPr>
              <a:spLocks noChangeArrowheads="1" noChangeShapeType="1" noTextEdit="1"/>
            </p:cNvSpPr>
            <p:nvPr/>
          </p:nvSpPr>
          <p:spPr bwMode="auto">
            <a:xfrm>
              <a:off x="1416" y="861"/>
              <a:ext cx="2880" cy="260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1000" kern="10" spc="20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ahoma"/>
                  <a:ea typeface="Tahoma"/>
                  <a:cs typeface="Tahoma"/>
                </a:rPr>
                <a:t>Нормативно-правове забезпечення</a:t>
              </a:r>
            </a:p>
          </p:txBody>
        </p:sp>
      </p:grpSp>
      <p:grpSp>
        <p:nvGrpSpPr>
          <p:cNvPr id="133131" name="Group 1035"/>
          <p:cNvGrpSpPr>
            <a:grpSpLocks/>
          </p:cNvGrpSpPr>
          <p:nvPr/>
        </p:nvGrpSpPr>
        <p:grpSpPr bwMode="auto">
          <a:xfrm>
            <a:off x="2286000" y="1828800"/>
            <a:ext cx="4572000" cy="4527550"/>
            <a:chOff x="1497" y="926"/>
            <a:chExt cx="2718" cy="2756"/>
          </a:xfrm>
        </p:grpSpPr>
        <p:sp>
          <p:nvSpPr>
            <p:cNvPr id="133132" name="Oval 1036"/>
            <p:cNvSpPr>
              <a:spLocks noChangeArrowheads="1"/>
            </p:cNvSpPr>
            <p:nvPr/>
          </p:nvSpPr>
          <p:spPr bwMode="auto">
            <a:xfrm>
              <a:off x="1497" y="926"/>
              <a:ext cx="2718" cy="2756"/>
            </a:xfrm>
            <a:prstGeom prst="ellipse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33" name="WordArt 1037"/>
            <p:cNvSpPr>
              <a:spLocks noChangeArrowheads="1" noChangeShapeType="1" noTextEdit="1"/>
            </p:cNvSpPr>
            <p:nvPr/>
          </p:nvSpPr>
          <p:spPr bwMode="auto">
            <a:xfrm>
              <a:off x="1621" y="1126"/>
              <a:ext cx="2421" cy="250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1400" kern="10" spc="28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ahoma"/>
                  <a:ea typeface="Tahoma"/>
                  <a:cs typeface="Tahoma"/>
                </a:rPr>
                <a:t>Інститутаційна та політична інфраструктура</a:t>
              </a:r>
            </a:p>
          </p:txBody>
        </p:sp>
      </p:grpSp>
      <p:sp>
        <p:nvSpPr>
          <p:cNvPr id="133134" name="Oval 1038"/>
          <p:cNvSpPr>
            <a:spLocks noChangeArrowheads="1"/>
          </p:cNvSpPr>
          <p:nvPr/>
        </p:nvSpPr>
        <p:spPr bwMode="auto">
          <a:xfrm>
            <a:off x="4648200" y="4648200"/>
            <a:ext cx="1685925" cy="1614488"/>
          </a:xfrm>
          <a:prstGeom prst="ellipse">
            <a:avLst/>
          </a:prstGeom>
          <a:gradFill rotWithShape="0">
            <a:gsLst>
              <a:gs pos="0">
                <a:srgbClr val="EAEAEA"/>
              </a:gs>
              <a:gs pos="100000">
                <a:srgbClr val="82829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1800" b="1">
                <a:latin typeface="Tahoma" pitchFamily="34" charset="0"/>
              </a:rPr>
              <a:t>    </a:t>
            </a:r>
            <a:r>
              <a:rPr lang="en-US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Людськи </a:t>
            </a:r>
          </a:p>
          <a:p>
            <a:pPr algn="ctr"/>
            <a:r>
              <a:rPr lang="en-US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   ресурси</a:t>
            </a:r>
          </a:p>
        </p:txBody>
      </p:sp>
      <p:sp>
        <p:nvSpPr>
          <p:cNvPr id="133135" name="Oval 1039"/>
          <p:cNvSpPr>
            <a:spLocks noChangeArrowheads="1"/>
          </p:cNvSpPr>
          <p:nvPr/>
        </p:nvSpPr>
        <p:spPr bwMode="auto">
          <a:xfrm>
            <a:off x="2590800" y="4572000"/>
            <a:ext cx="1685925" cy="1614488"/>
          </a:xfrm>
          <a:prstGeom prst="ellipse">
            <a:avLst/>
          </a:prstGeom>
          <a:gradFill rotWithShape="0">
            <a:gsLst>
              <a:gs pos="0">
                <a:srgbClr val="EAEAEA"/>
              </a:gs>
              <a:gs pos="100000">
                <a:srgbClr val="82829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Телекому</a:t>
            </a:r>
          </a:p>
          <a:p>
            <a:pPr algn="ctr"/>
            <a:r>
              <a:rPr lang="ru-RU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н</a:t>
            </a:r>
            <a:r>
              <a:rPr lang="uk-UA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і</a:t>
            </a:r>
            <a:r>
              <a:rPr lang="ru-RU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каційна</a:t>
            </a:r>
          </a:p>
          <a:p>
            <a:pPr algn="ctr"/>
            <a:r>
              <a:rPr lang="ru-RU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інфра</a:t>
            </a:r>
            <a:r>
              <a:rPr lang="uk-UA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-</a:t>
            </a:r>
            <a:endParaRPr lang="ru-RU" altLang="ru-RU" sz="1800" b="1">
              <a:solidFill>
                <a:srgbClr val="EAEAEA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C8C8C"/>
                  </a:outerShdw>
                </a:cont>
                <a:effect ref="fillLine"/>
              </a:effectDag>
              <a:latin typeface="Tahoma" pitchFamily="34" charset="0"/>
            </a:endParaRPr>
          </a:p>
          <a:p>
            <a:pPr algn="ctr"/>
            <a:r>
              <a:rPr lang="ru-RU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структура </a:t>
            </a:r>
            <a:endParaRPr lang="en-US" altLang="ru-RU" sz="1800" b="1">
              <a:solidFill>
                <a:srgbClr val="EAEAEA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C8C8C"/>
                  </a:outerShdw>
                </a:cont>
                <a:effect ref="fillLine"/>
              </a:effectDag>
              <a:latin typeface="Tahoma" pitchFamily="34" charset="0"/>
            </a:endParaRPr>
          </a:p>
        </p:txBody>
      </p:sp>
      <p:sp>
        <p:nvSpPr>
          <p:cNvPr id="133136" name="Oval 1040"/>
          <p:cNvSpPr>
            <a:spLocks noChangeArrowheads="1"/>
          </p:cNvSpPr>
          <p:nvPr/>
        </p:nvSpPr>
        <p:spPr bwMode="auto">
          <a:xfrm>
            <a:off x="3657600" y="2286000"/>
            <a:ext cx="1685925" cy="1614488"/>
          </a:xfrm>
          <a:prstGeom prst="ellipse">
            <a:avLst/>
          </a:prstGeom>
          <a:gradFill rotWithShape="0">
            <a:gsLst>
              <a:gs pos="0">
                <a:srgbClr val="EAEAEA"/>
              </a:gs>
              <a:gs pos="100000">
                <a:srgbClr val="82829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Фінансова </a:t>
            </a:r>
          </a:p>
          <a:p>
            <a:pPr algn="ctr"/>
            <a:r>
              <a:rPr lang="uk-UA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інфра-</a:t>
            </a:r>
          </a:p>
          <a:p>
            <a:pPr algn="ctr"/>
            <a:r>
              <a:rPr lang="uk-UA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структура</a:t>
            </a:r>
          </a:p>
        </p:txBody>
      </p:sp>
      <p:sp>
        <p:nvSpPr>
          <p:cNvPr id="133137" name="Oval 1041"/>
          <p:cNvSpPr>
            <a:spLocks noChangeArrowheads="1"/>
          </p:cNvSpPr>
          <p:nvPr/>
        </p:nvSpPr>
        <p:spPr bwMode="auto">
          <a:xfrm>
            <a:off x="3657600" y="3581400"/>
            <a:ext cx="1685925" cy="1614488"/>
          </a:xfrm>
          <a:prstGeom prst="ellipse">
            <a:avLst/>
          </a:prstGeom>
          <a:gradFill rotWithShape="0">
            <a:gsLst>
              <a:gs pos="0">
                <a:srgbClr val="EAEAEA"/>
              </a:gs>
              <a:gs pos="100000">
                <a:srgbClr val="82829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Інформаційн</a:t>
            </a:r>
            <a:r>
              <a:rPr lang="uk-UA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і</a:t>
            </a:r>
            <a:endParaRPr lang="en-US" altLang="ru-RU" sz="1800" b="1">
              <a:solidFill>
                <a:srgbClr val="EAEAEA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C8C8C"/>
                  </a:outerShdw>
                </a:cont>
                <a:effect ref="fillLine"/>
              </a:effectDag>
              <a:latin typeface="Tahoma" pitchFamily="34" charset="0"/>
            </a:endParaRPr>
          </a:p>
          <a:p>
            <a:pPr algn="ctr"/>
            <a:r>
              <a:rPr lang="en-US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 ресурси </a:t>
            </a:r>
          </a:p>
          <a:p>
            <a:pPr algn="ctr"/>
            <a:r>
              <a:rPr lang="en-US" altLang="ru-RU" sz="1800" b="1">
                <a:solidFill>
                  <a:srgbClr val="EAEAEA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C8C8C"/>
                    </a:outerShdw>
                  </a:cont>
                  <a:effect ref="fillLine"/>
                </a:effectDag>
                <a:latin typeface="Tahoma" pitchFamily="34" charset="0"/>
              </a:rPr>
              <a:t>та технології</a:t>
            </a:r>
          </a:p>
          <a:p>
            <a:pPr algn="ctr"/>
            <a:endParaRPr lang="en-US" altLang="ru-RU">
              <a:solidFill>
                <a:srgbClr val="EAEAEA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C8C8C"/>
                  </a:outerShdw>
                </a:cont>
                <a:effect ref="fillLine"/>
              </a:effectDag>
            </a:endParaRPr>
          </a:p>
        </p:txBody>
      </p:sp>
      <p:pic>
        <p:nvPicPr>
          <p:cNvPr id="133138" name="Picture 1042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12954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4" grpId="0" animBg="1" autoUpdateAnimBg="0"/>
      <p:bldP spid="133135" grpId="0" animBg="1" autoUpdateAnimBg="0"/>
      <p:bldP spid="133136" grpId="0" animBg="1" autoUpdateAnimBg="0"/>
      <p:bldP spid="13313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1295400" y="1752600"/>
            <a:ext cx="7010400" cy="4800600"/>
          </a:xfrm>
          <a:prstGeom prst="rect">
            <a:avLst/>
          </a:prstGeom>
          <a:solidFill>
            <a:srgbClr val="CCECFF">
              <a:alpha val="50000"/>
            </a:srgbClr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ru-RU">
              <a:latin typeface="Arial Narrow" pitchFamily="34" charset="0"/>
            </a:endParaRP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685800" y="4572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k-UA" altLang="ru-RU" sz="3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Взаємовідносини </a:t>
            </a:r>
          </a:p>
          <a:p>
            <a:pPr algn="ctr"/>
            <a:r>
              <a:rPr lang="uk-UA" altLang="ru-RU" sz="3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 інформаційному суспільстві</a:t>
            </a:r>
            <a:r>
              <a:rPr lang="uk-UA" altLang="ru-RU" sz="4400">
                <a:solidFill>
                  <a:srgbClr val="66FFFF"/>
                </a:solidFill>
                <a:latin typeface="Arial Black" pitchFamily="34" charset="0"/>
              </a:rPr>
              <a:t> </a:t>
            </a:r>
            <a:endParaRPr lang="ru-RU" altLang="ru-RU" sz="4400">
              <a:solidFill>
                <a:srgbClr val="66FFFF"/>
              </a:solidFill>
              <a:latin typeface="Arial Black" pitchFamily="34" charset="0"/>
            </a:endParaRPr>
          </a:p>
        </p:txBody>
      </p:sp>
      <p:grpSp>
        <p:nvGrpSpPr>
          <p:cNvPr id="175115" name="Group 11"/>
          <p:cNvGrpSpPr>
            <a:grpSpLocks/>
          </p:cNvGrpSpPr>
          <p:nvPr/>
        </p:nvGrpSpPr>
        <p:grpSpPr bwMode="auto">
          <a:xfrm>
            <a:off x="1752600" y="1905000"/>
            <a:ext cx="6324600" cy="4572000"/>
            <a:chOff x="1104" y="1200"/>
            <a:chExt cx="3984" cy="2880"/>
          </a:xfrm>
        </p:grpSpPr>
        <p:sp>
          <p:nvSpPr>
            <p:cNvPr id="175116" name="AutoShape 12"/>
            <p:cNvSpPr>
              <a:spLocks noChangeArrowheads="1"/>
            </p:cNvSpPr>
            <p:nvPr/>
          </p:nvSpPr>
          <p:spPr bwMode="auto">
            <a:xfrm>
              <a:off x="1104" y="2352"/>
              <a:ext cx="1152" cy="720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>
                  <a:solidFill>
                    <a:schemeClr val="bg1"/>
                  </a:solidFill>
                  <a:latin typeface="Arial Narrow" pitchFamily="34" charset="0"/>
                </a:rPr>
                <a:t>Громадяне</a:t>
              </a:r>
              <a:endParaRPr lang="ru-RU" altLang="ru-RU">
                <a:latin typeface="Arial Narrow" pitchFamily="34" charset="0"/>
              </a:endParaRPr>
            </a:p>
          </p:txBody>
        </p:sp>
        <p:sp>
          <p:nvSpPr>
            <p:cNvPr id="175117" name="AutoShape 13"/>
            <p:cNvSpPr>
              <a:spLocks noChangeArrowheads="1"/>
            </p:cNvSpPr>
            <p:nvPr/>
          </p:nvSpPr>
          <p:spPr bwMode="auto">
            <a:xfrm>
              <a:off x="2496" y="1200"/>
              <a:ext cx="1152" cy="720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uk-UA" altLang="ru-RU">
                <a:latin typeface="Arial Narrow" pitchFamily="34" charset="0"/>
              </a:endParaRPr>
            </a:p>
          </p:txBody>
        </p:sp>
        <p:sp>
          <p:nvSpPr>
            <p:cNvPr id="175118" name="AutoShape 14"/>
            <p:cNvSpPr>
              <a:spLocks noChangeArrowheads="1"/>
            </p:cNvSpPr>
            <p:nvPr/>
          </p:nvSpPr>
          <p:spPr bwMode="auto">
            <a:xfrm>
              <a:off x="3936" y="2304"/>
              <a:ext cx="1152" cy="720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2800" b="1">
                  <a:solidFill>
                    <a:schemeClr val="bg1"/>
                  </a:solidFill>
                  <a:latin typeface="Arial Narrow" pitchFamily="34" charset="0"/>
                </a:rPr>
                <a:t>Бізнес</a:t>
              </a:r>
              <a:endParaRPr lang="ru-RU" altLang="ru-RU">
                <a:latin typeface="Arial Narrow" pitchFamily="34" charset="0"/>
              </a:endParaRPr>
            </a:p>
          </p:txBody>
        </p:sp>
        <p:sp>
          <p:nvSpPr>
            <p:cNvPr id="175119" name="AutoShape 15"/>
            <p:cNvSpPr>
              <a:spLocks noChangeArrowheads="1"/>
            </p:cNvSpPr>
            <p:nvPr/>
          </p:nvSpPr>
          <p:spPr bwMode="auto">
            <a:xfrm>
              <a:off x="2544" y="3360"/>
              <a:ext cx="1152" cy="720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2800" b="1">
                  <a:solidFill>
                    <a:schemeClr val="bg1"/>
                  </a:solidFill>
                  <a:latin typeface="Arial Narrow" pitchFamily="34" charset="0"/>
                </a:rPr>
                <a:t>Бізнес</a:t>
              </a:r>
              <a:endParaRPr lang="ru-RU" altLang="ru-RU">
                <a:latin typeface="Arial Narrow" pitchFamily="34" charset="0"/>
              </a:endParaRPr>
            </a:p>
            <a:p>
              <a:pPr algn="ctr" eaLnBrk="0" hangingPunct="0"/>
              <a:endParaRPr lang="ru-RU" altLang="ru-RU">
                <a:latin typeface="Arial Narrow" pitchFamily="34" charset="0"/>
              </a:endParaRPr>
            </a:p>
          </p:txBody>
        </p:sp>
      </p:grpSp>
      <p:sp>
        <p:nvSpPr>
          <p:cNvPr id="175120" name="AutoShape 16"/>
          <p:cNvSpPr>
            <a:spLocks noChangeArrowheads="1"/>
          </p:cNvSpPr>
          <p:nvPr/>
        </p:nvSpPr>
        <p:spPr bwMode="auto">
          <a:xfrm>
            <a:off x="3657600" y="3048000"/>
            <a:ext cx="2438400" cy="23622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5121" name="Group 17"/>
          <p:cNvGrpSpPr>
            <a:grpSpLocks/>
          </p:cNvGrpSpPr>
          <p:nvPr/>
        </p:nvGrpSpPr>
        <p:grpSpPr bwMode="auto">
          <a:xfrm>
            <a:off x="3048000" y="2971800"/>
            <a:ext cx="3816350" cy="2689225"/>
            <a:chOff x="1488" y="1593"/>
            <a:chExt cx="3469" cy="2063"/>
          </a:xfrm>
        </p:grpSpPr>
        <p:sp>
          <p:nvSpPr>
            <p:cNvPr id="175122" name="Text Box 18"/>
            <p:cNvSpPr txBox="1">
              <a:spLocks noChangeArrowheads="1"/>
            </p:cNvSpPr>
            <p:nvPr/>
          </p:nvSpPr>
          <p:spPr bwMode="auto">
            <a:xfrm>
              <a:off x="1488" y="1630"/>
              <a:ext cx="79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3200" b="1">
                  <a:solidFill>
                    <a:srgbClr val="66FFFF"/>
                  </a:solidFill>
                  <a:latin typeface="Arial Narrow" pitchFamily="34" charset="0"/>
                </a:rPr>
                <a:t>С2</a:t>
              </a:r>
              <a:r>
                <a:rPr lang="en-US" altLang="ru-RU" sz="3200" b="1">
                  <a:solidFill>
                    <a:srgbClr val="66FFFF"/>
                  </a:solidFill>
                  <a:latin typeface="Arial Narrow" pitchFamily="34" charset="0"/>
                </a:rPr>
                <a:t>G</a:t>
              </a:r>
              <a:endParaRPr lang="ru-RU" altLang="ru-RU">
                <a:solidFill>
                  <a:srgbClr val="66FFFF"/>
                </a:solidFill>
                <a:latin typeface="Arial Narrow" pitchFamily="34" charset="0"/>
              </a:endParaRPr>
            </a:p>
          </p:txBody>
        </p:sp>
        <p:sp>
          <p:nvSpPr>
            <p:cNvPr id="175123" name="Text Box 19"/>
            <p:cNvSpPr txBox="1">
              <a:spLocks noChangeArrowheads="1"/>
            </p:cNvSpPr>
            <p:nvPr/>
          </p:nvSpPr>
          <p:spPr bwMode="auto">
            <a:xfrm>
              <a:off x="4166" y="1593"/>
              <a:ext cx="791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3200" b="1">
                  <a:solidFill>
                    <a:srgbClr val="66FFFF"/>
                  </a:solidFill>
                  <a:latin typeface="Arial Narrow" pitchFamily="34" charset="0"/>
                </a:rPr>
                <a:t>B2</a:t>
              </a:r>
              <a:r>
                <a:rPr lang="en-US" altLang="ru-RU" sz="3200" b="1">
                  <a:solidFill>
                    <a:srgbClr val="66FFFF"/>
                  </a:solidFill>
                  <a:latin typeface="Arial Narrow" pitchFamily="34" charset="0"/>
                </a:rPr>
                <a:t>G</a:t>
              </a:r>
              <a:endParaRPr lang="ru-RU" altLang="ru-RU" sz="3200" b="1">
                <a:solidFill>
                  <a:srgbClr val="66FFFF"/>
                </a:solidFill>
                <a:latin typeface="Arial Narrow" pitchFamily="34" charset="0"/>
              </a:endParaRPr>
            </a:p>
          </p:txBody>
        </p:sp>
        <p:sp>
          <p:nvSpPr>
            <p:cNvPr id="175124" name="Text Box 20"/>
            <p:cNvSpPr txBox="1">
              <a:spLocks noChangeArrowheads="1"/>
            </p:cNvSpPr>
            <p:nvPr/>
          </p:nvSpPr>
          <p:spPr bwMode="auto">
            <a:xfrm>
              <a:off x="1536" y="3211"/>
              <a:ext cx="774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3200" b="1">
                  <a:solidFill>
                    <a:srgbClr val="FFFF00"/>
                  </a:solidFill>
                  <a:latin typeface="Arial Narrow" pitchFamily="34" charset="0"/>
                </a:rPr>
                <a:t>C2B</a:t>
              </a:r>
            </a:p>
          </p:txBody>
        </p:sp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4166" y="3177"/>
              <a:ext cx="775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3200" b="1">
                  <a:solidFill>
                    <a:srgbClr val="FFFF00"/>
                  </a:solidFill>
                  <a:latin typeface="Arial Narrow" pitchFamily="34" charset="0"/>
                </a:rPr>
                <a:t>B2B</a:t>
              </a:r>
            </a:p>
          </p:txBody>
        </p:sp>
      </p:grpSp>
      <p:cxnSp>
        <p:nvCxnSpPr>
          <p:cNvPr id="175126" name="AutoShape 22"/>
          <p:cNvCxnSpPr>
            <a:cxnSpLocks noChangeShapeType="1"/>
          </p:cNvCxnSpPr>
          <p:nvPr/>
        </p:nvCxnSpPr>
        <p:spPr bwMode="auto">
          <a:xfrm>
            <a:off x="1295400" y="4267200"/>
            <a:ext cx="7010400" cy="0"/>
          </a:xfrm>
          <a:prstGeom prst="straightConnector1">
            <a:avLst/>
          </a:prstGeom>
          <a:noFill/>
          <a:ln w="31750">
            <a:solidFill>
              <a:srgbClr val="66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1447800" y="2125663"/>
            <a:ext cx="6500813" cy="4162425"/>
            <a:chOff x="912" y="1339"/>
            <a:chExt cx="4095" cy="2622"/>
          </a:xfrm>
        </p:grpSpPr>
        <p:sp>
          <p:nvSpPr>
            <p:cNvPr id="175128" name="Text Box 24"/>
            <p:cNvSpPr txBox="1">
              <a:spLocks noChangeArrowheads="1"/>
            </p:cNvSpPr>
            <p:nvPr/>
          </p:nvSpPr>
          <p:spPr bwMode="auto">
            <a:xfrm>
              <a:off x="912" y="1339"/>
              <a:ext cx="1392" cy="317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altLang="ru-RU" sz="2700" b="1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E-Goverment</a:t>
              </a:r>
              <a:endParaRPr lang="ru-RU" altLang="ru-RU" sz="27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75129" name="Text Box 25"/>
            <p:cNvSpPr txBox="1">
              <a:spLocks noChangeArrowheads="1"/>
            </p:cNvSpPr>
            <p:nvPr/>
          </p:nvSpPr>
          <p:spPr bwMode="auto">
            <a:xfrm>
              <a:off x="3984" y="3644"/>
              <a:ext cx="1023" cy="317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2700" b="1">
                  <a:solidFill>
                    <a:srgbClr val="FFFF00"/>
                  </a:solidFill>
                  <a:latin typeface="Arial Narrow" pitchFamily="34" charset="0"/>
                </a:rPr>
                <a:t>E-Bisiness</a:t>
              </a:r>
              <a:endParaRPr lang="ru-RU" altLang="ru-RU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sp>
        <p:nvSpPr>
          <p:cNvPr id="175148" name="Rectangle 44"/>
          <p:cNvSpPr>
            <a:spLocks noChangeArrowheads="1"/>
          </p:cNvSpPr>
          <p:nvPr/>
        </p:nvSpPr>
        <p:spPr bwMode="auto">
          <a:xfrm>
            <a:off x="4343400" y="2514600"/>
            <a:ext cx="887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66FFFF"/>
                </a:solidFill>
                <a:latin typeface="Arial Narrow" pitchFamily="34" charset="0"/>
              </a:rPr>
              <a:t>G</a:t>
            </a:r>
            <a:r>
              <a:rPr lang="ru-RU" altLang="ru-RU" sz="3200" b="1">
                <a:solidFill>
                  <a:srgbClr val="66FFFF"/>
                </a:solidFill>
                <a:latin typeface="Arial Narrow" pitchFamily="34" charset="0"/>
              </a:rPr>
              <a:t>2</a:t>
            </a:r>
            <a:r>
              <a:rPr lang="en-US" altLang="ru-RU" sz="3200" b="1">
                <a:solidFill>
                  <a:srgbClr val="66FFFF"/>
                </a:solidFill>
                <a:latin typeface="Arial Narrow" pitchFamily="34" charset="0"/>
              </a:rPr>
              <a:t>G</a:t>
            </a:r>
            <a:endParaRPr lang="uk-UA" altLang="ru-RU" sz="3200" b="1">
              <a:solidFill>
                <a:srgbClr val="66FFFF"/>
              </a:solidFill>
              <a:latin typeface="Arial Narrow" pitchFamily="34" charset="0"/>
            </a:endParaRPr>
          </a:p>
        </p:txBody>
      </p:sp>
      <p:sp>
        <p:nvSpPr>
          <p:cNvPr id="175149" name="Rectangle 45"/>
          <p:cNvSpPr>
            <a:spLocks noChangeArrowheads="1"/>
          </p:cNvSpPr>
          <p:nvPr/>
        </p:nvSpPr>
        <p:spPr bwMode="auto">
          <a:xfrm>
            <a:off x="4267200" y="2057400"/>
            <a:ext cx="89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2800" b="1">
                <a:solidFill>
                  <a:schemeClr val="bg1"/>
                </a:solidFill>
                <a:latin typeface="Arial Narrow" pitchFamily="34" charset="0"/>
              </a:rPr>
              <a:t>Уряд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3" grpId="0" animBg="1" autoUpdateAnimBg="0"/>
      <p:bldP spid="1751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6" name="Picture 10" descr="..\Infsoc\WSIS\Vyctavka\stand_ZENE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63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-731838" y="30019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32104" name="Picture 8" descr="bd0707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55905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914400" y="8382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uk-UA" altLang="ru-RU" sz="4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Головні технології інформаційного суспільства</a:t>
            </a:r>
            <a:endParaRPr lang="ru-RU" altLang="ru-RU" sz="44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81000" y="3505200"/>
            <a:ext cx="8458200" cy="2590800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ru-RU" sz="4800" b="1">
                <a:solidFill>
                  <a:srgbClr val="99CCFF"/>
                </a:solidFill>
                <a:latin typeface="Arial Narrow" pitchFamily="34" charset="0"/>
              </a:rPr>
              <a:t>Електронний документообіг </a:t>
            </a:r>
          </a:p>
          <a:p>
            <a:pPr algn="ctr">
              <a:spcBef>
                <a:spcPct val="20000"/>
              </a:spcBef>
            </a:pPr>
            <a:r>
              <a:rPr lang="uk-UA" altLang="ru-RU" sz="4800" b="1">
                <a:solidFill>
                  <a:srgbClr val="99CCFF"/>
                </a:solidFill>
                <a:latin typeface="Arial Narrow" pitchFamily="34" charset="0"/>
              </a:rPr>
              <a:t>та електронний цифровий підпис</a:t>
            </a:r>
            <a:endParaRPr lang="uk-UA" altLang="ru-RU" sz="4000" b="1">
              <a:solidFill>
                <a:srgbClr val="FFFF0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ru-RU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6" name="Object 8"/>
          <p:cNvGraphicFramePr>
            <a:graphicFrameLocks noChangeAspect="1"/>
          </p:cNvGraphicFramePr>
          <p:nvPr/>
        </p:nvGraphicFramePr>
        <p:xfrm>
          <a:off x="147638" y="152400"/>
          <a:ext cx="8996362" cy="644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9" name="Диаграмма" r:id="rId3" imgW="8982456" imgH="6458407" progId="MSGraph.Chart.8">
                  <p:embed followColorScheme="full"/>
                </p:oleObj>
              </mc:Choice>
              <mc:Fallback>
                <p:oleObj name="Диаграмма" r:id="rId3" imgW="8982456" imgH="6458407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152400"/>
                        <a:ext cx="8996362" cy="644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0" y="6424613"/>
            <a:ext cx="944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200" b="1">
                <a:latin typeface="Arial Narrow" pitchFamily="34" charset="0"/>
              </a:rPr>
              <a:t>За результатами досліджень соціологічної служби Центру Розумкова (Київ)</a:t>
            </a:r>
            <a:r>
              <a:rPr lang="ru-RU" altLang="ru-RU" sz="2200" b="1">
                <a:latin typeface="Arial Narrow" pitchFamily="34" charset="0"/>
              </a:rPr>
              <a:t> </a:t>
            </a:r>
          </a:p>
        </p:txBody>
      </p:sp>
      <p:pic>
        <p:nvPicPr>
          <p:cNvPr id="196618" name="Picture 10" descr="j0285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22733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C:\Documents and Settings\hp.aarmstrong\Desktop\13372_PPT-Transition\images_3 set of 50\ph_0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0" b="31184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0" y="3048000"/>
            <a:ext cx="914400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6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Інфраструктура </a:t>
            </a:r>
          </a:p>
          <a:p>
            <a:pPr algn="ctr">
              <a:spcBef>
                <a:spcPct val="50000"/>
              </a:spcBef>
            </a:pPr>
            <a:r>
              <a:rPr lang="uk-UA" altLang="ru-RU" sz="6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ЕЦП</a:t>
            </a:r>
            <a:r>
              <a:rPr lang="uk-UA" altLang="ru-RU" sz="5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та ЕДО</a:t>
            </a:r>
          </a:p>
          <a:p>
            <a:pPr algn="ctr">
              <a:spcBef>
                <a:spcPct val="50000"/>
              </a:spcBef>
            </a:pPr>
            <a:endParaRPr lang="ru-RU" altLang="ru-RU" sz="54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76807" name="Picture 7" descr="C:\Documents and Settings\NAV\Мои документы\Мои рисунки\ger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10842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62" name="Picture 10" descr="D:\Nav\NAV\Мои документы\PAP\ECP1_co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9388"/>
            <a:ext cx="86868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 descr="D:\Nav\NAV\Мои документы\PAP\EDO1_co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8686800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9718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C:\Documents and Settings\Beaverg\My Documents\My Pictures\ph_0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49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533400" y="2884488"/>
            <a:ext cx="7696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k-UA" altLang="ru-RU" sz="6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Нормативно-правове </a:t>
            </a:r>
          </a:p>
          <a:p>
            <a:pPr algn="ctr"/>
            <a:r>
              <a:rPr lang="uk-UA" altLang="ru-RU" sz="6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забезпечення</a:t>
            </a:r>
          </a:p>
          <a:p>
            <a:pPr algn="ctr"/>
            <a:r>
              <a:rPr lang="uk-UA" altLang="ru-RU" sz="6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ЕЦП та ЕДО</a:t>
            </a:r>
            <a:endParaRPr lang="uk-UA" altLang="ru-RU" sz="54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8551" name="Picture 7" descr="C:\8\POW\g.jpg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990600"/>
            <a:ext cx="1212850" cy="1371600"/>
          </a:xfrm>
          <a:prstGeom prst="rect">
            <a:avLst/>
          </a:prstGeom>
          <a:noFill/>
          <a:effectLst>
            <a:outerShdw dist="107763" dir="2700000" algn="ctr" rotWithShape="0">
              <a:srgbClr val="0066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685800" y="3429000"/>
            <a:ext cx="8458200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3200">
                <a:solidFill>
                  <a:srgbClr val="FFFF99"/>
                </a:solidFill>
                <a:latin typeface="Arial Narrow" pitchFamily="34" charset="0"/>
              </a:rPr>
              <a:t>Розглядаються Верховною Радою закони: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altLang="ru-RU">
                <a:latin typeface="Arial Narrow" pitchFamily="34" charset="0"/>
              </a:rPr>
              <a:t>“Про Програму впровадження електронного документообігу з використанням електронного цифрового підпису” </a:t>
            </a:r>
            <a:endParaRPr lang="uk-UA" altLang="ru-RU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uk-UA" altLang="ru-RU">
                <a:solidFill>
                  <a:srgbClr val="FFFFFF"/>
                </a:solidFill>
                <a:latin typeface="Arial Narrow" pitchFamily="34" charset="0"/>
              </a:rPr>
              <a:t>"Про захист персональних даних" </a:t>
            </a:r>
            <a:endParaRPr lang="ru-RU" altLang="ru-RU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85000"/>
              </a:lnSpc>
              <a:spcBef>
                <a:spcPct val="5000"/>
              </a:spcBef>
            </a:pPr>
            <a:r>
              <a:rPr lang="uk-UA" altLang="ru-RU">
                <a:solidFill>
                  <a:srgbClr val="FFFFFF"/>
                </a:solidFill>
                <a:latin typeface="Arial Narrow" pitchFamily="34" charset="0"/>
              </a:rPr>
              <a:t>"Про діяльність у сфері інформатизації" </a:t>
            </a:r>
            <a:endParaRPr lang="en-US" altLang="ru-RU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85000"/>
              </a:lnSpc>
              <a:spcBef>
                <a:spcPct val="5000"/>
              </a:spcBef>
            </a:pPr>
            <a:r>
              <a:rPr lang="ru-RU" altLang="ru-RU">
                <a:solidFill>
                  <a:srgbClr val="FFFFFF"/>
                </a:solidFill>
                <a:latin typeface="Arial Narrow" pitchFamily="34" charset="0"/>
              </a:rPr>
              <a:t>" Про програму "Електронна Україна»</a:t>
            </a:r>
          </a:p>
          <a:p>
            <a:pPr>
              <a:spcBef>
                <a:spcPct val="20000"/>
              </a:spcBef>
              <a:buSzPct val="85000"/>
            </a:pPr>
            <a:r>
              <a:rPr lang="uk-UA" altLang="ru-RU">
                <a:latin typeface="Arial Narrow" pitchFamily="34" charset="0"/>
              </a:rPr>
              <a:t>«Про електронну комерцію»</a:t>
            </a:r>
          </a:p>
          <a:p>
            <a:pPr>
              <a:lnSpc>
                <a:spcPct val="85000"/>
              </a:lnSpc>
              <a:spcBef>
                <a:spcPct val="5000"/>
              </a:spcBef>
            </a:pPr>
            <a:endParaRPr lang="ru-RU" altLang="ru-RU" sz="28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6106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3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Нормативно-правове забезпечення</a:t>
            </a:r>
            <a:r>
              <a:rPr lang="uk-UA" altLang="ru-RU" sz="400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uk-UA" altLang="ru-RU" sz="4000">
                <a:solidFill>
                  <a:srgbClr val="66FFFF"/>
                </a:solidFill>
                <a:latin typeface="Arial Narrow" pitchFamily="34" charset="0"/>
              </a:rPr>
              <a:t>ЕЦП</a:t>
            </a:r>
          </a:p>
          <a:p>
            <a:pPr algn="ctr"/>
            <a:endParaRPr lang="uk-UA" altLang="ru-RU" sz="1800">
              <a:solidFill>
                <a:srgbClr val="FFFF99"/>
              </a:solidFill>
              <a:latin typeface="Arial Narrow" pitchFamily="34" charset="0"/>
            </a:endParaRPr>
          </a:p>
          <a:p>
            <a:pPr algn="ctr"/>
            <a:r>
              <a:rPr lang="uk-UA" altLang="ru-RU" sz="4000">
                <a:solidFill>
                  <a:srgbClr val="FFFF99"/>
                </a:solidFill>
                <a:latin typeface="Arial Narrow" pitchFamily="34" charset="0"/>
              </a:rPr>
              <a:t>Закони України</a:t>
            </a:r>
            <a:endParaRPr lang="uk-UA" altLang="ru-RU" sz="4000">
              <a:solidFill>
                <a:srgbClr val="C0C0C0"/>
              </a:solidFill>
              <a:latin typeface="Arial Narrow" pitchFamily="34" charset="0"/>
            </a:endParaRPr>
          </a:p>
          <a:p>
            <a:endParaRPr lang="ru-RU" altLang="ru-RU" sz="2000">
              <a:solidFill>
                <a:srgbClr val="C0C0C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uk-UA" altLang="ru-RU" sz="2800">
                <a:latin typeface="Arial Narrow" pitchFamily="34" charset="0"/>
              </a:rPr>
              <a:t>"Про електронний цифровий підпис“ (2003р.)</a:t>
            </a:r>
            <a:endParaRPr lang="ru-RU" altLang="ru-RU" sz="2800"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uk-UA" altLang="ru-RU" sz="2800">
                <a:latin typeface="Arial Narrow" pitchFamily="34" charset="0"/>
              </a:rPr>
              <a:t>"Про електронні документи та електронний документообіг“ (2003р.)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endParaRPr lang="en-US" altLang="ru-RU" sz="2800">
              <a:latin typeface="Arial Narrow" pitchFamily="34" charset="0"/>
            </a:endParaRPr>
          </a:p>
        </p:txBody>
      </p:sp>
      <p:pic>
        <p:nvPicPr>
          <p:cNvPr id="189444" name="Picture 4" descr="C:\8\POW\g.jpg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41363" cy="838200"/>
          </a:xfrm>
          <a:prstGeom prst="rect">
            <a:avLst/>
          </a:prstGeom>
          <a:noFill/>
          <a:effectLst>
            <a:outerShdw dist="107763" dir="2700000" algn="ctr" rotWithShape="0">
              <a:srgbClr val="0066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>
            <p:ph type="body" idx="1"/>
          </p:nvPr>
        </p:nvSpPr>
        <p:spPr>
          <a:xfrm>
            <a:off x="0" y="2346325"/>
            <a:ext cx="9144000" cy="3749675"/>
          </a:xfrm>
        </p:spPr>
        <p:txBody>
          <a:bodyPr/>
          <a:lstStyle/>
          <a:p>
            <a:endParaRPr lang="uk-UA" altLang="ru-RU"/>
          </a:p>
          <a:p>
            <a:pPr lvl="3"/>
            <a:endParaRPr lang="ru-RU" altLang="ru-RU" sz="1800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3058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800">
                <a:latin typeface="Arial Narrow" pitchFamily="34" charset="0"/>
              </a:rPr>
              <a:t>Постанова Кабінету Міністрів України від 26.05.2004р. №680 “Про затвердження Порядку засвідчення наявності електронного документа (електронних даних)  на певний момент часу</a:t>
            </a:r>
            <a:r>
              <a:rPr lang="ru-RU" altLang="ru-RU"/>
              <a:t> </a:t>
            </a:r>
            <a:endParaRPr lang="uk-UA" altLang="ru-RU"/>
          </a:p>
          <a:p>
            <a:endParaRPr lang="uk-UA" altLang="ru-RU"/>
          </a:p>
          <a:p>
            <a:r>
              <a:rPr lang="uk-UA" altLang="ru-RU" sz="2800">
                <a:solidFill>
                  <a:srgbClr val="FFFFFF"/>
                </a:solidFill>
                <a:latin typeface="Arial Narrow" pitchFamily="34" charset="0"/>
              </a:rPr>
              <a:t>Постанова Кабінету Міністрів України від13.07.2004 р. №903 “Про затвердження Порядку акредитації центру сертифікації ключів”</a:t>
            </a:r>
            <a:endParaRPr lang="uk-UA" altLang="ru-RU"/>
          </a:p>
          <a:p>
            <a:endParaRPr lang="uk-UA" altLang="ru-RU"/>
          </a:p>
          <a:p>
            <a:pPr algn="just"/>
            <a:r>
              <a:rPr lang="uk-UA" altLang="ru-RU" sz="2800">
                <a:latin typeface="Arial Narrow" pitchFamily="34" charset="0"/>
              </a:rPr>
              <a:t>Постанова </a:t>
            </a:r>
            <a:r>
              <a:rPr lang="uk-UA" altLang="ru-RU" sz="2800">
                <a:solidFill>
                  <a:srgbClr val="FFFFFF"/>
                </a:solidFill>
                <a:latin typeface="Arial Narrow" pitchFamily="34" charset="0"/>
              </a:rPr>
              <a:t>Кабінету Міністрів України </a:t>
            </a:r>
            <a:r>
              <a:rPr lang="uk-UA" altLang="ru-RU" sz="2800">
                <a:latin typeface="Arial Narrow" pitchFamily="34" charset="0"/>
              </a:rPr>
              <a:t>від 28.10.2004 №1451 "Про затвердження Положення про центральний засвідчувальний орган”</a:t>
            </a:r>
          </a:p>
          <a:p>
            <a:pPr eaLnBrk="0" hangingPunct="0"/>
            <a:endParaRPr lang="uk-UA" altLang="ru-RU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371600" y="609600"/>
            <a:ext cx="74676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altLang="ru-RU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1. Нормативно-правове забезпечення (продовження)</a:t>
            </a:r>
            <a:endParaRPr lang="ru-RU" altLang="ru-RU" sz="2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just">
              <a:spcBef>
                <a:spcPct val="50000"/>
              </a:spcBef>
            </a:pPr>
            <a:endParaRPr lang="ru-RU" altLang="ru-RU" sz="2800">
              <a:solidFill>
                <a:srgbClr val="FFFF99"/>
              </a:solidFill>
              <a:latin typeface="Arial Narrow" pitchFamily="34" charset="0"/>
            </a:endParaRPr>
          </a:p>
          <a:p>
            <a:pPr algn="just">
              <a:spcBef>
                <a:spcPct val="50000"/>
              </a:spcBef>
            </a:pPr>
            <a:endParaRPr lang="ru-RU" altLang="ru-RU" sz="280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137221" name="Picture 5" descr="C:\8\POW\g.jpg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41363" cy="838200"/>
          </a:xfrm>
          <a:prstGeom prst="rect">
            <a:avLst/>
          </a:prstGeom>
          <a:noFill/>
          <a:effectLst>
            <a:outerShdw dist="107763" dir="2700000" algn="ctr" rotWithShape="0">
              <a:srgbClr val="0066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p" bldLvl="5" autoUpdateAnimBg="0"/>
      <p:bldP spid="13721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7" name="Picture 9" descr="bd0707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55905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0" name="Picture 2" descr="C:\Documents and Settings\NAV\Мои документы\Мои рисунки\glo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9892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1524000" y="0"/>
            <a:ext cx="74676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endParaRPr lang="ru-RU" altLang="ru-RU" sz="4800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ru-RU" altLang="ru-RU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Щ</a:t>
            </a:r>
            <a:r>
              <a:rPr lang="en-GB" altLang="ru-RU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о</a:t>
            </a:r>
            <a:r>
              <a:rPr lang="en-GB" altLang="ru-RU" sz="4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GB" altLang="ru-RU" sz="4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так</a:t>
            </a:r>
            <a:r>
              <a:rPr lang="ru-RU" altLang="ru-RU" sz="4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е</a:t>
            </a:r>
            <a:r>
              <a:rPr lang="en-GB" altLang="ru-RU" sz="4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ru-RU" altLang="ru-RU" sz="4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інформаційне суспільство</a:t>
            </a:r>
            <a:r>
              <a:rPr lang="en-GB" altLang="ru-RU" sz="4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?</a:t>
            </a:r>
            <a:endParaRPr lang="uk-UA" altLang="ru-RU" sz="4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ru-RU" altLang="ru-RU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Де</a:t>
            </a:r>
            <a:r>
              <a:rPr lang="ru-RU" altLang="ru-RU" sz="4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ru-RU" altLang="ru-RU" sz="4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джерела</a:t>
            </a:r>
            <a:r>
              <a:rPr lang="en-GB" altLang="ru-RU" sz="4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ru-RU" altLang="ru-RU" sz="4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інформаційного суспільства</a:t>
            </a:r>
            <a:r>
              <a:rPr lang="en-GB" altLang="ru-RU" sz="4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?</a:t>
            </a:r>
            <a:endParaRPr lang="ru-RU" altLang="ru-RU" sz="4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ru-RU" altLang="ru-RU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Коли</a:t>
            </a:r>
            <a:r>
              <a:rPr lang="en-GB" altLang="ru-RU" sz="4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ru-RU" altLang="ru-RU" sz="4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інформаційне суспільство прийде</a:t>
            </a:r>
            <a:r>
              <a:rPr lang="en-GB" altLang="ru-RU" sz="4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?</a:t>
            </a:r>
          </a:p>
          <a:p>
            <a:pPr algn="r" hangingPunct="0">
              <a:buClr>
                <a:srgbClr val="000000"/>
              </a:buClr>
              <a:buSzPct val="45000"/>
              <a:buFont typeface="StarSymbol" charset="0"/>
              <a:buNone/>
            </a:pPr>
            <a:endParaRPr lang="en-GB" altLang="ru-RU" sz="4400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r" hangingPunct="0">
              <a:buClr>
                <a:srgbClr val="000000"/>
              </a:buClr>
              <a:buSzPct val="45000"/>
              <a:buFont typeface="StarSymbol" charset="0"/>
              <a:buNone/>
            </a:pPr>
            <a:endParaRPr lang="en-GB" altLang="ru-RU" sz="4400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>
            <p:ph type="body" idx="1"/>
          </p:nvPr>
        </p:nvSpPr>
        <p:spPr>
          <a:xfrm>
            <a:off x="0" y="2346325"/>
            <a:ext cx="9144000" cy="3749675"/>
          </a:xfrm>
        </p:spPr>
        <p:txBody>
          <a:bodyPr/>
          <a:lstStyle/>
          <a:p>
            <a:endParaRPr lang="uk-UA" altLang="ru-RU"/>
          </a:p>
          <a:p>
            <a:pPr lvl="3"/>
            <a:endParaRPr lang="ru-RU" altLang="ru-RU" sz="1800"/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457200" y="1344613"/>
            <a:ext cx="8305800" cy="580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700">
                <a:latin typeface="Arial Narrow" pitchFamily="34" charset="0"/>
              </a:rPr>
              <a:t>Постанова Кабінету Міністрів України “П</a:t>
            </a:r>
            <a:r>
              <a:rPr lang="ru-RU" altLang="ru-RU" sz="2700">
                <a:latin typeface="Arial Narrow" pitchFamily="34" charset="0"/>
              </a:rPr>
              <a:t>ро затвердження порядку застосування електронного цифрового підпису  органами державної влади, органами місцевого самоврядування, підприємствами, установами та організаціями державної форми власності</a:t>
            </a:r>
            <a:endParaRPr lang="uk-UA" altLang="ru-RU" sz="2700">
              <a:latin typeface="Arial Narrow" pitchFamily="34" charset="0"/>
            </a:endParaRPr>
          </a:p>
          <a:p>
            <a:endParaRPr lang="uk-UA" altLang="ru-RU" sz="2700">
              <a:latin typeface="Arial Narrow" pitchFamily="34" charset="0"/>
            </a:endParaRPr>
          </a:p>
          <a:p>
            <a:r>
              <a:rPr lang="uk-UA" altLang="ru-RU" sz="2700">
                <a:solidFill>
                  <a:srgbClr val="FFFFFF"/>
                </a:solidFill>
                <a:latin typeface="Arial Narrow" pitchFamily="34" charset="0"/>
              </a:rPr>
              <a:t>Постанова Кабінету Міністрів України “</a:t>
            </a:r>
            <a:r>
              <a:rPr lang="ru-RU" altLang="ru-RU" sz="2700">
                <a:latin typeface="Arial Narrow" pitchFamily="34" charset="0"/>
              </a:rPr>
              <a:t>Про затвердження типового порядку здійснення електронного документообігу в органах виконавчої влади</a:t>
            </a:r>
            <a:r>
              <a:rPr lang="uk-UA" altLang="ru-RU" sz="2700">
                <a:solidFill>
                  <a:srgbClr val="FFFFFF"/>
                </a:solidFill>
                <a:latin typeface="Arial Narrow" pitchFamily="34" charset="0"/>
              </a:rPr>
              <a:t>”</a:t>
            </a:r>
            <a:endParaRPr lang="uk-UA" altLang="ru-RU" sz="2700">
              <a:latin typeface="Arial Narrow" pitchFamily="34" charset="0"/>
            </a:endParaRPr>
          </a:p>
          <a:p>
            <a:endParaRPr lang="uk-UA" altLang="ru-RU" sz="2700">
              <a:latin typeface="Arial Narrow" pitchFamily="34" charset="0"/>
            </a:endParaRPr>
          </a:p>
          <a:p>
            <a:pPr algn="just"/>
            <a:r>
              <a:rPr lang="uk-UA" altLang="ru-RU" sz="2700">
                <a:latin typeface="Arial Narrow" pitchFamily="34" charset="0"/>
              </a:rPr>
              <a:t>Постанова </a:t>
            </a:r>
            <a:r>
              <a:rPr lang="uk-UA" altLang="ru-RU" sz="2700">
                <a:solidFill>
                  <a:srgbClr val="FFFFFF"/>
                </a:solidFill>
                <a:latin typeface="Arial Narrow" pitchFamily="34" charset="0"/>
              </a:rPr>
              <a:t>Кабінету Міністрів України </a:t>
            </a:r>
            <a:r>
              <a:rPr lang="uk-UA" altLang="ru-RU" sz="2700">
                <a:latin typeface="Arial Narrow" pitchFamily="34" charset="0"/>
              </a:rPr>
              <a:t>"</a:t>
            </a:r>
            <a:r>
              <a:rPr lang="ru-RU" altLang="ru-RU" sz="2700">
                <a:latin typeface="Arial Narrow" pitchFamily="34" charset="0"/>
              </a:rPr>
              <a:t>Про затвердження положення про засвідчувальний центр центрального органу виконавчої влади</a:t>
            </a:r>
            <a:r>
              <a:rPr lang="uk-UA" altLang="ru-RU" sz="2700">
                <a:latin typeface="Arial Narrow" pitchFamily="34" charset="0"/>
              </a:rPr>
              <a:t>”</a:t>
            </a:r>
          </a:p>
          <a:p>
            <a:pPr eaLnBrk="0" hangingPunct="0"/>
            <a:endParaRPr lang="uk-UA" altLang="ru-RU"/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371600" y="609600"/>
            <a:ext cx="74676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altLang="ru-RU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Нормативно-правове забезпечення (продовження)</a:t>
            </a:r>
            <a:endParaRPr lang="ru-RU" altLang="ru-RU" sz="2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just">
              <a:spcBef>
                <a:spcPct val="50000"/>
              </a:spcBef>
            </a:pPr>
            <a:endParaRPr lang="ru-RU" altLang="ru-RU" sz="2800">
              <a:solidFill>
                <a:srgbClr val="FFFF99"/>
              </a:solidFill>
              <a:latin typeface="Arial Narrow" pitchFamily="34" charset="0"/>
            </a:endParaRPr>
          </a:p>
          <a:p>
            <a:pPr algn="just">
              <a:spcBef>
                <a:spcPct val="50000"/>
              </a:spcBef>
            </a:pPr>
            <a:endParaRPr lang="ru-RU" altLang="ru-RU" sz="280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200709" name="Picture 5" descr="C:\8\POW\g.jpg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41363" cy="838200"/>
          </a:xfrm>
          <a:prstGeom prst="rect">
            <a:avLst/>
          </a:prstGeom>
          <a:noFill/>
          <a:effectLst>
            <a:outerShdw dist="107763" dir="2700000" algn="ctr" rotWithShape="0">
              <a:srgbClr val="0066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build="p" bldLvl="5" autoUpdateAnimBg="0"/>
      <p:bldP spid="20070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0" name="Picture 10" descr="C:\Documents and Settings\hp.aarmstrong\Desktop\13372_PPT-Transition\images_3 set of 50\ph_0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16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1295400" y="1524000"/>
            <a:ext cx="69342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6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Створення </a:t>
            </a:r>
          </a:p>
          <a:p>
            <a:pPr algn="ctr">
              <a:spcBef>
                <a:spcPct val="50000"/>
              </a:spcBef>
            </a:pPr>
            <a:r>
              <a:rPr lang="uk-UA" altLang="ru-RU" sz="6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ЦЗО</a:t>
            </a:r>
          </a:p>
        </p:txBody>
      </p:sp>
      <p:pic>
        <p:nvPicPr>
          <p:cNvPr id="66572" name="Picture 12" descr="C:\8\POW\g.jpg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41363" cy="838200"/>
          </a:xfrm>
          <a:prstGeom prst="rect">
            <a:avLst/>
          </a:prstGeom>
          <a:noFill/>
          <a:effectLst>
            <a:outerShdw dist="107763" dir="2700000" algn="ctr" rotWithShape="0">
              <a:srgbClr val="0066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0" name="Picture 8" descr="C:\Documents and Settings\NAV\Мои документы\Мои рисунки\newu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20351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C:\8\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733800" cy="27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600FF"/>
                </a:solidFill>
              </a14:hiddenFill>
            </a:ext>
          </a:extLst>
        </p:spPr>
      </p:pic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80772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3200" b="1"/>
              <a:t>Згідно з постановою КМУ від 28.10.2004 №1451 "Про затвердження Положення про центральний засвідчувальний орган” </a:t>
            </a:r>
            <a:r>
              <a:rPr lang="uk-UA" altLang="ru-RU" sz="3200" b="1"/>
              <a:t>функції центрального засвідчувального органу покладено на Міністерство транспорту та зв'язку України. </a:t>
            </a:r>
            <a:endParaRPr lang="ru-RU" altLang="ru-RU" sz="3200" b="1"/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1219200" y="990600"/>
            <a:ext cx="73707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ЦЗО - головний елемент </a:t>
            </a:r>
          </a:p>
          <a:p>
            <a:pPr algn="ctr"/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інфраструктури ЕЦП</a:t>
            </a:r>
            <a:r>
              <a:rPr lang="uk-UA" altLang="ru-RU" sz="4000" b="1">
                <a:solidFill>
                  <a:srgbClr val="66FFFF"/>
                </a:solidFill>
                <a:latin typeface="Arial Black" pitchFamily="34" charset="0"/>
              </a:rPr>
              <a:t/>
            </a:r>
            <a:br>
              <a:rPr lang="uk-UA" altLang="ru-RU" sz="4000" b="1">
                <a:solidFill>
                  <a:srgbClr val="66FFFF"/>
                </a:solidFill>
                <a:latin typeface="Arial Black" pitchFamily="34" charset="0"/>
              </a:rPr>
            </a:br>
            <a:endParaRPr lang="uk-UA" altLang="ru-RU" sz="4000" b="1">
              <a:solidFill>
                <a:srgbClr val="66FFFF"/>
              </a:solidFill>
              <a:latin typeface="Arial Black" pitchFamily="34" charset="0"/>
            </a:endParaRPr>
          </a:p>
        </p:txBody>
      </p:sp>
      <p:pic>
        <p:nvPicPr>
          <p:cNvPr id="177161" name="Picture 9" descr="apartment_b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696200" y="5562600"/>
            <a:ext cx="855663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457200" y="1058863"/>
            <a:ext cx="8686800" cy="619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2600"/>
              <a:t>формування та видачу ЦСК сертифікатів ключів; реєстрація засвідчувальних центрів органів виконавчої влади чи інших державних органів;</a:t>
            </a:r>
          </a:p>
          <a:p>
            <a:pPr>
              <a:buFontTx/>
              <a:buChar char="•"/>
            </a:pPr>
            <a:r>
              <a:rPr lang="ru-RU" altLang="ru-RU" sz="2600"/>
              <a:t>здійснення акредитації центрів, видачу, переоформлення та анулювання відповідних свідоцтв; </a:t>
            </a:r>
          </a:p>
          <a:p>
            <a:pPr>
              <a:buFontTx/>
              <a:buChar char="•"/>
            </a:pPr>
            <a:r>
              <a:rPr lang="ru-RU" altLang="ru-RU" sz="2600"/>
              <a:t>блокування, скасування та поновлення сертифікатів ключів; ведення електронних реєстрів сертифікатів ключів центрів, у тому числі блокованих та скасованих; </a:t>
            </a:r>
          </a:p>
          <a:p>
            <a:pPr>
              <a:buFontTx/>
              <a:buChar char="•"/>
            </a:pPr>
            <a:r>
              <a:rPr lang="ru-RU" altLang="ru-RU" sz="2600"/>
              <a:t>зберігання сертифікатів ключів центрів;</a:t>
            </a:r>
          </a:p>
          <a:p>
            <a:pPr>
              <a:buFontTx/>
              <a:buChar char="•"/>
            </a:pPr>
            <a:r>
              <a:rPr lang="ru-RU" altLang="ru-RU" sz="2600"/>
              <a:t>забезпечення цілодобового доступу до сертифікатів ключів центрів та їх електронних реєстрів через загальнодоступні телекомунікаційні мережі; </a:t>
            </a:r>
          </a:p>
          <a:p>
            <a:pPr>
              <a:buFontTx/>
              <a:buChar char="•"/>
            </a:pPr>
            <a:r>
              <a:rPr lang="ru-RU" altLang="ru-RU" sz="2600"/>
              <a:t>розгляд заяв та скарг на неналежне функціонування центрів.</a:t>
            </a:r>
            <a:r>
              <a:rPr lang="ru-RU" altLang="ru-RU"/>
              <a:t> </a:t>
            </a: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2743200" y="228600"/>
            <a:ext cx="38941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Функції ЦЗО </a:t>
            </a:r>
            <a:r>
              <a:rPr lang="uk-UA" altLang="ru-RU" sz="4000" b="1">
                <a:solidFill>
                  <a:srgbClr val="66FFFF"/>
                </a:solidFill>
                <a:latin typeface="Arial Black" pitchFamily="34" charset="0"/>
              </a:rPr>
              <a:t/>
            </a:r>
            <a:br>
              <a:rPr lang="uk-UA" altLang="ru-RU" sz="4000" b="1">
                <a:solidFill>
                  <a:srgbClr val="66FFFF"/>
                </a:solidFill>
                <a:latin typeface="Arial Black" pitchFamily="34" charset="0"/>
              </a:rPr>
            </a:br>
            <a:endParaRPr lang="uk-UA" altLang="ru-RU" sz="4000" b="1">
              <a:solidFill>
                <a:srgbClr val="66FFFF"/>
              </a:solidFill>
              <a:latin typeface="Arial Black" pitchFamily="34" charset="0"/>
            </a:endParaRPr>
          </a:p>
        </p:txBody>
      </p:sp>
      <p:pic>
        <p:nvPicPr>
          <p:cNvPr id="216073" name="Picture 9" descr="PE0362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3017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C:\Documents and Settings\NAV\Мои документы\Мои рисунки\newu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20351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19" name="Picture 3" descr="C:\8\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733800" cy="27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600FF"/>
                </a:solidFill>
              </a14:hiddenFill>
            </a:ext>
          </a:extLst>
        </p:spPr>
      </p:pic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84582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altLang="ru-RU" sz="2800"/>
              <a:t>Відповідно до п.7 Положення про центральний засвідчувальний орган наказом Мінтрансзв’язку від 01.12.04 №1055 виконання функцій ЦЗО в національній системі електронного цифрового підпису делеговано Державному департаменту з питань зв’язку та інформатизації. Цим же наказом технічне та технологічне забезпечення виконання функцій ЦЗО покладено на Державне підприємство “Державний центр інформаційних ресурсів України”.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173163" y="990600"/>
            <a:ext cx="74628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Виконання функцій ЦЗО </a:t>
            </a:r>
            <a:r>
              <a:rPr lang="uk-UA" altLang="ru-RU" sz="4000" b="1">
                <a:solidFill>
                  <a:srgbClr val="66FFFF"/>
                </a:solidFill>
                <a:latin typeface="Arial Black" pitchFamily="34" charset="0"/>
              </a:rPr>
              <a:t/>
            </a:r>
            <a:br>
              <a:rPr lang="uk-UA" altLang="ru-RU" sz="4000" b="1">
                <a:solidFill>
                  <a:srgbClr val="66FFFF"/>
                </a:solidFill>
                <a:latin typeface="Arial Black" pitchFamily="34" charset="0"/>
              </a:rPr>
            </a:br>
            <a:endParaRPr lang="uk-UA" altLang="ru-RU" sz="4000" b="1">
              <a:solidFill>
                <a:srgbClr val="66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381000" y="228600"/>
            <a:ext cx="854075" cy="1063625"/>
            <a:chOff x="432" y="1248"/>
            <a:chExt cx="538" cy="670"/>
          </a:xfrm>
        </p:grpSpPr>
        <p:sp>
          <p:nvSpPr>
            <p:cNvPr id="54277" name="Freeform 5"/>
            <p:cNvSpPr>
              <a:spLocks/>
            </p:cNvSpPr>
            <p:nvPr/>
          </p:nvSpPr>
          <p:spPr bwMode="auto">
            <a:xfrm>
              <a:off x="471" y="1248"/>
              <a:ext cx="283" cy="541"/>
            </a:xfrm>
            <a:custGeom>
              <a:avLst/>
              <a:gdLst>
                <a:gd name="T0" fmla="*/ 126 w 283"/>
                <a:gd name="T1" fmla="*/ 169 h 541"/>
                <a:gd name="T2" fmla="*/ 119 w 283"/>
                <a:gd name="T3" fmla="*/ 122 h 541"/>
                <a:gd name="T4" fmla="*/ 94 w 283"/>
                <a:gd name="T5" fmla="*/ 112 h 541"/>
                <a:gd name="T6" fmla="*/ 93 w 283"/>
                <a:gd name="T7" fmla="*/ 104 h 541"/>
                <a:gd name="T8" fmla="*/ 96 w 283"/>
                <a:gd name="T9" fmla="*/ 102 h 541"/>
                <a:gd name="T10" fmla="*/ 105 w 283"/>
                <a:gd name="T11" fmla="*/ 99 h 541"/>
                <a:gd name="T12" fmla="*/ 111 w 283"/>
                <a:gd name="T13" fmla="*/ 81 h 541"/>
                <a:gd name="T14" fmla="*/ 112 w 283"/>
                <a:gd name="T15" fmla="*/ 72 h 541"/>
                <a:gd name="T16" fmla="*/ 117 w 283"/>
                <a:gd name="T17" fmla="*/ 70 h 541"/>
                <a:gd name="T18" fmla="*/ 116 w 283"/>
                <a:gd name="T19" fmla="*/ 59 h 541"/>
                <a:gd name="T20" fmla="*/ 110 w 283"/>
                <a:gd name="T21" fmla="*/ 43 h 541"/>
                <a:gd name="T22" fmla="*/ 104 w 283"/>
                <a:gd name="T23" fmla="*/ 21 h 541"/>
                <a:gd name="T24" fmla="*/ 87 w 283"/>
                <a:gd name="T25" fmla="*/ 5 h 541"/>
                <a:gd name="T26" fmla="*/ 64 w 283"/>
                <a:gd name="T27" fmla="*/ 1 h 541"/>
                <a:gd name="T28" fmla="*/ 42 w 283"/>
                <a:gd name="T29" fmla="*/ 15 h 541"/>
                <a:gd name="T30" fmla="*/ 35 w 283"/>
                <a:gd name="T31" fmla="*/ 36 h 541"/>
                <a:gd name="T32" fmla="*/ 35 w 283"/>
                <a:gd name="T33" fmla="*/ 62 h 541"/>
                <a:gd name="T34" fmla="*/ 42 w 283"/>
                <a:gd name="T35" fmla="*/ 81 h 541"/>
                <a:gd name="T36" fmla="*/ 46 w 283"/>
                <a:gd name="T37" fmla="*/ 105 h 541"/>
                <a:gd name="T38" fmla="*/ 19 w 283"/>
                <a:gd name="T39" fmla="*/ 129 h 541"/>
                <a:gd name="T40" fmla="*/ 4 w 283"/>
                <a:gd name="T41" fmla="*/ 151 h 541"/>
                <a:gd name="T42" fmla="*/ 1 w 283"/>
                <a:gd name="T43" fmla="*/ 181 h 541"/>
                <a:gd name="T44" fmla="*/ 15 w 283"/>
                <a:gd name="T45" fmla="*/ 245 h 541"/>
                <a:gd name="T46" fmla="*/ 15 w 283"/>
                <a:gd name="T47" fmla="*/ 292 h 541"/>
                <a:gd name="T48" fmla="*/ 19 w 283"/>
                <a:gd name="T49" fmla="*/ 337 h 541"/>
                <a:gd name="T50" fmla="*/ 46 w 283"/>
                <a:gd name="T51" fmla="*/ 372 h 541"/>
                <a:gd name="T52" fmla="*/ 76 w 283"/>
                <a:gd name="T53" fmla="*/ 372 h 541"/>
                <a:gd name="T54" fmla="*/ 121 w 283"/>
                <a:gd name="T55" fmla="*/ 367 h 541"/>
                <a:gd name="T56" fmla="*/ 160 w 283"/>
                <a:gd name="T57" fmla="*/ 367 h 541"/>
                <a:gd name="T58" fmla="*/ 197 w 283"/>
                <a:gd name="T59" fmla="*/ 376 h 541"/>
                <a:gd name="T60" fmla="*/ 197 w 283"/>
                <a:gd name="T61" fmla="*/ 396 h 541"/>
                <a:gd name="T62" fmla="*/ 195 w 283"/>
                <a:gd name="T63" fmla="*/ 437 h 541"/>
                <a:gd name="T64" fmla="*/ 202 w 283"/>
                <a:gd name="T65" fmla="*/ 488 h 541"/>
                <a:gd name="T66" fmla="*/ 198 w 283"/>
                <a:gd name="T67" fmla="*/ 515 h 541"/>
                <a:gd name="T68" fmla="*/ 203 w 283"/>
                <a:gd name="T69" fmla="*/ 540 h 541"/>
                <a:gd name="T70" fmla="*/ 222 w 283"/>
                <a:gd name="T71" fmla="*/ 536 h 541"/>
                <a:gd name="T72" fmla="*/ 245 w 283"/>
                <a:gd name="T73" fmla="*/ 537 h 541"/>
                <a:gd name="T74" fmla="*/ 270 w 283"/>
                <a:gd name="T75" fmla="*/ 538 h 541"/>
                <a:gd name="T76" fmla="*/ 281 w 283"/>
                <a:gd name="T77" fmla="*/ 530 h 541"/>
                <a:gd name="T78" fmla="*/ 271 w 283"/>
                <a:gd name="T79" fmla="*/ 520 h 541"/>
                <a:gd name="T80" fmla="*/ 237 w 283"/>
                <a:gd name="T81" fmla="*/ 508 h 541"/>
                <a:gd name="T82" fmla="*/ 232 w 283"/>
                <a:gd name="T83" fmla="*/ 486 h 541"/>
                <a:gd name="T84" fmla="*/ 237 w 283"/>
                <a:gd name="T85" fmla="*/ 451 h 541"/>
                <a:gd name="T86" fmla="*/ 243 w 283"/>
                <a:gd name="T87" fmla="*/ 405 h 541"/>
                <a:gd name="T88" fmla="*/ 246 w 283"/>
                <a:gd name="T89" fmla="*/ 385 h 541"/>
                <a:gd name="T90" fmla="*/ 252 w 283"/>
                <a:gd name="T91" fmla="*/ 367 h 541"/>
                <a:gd name="T92" fmla="*/ 246 w 283"/>
                <a:gd name="T93" fmla="*/ 346 h 541"/>
                <a:gd name="T94" fmla="*/ 212 w 283"/>
                <a:gd name="T95" fmla="*/ 327 h 541"/>
                <a:gd name="T96" fmla="*/ 184 w 283"/>
                <a:gd name="T97" fmla="*/ 311 h 541"/>
                <a:gd name="T98" fmla="*/ 156 w 283"/>
                <a:gd name="T99" fmla="*/ 304 h 541"/>
                <a:gd name="T100" fmla="*/ 140 w 283"/>
                <a:gd name="T101" fmla="*/ 29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3" h="541">
                  <a:moveTo>
                    <a:pt x="121" y="205"/>
                  </a:moveTo>
                  <a:lnTo>
                    <a:pt x="122" y="202"/>
                  </a:lnTo>
                  <a:lnTo>
                    <a:pt x="123" y="194"/>
                  </a:lnTo>
                  <a:lnTo>
                    <a:pt x="124" y="182"/>
                  </a:lnTo>
                  <a:lnTo>
                    <a:pt x="126" y="169"/>
                  </a:lnTo>
                  <a:lnTo>
                    <a:pt x="126" y="155"/>
                  </a:lnTo>
                  <a:lnTo>
                    <a:pt x="127" y="142"/>
                  </a:lnTo>
                  <a:lnTo>
                    <a:pt x="126" y="132"/>
                  </a:lnTo>
                  <a:lnTo>
                    <a:pt x="123" y="125"/>
                  </a:lnTo>
                  <a:lnTo>
                    <a:pt x="119" y="122"/>
                  </a:lnTo>
                  <a:lnTo>
                    <a:pt x="114" y="119"/>
                  </a:lnTo>
                  <a:lnTo>
                    <a:pt x="108" y="117"/>
                  </a:lnTo>
                  <a:lnTo>
                    <a:pt x="103" y="115"/>
                  </a:lnTo>
                  <a:lnTo>
                    <a:pt x="98" y="113"/>
                  </a:lnTo>
                  <a:lnTo>
                    <a:pt x="94" y="112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2" y="107"/>
                  </a:lnTo>
                  <a:lnTo>
                    <a:pt x="93" y="106"/>
                  </a:lnTo>
                  <a:lnTo>
                    <a:pt x="93" y="104"/>
                  </a:lnTo>
                  <a:lnTo>
                    <a:pt x="94" y="103"/>
                  </a:lnTo>
                  <a:lnTo>
                    <a:pt x="94" y="102"/>
                  </a:lnTo>
                  <a:lnTo>
                    <a:pt x="94" y="101"/>
                  </a:lnTo>
                  <a:lnTo>
                    <a:pt x="95" y="102"/>
                  </a:lnTo>
                  <a:lnTo>
                    <a:pt x="96" y="102"/>
                  </a:lnTo>
                  <a:lnTo>
                    <a:pt x="97" y="101"/>
                  </a:lnTo>
                  <a:lnTo>
                    <a:pt x="99" y="101"/>
                  </a:lnTo>
                  <a:lnTo>
                    <a:pt x="101" y="101"/>
                  </a:lnTo>
                  <a:lnTo>
                    <a:pt x="103" y="100"/>
                  </a:lnTo>
                  <a:lnTo>
                    <a:pt x="105" y="99"/>
                  </a:lnTo>
                  <a:lnTo>
                    <a:pt x="106" y="97"/>
                  </a:lnTo>
                  <a:lnTo>
                    <a:pt x="108" y="93"/>
                  </a:lnTo>
                  <a:lnTo>
                    <a:pt x="109" y="89"/>
                  </a:lnTo>
                  <a:lnTo>
                    <a:pt x="110" y="85"/>
                  </a:lnTo>
                  <a:lnTo>
                    <a:pt x="111" y="81"/>
                  </a:lnTo>
                  <a:lnTo>
                    <a:pt x="111" y="77"/>
                  </a:lnTo>
                  <a:lnTo>
                    <a:pt x="112" y="74"/>
                  </a:lnTo>
                  <a:lnTo>
                    <a:pt x="112" y="72"/>
                  </a:lnTo>
                  <a:lnTo>
                    <a:pt x="112" y="71"/>
                  </a:lnTo>
                  <a:lnTo>
                    <a:pt x="112" y="72"/>
                  </a:lnTo>
                  <a:lnTo>
                    <a:pt x="113" y="72"/>
                  </a:lnTo>
                  <a:lnTo>
                    <a:pt x="114" y="72"/>
                  </a:lnTo>
                  <a:lnTo>
                    <a:pt x="115" y="71"/>
                  </a:lnTo>
                  <a:lnTo>
                    <a:pt x="116" y="71"/>
                  </a:lnTo>
                  <a:lnTo>
                    <a:pt x="117" y="70"/>
                  </a:lnTo>
                  <a:lnTo>
                    <a:pt x="118" y="69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7" y="63"/>
                  </a:lnTo>
                  <a:lnTo>
                    <a:pt x="116" y="59"/>
                  </a:lnTo>
                  <a:lnTo>
                    <a:pt x="115" y="56"/>
                  </a:lnTo>
                  <a:lnTo>
                    <a:pt x="113" y="52"/>
                  </a:lnTo>
                  <a:lnTo>
                    <a:pt x="112" y="49"/>
                  </a:lnTo>
                  <a:lnTo>
                    <a:pt x="111" y="46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6"/>
                  </a:lnTo>
                  <a:lnTo>
                    <a:pt x="108" y="32"/>
                  </a:lnTo>
                  <a:lnTo>
                    <a:pt x="107" y="26"/>
                  </a:lnTo>
                  <a:lnTo>
                    <a:pt x="104" y="21"/>
                  </a:lnTo>
                  <a:lnTo>
                    <a:pt x="102" y="16"/>
                  </a:lnTo>
                  <a:lnTo>
                    <a:pt x="98" y="12"/>
                  </a:lnTo>
                  <a:lnTo>
                    <a:pt x="96" y="10"/>
                  </a:lnTo>
                  <a:lnTo>
                    <a:pt x="91" y="7"/>
                  </a:lnTo>
                  <a:lnTo>
                    <a:pt x="87" y="5"/>
                  </a:lnTo>
                  <a:lnTo>
                    <a:pt x="84" y="3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3"/>
                  </a:lnTo>
                  <a:lnTo>
                    <a:pt x="54" y="6"/>
                  </a:lnTo>
                  <a:lnTo>
                    <a:pt x="50" y="9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1"/>
                  </a:lnTo>
                  <a:lnTo>
                    <a:pt x="36" y="25"/>
                  </a:lnTo>
                  <a:lnTo>
                    <a:pt x="35" y="31"/>
                  </a:lnTo>
                  <a:lnTo>
                    <a:pt x="35" y="36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34" y="53"/>
                  </a:lnTo>
                  <a:lnTo>
                    <a:pt x="34" y="58"/>
                  </a:lnTo>
                  <a:lnTo>
                    <a:pt x="35" y="62"/>
                  </a:lnTo>
                  <a:lnTo>
                    <a:pt x="36" y="66"/>
                  </a:lnTo>
                  <a:lnTo>
                    <a:pt x="38" y="69"/>
                  </a:lnTo>
                  <a:lnTo>
                    <a:pt x="40" y="72"/>
                  </a:lnTo>
                  <a:lnTo>
                    <a:pt x="41" y="76"/>
                  </a:lnTo>
                  <a:lnTo>
                    <a:pt x="42" y="81"/>
                  </a:lnTo>
                  <a:lnTo>
                    <a:pt x="43" y="86"/>
                  </a:lnTo>
                  <a:lnTo>
                    <a:pt x="44" y="92"/>
                  </a:lnTo>
                  <a:lnTo>
                    <a:pt x="45" y="97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5" y="108"/>
                  </a:lnTo>
                  <a:lnTo>
                    <a:pt x="40" y="113"/>
                  </a:lnTo>
                  <a:lnTo>
                    <a:pt x="34" y="118"/>
                  </a:lnTo>
                  <a:lnTo>
                    <a:pt x="27" y="124"/>
                  </a:lnTo>
                  <a:lnTo>
                    <a:pt x="19" y="129"/>
                  </a:lnTo>
                  <a:lnTo>
                    <a:pt x="13" y="135"/>
                  </a:lnTo>
                  <a:lnTo>
                    <a:pt x="8" y="140"/>
                  </a:lnTo>
                  <a:lnTo>
                    <a:pt x="6" y="144"/>
                  </a:lnTo>
                  <a:lnTo>
                    <a:pt x="6" y="147"/>
                  </a:lnTo>
                  <a:lnTo>
                    <a:pt x="4" y="151"/>
                  </a:lnTo>
                  <a:lnTo>
                    <a:pt x="2" y="155"/>
                  </a:lnTo>
                  <a:lnTo>
                    <a:pt x="1" y="159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1" y="181"/>
                  </a:lnTo>
                  <a:lnTo>
                    <a:pt x="5" y="191"/>
                  </a:lnTo>
                  <a:lnTo>
                    <a:pt x="8" y="203"/>
                  </a:lnTo>
                  <a:lnTo>
                    <a:pt x="11" y="216"/>
                  </a:lnTo>
                  <a:lnTo>
                    <a:pt x="14" y="231"/>
                  </a:lnTo>
                  <a:lnTo>
                    <a:pt x="15" y="245"/>
                  </a:lnTo>
                  <a:lnTo>
                    <a:pt x="16" y="258"/>
                  </a:lnTo>
                  <a:lnTo>
                    <a:pt x="16" y="270"/>
                  </a:lnTo>
                  <a:lnTo>
                    <a:pt x="16" y="280"/>
                  </a:lnTo>
                  <a:lnTo>
                    <a:pt x="16" y="286"/>
                  </a:lnTo>
                  <a:lnTo>
                    <a:pt x="15" y="292"/>
                  </a:lnTo>
                  <a:lnTo>
                    <a:pt x="15" y="299"/>
                  </a:lnTo>
                  <a:lnTo>
                    <a:pt x="15" y="308"/>
                  </a:lnTo>
                  <a:lnTo>
                    <a:pt x="16" y="317"/>
                  </a:lnTo>
                  <a:lnTo>
                    <a:pt x="17" y="326"/>
                  </a:lnTo>
                  <a:lnTo>
                    <a:pt x="19" y="337"/>
                  </a:lnTo>
                  <a:lnTo>
                    <a:pt x="23" y="347"/>
                  </a:lnTo>
                  <a:lnTo>
                    <a:pt x="28" y="357"/>
                  </a:lnTo>
                  <a:lnTo>
                    <a:pt x="32" y="364"/>
                  </a:lnTo>
                  <a:lnTo>
                    <a:pt x="39" y="369"/>
                  </a:lnTo>
                  <a:lnTo>
                    <a:pt x="46" y="372"/>
                  </a:lnTo>
                  <a:lnTo>
                    <a:pt x="53" y="373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3" y="373"/>
                  </a:lnTo>
                  <a:lnTo>
                    <a:pt x="76" y="372"/>
                  </a:lnTo>
                  <a:lnTo>
                    <a:pt x="83" y="372"/>
                  </a:lnTo>
                  <a:lnTo>
                    <a:pt x="92" y="371"/>
                  </a:lnTo>
                  <a:lnTo>
                    <a:pt x="101" y="370"/>
                  </a:lnTo>
                  <a:lnTo>
                    <a:pt x="111" y="369"/>
                  </a:lnTo>
                  <a:lnTo>
                    <a:pt x="121" y="367"/>
                  </a:lnTo>
                  <a:lnTo>
                    <a:pt x="130" y="366"/>
                  </a:lnTo>
                  <a:lnTo>
                    <a:pt x="139" y="365"/>
                  </a:lnTo>
                  <a:lnTo>
                    <a:pt x="145" y="365"/>
                  </a:lnTo>
                  <a:lnTo>
                    <a:pt x="152" y="366"/>
                  </a:lnTo>
                  <a:lnTo>
                    <a:pt x="160" y="367"/>
                  </a:lnTo>
                  <a:lnTo>
                    <a:pt x="168" y="369"/>
                  </a:lnTo>
                  <a:lnTo>
                    <a:pt x="177" y="371"/>
                  </a:lnTo>
                  <a:lnTo>
                    <a:pt x="186" y="373"/>
                  </a:lnTo>
                  <a:lnTo>
                    <a:pt x="192" y="374"/>
                  </a:lnTo>
                  <a:lnTo>
                    <a:pt x="197" y="376"/>
                  </a:lnTo>
                  <a:lnTo>
                    <a:pt x="198" y="376"/>
                  </a:lnTo>
                  <a:lnTo>
                    <a:pt x="198" y="378"/>
                  </a:lnTo>
                  <a:lnTo>
                    <a:pt x="198" y="382"/>
                  </a:lnTo>
                  <a:lnTo>
                    <a:pt x="198" y="388"/>
                  </a:lnTo>
                  <a:lnTo>
                    <a:pt x="197" y="396"/>
                  </a:lnTo>
                  <a:lnTo>
                    <a:pt x="196" y="405"/>
                  </a:lnTo>
                  <a:lnTo>
                    <a:pt x="196" y="414"/>
                  </a:lnTo>
                  <a:lnTo>
                    <a:pt x="195" y="422"/>
                  </a:lnTo>
                  <a:lnTo>
                    <a:pt x="195" y="430"/>
                  </a:lnTo>
                  <a:lnTo>
                    <a:pt x="195" y="437"/>
                  </a:lnTo>
                  <a:lnTo>
                    <a:pt x="197" y="447"/>
                  </a:lnTo>
                  <a:lnTo>
                    <a:pt x="198" y="457"/>
                  </a:lnTo>
                  <a:lnTo>
                    <a:pt x="199" y="468"/>
                  </a:lnTo>
                  <a:lnTo>
                    <a:pt x="201" y="478"/>
                  </a:lnTo>
                  <a:lnTo>
                    <a:pt x="202" y="488"/>
                  </a:lnTo>
                  <a:lnTo>
                    <a:pt x="202" y="496"/>
                  </a:lnTo>
                  <a:lnTo>
                    <a:pt x="201" y="502"/>
                  </a:lnTo>
                  <a:lnTo>
                    <a:pt x="200" y="507"/>
                  </a:lnTo>
                  <a:lnTo>
                    <a:pt x="199" y="511"/>
                  </a:lnTo>
                  <a:lnTo>
                    <a:pt x="198" y="515"/>
                  </a:lnTo>
                  <a:lnTo>
                    <a:pt x="198" y="519"/>
                  </a:lnTo>
                  <a:lnTo>
                    <a:pt x="198" y="521"/>
                  </a:lnTo>
                  <a:lnTo>
                    <a:pt x="198" y="523"/>
                  </a:lnTo>
                  <a:lnTo>
                    <a:pt x="198" y="525"/>
                  </a:lnTo>
                  <a:lnTo>
                    <a:pt x="203" y="540"/>
                  </a:lnTo>
                  <a:lnTo>
                    <a:pt x="204" y="539"/>
                  </a:lnTo>
                  <a:lnTo>
                    <a:pt x="208" y="539"/>
                  </a:lnTo>
                  <a:lnTo>
                    <a:pt x="211" y="538"/>
                  </a:lnTo>
                  <a:lnTo>
                    <a:pt x="217" y="537"/>
                  </a:lnTo>
                  <a:lnTo>
                    <a:pt x="222" y="536"/>
                  </a:lnTo>
                  <a:lnTo>
                    <a:pt x="229" y="536"/>
                  </a:lnTo>
                  <a:lnTo>
                    <a:pt x="233" y="536"/>
                  </a:lnTo>
                  <a:lnTo>
                    <a:pt x="237" y="536"/>
                  </a:lnTo>
                  <a:lnTo>
                    <a:pt x="241" y="537"/>
                  </a:lnTo>
                  <a:lnTo>
                    <a:pt x="245" y="537"/>
                  </a:lnTo>
                  <a:lnTo>
                    <a:pt x="251" y="538"/>
                  </a:lnTo>
                  <a:lnTo>
                    <a:pt x="256" y="538"/>
                  </a:lnTo>
                  <a:lnTo>
                    <a:pt x="261" y="538"/>
                  </a:lnTo>
                  <a:lnTo>
                    <a:pt x="266" y="538"/>
                  </a:lnTo>
                  <a:lnTo>
                    <a:pt x="270" y="538"/>
                  </a:lnTo>
                  <a:lnTo>
                    <a:pt x="272" y="537"/>
                  </a:lnTo>
                  <a:lnTo>
                    <a:pt x="275" y="536"/>
                  </a:lnTo>
                  <a:lnTo>
                    <a:pt x="277" y="534"/>
                  </a:lnTo>
                  <a:lnTo>
                    <a:pt x="279" y="532"/>
                  </a:lnTo>
                  <a:lnTo>
                    <a:pt x="281" y="530"/>
                  </a:lnTo>
                  <a:lnTo>
                    <a:pt x="282" y="527"/>
                  </a:lnTo>
                  <a:lnTo>
                    <a:pt x="281" y="525"/>
                  </a:lnTo>
                  <a:lnTo>
                    <a:pt x="280" y="523"/>
                  </a:lnTo>
                  <a:lnTo>
                    <a:pt x="277" y="522"/>
                  </a:lnTo>
                  <a:lnTo>
                    <a:pt x="271" y="520"/>
                  </a:lnTo>
                  <a:lnTo>
                    <a:pt x="264" y="518"/>
                  </a:lnTo>
                  <a:lnTo>
                    <a:pt x="257" y="516"/>
                  </a:lnTo>
                  <a:lnTo>
                    <a:pt x="250" y="514"/>
                  </a:lnTo>
                  <a:lnTo>
                    <a:pt x="243" y="511"/>
                  </a:lnTo>
                  <a:lnTo>
                    <a:pt x="237" y="508"/>
                  </a:lnTo>
                  <a:lnTo>
                    <a:pt x="233" y="504"/>
                  </a:lnTo>
                  <a:lnTo>
                    <a:pt x="232" y="501"/>
                  </a:lnTo>
                  <a:lnTo>
                    <a:pt x="232" y="496"/>
                  </a:lnTo>
                  <a:lnTo>
                    <a:pt x="232" y="491"/>
                  </a:lnTo>
                  <a:lnTo>
                    <a:pt x="232" y="486"/>
                  </a:lnTo>
                  <a:lnTo>
                    <a:pt x="233" y="479"/>
                  </a:lnTo>
                  <a:lnTo>
                    <a:pt x="233" y="473"/>
                  </a:lnTo>
                  <a:lnTo>
                    <a:pt x="234" y="465"/>
                  </a:lnTo>
                  <a:lnTo>
                    <a:pt x="236" y="458"/>
                  </a:lnTo>
                  <a:lnTo>
                    <a:pt x="237" y="451"/>
                  </a:lnTo>
                  <a:lnTo>
                    <a:pt x="239" y="442"/>
                  </a:lnTo>
                  <a:lnTo>
                    <a:pt x="241" y="433"/>
                  </a:lnTo>
                  <a:lnTo>
                    <a:pt x="242" y="423"/>
                  </a:lnTo>
                  <a:lnTo>
                    <a:pt x="243" y="414"/>
                  </a:lnTo>
                  <a:lnTo>
                    <a:pt x="243" y="405"/>
                  </a:lnTo>
                  <a:lnTo>
                    <a:pt x="244" y="397"/>
                  </a:lnTo>
                  <a:lnTo>
                    <a:pt x="245" y="392"/>
                  </a:lnTo>
                  <a:lnTo>
                    <a:pt x="244" y="389"/>
                  </a:lnTo>
                  <a:lnTo>
                    <a:pt x="245" y="387"/>
                  </a:lnTo>
                  <a:lnTo>
                    <a:pt x="246" y="385"/>
                  </a:lnTo>
                  <a:lnTo>
                    <a:pt x="247" y="382"/>
                  </a:lnTo>
                  <a:lnTo>
                    <a:pt x="249" y="379"/>
                  </a:lnTo>
                  <a:lnTo>
                    <a:pt x="250" y="375"/>
                  </a:lnTo>
                  <a:lnTo>
                    <a:pt x="252" y="371"/>
                  </a:lnTo>
                  <a:lnTo>
                    <a:pt x="252" y="367"/>
                  </a:lnTo>
                  <a:lnTo>
                    <a:pt x="252" y="363"/>
                  </a:lnTo>
                  <a:lnTo>
                    <a:pt x="251" y="359"/>
                  </a:lnTo>
                  <a:lnTo>
                    <a:pt x="250" y="355"/>
                  </a:lnTo>
                  <a:lnTo>
                    <a:pt x="249" y="350"/>
                  </a:lnTo>
                  <a:lnTo>
                    <a:pt x="246" y="346"/>
                  </a:lnTo>
                  <a:lnTo>
                    <a:pt x="243" y="341"/>
                  </a:lnTo>
                  <a:lnTo>
                    <a:pt x="238" y="337"/>
                  </a:lnTo>
                  <a:lnTo>
                    <a:pt x="232" y="333"/>
                  </a:lnTo>
                  <a:lnTo>
                    <a:pt x="222" y="330"/>
                  </a:lnTo>
                  <a:lnTo>
                    <a:pt x="212" y="327"/>
                  </a:lnTo>
                  <a:lnTo>
                    <a:pt x="205" y="323"/>
                  </a:lnTo>
                  <a:lnTo>
                    <a:pt x="198" y="320"/>
                  </a:lnTo>
                  <a:lnTo>
                    <a:pt x="193" y="317"/>
                  </a:lnTo>
                  <a:lnTo>
                    <a:pt x="188" y="314"/>
                  </a:lnTo>
                  <a:lnTo>
                    <a:pt x="184" y="311"/>
                  </a:lnTo>
                  <a:lnTo>
                    <a:pt x="179" y="310"/>
                  </a:lnTo>
                  <a:lnTo>
                    <a:pt x="174" y="309"/>
                  </a:lnTo>
                  <a:lnTo>
                    <a:pt x="168" y="308"/>
                  </a:lnTo>
                  <a:lnTo>
                    <a:pt x="162" y="306"/>
                  </a:lnTo>
                  <a:lnTo>
                    <a:pt x="156" y="304"/>
                  </a:lnTo>
                  <a:lnTo>
                    <a:pt x="151" y="302"/>
                  </a:lnTo>
                  <a:lnTo>
                    <a:pt x="146" y="299"/>
                  </a:lnTo>
                  <a:lnTo>
                    <a:pt x="142" y="297"/>
                  </a:lnTo>
                  <a:lnTo>
                    <a:pt x="141" y="296"/>
                  </a:lnTo>
                  <a:lnTo>
                    <a:pt x="140" y="295"/>
                  </a:lnTo>
                  <a:lnTo>
                    <a:pt x="121" y="205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auto">
            <a:xfrm>
              <a:off x="833" y="1491"/>
              <a:ext cx="131" cy="408"/>
            </a:xfrm>
            <a:custGeom>
              <a:avLst/>
              <a:gdLst>
                <a:gd name="T0" fmla="*/ 0 w 131"/>
                <a:gd name="T1" fmla="*/ 407 h 408"/>
                <a:gd name="T2" fmla="*/ 0 w 131"/>
                <a:gd name="T3" fmla="*/ 133 h 408"/>
                <a:gd name="T4" fmla="*/ 130 w 131"/>
                <a:gd name="T5" fmla="*/ 0 h 408"/>
                <a:gd name="T6" fmla="*/ 130 w 131"/>
                <a:gd name="T7" fmla="*/ 256 h 408"/>
                <a:gd name="T8" fmla="*/ 0 w 131"/>
                <a:gd name="T9" fmla="*/ 40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08">
                  <a:moveTo>
                    <a:pt x="0" y="407"/>
                  </a:moveTo>
                  <a:lnTo>
                    <a:pt x="0" y="133"/>
                  </a:lnTo>
                  <a:lnTo>
                    <a:pt x="130" y="0"/>
                  </a:lnTo>
                  <a:lnTo>
                    <a:pt x="130" y="256"/>
                  </a:lnTo>
                  <a:lnTo>
                    <a:pt x="0" y="407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auto">
            <a:xfrm>
              <a:off x="582" y="1701"/>
              <a:ext cx="20" cy="22"/>
            </a:xfrm>
            <a:custGeom>
              <a:avLst/>
              <a:gdLst>
                <a:gd name="T0" fmla="*/ 10 w 20"/>
                <a:gd name="T1" fmla="*/ 21 h 22"/>
                <a:gd name="T2" fmla="*/ 12 w 20"/>
                <a:gd name="T3" fmla="*/ 21 h 22"/>
                <a:gd name="T4" fmla="*/ 14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4 w 20"/>
                <a:gd name="T29" fmla="*/ 0 h 22"/>
                <a:gd name="T30" fmla="*/ 12 w 20"/>
                <a:gd name="T31" fmla="*/ 0 h 22"/>
                <a:gd name="T32" fmla="*/ 10 w 20"/>
                <a:gd name="T33" fmla="*/ 0 h 22"/>
                <a:gd name="T34" fmla="*/ 7 w 20"/>
                <a:gd name="T35" fmla="*/ 0 h 22"/>
                <a:gd name="T36" fmla="*/ 6 w 20"/>
                <a:gd name="T37" fmla="*/ 0 h 22"/>
                <a:gd name="T38" fmla="*/ 5 w 20"/>
                <a:gd name="T39" fmla="*/ 1 h 22"/>
                <a:gd name="T40" fmla="*/ 3 w 20"/>
                <a:gd name="T41" fmla="*/ 3 h 22"/>
                <a:gd name="T42" fmla="*/ 2 w 20"/>
                <a:gd name="T43" fmla="*/ 4 h 22"/>
                <a:gd name="T44" fmla="*/ 1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1 w 20"/>
                <a:gd name="T53" fmla="*/ 14 h 22"/>
                <a:gd name="T54" fmla="*/ 2 w 20"/>
                <a:gd name="T55" fmla="*/ 16 h 22"/>
                <a:gd name="T56" fmla="*/ 3 w 20"/>
                <a:gd name="T57" fmla="*/ 18 h 22"/>
                <a:gd name="T58" fmla="*/ 5 w 20"/>
                <a:gd name="T59" fmla="*/ 19 h 22"/>
                <a:gd name="T60" fmla="*/ 6 w 20"/>
                <a:gd name="T61" fmla="*/ 20 h 22"/>
                <a:gd name="T62" fmla="*/ 7 w 20"/>
                <a:gd name="T63" fmla="*/ 21 h 22"/>
                <a:gd name="T64" fmla="*/ 10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10" y="21"/>
                  </a:moveTo>
                  <a:lnTo>
                    <a:pt x="12" y="21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10" y="2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0" name="Freeform 8"/>
            <p:cNvSpPr>
              <a:spLocks/>
            </p:cNvSpPr>
            <p:nvPr/>
          </p:nvSpPr>
          <p:spPr bwMode="auto">
            <a:xfrm>
              <a:off x="508" y="1691"/>
              <a:ext cx="20" cy="22"/>
            </a:xfrm>
            <a:custGeom>
              <a:avLst/>
              <a:gdLst>
                <a:gd name="T0" fmla="*/ 9 w 20"/>
                <a:gd name="T1" fmla="*/ 21 h 22"/>
                <a:gd name="T2" fmla="*/ 11 w 20"/>
                <a:gd name="T3" fmla="*/ 20 h 22"/>
                <a:gd name="T4" fmla="*/ 13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3 w 20"/>
                <a:gd name="T29" fmla="*/ 0 h 22"/>
                <a:gd name="T30" fmla="*/ 11 w 20"/>
                <a:gd name="T31" fmla="*/ 0 h 22"/>
                <a:gd name="T32" fmla="*/ 9 w 20"/>
                <a:gd name="T33" fmla="*/ 0 h 22"/>
                <a:gd name="T34" fmla="*/ 7 w 20"/>
                <a:gd name="T35" fmla="*/ 0 h 22"/>
                <a:gd name="T36" fmla="*/ 5 w 20"/>
                <a:gd name="T37" fmla="*/ 0 h 22"/>
                <a:gd name="T38" fmla="*/ 4 w 20"/>
                <a:gd name="T39" fmla="*/ 1 h 22"/>
                <a:gd name="T40" fmla="*/ 3 w 20"/>
                <a:gd name="T41" fmla="*/ 3 h 22"/>
                <a:gd name="T42" fmla="*/ 1 w 20"/>
                <a:gd name="T43" fmla="*/ 4 h 22"/>
                <a:gd name="T44" fmla="*/ 0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0 w 20"/>
                <a:gd name="T53" fmla="*/ 14 h 22"/>
                <a:gd name="T54" fmla="*/ 1 w 20"/>
                <a:gd name="T55" fmla="*/ 16 h 22"/>
                <a:gd name="T56" fmla="*/ 3 w 20"/>
                <a:gd name="T57" fmla="*/ 18 h 22"/>
                <a:gd name="T58" fmla="*/ 4 w 20"/>
                <a:gd name="T59" fmla="*/ 19 h 22"/>
                <a:gd name="T60" fmla="*/ 5 w 20"/>
                <a:gd name="T61" fmla="*/ 20 h 22"/>
                <a:gd name="T62" fmla="*/ 7 w 20"/>
                <a:gd name="T63" fmla="*/ 20 h 22"/>
                <a:gd name="T64" fmla="*/ 9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9" y="21"/>
                  </a:moveTo>
                  <a:lnTo>
                    <a:pt x="11" y="20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9" y="2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auto">
            <a:xfrm>
              <a:off x="538" y="1631"/>
              <a:ext cx="16" cy="89"/>
            </a:xfrm>
            <a:custGeom>
              <a:avLst/>
              <a:gdLst>
                <a:gd name="T0" fmla="*/ 15 w 16"/>
                <a:gd name="T1" fmla="*/ 88 h 89"/>
                <a:gd name="T2" fmla="*/ 15 w 16"/>
                <a:gd name="T3" fmla="*/ 0 h 89"/>
                <a:gd name="T4" fmla="*/ 0 w 16"/>
                <a:gd name="T5" fmla="*/ 0 h 89"/>
                <a:gd name="T6" fmla="*/ 0 w 16"/>
                <a:gd name="T7" fmla="*/ 88 h 89"/>
                <a:gd name="T8" fmla="*/ 15 w 16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9">
                  <a:moveTo>
                    <a:pt x="15" y="8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5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>
              <a:off x="539" y="1709"/>
              <a:ext cx="59" cy="53"/>
            </a:xfrm>
            <a:custGeom>
              <a:avLst/>
              <a:gdLst>
                <a:gd name="T0" fmla="*/ 9 w 59"/>
                <a:gd name="T1" fmla="*/ 0 h 53"/>
                <a:gd name="T2" fmla="*/ 58 w 59"/>
                <a:gd name="T3" fmla="*/ 45 h 53"/>
                <a:gd name="T4" fmla="*/ 58 w 59"/>
                <a:gd name="T5" fmla="*/ 52 h 53"/>
                <a:gd name="T6" fmla="*/ 0 w 59"/>
                <a:gd name="T7" fmla="*/ 14 h 53"/>
                <a:gd name="T8" fmla="*/ 9 w 5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3">
                  <a:moveTo>
                    <a:pt x="9" y="0"/>
                  </a:moveTo>
                  <a:lnTo>
                    <a:pt x="58" y="45"/>
                  </a:lnTo>
                  <a:lnTo>
                    <a:pt x="58" y="52"/>
                  </a:lnTo>
                  <a:lnTo>
                    <a:pt x="0" y="1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3" name="Freeform 11"/>
            <p:cNvSpPr>
              <a:spLocks/>
            </p:cNvSpPr>
            <p:nvPr/>
          </p:nvSpPr>
          <p:spPr bwMode="auto">
            <a:xfrm>
              <a:off x="509" y="1715"/>
              <a:ext cx="40" cy="66"/>
            </a:xfrm>
            <a:custGeom>
              <a:avLst/>
              <a:gdLst>
                <a:gd name="T0" fmla="*/ 31 w 40"/>
                <a:gd name="T1" fmla="*/ 0 h 66"/>
                <a:gd name="T2" fmla="*/ 0 w 40"/>
                <a:gd name="T3" fmla="*/ 53 h 66"/>
                <a:gd name="T4" fmla="*/ 0 w 40"/>
                <a:gd name="T5" fmla="*/ 65 h 66"/>
                <a:gd name="T6" fmla="*/ 39 w 40"/>
                <a:gd name="T7" fmla="*/ 11 h 66"/>
                <a:gd name="T8" fmla="*/ 31 w 4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6">
                  <a:moveTo>
                    <a:pt x="31" y="0"/>
                  </a:moveTo>
                  <a:lnTo>
                    <a:pt x="0" y="53"/>
                  </a:lnTo>
                  <a:lnTo>
                    <a:pt x="0" y="65"/>
                  </a:lnTo>
                  <a:lnTo>
                    <a:pt x="39" y="11"/>
                  </a:lnTo>
                  <a:lnTo>
                    <a:pt x="3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auto">
            <a:xfrm>
              <a:off x="478" y="1714"/>
              <a:ext cx="64" cy="17"/>
            </a:xfrm>
            <a:custGeom>
              <a:avLst/>
              <a:gdLst>
                <a:gd name="T0" fmla="*/ 59 w 64"/>
                <a:gd name="T1" fmla="*/ 0 h 17"/>
                <a:gd name="T2" fmla="*/ 0 w 64"/>
                <a:gd name="T3" fmla="*/ 10 h 17"/>
                <a:gd name="T4" fmla="*/ 0 w 64"/>
                <a:gd name="T5" fmla="*/ 16 h 17"/>
                <a:gd name="T6" fmla="*/ 63 w 64"/>
                <a:gd name="T7" fmla="*/ 12 h 17"/>
                <a:gd name="T8" fmla="*/ 59 w 6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">
                  <a:moveTo>
                    <a:pt x="59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63" y="12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5" name="Freeform 13"/>
            <p:cNvSpPr>
              <a:spLocks/>
            </p:cNvSpPr>
            <p:nvPr/>
          </p:nvSpPr>
          <p:spPr bwMode="auto">
            <a:xfrm>
              <a:off x="548" y="1696"/>
              <a:ext cx="46" cy="26"/>
            </a:xfrm>
            <a:custGeom>
              <a:avLst/>
              <a:gdLst>
                <a:gd name="T0" fmla="*/ 0 w 46"/>
                <a:gd name="T1" fmla="*/ 16 h 26"/>
                <a:gd name="T2" fmla="*/ 45 w 46"/>
                <a:gd name="T3" fmla="*/ 0 h 26"/>
                <a:gd name="T4" fmla="*/ 45 w 46"/>
                <a:gd name="T5" fmla="*/ 4 h 26"/>
                <a:gd name="T6" fmla="*/ 1 w 46"/>
                <a:gd name="T7" fmla="*/ 25 h 26"/>
                <a:gd name="T8" fmla="*/ 0 w 4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0" y="16"/>
                  </a:moveTo>
                  <a:lnTo>
                    <a:pt x="45" y="0"/>
                  </a:lnTo>
                  <a:lnTo>
                    <a:pt x="45" y="4"/>
                  </a:lnTo>
                  <a:lnTo>
                    <a:pt x="1" y="25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auto">
            <a:xfrm>
              <a:off x="518" y="1685"/>
              <a:ext cx="25" cy="36"/>
            </a:xfrm>
            <a:custGeom>
              <a:avLst/>
              <a:gdLst>
                <a:gd name="T0" fmla="*/ 24 w 25"/>
                <a:gd name="T1" fmla="*/ 25 h 36"/>
                <a:gd name="T2" fmla="*/ 0 w 25"/>
                <a:gd name="T3" fmla="*/ 0 h 36"/>
                <a:gd name="T4" fmla="*/ 0 w 25"/>
                <a:gd name="T5" fmla="*/ 4 h 36"/>
                <a:gd name="T6" fmla="*/ 19 w 25"/>
                <a:gd name="T7" fmla="*/ 35 h 36"/>
                <a:gd name="T8" fmla="*/ 24 w 25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6">
                  <a:moveTo>
                    <a:pt x="24" y="25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9" y="35"/>
                  </a:lnTo>
                  <a:lnTo>
                    <a:pt x="24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7" name="Freeform 15"/>
            <p:cNvSpPr>
              <a:spLocks/>
            </p:cNvSpPr>
            <p:nvPr/>
          </p:nvSpPr>
          <p:spPr bwMode="auto">
            <a:xfrm>
              <a:off x="498" y="1775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5 h 27"/>
                <a:gd name="T4" fmla="*/ 17 w 25"/>
                <a:gd name="T5" fmla="*/ 25 h 27"/>
                <a:gd name="T6" fmla="*/ 19 w 25"/>
                <a:gd name="T7" fmla="*/ 23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5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5 h 27"/>
                <a:gd name="T24" fmla="*/ 20 w 25"/>
                <a:gd name="T25" fmla="*/ 3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10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3 h 27"/>
                <a:gd name="T42" fmla="*/ 2 w 25"/>
                <a:gd name="T43" fmla="*/ 5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5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3 h 27"/>
                <a:gd name="T60" fmla="*/ 7 w 25"/>
                <a:gd name="T61" fmla="*/ 25 h 27"/>
                <a:gd name="T62" fmla="*/ 10 w 25"/>
                <a:gd name="T63" fmla="*/ 25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5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466" y="1727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4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1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1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4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5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1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1 h 27"/>
                <a:gd name="T56" fmla="*/ 4 w 25"/>
                <a:gd name="T57" fmla="*/ 22 h 27"/>
                <a:gd name="T58" fmla="*/ 5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4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586" y="1759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582" y="1701"/>
              <a:ext cx="20" cy="22"/>
            </a:xfrm>
            <a:custGeom>
              <a:avLst/>
              <a:gdLst>
                <a:gd name="T0" fmla="*/ 10 w 20"/>
                <a:gd name="T1" fmla="*/ 21 h 22"/>
                <a:gd name="T2" fmla="*/ 12 w 20"/>
                <a:gd name="T3" fmla="*/ 21 h 22"/>
                <a:gd name="T4" fmla="*/ 14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4 w 20"/>
                <a:gd name="T29" fmla="*/ 0 h 22"/>
                <a:gd name="T30" fmla="*/ 12 w 20"/>
                <a:gd name="T31" fmla="*/ 0 h 22"/>
                <a:gd name="T32" fmla="*/ 10 w 20"/>
                <a:gd name="T33" fmla="*/ 0 h 22"/>
                <a:gd name="T34" fmla="*/ 7 w 20"/>
                <a:gd name="T35" fmla="*/ 0 h 22"/>
                <a:gd name="T36" fmla="*/ 6 w 20"/>
                <a:gd name="T37" fmla="*/ 0 h 22"/>
                <a:gd name="T38" fmla="*/ 5 w 20"/>
                <a:gd name="T39" fmla="*/ 1 h 22"/>
                <a:gd name="T40" fmla="*/ 3 w 20"/>
                <a:gd name="T41" fmla="*/ 3 h 22"/>
                <a:gd name="T42" fmla="*/ 2 w 20"/>
                <a:gd name="T43" fmla="*/ 4 h 22"/>
                <a:gd name="T44" fmla="*/ 1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1 w 20"/>
                <a:gd name="T53" fmla="*/ 14 h 22"/>
                <a:gd name="T54" fmla="*/ 2 w 20"/>
                <a:gd name="T55" fmla="*/ 16 h 22"/>
                <a:gd name="T56" fmla="*/ 3 w 20"/>
                <a:gd name="T57" fmla="*/ 18 h 22"/>
                <a:gd name="T58" fmla="*/ 5 w 20"/>
                <a:gd name="T59" fmla="*/ 19 h 22"/>
                <a:gd name="T60" fmla="*/ 6 w 20"/>
                <a:gd name="T61" fmla="*/ 20 h 22"/>
                <a:gd name="T62" fmla="*/ 7 w 20"/>
                <a:gd name="T63" fmla="*/ 21 h 22"/>
                <a:gd name="T64" fmla="*/ 10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10" y="21"/>
                  </a:moveTo>
                  <a:lnTo>
                    <a:pt x="12" y="21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10" y="2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508" y="1691"/>
              <a:ext cx="20" cy="22"/>
            </a:xfrm>
            <a:custGeom>
              <a:avLst/>
              <a:gdLst>
                <a:gd name="T0" fmla="*/ 9 w 20"/>
                <a:gd name="T1" fmla="*/ 21 h 22"/>
                <a:gd name="T2" fmla="*/ 11 w 20"/>
                <a:gd name="T3" fmla="*/ 20 h 22"/>
                <a:gd name="T4" fmla="*/ 13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3 w 20"/>
                <a:gd name="T29" fmla="*/ 0 h 22"/>
                <a:gd name="T30" fmla="*/ 11 w 20"/>
                <a:gd name="T31" fmla="*/ 0 h 22"/>
                <a:gd name="T32" fmla="*/ 9 w 20"/>
                <a:gd name="T33" fmla="*/ 0 h 22"/>
                <a:gd name="T34" fmla="*/ 7 w 20"/>
                <a:gd name="T35" fmla="*/ 0 h 22"/>
                <a:gd name="T36" fmla="*/ 5 w 20"/>
                <a:gd name="T37" fmla="*/ 0 h 22"/>
                <a:gd name="T38" fmla="*/ 4 w 20"/>
                <a:gd name="T39" fmla="*/ 1 h 22"/>
                <a:gd name="T40" fmla="*/ 3 w 20"/>
                <a:gd name="T41" fmla="*/ 3 h 22"/>
                <a:gd name="T42" fmla="*/ 1 w 20"/>
                <a:gd name="T43" fmla="*/ 4 h 22"/>
                <a:gd name="T44" fmla="*/ 0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0 w 20"/>
                <a:gd name="T53" fmla="*/ 14 h 22"/>
                <a:gd name="T54" fmla="*/ 1 w 20"/>
                <a:gd name="T55" fmla="*/ 16 h 22"/>
                <a:gd name="T56" fmla="*/ 3 w 20"/>
                <a:gd name="T57" fmla="*/ 18 h 22"/>
                <a:gd name="T58" fmla="*/ 4 w 20"/>
                <a:gd name="T59" fmla="*/ 19 h 22"/>
                <a:gd name="T60" fmla="*/ 5 w 20"/>
                <a:gd name="T61" fmla="*/ 20 h 22"/>
                <a:gd name="T62" fmla="*/ 7 w 20"/>
                <a:gd name="T63" fmla="*/ 20 h 22"/>
                <a:gd name="T64" fmla="*/ 9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9" y="21"/>
                  </a:moveTo>
                  <a:lnTo>
                    <a:pt x="11" y="20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9" y="21"/>
                  </a:lnTo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538" y="1631"/>
              <a:ext cx="16" cy="89"/>
            </a:xfrm>
            <a:custGeom>
              <a:avLst/>
              <a:gdLst>
                <a:gd name="T0" fmla="*/ 15 w 16"/>
                <a:gd name="T1" fmla="*/ 88 h 89"/>
                <a:gd name="T2" fmla="*/ 15 w 16"/>
                <a:gd name="T3" fmla="*/ 0 h 89"/>
                <a:gd name="T4" fmla="*/ 0 w 16"/>
                <a:gd name="T5" fmla="*/ 0 h 89"/>
                <a:gd name="T6" fmla="*/ 0 w 16"/>
                <a:gd name="T7" fmla="*/ 88 h 89"/>
                <a:gd name="T8" fmla="*/ 15 w 16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9">
                  <a:moveTo>
                    <a:pt x="15" y="8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5" y="88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3" name="Freeform 21"/>
            <p:cNvSpPr>
              <a:spLocks/>
            </p:cNvSpPr>
            <p:nvPr/>
          </p:nvSpPr>
          <p:spPr bwMode="auto">
            <a:xfrm>
              <a:off x="539" y="1709"/>
              <a:ext cx="59" cy="53"/>
            </a:xfrm>
            <a:custGeom>
              <a:avLst/>
              <a:gdLst>
                <a:gd name="T0" fmla="*/ 9 w 59"/>
                <a:gd name="T1" fmla="*/ 0 h 53"/>
                <a:gd name="T2" fmla="*/ 58 w 59"/>
                <a:gd name="T3" fmla="*/ 45 h 53"/>
                <a:gd name="T4" fmla="*/ 58 w 59"/>
                <a:gd name="T5" fmla="*/ 52 h 53"/>
                <a:gd name="T6" fmla="*/ 0 w 59"/>
                <a:gd name="T7" fmla="*/ 14 h 53"/>
                <a:gd name="T8" fmla="*/ 9 w 5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3">
                  <a:moveTo>
                    <a:pt x="9" y="0"/>
                  </a:moveTo>
                  <a:lnTo>
                    <a:pt x="58" y="45"/>
                  </a:lnTo>
                  <a:lnTo>
                    <a:pt x="58" y="52"/>
                  </a:lnTo>
                  <a:lnTo>
                    <a:pt x="0" y="14"/>
                  </a:lnTo>
                  <a:lnTo>
                    <a:pt x="9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509" y="1715"/>
              <a:ext cx="40" cy="66"/>
            </a:xfrm>
            <a:custGeom>
              <a:avLst/>
              <a:gdLst>
                <a:gd name="T0" fmla="*/ 31 w 40"/>
                <a:gd name="T1" fmla="*/ 0 h 66"/>
                <a:gd name="T2" fmla="*/ 0 w 40"/>
                <a:gd name="T3" fmla="*/ 53 h 66"/>
                <a:gd name="T4" fmla="*/ 0 w 40"/>
                <a:gd name="T5" fmla="*/ 65 h 66"/>
                <a:gd name="T6" fmla="*/ 39 w 40"/>
                <a:gd name="T7" fmla="*/ 11 h 66"/>
                <a:gd name="T8" fmla="*/ 31 w 4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6">
                  <a:moveTo>
                    <a:pt x="31" y="0"/>
                  </a:moveTo>
                  <a:lnTo>
                    <a:pt x="0" y="53"/>
                  </a:lnTo>
                  <a:lnTo>
                    <a:pt x="0" y="65"/>
                  </a:lnTo>
                  <a:lnTo>
                    <a:pt x="39" y="11"/>
                  </a:lnTo>
                  <a:lnTo>
                    <a:pt x="31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478" y="1714"/>
              <a:ext cx="64" cy="17"/>
            </a:xfrm>
            <a:custGeom>
              <a:avLst/>
              <a:gdLst>
                <a:gd name="T0" fmla="*/ 59 w 64"/>
                <a:gd name="T1" fmla="*/ 0 h 17"/>
                <a:gd name="T2" fmla="*/ 0 w 64"/>
                <a:gd name="T3" fmla="*/ 10 h 17"/>
                <a:gd name="T4" fmla="*/ 0 w 64"/>
                <a:gd name="T5" fmla="*/ 16 h 17"/>
                <a:gd name="T6" fmla="*/ 63 w 64"/>
                <a:gd name="T7" fmla="*/ 12 h 17"/>
                <a:gd name="T8" fmla="*/ 59 w 6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">
                  <a:moveTo>
                    <a:pt x="59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63" y="12"/>
                  </a:lnTo>
                  <a:lnTo>
                    <a:pt x="59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548" y="1696"/>
              <a:ext cx="46" cy="26"/>
            </a:xfrm>
            <a:custGeom>
              <a:avLst/>
              <a:gdLst>
                <a:gd name="T0" fmla="*/ 0 w 46"/>
                <a:gd name="T1" fmla="*/ 16 h 26"/>
                <a:gd name="T2" fmla="*/ 45 w 46"/>
                <a:gd name="T3" fmla="*/ 0 h 26"/>
                <a:gd name="T4" fmla="*/ 45 w 46"/>
                <a:gd name="T5" fmla="*/ 4 h 26"/>
                <a:gd name="T6" fmla="*/ 1 w 46"/>
                <a:gd name="T7" fmla="*/ 25 h 26"/>
                <a:gd name="T8" fmla="*/ 0 w 4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0" y="16"/>
                  </a:moveTo>
                  <a:lnTo>
                    <a:pt x="45" y="0"/>
                  </a:lnTo>
                  <a:lnTo>
                    <a:pt x="45" y="4"/>
                  </a:lnTo>
                  <a:lnTo>
                    <a:pt x="1" y="25"/>
                  </a:lnTo>
                  <a:lnTo>
                    <a:pt x="0" y="16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518" y="1685"/>
              <a:ext cx="25" cy="36"/>
            </a:xfrm>
            <a:custGeom>
              <a:avLst/>
              <a:gdLst>
                <a:gd name="T0" fmla="*/ 24 w 25"/>
                <a:gd name="T1" fmla="*/ 25 h 36"/>
                <a:gd name="T2" fmla="*/ 0 w 25"/>
                <a:gd name="T3" fmla="*/ 0 h 36"/>
                <a:gd name="T4" fmla="*/ 0 w 25"/>
                <a:gd name="T5" fmla="*/ 4 h 36"/>
                <a:gd name="T6" fmla="*/ 19 w 25"/>
                <a:gd name="T7" fmla="*/ 35 h 36"/>
                <a:gd name="T8" fmla="*/ 24 w 25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6">
                  <a:moveTo>
                    <a:pt x="24" y="25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9" y="35"/>
                  </a:lnTo>
                  <a:lnTo>
                    <a:pt x="24" y="2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498" y="1775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5 h 27"/>
                <a:gd name="T4" fmla="*/ 17 w 25"/>
                <a:gd name="T5" fmla="*/ 25 h 27"/>
                <a:gd name="T6" fmla="*/ 19 w 25"/>
                <a:gd name="T7" fmla="*/ 23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5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5 h 27"/>
                <a:gd name="T24" fmla="*/ 20 w 25"/>
                <a:gd name="T25" fmla="*/ 3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10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3 h 27"/>
                <a:gd name="T42" fmla="*/ 2 w 25"/>
                <a:gd name="T43" fmla="*/ 5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5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3 h 27"/>
                <a:gd name="T60" fmla="*/ 7 w 25"/>
                <a:gd name="T61" fmla="*/ 25 h 27"/>
                <a:gd name="T62" fmla="*/ 10 w 25"/>
                <a:gd name="T63" fmla="*/ 25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5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auto">
            <a:xfrm>
              <a:off x="466" y="1727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4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1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1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4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5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1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1 h 27"/>
                <a:gd name="T56" fmla="*/ 4 w 25"/>
                <a:gd name="T57" fmla="*/ 22 h 27"/>
                <a:gd name="T58" fmla="*/ 5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4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0" name="Freeform 28"/>
            <p:cNvSpPr>
              <a:spLocks/>
            </p:cNvSpPr>
            <p:nvPr/>
          </p:nvSpPr>
          <p:spPr bwMode="auto">
            <a:xfrm>
              <a:off x="586" y="1759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1" name="Freeform 29"/>
            <p:cNvSpPr>
              <a:spLocks/>
            </p:cNvSpPr>
            <p:nvPr/>
          </p:nvSpPr>
          <p:spPr bwMode="auto">
            <a:xfrm>
              <a:off x="476" y="1551"/>
              <a:ext cx="44" cy="85"/>
            </a:xfrm>
            <a:custGeom>
              <a:avLst/>
              <a:gdLst>
                <a:gd name="T0" fmla="*/ 7 w 44"/>
                <a:gd name="T1" fmla="*/ 0 h 85"/>
                <a:gd name="T2" fmla="*/ 7 w 44"/>
                <a:gd name="T3" fmla="*/ 1 h 85"/>
                <a:gd name="T4" fmla="*/ 6 w 44"/>
                <a:gd name="T5" fmla="*/ 4 h 85"/>
                <a:gd name="T6" fmla="*/ 5 w 44"/>
                <a:gd name="T7" fmla="*/ 8 h 85"/>
                <a:gd name="T8" fmla="*/ 5 w 44"/>
                <a:gd name="T9" fmla="*/ 13 h 85"/>
                <a:gd name="T10" fmla="*/ 3 w 44"/>
                <a:gd name="T11" fmla="*/ 19 h 85"/>
                <a:gd name="T12" fmla="*/ 2 w 44"/>
                <a:gd name="T13" fmla="*/ 25 h 85"/>
                <a:gd name="T14" fmla="*/ 0 w 44"/>
                <a:gd name="T15" fmla="*/ 32 h 85"/>
                <a:gd name="T16" fmla="*/ 0 w 44"/>
                <a:gd name="T17" fmla="*/ 39 h 85"/>
                <a:gd name="T18" fmla="*/ 0 w 44"/>
                <a:gd name="T19" fmla="*/ 46 h 85"/>
                <a:gd name="T20" fmla="*/ 2 w 44"/>
                <a:gd name="T21" fmla="*/ 52 h 85"/>
                <a:gd name="T22" fmla="*/ 5 w 44"/>
                <a:gd name="T23" fmla="*/ 58 h 85"/>
                <a:gd name="T24" fmla="*/ 7 w 44"/>
                <a:gd name="T25" fmla="*/ 63 h 85"/>
                <a:gd name="T26" fmla="*/ 11 w 44"/>
                <a:gd name="T27" fmla="*/ 68 h 85"/>
                <a:gd name="T28" fmla="*/ 15 w 44"/>
                <a:gd name="T29" fmla="*/ 73 h 85"/>
                <a:gd name="T30" fmla="*/ 17 w 44"/>
                <a:gd name="T31" fmla="*/ 77 h 85"/>
                <a:gd name="T32" fmla="*/ 19 w 44"/>
                <a:gd name="T33" fmla="*/ 80 h 85"/>
                <a:gd name="T34" fmla="*/ 21 w 44"/>
                <a:gd name="T35" fmla="*/ 83 h 85"/>
                <a:gd name="T36" fmla="*/ 24 w 44"/>
                <a:gd name="T37" fmla="*/ 84 h 85"/>
                <a:gd name="T38" fmla="*/ 28 w 44"/>
                <a:gd name="T39" fmla="*/ 84 h 85"/>
                <a:gd name="T40" fmla="*/ 32 w 44"/>
                <a:gd name="T41" fmla="*/ 83 h 85"/>
                <a:gd name="T42" fmla="*/ 37 w 44"/>
                <a:gd name="T43" fmla="*/ 82 h 85"/>
                <a:gd name="T44" fmla="*/ 40 w 44"/>
                <a:gd name="T45" fmla="*/ 80 h 85"/>
                <a:gd name="T46" fmla="*/ 42 w 44"/>
                <a:gd name="T47" fmla="*/ 79 h 85"/>
                <a:gd name="T48" fmla="*/ 43 w 44"/>
                <a:gd name="T49" fmla="*/ 78 h 85"/>
                <a:gd name="T50" fmla="*/ 41 w 44"/>
                <a:gd name="T51" fmla="*/ 78 h 85"/>
                <a:gd name="T52" fmla="*/ 39 w 44"/>
                <a:gd name="T53" fmla="*/ 79 h 85"/>
                <a:gd name="T54" fmla="*/ 37 w 44"/>
                <a:gd name="T55" fmla="*/ 78 h 85"/>
                <a:gd name="T56" fmla="*/ 35 w 44"/>
                <a:gd name="T57" fmla="*/ 78 h 85"/>
                <a:gd name="T58" fmla="*/ 32 w 44"/>
                <a:gd name="T59" fmla="*/ 77 h 85"/>
                <a:gd name="T60" fmla="*/ 30 w 44"/>
                <a:gd name="T61" fmla="*/ 75 h 85"/>
                <a:gd name="T62" fmla="*/ 28 w 44"/>
                <a:gd name="T63" fmla="*/ 73 h 85"/>
                <a:gd name="T64" fmla="*/ 27 w 44"/>
                <a:gd name="T65" fmla="*/ 70 h 85"/>
                <a:gd name="T66" fmla="*/ 23 w 44"/>
                <a:gd name="T67" fmla="*/ 66 h 85"/>
                <a:gd name="T68" fmla="*/ 18 w 44"/>
                <a:gd name="T69" fmla="*/ 61 h 85"/>
                <a:gd name="T70" fmla="*/ 14 w 44"/>
                <a:gd name="T71" fmla="*/ 56 h 85"/>
                <a:gd name="T72" fmla="*/ 10 w 44"/>
                <a:gd name="T73" fmla="*/ 50 h 85"/>
                <a:gd name="T74" fmla="*/ 6 w 44"/>
                <a:gd name="T75" fmla="*/ 43 h 85"/>
                <a:gd name="T76" fmla="*/ 5 w 44"/>
                <a:gd name="T77" fmla="*/ 35 h 85"/>
                <a:gd name="T78" fmla="*/ 5 w 44"/>
                <a:gd name="T79" fmla="*/ 26 h 85"/>
                <a:gd name="T80" fmla="*/ 7 w 44"/>
                <a:gd name="T81" fmla="*/ 21 h 85"/>
                <a:gd name="T82" fmla="*/ 8 w 44"/>
                <a:gd name="T83" fmla="*/ 16 h 85"/>
                <a:gd name="T84" fmla="*/ 9 w 44"/>
                <a:gd name="T85" fmla="*/ 12 h 85"/>
                <a:gd name="T86" fmla="*/ 10 w 44"/>
                <a:gd name="T87" fmla="*/ 9 h 85"/>
                <a:gd name="T88" fmla="*/ 11 w 44"/>
                <a:gd name="T89" fmla="*/ 6 h 85"/>
                <a:gd name="T90" fmla="*/ 12 w 44"/>
                <a:gd name="T91" fmla="*/ 4 h 85"/>
                <a:gd name="T92" fmla="*/ 13 w 44"/>
                <a:gd name="T93" fmla="*/ 3 h 85"/>
                <a:gd name="T94" fmla="*/ 7 w 44"/>
                <a:gd name="T9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85">
                  <a:moveTo>
                    <a:pt x="7" y="0"/>
                  </a:moveTo>
                  <a:lnTo>
                    <a:pt x="7" y="1"/>
                  </a:lnTo>
                  <a:lnTo>
                    <a:pt x="6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3" y="19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7" y="63"/>
                  </a:lnTo>
                  <a:lnTo>
                    <a:pt x="11" y="68"/>
                  </a:lnTo>
                  <a:lnTo>
                    <a:pt x="15" y="73"/>
                  </a:lnTo>
                  <a:lnTo>
                    <a:pt x="17" y="77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4" y="84"/>
                  </a:lnTo>
                  <a:lnTo>
                    <a:pt x="28" y="84"/>
                  </a:lnTo>
                  <a:lnTo>
                    <a:pt x="32" y="83"/>
                  </a:lnTo>
                  <a:lnTo>
                    <a:pt x="37" y="82"/>
                  </a:lnTo>
                  <a:lnTo>
                    <a:pt x="40" y="80"/>
                  </a:lnTo>
                  <a:lnTo>
                    <a:pt x="42" y="79"/>
                  </a:lnTo>
                  <a:lnTo>
                    <a:pt x="43" y="78"/>
                  </a:lnTo>
                  <a:lnTo>
                    <a:pt x="41" y="78"/>
                  </a:lnTo>
                  <a:lnTo>
                    <a:pt x="39" y="79"/>
                  </a:lnTo>
                  <a:lnTo>
                    <a:pt x="37" y="78"/>
                  </a:lnTo>
                  <a:lnTo>
                    <a:pt x="35" y="78"/>
                  </a:lnTo>
                  <a:lnTo>
                    <a:pt x="32" y="77"/>
                  </a:lnTo>
                  <a:lnTo>
                    <a:pt x="30" y="75"/>
                  </a:lnTo>
                  <a:lnTo>
                    <a:pt x="28" y="73"/>
                  </a:lnTo>
                  <a:lnTo>
                    <a:pt x="27" y="70"/>
                  </a:lnTo>
                  <a:lnTo>
                    <a:pt x="23" y="66"/>
                  </a:lnTo>
                  <a:lnTo>
                    <a:pt x="18" y="61"/>
                  </a:lnTo>
                  <a:lnTo>
                    <a:pt x="14" y="56"/>
                  </a:lnTo>
                  <a:lnTo>
                    <a:pt x="10" y="50"/>
                  </a:lnTo>
                  <a:lnTo>
                    <a:pt x="6" y="43"/>
                  </a:lnTo>
                  <a:lnTo>
                    <a:pt x="5" y="35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8" y="16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7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2" name="Freeform 30"/>
            <p:cNvSpPr>
              <a:spLocks/>
            </p:cNvSpPr>
            <p:nvPr/>
          </p:nvSpPr>
          <p:spPr bwMode="auto">
            <a:xfrm>
              <a:off x="432" y="1390"/>
              <a:ext cx="99" cy="190"/>
            </a:xfrm>
            <a:custGeom>
              <a:avLst/>
              <a:gdLst>
                <a:gd name="T0" fmla="*/ 41 w 99"/>
                <a:gd name="T1" fmla="*/ 188 h 190"/>
                <a:gd name="T2" fmla="*/ 55 w 99"/>
                <a:gd name="T3" fmla="*/ 185 h 190"/>
                <a:gd name="T4" fmla="*/ 74 w 99"/>
                <a:gd name="T5" fmla="*/ 177 h 190"/>
                <a:gd name="T6" fmla="*/ 91 w 99"/>
                <a:gd name="T7" fmla="*/ 164 h 190"/>
                <a:gd name="T8" fmla="*/ 98 w 99"/>
                <a:gd name="T9" fmla="*/ 146 h 190"/>
                <a:gd name="T10" fmla="*/ 93 w 99"/>
                <a:gd name="T11" fmla="*/ 129 h 190"/>
                <a:gd name="T12" fmla="*/ 81 w 99"/>
                <a:gd name="T13" fmla="*/ 111 h 190"/>
                <a:gd name="T14" fmla="*/ 68 w 99"/>
                <a:gd name="T15" fmla="*/ 91 h 190"/>
                <a:gd name="T16" fmla="*/ 61 w 99"/>
                <a:gd name="T17" fmla="*/ 66 h 190"/>
                <a:gd name="T18" fmla="*/ 68 w 99"/>
                <a:gd name="T19" fmla="*/ 41 h 190"/>
                <a:gd name="T20" fmla="*/ 79 w 99"/>
                <a:gd name="T21" fmla="*/ 19 h 190"/>
                <a:gd name="T22" fmla="*/ 83 w 99"/>
                <a:gd name="T23" fmla="*/ 5 h 190"/>
                <a:gd name="T24" fmla="*/ 75 w 99"/>
                <a:gd name="T25" fmla="*/ 0 h 190"/>
                <a:gd name="T26" fmla="*/ 54 w 99"/>
                <a:gd name="T27" fmla="*/ 1 h 190"/>
                <a:gd name="T28" fmla="*/ 29 w 99"/>
                <a:gd name="T29" fmla="*/ 6 h 190"/>
                <a:gd name="T30" fmla="*/ 11 w 99"/>
                <a:gd name="T31" fmla="*/ 13 h 190"/>
                <a:gd name="T32" fmla="*/ 5 w 99"/>
                <a:gd name="T33" fmla="*/ 21 h 190"/>
                <a:gd name="T34" fmla="*/ 1 w 99"/>
                <a:gd name="T35" fmla="*/ 28 h 190"/>
                <a:gd name="T36" fmla="*/ 0 w 99"/>
                <a:gd name="T37" fmla="*/ 35 h 190"/>
                <a:gd name="T38" fmla="*/ 2 w 99"/>
                <a:gd name="T39" fmla="*/ 47 h 190"/>
                <a:gd name="T40" fmla="*/ 7 w 99"/>
                <a:gd name="T41" fmla="*/ 63 h 190"/>
                <a:gd name="T42" fmla="*/ 12 w 99"/>
                <a:gd name="T43" fmla="*/ 74 h 190"/>
                <a:gd name="T44" fmla="*/ 15 w 99"/>
                <a:gd name="T45" fmla="*/ 82 h 190"/>
                <a:gd name="T46" fmla="*/ 16 w 99"/>
                <a:gd name="T47" fmla="*/ 95 h 190"/>
                <a:gd name="T48" fmla="*/ 17 w 99"/>
                <a:gd name="T49" fmla="*/ 116 h 190"/>
                <a:gd name="T50" fmla="*/ 16 w 99"/>
                <a:gd name="T51" fmla="*/ 131 h 190"/>
                <a:gd name="T52" fmla="*/ 15 w 99"/>
                <a:gd name="T53" fmla="*/ 142 h 190"/>
                <a:gd name="T54" fmla="*/ 14 w 99"/>
                <a:gd name="T55" fmla="*/ 153 h 190"/>
                <a:gd name="T56" fmla="*/ 16 w 99"/>
                <a:gd name="T57" fmla="*/ 167 h 190"/>
                <a:gd name="T58" fmla="*/ 17 w 99"/>
                <a:gd name="T59" fmla="*/ 176 h 190"/>
                <a:gd name="T60" fmla="*/ 20 w 99"/>
                <a:gd name="T61" fmla="*/ 182 h 190"/>
                <a:gd name="T62" fmla="*/ 24 w 99"/>
                <a:gd name="T63" fmla="*/ 185 h 190"/>
                <a:gd name="T64" fmla="*/ 28 w 99"/>
                <a:gd name="T65" fmla="*/ 187 h 190"/>
                <a:gd name="T66" fmla="*/ 32 w 99"/>
                <a:gd name="T67" fmla="*/ 188 h 190"/>
                <a:gd name="T68" fmla="*/ 37 w 99"/>
                <a:gd name="T69" fmla="*/ 189 h 190"/>
                <a:gd name="T70" fmla="*/ 39 w 99"/>
                <a:gd name="T7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90">
                  <a:moveTo>
                    <a:pt x="39" y="189"/>
                  </a:moveTo>
                  <a:lnTo>
                    <a:pt x="41" y="188"/>
                  </a:lnTo>
                  <a:lnTo>
                    <a:pt x="47" y="187"/>
                  </a:lnTo>
                  <a:lnTo>
                    <a:pt x="55" y="185"/>
                  </a:lnTo>
                  <a:lnTo>
                    <a:pt x="64" y="181"/>
                  </a:lnTo>
                  <a:lnTo>
                    <a:pt x="74" y="177"/>
                  </a:lnTo>
                  <a:lnTo>
                    <a:pt x="83" y="171"/>
                  </a:lnTo>
                  <a:lnTo>
                    <a:pt x="91" y="164"/>
                  </a:lnTo>
                  <a:lnTo>
                    <a:pt x="96" y="156"/>
                  </a:lnTo>
                  <a:lnTo>
                    <a:pt x="98" y="146"/>
                  </a:lnTo>
                  <a:lnTo>
                    <a:pt x="97" y="138"/>
                  </a:lnTo>
                  <a:lnTo>
                    <a:pt x="93" y="129"/>
                  </a:lnTo>
                  <a:lnTo>
                    <a:pt x="87" y="120"/>
                  </a:lnTo>
                  <a:lnTo>
                    <a:pt x="81" y="111"/>
                  </a:lnTo>
                  <a:lnTo>
                    <a:pt x="74" y="101"/>
                  </a:lnTo>
                  <a:lnTo>
                    <a:pt x="68" y="91"/>
                  </a:lnTo>
                  <a:lnTo>
                    <a:pt x="63" y="80"/>
                  </a:lnTo>
                  <a:lnTo>
                    <a:pt x="61" y="66"/>
                  </a:lnTo>
                  <a:lnTo>
                    <a:pt x="63" y="53"/>
                  </a:lnTo>
                  <a:lnTo>
                    <a:pt x="68" y="41"/>
                  </a:lnTo>
                  <a:lnTo>
                    <a:pt x="73" y="29"/>
                  </a:lnTo>
                  <a:lnTo>
                    <a:pt x="79" y="19"/>
                  </a:lnTo>
                  <a:lnTo>
                    <a:pt x="82" y="11"/>
                  </a:lnTo>
                  <a:lnTo>
                    <a:pt x="83" y="5"/>
                  </a:lnTo>
                  <a:lnTo>
                    <a:pt x="82" y="2"/>
                  </a:lnTo>
                  <a:lnTo>
                    <a:pt x="75" y="0"/>
                  </a:lnTo>
                  <a:lnTo>
                    <a:pt x="65" y="0"/>
                  </a:lnTo>
                  <a:lnTo>
                    <a:pt x="54" y="1"/>
                  </a:lnTo>
                  <a:lnTo>
                    <a:pt x="41" y="3"/>
                  </a:lnTo>
                  <a:lnTo>
                    <a:pt x="29" y="6"/>
                  </a:lnTo>
                  <a:lnTo>
                    <a:pt x="19" y="9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3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7"/>
                  </a:lnTo>
                  <a:lnTo>
                    <a:pt x="5" y="55"/>
                  </a:lnTo>
                  <a:lnTo>
                    <a:pt x="7" y="63"/>
                  </a:lnTo>
                  <a:lnTo>
                    <a:pt x="10" y="69"/>
                  </a:lnTo>
                  <a:lnTo>
                    <a:pt x="12" y="74"/>
                  </a:lnTo>
                  <a:lnTo>
                    <a:pt x="14" y="78"/>
                  </a:lnTo>
                  <a:lnTo>
                    <a:pt x="15" y="82"/>
                  </a:lnTo>
                  <a:lnTo>
                    <a:pt x="16" y="88"/>
                  </a:lnTo>
                  <a:lnTo>
                    <a:pt x="16" y="95"/>
                  </a:lnTo>
                  <a:lnTo>
                    <a:pt x="16" y="105"/>
                  </a:lnTo>
                  <a:lnTo>
                    <a:pt x="17" y="116"/>
                  </a:lnTo>
                  <a:lnTo>
                    <a:pt x="16" y="124"/>
                  </a:lnTo>
                  <a:lnTo>
                    <a:pt x="16" y="131"/>
                  </a:lnTo>
                  <a:lnTo>
                    <a:pt x="16" y="137"/>
                  </a:lnTo>
                  <a:lnTo>
                    <a:pt x="15" y="142"/>
                  </a:lnTo>
                  <a:lnTo>
                    <a:pt x="14" y="147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7"/>
                  </a:lnTo>
                  <a:lnTo>
                    <a:pt x="16" y="172"/>
                  </a:lnTo>
                  <a:lnTo>
                    <a:pt x="17" y="176"/>
                  </a:lnTo>
                  <a:lnTo>
                    <a:pt x="19" y="179"/>
                  </a:lnTo>
                  <a:lnTo>
                    <a:pt x="20" y="182"/>
                  </a:lnTo>
                  <a:lnTo>
                    <a:pt x="22" y="184"/>
                  </a:lnTo>
                  <a:lnTo>
                    <a:pt x="24" y="185"/>
                  </a:lnTo>
                  <a:lnTo>
                    <a:pt x="26" y="186"/>
                  </a:lnTo>
                  <a:lnTo>
                    <a:pt x="28" y="187"/>
                  </a:lnTo>
                  <a:lnTo>
                    <a:pt x="30" y="188"/>
                  </a:lnTo>
                  <a:lnTo>
                    <a:pt x="32" y="188"/>
                  </a:lnTo>
                  <a:lnTo>
                    <a:pt x="35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9" y="189"/>
                  </a:lnTo>
                </a:path>
              </a:pathLst>
            </a:custGeom>
            <a:solidFill>
              <a:srgbClr val="006A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3" name="Freeform 31"/>
            <p:cNvSpPr>
              <a:spLocks/>
            </p:cNvSpPr>
            <p:nvPr/>
          </p:nvSpPr>
          <p:spPr bwMode="auto">
            <a:xfrm>
              <a:off x="464" y="1594"/>
              <a:ext cx="155" cy="84"/>
            </a:xfrm>
            <a:custGeom>
              <a:avLst/>
              <a:gdLst>
                <a:gd name="T0" fmla="*/ 18 w 155"/>
                <a:gd name="T1" fmla="*/ 83 h 84"/>
                <a:gd name="T2" fmla="*/ 132 w 155"/>
                <a:gd name="T3" fmla="*/ 83 h 84"/>
                <a:gd name="T4" fmla="*/ 133 w 155"/>
                <a:gd name="T5" fmla="*/ 83 h 84"/>
                <a:gd name="T6" fmla="*/ 136 w 155"/>
                <a:gd name="T7" fmla="*/ 80 h 84"/>
                <a:gd name="T8" fmla="*/ 139 w 155"/>
                <a:gd name="T9" fmla="*/ 76 h 84"/>
                <a:gd name="T10" fmla="*/ 144 w 155"/>
                <a:gd name="T11" fmla="*/ 71 h 84"/>
                <a:gd name="T12" fmla="*/ 149 w 155"/>
                <a:gd name="T13" fmla="*/ 66 h 84"/>
                <a:gd name="T14" fmla="*/ 152 w 155"/>
                <a:gd name="T15" fmla="*/ 60 h 84"/>
                <a:gd name="T16" fmla="*/ 154 w 155"/>
                <a:gd name="T17" fmla="*/ 55 h 84"/>
                <a:gd name="T18" fmla="*/ 154 w 155"/>
                <a:gd name="T19" fmla="*/ 51 h 84"/>
                <a:gd name="T20" fmla="*/ 153 w 155"/>
                <a:gd name="T21" fmla="*/ 46 h 84"/>
                <a:gd name="T22" fmla="*/ 153 w 155"/>
                <a:gd name="T23" fmla="*/ 42 h 84"/>
                <a:gd name="T24" fmla="*/ 152 w 155"/>
                <a:gd name="T25" fmla="*/ 38 h 84"/>
                <a:gd name="T26" fmla="*/ 151 w 155"/>
                <a:gd name="T27" fmla="*/ 35 h 84"/>
                <a:gd name="T28" fmla="*/ 149 w 155"/>
                <a:gd name="T29" fmla="*/ 33 h 84"/>
                <a:gd name="T30" fmla="*/ 147 w 155"/>
                <a:gd name="T31" fmla="*/ 31 h 84"/>
                <a:gd name="T32" fmla="*/ 142 w 155"/>
                <a:gd name="T33" fmla="*/ 30 h 84"/>
                <a:gd name="T34" fmla="*/ 136 w 155"/>
                <a:gd name="T35" fmla="*/ 30 h 84"/>
                <a:gd name="T36" fmla="*/ 128 w 155"/>
                <a:gd name="T37" fmla="*/ 28 h 84"/>
                <a:gd name="T38" fmla="*/ 121 w 155"/>
                <a:gd name="T39" fmla="*/ 24 h 84"/>
                <a:gd name="T40" fmla="*/ 115 w 155"/>
                <a:gd name="T41" fmla="*/ 19 h 84"/>
                <a:gd name="T42" fmla="*/ 107 w 155"/>
                <a:gd name="T43" fmla="*/ 13 h 84"/>
                <a:gd name="T44" fmla="*/ 101 w 155"/>
                <a:gd name="T45" fmla="*/ 7 h 84"/>
                <a:gd name="T46" fmla="*/ 93 w 155"/>
                <a:gd name="T47" fmla="*/ 2 h 84"/>
                <a:gd name="T48" fmla="*/ 84 w 155"/>
                <a:gd name="T49" fmla="*/ 0 h 84"/>
                <a:gd name="T50" fmla="*/ 75 w 155"/>
                <a:gd name="T51" fmla="*/ 0 h 84"/>
                <a:gd name="T52" fmla="*/ 65 w 155"/>
                <a:gd name="T53" fmla="*/ 3 h 84"/>
                <a:gd name="T54" fmla="*/ 54 w 155"/>
                <a:gd name="T55" fmla="*/ 8 h 84"/>
                <a:gd name="T56" fmla="*/ 42 w 155"/>
                <a:gd name="T57" fmla="*/ 14 h 84"/>
                <a:gd name="T58" fmla="*/ 31 w 155"/>
                <a:gd name="T59" fmla="*/ 21 h 84"/>
                <a:gd name="T60" fmla="*/ 21 w 155"/>
                <a:gd name="T61" fmla="*/ 29 h 84"/>
                <a:gd name="T62" fmla="*/ 13 w 155"/>
                <a:gd name="T63" fmla="*/ 36 h 84"/>
                <a:gd name="T64" fmla="*/ 7 w 155"/>
                <a:gd name="T65" fmla="*/ 42 h 84"/>
                <a:gd name="T66" fmla="*/ 5 w 155"/>
                <a:gd name="T67" fmla="*/ 47 h 84"/>
                <a:gd name="T68" fmla="*/ 3 w 155"/>
                <a:gd name="T69" fmla="*/ 51 h 84"/>
                <a:gd name="T70" fmla="*/ 2 w 155"/>
                <a:gd name="T71" fmla="*/ 54 h 84"/>
                <a:gd name="T72" fmla="*/ 1 w 155"/>
                <a:gd name="T73" fmla="*/ 57 h 84"/>
                <a:gd name="T74" fmla="*/ 0 w 155"/>
                <a:gd name="T75" fmla="*/ 60 h 84"/>
                <a:gd name="T76" fmla="*/ 0 w 155"/>
                <a:gd name="T77" fmla="*/ 63 h 84"/>
                <a:gd name="T78" fmla="*/ 0 w 155"/>
                <a:gd name="T79" fmla="*/ 65 h 84"/>
                <a:gd name="T80" fmla="*/ 1 w 155"/>
                <a:gd name="T81" fmla="*/ 68 h 84"/>
                <a:gd name="T82" fmla="*/ 3 w 155"/>
                <a:gd name="T83" fmla="*/ 70 h 84"/>
                <a:gd name="T84" fmla="*/ 5 w 155"/>
                <a:gd name="T85" fmla="*/ 72 h 84"/>
                <a:gd name="T86" fmla="*/ 7 w 155"/>
                <a:gd name="T87" fmla="*/ 74 h 84"/>
                <a:gd name="T88" fmla="*/ 10 w 155"/>
                <a:gd name="T89" fmla="*/ 77 h 84"/>
                <a:gd name="T90" fmla="*/ 13 w 155"/>
                <a:gd name="T91" fmla="*/ 79 h 84"/>
                <a:gd name="T92" fmla="*/ 15 w 155"/>
                <a:gd name="T93" fmla="*/ 81 h 84"/>
                <a:gd name="T94" fmla="*/ 17 w 155"/>
                <a:gd name="T95" fmla="*/ 82 h 84"/>
                <a:gd name="T96" fmla="*/ 18 w 155"/>
                <a:gd name="T97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84">
                  <a:moveTo>
                    <a:pt x="18" y="83"/>
                  </a:moveTo>
                  <a:lnTo>
                    <a:pt x="132" y="83"/>
                  </a:lnTo>
                  <a:lnTo>
                    <a:pt x="133" y="83"/>
                  </a:lnTo>
                  <a:lnTo>
                    <a:pt x="136" y="80"/>
                  </a:lnTo>
                  <a:lnTo>
                    <a:pt x="139" y="76"/>
                  </a:lnTo>
                  <a:lnTo>
                    <a:pt x="144" y="71"/>
                  </a:lnTo>
                  <a:lnTo>
                    <a:pt x="149" y="66"/>
                  </a:lnTo>
                  <a:lnTo>
                    <a:pt x="152" y="60"/>
                  </a:lnTo>
                  <a:lnTo>
                    <a:pt x="154" y="55"/>
                  </a:lnTo>
                  <a:lnTo>
                    <a:pt x="154" y="51"/>
                  </a:lnTo>
                  <a:lnTo>
                    <a:pt x="153" y="46"/>
                  </a:lnTo>
                  <a:lnTo>
                    <a:pt x="153" y="42"/>
                  </a:lnTo>
                  <a:lnTo>
                    <a:pt x="152" y="38"/>
                  </a:lnTo>
                  <a:lnTo>
                    <a:pt x="151" y="35"/>
                  </a:lnTo>
                  <a:lnTo>
                    <a:pt x="149" y="33"/>
                  </a:lnTo>
                  <a:lnTo>
                    <a:pt x="147" y="31"/>
                  </a:lnTo>
                  <a:lnTo>
                    <a:pt x="142" y="30"/>
                  </a:lnTo>
                  <a:lnTo>
                    <a:pt x="136" y="30"/>
                  </a:lnTo>
                  <a:lnTo>
                    <a:pt x="128" y="28"/>
                  </a:lnTo>
                  <a:lnTo>
                    <a:pt x="121" y="24"/>
                  </a:lnTo>
                  <a:lnTo>
                    <a:pt x="115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3" y="2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5" y="3"/>
                  </a:lnTo>
                  <a:lnTo>
                    <a:pt x="54" y="8"/>
                  </a:lnTo>
                  <a:lnTo>
                    <a:pt x="42" y="14"/>
                  </a:lnTo>
                  <a:lnTo>
                    <a:pt x="31" y="21"/>
                  </a:lnTo>
                  <a:lnTo>
                    <a:pt x="21" y="29"/>
                  </a:lnTo>
                  <a:lnTo>
                    <a:pt x="13" y="36"/>
                  </a:lnTo>
                  <a:lnTo>
                    <a:pt x="7" y="42"/>
                  </a:lnTo>
                  <a:lnTo>
                    <a:pt x="5" y="47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3" y="70"/>
                  </a:lnTo>
                  <a:lnTo>
                    <a:pt x="5" y="72"/>
                  </a:lnTo>
                  <a:lnTo>
                    <a:pt x="7" y="74"/>
                  </a:lnTo>
                  <a:lnTo>
                    <a:pt x="10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2"/>
                  </a:lnTo>
                  <a:lnTo>
                    <a:pt x="18" y="83"/>
                  </a:lnTo>
                </a:path>
              </a:pathLst>
            </a:custGeom>
            <a:solidFill>
              <a:srgbClr val="006A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4" name="Freeform 32"/>
            <p:cNvSpPr>
              <a:spLocks/>
            </p:cNvSpPr>
            <p:nvPr/>
          </p:nvSpPr>
          <p:spPr bwMode="auto">
            <a:xfrm>
              <a:off x="470" y="1250"/>
              <a:ext cx="282" cy="541"/>
            </a:xfrm>
            <a:custGeom>
              <a:avLst/>
              <a:gdLst>
                <a:gd name="T0" fmla="*/ 124 w 282"/>
                <a:gd name="T1" fmla="*/ 186 h 541"/>
                <a:gd name="T2" fmla="*/ 125 w 282"/>
                <a:gd name="T3" fmla="*/ 132 h 541"/>
                <a:gd name="T4" fmla="*/ 108 w 282"/>
                <a:gd name="T5" fmla="*/ 117 h 541"/>
                <a:gd name="T6" fmla="*/ 91 w 282"/>
                <a:gd name="T7" fmla="*/ 110 h 541"/>
                <a:gd name="T8" fmla="*/ 92 w 282"/>
                <a:gd name="T9" fmla="*/ 105 h 541"/>
                <a:gd name="T10" fmla="*/ 95 w 282"/>
                <a:gd name="T11" fmla="*/ 102 h 541"/>
                <a:gd name="T12" fmla="*/ 103 w 282"/>
                <a:gd name="T13" fmla="*/ 100 h 541"/>
                <a:gd name="T14" fmla="*/ 109 w 282"/>
                <a:gd name="T15" fmla="*/ 89 h 541"/>
                <a:gd name="T16" fmla="*/ 111 w 282"/>
                <a:gd name="T17" fmla="*/ 74 h 541"/>
                <a:gd name="T18" fmla="*/ 113 w 282"/>
                <a:gd name="T19" fmla="*/ 72 h 541"/>
                <a:gd name="T20" fmla="*/ 116 w 282"/>
                <a:gd name="T21" fmla="*/ 70 h 541"/>
                <a:gd name="T22" fmla="*/ 116 w 282"/>
                <a:gd name="T23" fmla="*/ 63 h 541"/>
                <a:gd name="T24" fmla="*/ 112 w 282"/>
                <a:gd name="T25" fmla="*/ 49 h 541"/>
                <a:gd name="T26" fmla="*/ 109 w 282"/>
                <a:gd name="T27" fmla="*/ 37 h 541"/>
                <a:gd name="T28" fmla="*/ 102 w 282"/>
                <a:gd name="T29" fmla="*/ 16 h 541"/>
                <a:gd name="T30" fmla="*/ 87 w 282"/>
                <a:gd name="T31" fmla="*/ 5 h 541"/>
                <a:gd name="T32" fmla="*/ 70 w 282"/>
                <a:gd name="T33" fmla="*/ 0 h 541"/>
                <a:gd name="T34" fmla="*/ 49 w 282"/>
                <a:gd name="T35" fmla="*/ 9 h 541"/>
                <a:gd name="T36" fmla="*/ 37 w 282"/>
                <a:gd name="T37" fmla="*/ 21 h 541"/>
                <a:gd name="T38" fmla="*/ 34 w 282"/>
                <a:gd name="T39" fmla="*/ 42 h 541"/>
                <a:gd name="T40" fmla="*/ 35 w 282"/>
                <a:gd name="T41" fmla="*/ 62 h 541"/>
                <a:gd name="T42" fmla="*/ 41 w 282"/>
                <a:gd name="T43" fmla="*/ 76 h 541"/>
                <a:gd name="T44" fmla="*/ 45 w 282"/>
                <a:gd name="T45" fmla="*/ 97 h 541"/>
                <a:gd name="T46" fmla="*/ 40 w 282"/>
                <a:gd name="T47" fmla="*/ 113 h 541"/>
                <a:gd name="T48" fmla="*/ 13 w 282"/>
                <a:gd name="T49" fmla="*/ 135 h 541"/>
                <a:gd name="T50" fmla="*/ 4 w 282"/>
                <a:gd name="T51" fmla="*/ 151 h 541"/>
                <a:gd name="T52" fmla="*/ 0 w 282"/>
                <a:gd name="T53" fmla="*/ 172 h 541"/>
                <a:gd name="T54" fmla="*/ 11 w 282"/>
                <a:gd name="T55" fmla="*/ 217 h 541"/>
                <a:gd name="T56" fmla="*/ 16 w 282"/>
                <a:gd name="T57" fmla="*/ 270 h 541"/>
                <a:gd name="T58" fmla="*/ 15 w 282"/>
                <a:gd name="T59" fmla="*/ 299 h 541"/>
                <a:gd name="T60" fmla="*/ 19 w 282"/>
                <a:gd name="T61" fmla="*/ 337 h 541"/>
                <a:gd name="T62" fmla="*/ 38 w 282"/>
                <a:gd name="T63" fmla="*/ 371 h 541"/>
                <a:gd name="T64" fmla="*/ 68 w 282"/>
                <a:gd name="T65" fmla="*/ 383 h 541"/>
                <a:gd name="T66" fmla="*/ 92 w 282"/>
                <a:gd name="T67" fmla="*/ 381 h 541"/>
                <a:gd name="T68" fmla="*/ 130 w 282"/>
                <a:gd name="T69" fmla="*/ 368 h 541"/>
                <a:gd name="T70" fmla="*/ 159 w 282"/>
                <a:gd name="T71" fmla="*/ 367 h 541"/>
                <a:gd name="T72" fmla="*/ 191 w 282"/>
                <a:gd name="T73" fmla="*/ 374 h 541"/>
                <a:gd name="T74" fmla="*/ 198 w 282"/>
                <a:gd name="T75" fmla="*/ 382 h 541"/>
                <a:gd name="T76" fmla="*/ 195 w 282"/>
                <a:gd name="T77" fmla="*/ 414 h 541"/>
                <a:gd name="T78" fmla="*/ 196 w 282"/>
                <a:gd name="T79" fmla="*/ 447 h 541"/>
                <a:gd name="T80" fmla="*/ 201 w 282"/>
                <a:gd name="T81" fmla="*/ 488 h 541"/>
                <a:gd name="T82" fmla="*/ 198 w 282"/>
                <a:gd name="T83" fmla="*/ 511 h 541"/>
                <a:gd name="T84" fmla="*/ 197 w 282"/>
                <a:gd name="T85" fmla="*/ 523 h 541"/>
                <a:gd name="T86" fmla="*/ 206 w 282"/>
                <a:gd name="T87" fmla="*/ 539 h 541"/>
                <a:gd name="T88" fmla="*/ 228 w 282"/>
                <a:gd name="T89" fmla="*/ 536 h 541"/>
                <a:gd name="T90" fmla="*/ 244 w 282"/>
                <a:gd name="T91" fmla="*/ 537 h 541"/>
                <a:gd name="T92" fmla="*/ 265 w 282"/>
                <a:gd name="T93" fmla="*/ 538 h 541"/>
                <a:gd name="T94" fmla="*/ 276 w 282"/>
                <a:gd name="T95" fmla="*/ 534 h 541"/>
                <a:gd name="T96" fmla="*/ 280 w 282"/>
                <a:gd name="T97" fmla="*/ 525 h 541"/>
                <a:gd name="T98" fmla="*/ 263 w 282"/>
                <a:gd name="T99" fmla="*/ 518 h 541"/>
                <a:gd name="T100" fmla="*/ 236 w 282"/>
                <a:gd name="T101" fmla="*/ 508 h 541"/>
                <a:gd name="T102" fmla="*/ 232 w 282"/>
                <a:gd name="T103" fmla="*/ 491 h 541"/>
                <a:gd name="T104" fmla="*/ 233 w 282"/>
                <a:gd name="T105" fmla="*/ 466 h 541"/>
                <a:gd name="T106" fmla="*/ 239 w 282"/>
                <a:gd name="T107" fmla="*/ 433 h 541"/>
                <a:gd name="T108" fmla="*/ 244 w 282"/>
                <a:gd name="T109" fmla="*/ 397 h 541"/>
                <a:gd name="T110" fmla="*/ 244 w 282"/>
                <a:gd name="T111" fmla="*/ 385 h 541"/>
                <a:gd name="T112" fmla="*/ 251 w 282"/>
                <a:gd name="T113" fmla="*/ 371 h 541"/>
                <a:gd name="T114" fmla="*/ 249 w 282"/>
                <a:gd name="T115" fmla="*/ 355 h 541"/>
                <a:gd name="T116" fmla="*/ 237 w 282"/>
                <a:gd name="T117" fmla="*/ 337 h 541"/>
                <a:gd name="T118" fmla="*/ 204 w 282"/>
                <a:gd name="T119" fmla="*/ 323 h 541"/>
                <a:gd name="T120" fmla="*/ 183 w 282"/>
                <a:gd name="T121" fmla="*/ 311 h 541"/>
                <a:gd name="T122" fmla="*/ 161 w 282"/>
                <a:gd name="T123" fmla="*/ 306 h 541"/>
                <a:gd name="T124" fmla="*/ 142 w 282"/>
                <a:gd name="T125" fmla="*/ 29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2" h="541">
                  <a:moveTo>
                    <a:pt x="121" y="210"/>
                  </a:moveTo>
                  <a:lnTo>
                    <a:pt x="122" y="207"/>
                  </a:lnTo>
                  <a:lnTo>
                    <a:pt x="123" y="198"/>
                  </a:lnTo>
                  <a:lnTo>
                    <a:pt x="124" y="186"/>
                  </a:lnTo>
                  <a:lnTo>
                    <a:pt x="125" y="171"/>
                  </a:lnTo>
                  <a:lnTo>
                    <a:pt x="125" y="157"/>
                  </a:lnTo>
                  <a:lnTo>
                    <a:pt x="126" y="143"/>
                  </a:lnTo>
                  <a:lnTo>
                    <a:pt x="125" y="132"/>
                  </a:lnTo>
                  <a:lnTo>
                    <a:pt x="123" y="125"/>
                  </a:lnTo>
                  <a:lnTo>
                    <a:pt x="119" y="122"/>
                  </a:lnTo>
                  <a:lnTo>
                    <a:pt x="114" y="119"/>
                  </a:lnTo>
                  <a:lnTo>
                    <a:pt x="108" y="117"/>
                  </a:lnTo>
                  <a:lnTo>
                    <a:pt x="103" y="115"/>
                  </a:lnTo>
                  <a:lnTo>
                    <a:pt x="98" y="113"/>
                  </a:lnTo>
                  <a:lnTo>
                    <a:pt x="93" y="112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5"/>
                  </a:lnTo>
                  <a:lnTo>
                    <a:pt x="93" y="103"/>
                  </a:lnTo>
                  <a:lnTo>
                    <a:pt x="93" y="102"/>
                  </a:lnTo>
                  <a:lnTo>
                    <a:pt x="94" y="102"/>
                  </a:lnTo>
                  <a:lnTo>
                    <a:pt x="95" y="102"/>
                  </a:lnTo>
                  <a:lnTo>
                    <a:pt x="97" y="101"/>
                  </a:lnTo>
                  <a:lnTo>
                    <a:pt x="99" y="101"/>
                  </a:lnTo>
                  <a:lnTo>
                    <a:pt x="101" y="101"/>
                  </a:lnTo>
                  <a:lnTo>
                    <a:pt x="103" y="100"/>
                  </a:lnTo>
                  <a:lnTo>
                    <a:pt x="104" y="99"/>
                  </a:lnTo>
                  <a:lnTo>
                    <a:pt x="105" y="97"/>
                  </a:lnTo>
                  <a:lnTo>
                    <a:pt x="107" y="93"/>
                  </a:lnTo>
                  <a:lnTo>
                    <a:pt x="109" y="89"/>
                  </a:lnTo>
                  <a:lnTo>
                    <a:pt x="110" y="85"/>
                  </a:lnTo>
                  <a:lnTo>
                    <a:pt x="110" y="81"/>
                  </a:lnTo>
                  <a:lnTo>
                    <a:pt x="111" y="77"/>
                  </a:lnTo>
                  <a:lnTo>
                    <a:pt x="111" y="74"/>
                  </a:lnTo>
                  <a:lnTo>
                    <a:pt x="112" y="72"/>
                  </a:lnTo>
                  <a:lnTo>
                    <a:pt x="112" y="71"/>
                  </a:lnTo>
                  <a:lnTo>
                    <a:pt x="112" y="72"/>
                  </a:lnTo>
                  <a:lnTo>
                    <a:pt x="113" y="72"/>
                  </a:lnTo>
                  <a:lnTo>
                    <a:pt x="114" y="72"/>
                  </a:lnTo>
                  <a:lnTo>
                    <a:pt x="114" y="71"/>
                  </a:lnTo>
                  <a:lnTo>
                    <a:pt x="115" y="71"/>
                  </a:lnTo>
                  <a:lnTo>
                    <a:pt x="116" y="70"/>
                  </a:lnTo>
                  <a:lnTo>
                    <a:pt x="117" y="69"/>
                  </a:lnTo>
                  <a:lnTo>
                    <a:pt x="117" y="68"/>
                  </a:lnTo>
                  <a:lnTo>
                    <a:pt x="117" y="66"/>
                  </a:lnTo>
                  <a:lnTo>
                    <a:pt x="116" y="63"/>
                  </a:lnTo>
                  <a:lnTo>
                    <a:pt x="115" y="60"/>
                  </a:lnTo>
                  <a:lnTo>
                    <a:pt x="114" y="56"/>
                  </a:lnTo>
                  <a:lnTo>
                    <a:pt x="113" y="52"/>
                  </a:lnTo>
                  <a:lnTo>
                    <a:pt x="112" y="49"/>
                  </a:lnTo>
                  <a:lnTo>
                    <a:pt x="111" y="46"/>
                  </a:lnTo>
                  <a:lnTo>
                    <a:pt x="110" y="43"/>
                  </a:lnTo>
                  <a:lnTo>
                    <a:pt x="109" y="41"/>
                  </a:lnTo>
                  <a:lnTo>
                    <a:pt x="109" y="37"/>
                  </a:lnTo>
                  <a:lnTo>
                    <a:pt x="107" y="32"/>
                  </a:lnTo>
                  <a:lnTo>
                    <a:pt x="105" y="26"/>
                  </a:lnTo>
                  <a:lnTo>
                    <a:pt x="103" y="21"/>
                  </a:lnTo>
                  <a:lnTo>
                    <a:pt x="102" y="16"/>
                  </a:lnTo>
                  <a:lnTo>
                    <a:pt x="98" y="12"/>
                  </a:lnTo>
                  <a:lnTo>
                    <a:pt x="95" y="10"/>
                  </a:lnTo>
                  <a:lnTo>
                    <a:pt x="91" y="7"/>
                  </a:lnTo>
                  <a:lnTo>
                    <a:pt x="87" y="5"/>
                  </a:lnTo>
                  <a:lnTo>
                    <a:pt x="83" y="3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3"/>
                  </a:lnTo>
                  <a:lnTo>
                    <a:pt x="54" y="6"/>
                  </a:lnTo>
                  <a:lnTo>
                    <a:pt x="49" y="9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39" y="18"/>
                  </a:lnTo>
                  <a:lnTo>
                    <a:pt x="37" y="21"/>
                  </a:lnTo>
                  <a:lnTo>
                    <a:pt x="36" y="25"/>
                  </a:lnTo>
                  <a:lnTo>
                    <a:pt x="35" y="31"/>
                  </a:lnTo>
                  <a:lnTo>
                    <a:pt x="35" y="36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34" y="53"/>
                  </a:lnTo>
                  <a:lnTo>
                    <a:pt x="34" y="58"/>
                  </a:lnTo>
                  <a:lnTo>
                    <a:pt x="35" y="62"/>
                  </a:lnTo>
                  <a:lnTo>
                    <a:pt x="36" y="66"/>
                  </a:lnTo>
                  <a:lnTo>
                    <a:pt x="38" y="69"/>
                  </a:lnTo>
                  <a:lnTo>
                    <a:pt x="39" y="72"/>
                  </a:lnTo>
                  <a:lnTo>
                    <a:pt x="41" y="76"/>
                  </a:lnTo>
                  <a:lnTo>
                    <a:pt x="42" y="81"/>
                  </a:lnTo>
                  <a:lnTo>
                    <a:pt x="43" y="87"/>
                  </a:lnTo>
                  <a:lnTo>
                    <a:pt x="44" y="92"/>
                  </a:lnTo>
                  <a:lnTo>
                    <a:pt x="45" y="97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5" y="108"/>
                  </a:lnTo>
                  <a:lnTo>
                    <a:pt x="40" y="113"/>
                  </a:lnTo>
                  <a:lnTo>
                    <a:pt x="34" y="118"/>
                  </a:lnTo>
                  <a:lnTo>
                    <a:pt x="27" y="124"/>
                  </a:lnTo>
                  <a:lnTo>
                    <a:pt x="19" y="129"/>
                  </a:lnTo>
                  <a:lnTo>
                    <a:pt x="13" y="135"/>
                  </a:lnTo>
                  <a:lnTo>
                    <a:pt x="8" y="140"/>
                  </a:lnTo>
                  <a:lnTo>
                    <a:pt x="6" y="144"/>
                  </a:lnTo>
                  <a:lnTo>
                    <a:pt x="5" y="147"/>
                  </a:lnTo>
                  <a:lnTo>
                    <a:pt x="4" y="151"/>
                  </a:lnTo>
                  <a:lnTo>
                    <a:pt x="2" y="155"/>
                  </a:lnTo>
                  <a:lnTo>
                    <a:pt x="1" y="159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1" y="181"/>
                  </a:lnTo>
                  <a:lnTo>
                    <a:pt x="5" y="191"/>
                  </a:lnTo>
                  <a:lnTo>
                    <a:pt x="8" y="203"/>
                  </a:lnTo>
                  <a:lnTo>
                    <a:pt x="11" y="217"/>
                  </a:lnTo>
                  <a:lnTo>
                    <a:pt x="14" y="231"/>
                  </a:lnTo>
                  <a:lnTo>
                    <a:pt x="15" y="245"/>
                  </a:lnTo>
                  <a:lnTo>
                    <a:pt x="16" y="258"/>
                  </a:lnTo>
                  <a:lnTo>
                    <a:pt x="16" y="270"/>
                  </a:lnTo>
                  <a:lnTo>
                    <a:pt x="16" y="280"/>
                  </a:lnTo>
                  <a:lnTo>
                    <a:pt x="16" y="286"/>
                  </a:lnTo>
                  <a:lnTo>
                    <a:pt x="15" y="292"/>
                  </a:lnTo>
                  <a:lnTo>
                    <a:pt x="15" y="299"/>
                  </a:lnTo>
                  <a:lnTo>
                    <a:pt x="15" y="308"/>
                  </a:lnTo>
                  <a:lnTo>
                    <a:pt x="16" y="317"/>
                  </a:lnTo>
                  <a:lnTo>
                    <a:pt x="17" y="326"/>
                  </a:lnTo>
                  <a:lnTo>
                    <a:pt x="19" y="337"/>
                  </a:lnTo>
                  <a:lnTo>
                    <a:pt x="23" y="347"/>
                  </a:lnTo>
                  <a:lnTo>
                    <a:pt x="27" y="357"/>
                  </a:lnTo>
                  <a:lnTo>
                    <a:pt x="32" y="365"/>
                  </a:lnTo>
                  <a:lnTo>
                    <a:pt x="38" y="371"/>
                  </a:lnTo>
                  <a:lnTo>
                    <a:pt x="46" y="376"/>
                  </a:lnTo>
                  <a:lnTo>
                    <a:pt x="53" y="379"/>
                  </a:lnTo>
                  <a:lnTo>
                    <a:pt x="60" y="382"/>
                  </a:lnTo>
                  <a:lnTo>
                    <a:pt x="68" y="383"/>
                  </a:lnTo>
                  <a:lnTo>
                    <a:pt x="72" y="384"/>
                  </a:lnTo>
                  <a:lnTo>
                    <a:pt x="76" y="385"/>
                  </a:lnTo>
                  <a:lnTo>
                    <a:pt x="83" y="384"/>
                  </a:lnTo>
                  <a:lnTo>
                    <a:pt x="92" y="381"/>
                  </a:lnTo>
                  <a:lnTo>
                    <a:pt x="101" y="378"/>
                  </a:lnTo>
                  <a:lnTo>
                    <a:pt x="111" y="375"/>
                  </a:lnTo>
                  <a:lnTo>
                    <a:pt x="121" y="371"/>
                  </a:lnTo>
                  <a:lnTo>
                    <a:pt x="130" y="368"/>
                  </a:lnTo>
                  <a:lnTo>
                    <a:pt x="138" y="366"/>
                  </a:lnTo>
                  <a:lnTo>
                    <a:pt x="145" y="365"/>
                  </a:lnTo>
                  <a:lnTo>
                    <a:pt x="151" y="366"/>
                  </a:lnTo>
                  <a:lnTo>
                    <a:pt x="159" y="367"/>
                  </a:lnTo>
                  <a:lnTo>
                    <a:pt x="168" y="369"/>
                  </a:lnTo>
                  <a:lnTo>
                    <a:pt x="177" y="371"/>
                  </a:lnTo>
                  <a:lnTo>
                    <a:pt x="185" y="373"/>
                  </a:lnTo>
                  <a:lnTo>
                    <a:pt x="191" y="374"/>
                  </a:lnTo>
                  <a:lnTo>
                    <a:pt x="196" y="376"/>
                  </a:lnTo>
                  <a:lnTo>
                    <a:pt x="198" y="376"/>
                  </a:lnTo>
                  <a:lnTo>
                    <a:pt x="198" y="378"/>
                  </a:lnTo>
                  <a:lnTo>
                    <a:pt x="198" y="382"/>
                  </a:lnTo>
                  <a:lnTo>
                    <a:pt x="197" y="389"/>
                  </a:lnTo>
                  <a:lnTo>
                    <a:pt x="196" y="396"/>
                  </a:lnTo>
                  <a:lnTo>
                    <a:pt x="195" y="405"/>
                  </a:lnTo>
                  <a:lnTo>
                    <a:pt x="195" y="414"/>
                  </a:lnTo>
                  <a:lnTo>
                    <a:pt x="194" y="422"/>
                  </a:lnTo>
                  <a:lnTo>
                    <a:pt x="194" y="430"/>
                  </a:lnTo>
                  <a:lnTo>
                    <a:pt x="194" y="437"/>
                  </a:lnTo>
                  <a:lnTo>
                    <a:pt x="196" y="447"/>
                  </a:lnTo>
                  <a:lnTo>
                    <a:pt x="197" y="457"/>
                  </a:lnTo>
                  <a:lnTo>
                    <a:pt x="199" y="468"/>
                  </a:lnTo>
                  <a:lnTo>
                    <a:pt x="201" y="478"/>
                  </a:lnTo>
                  <a:lnTo>
                    <a:pt x="201" y="488"/>
                  </a:lnTo>
                  <a:lnTo>
                    <a:pt x="201" y="496"/>
                  </a:lnTo>
                  <a:lnTo>
                    <a:pt x="201" y="502"/>
                  </a:lnTo>
                  <a:lnTo>
                    <a:pt x="200" y="507"/>
                  </a:lnTo>
                  <a:lnTo>
                    <a:pt x="198" y="511"/>
                  </a:lnTo>
                  <a:lnTo>
                    <a:pt x="198" y="515"/>
                  </a:lnTo>
                  <a:lnTo>
                    <a:pt x="197" y="519"/>
                  </a:lnTo>
                  <a:lnTo>
                    <a:pt x="197" y="521"/>
                  </a:lnTo>
                  <a:lnTo>
                    <a:pt x="197" y="523"/>
                  </a:lnTo>
                  <a:lnTo>
                    <a:pt x="197" y="525"/>
                  </a:lnTo>
                  <a:lnTo>
                    <a:pt x="202" y="540"/>
                  </a:lnTo>
                  <a:lnTo>
                    <a:pt x="203" y="540"/>
                  </a:lnTo>
                  <a:lnTo>
                    <a:pt x="206" y="539"/>
                  </a:lnTo>
                  <a:lnTo>
                    <a:pt x="211" y="538"/>
                  </a:lnTo>
                  <a:lnTo>
                    <a:pt x="216" y="537"/>
                  </a:lnTo>
                  <a:lnTo>
                    <a:pt x="222" y="537"/>
                  </a:lnTo>
                  <a:lnTo>
                    <a:pt x="228" y="536"/>
                  </a:lnTo>
                  <a:lnTo>
                    <a:pt x="233" y="536"/>
                  </a:lnTo>
                  <a:lnTo>
                    <a:pt x="236" y="536"/>
                  </a:lnTo>
                  <a:lnTo>
                    <a:pt x="240" y="537"/>
                  </a:lnTo>
                  <a:lnTo>
                    <a:pt x="244" y="537"/>
                  </a:lnTo>
                  <a:lnTo>
                    <a:pt x="250" y="538"/>
                  </a:lnTo>
                  <a:lnTo>
                    <a:pt x="255" y="538"/>
                  </a:lnTo>
                  <a:lnTo>
                    <a:pt x="260" y="538"/>
                  </a:lnTo>
                  <a:lnTo>
                    <a:pt x="265" y="538"/>
                  </a:lnTo>
                  <a:lnTo>
                    <a:pt x="268" y="538"/>
                  </a:lnTo>
                  <a:lnTo>
                    <a:pt x="271" y="537"/>
                  </a:lnTo>
                  <a:lnTo>
                    <a:pt x="274" y="536"/>
                  </a:lnTo>
                  <a:lnTo>
                    <a:pt x="276" y="534"/>
                  </a:lnTo>
                  <a:lnTo>
                    <a:pt x="278" y="532"/>
                  </a:lnTo>
                  <a:lnTo>
                    <a:pt x="280" y="530"/>
                  </a:lnTo>
                  <a:lnTo>
                    <a:pt x="281" y="527"/>
                  </a:lnTo>
                  <a:lnTo>
                    <a:pt x="280" y="525"/>
                  </a:lnTo>
                  <a:lnTo>
                    <a:pt x="279" y="523"/>
                  </a:lnTo>
                  <a:lnTo>
                    <a:pt x="276" y="522"/>
                  </a:lnTo>
                  <a:lnTo>
                    <a:pt x="270" y="520"/>
                  </a:lnTo>
                  <a:lnTo>
                    <a:pt x="263" y="518"/>
                  </a:lnTo>
                  <a:lnTo>
                    <a:pt x="255" y="516"/>
                  </a:lnTo>
                  <a:lnTo>
                    <a:pt x="249" y="514"/>
                  </a:lnTo>
                  <a:lnTo>
                    <a:pt x="242" y="511"/>
                  </a:lnTo>
                  <a:lnTo>
                    <a:pt x="236" y="508"/>
                  </a:lnTo>
                  <a:lnTo>
                    <a:pt x="233" y="504"/>
                  </a:lnTo>
                  <a:lnTo>
                    <a:pt x="232" y="501"/>
                  </a:lnTo>
                  <a:lnTo>
                    <a:pt x="232" y="496"/>
                  </a:lnTo>
                  <a:lnTo>
                    <a:pt x="232" y="491"/>
                  </a:lnTo>
                  <a:lnTo>
                    <a:pt x="232" y="486"/>
                  </a:lnTo>
                  <a:lnTo>
                    <a:pt x="233" y="479"/>
                  </a:lnTo>
                  <a:lnTo>
                    <a:pt x="233" y="473"/>
                  </a:lnTo>
                  <a:lnTo>
                    <a:pt x="233" y="466"/>
                  </a:lnTo>
                  <a:lnTo>
                    <a:pt x="235" y="458"/>
                  </a:lnTo>
                  <a:lnTo>
                    <a:pt x="236" y="451"/>
                  </a:lnTo>
                  <a:lnTo>
                    <a:pt x="238" y="442"/>
                  </a:lnTo>
                  <a:lnTo>
                    <a:pt x="239" y="433"/>
                  </a:lnTo>
                  <a:lnTo>
                    <a:pt x="241" y="423"/>
                  </a:lnTo>
                  <a:lnTo>
                    <a:pt x="242" y="414"/>
                  </a:lnTo>
                  <a:lnTo>
                    <a:pt x="243" y="405"/>
                  </a:lnTo>
                  <a:lnTo>
                    <a:pt x="244" y="397"/>
                  </a:lnTo>
                  <a:lnTo>
                    <a:pt x="244" y="392"/>
                  </a:lnTo>
                  <a:lnTo>
                    <a:pt x="244" y="389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6" y="382"/>
                  </a:lnTo>
                  <a:lnTo>
                    <a:pt x="248" y="379"/>
                  </a:lnTo>
                  <a:lnTo>
                    <a:pt x="249" y="375"/>
                  </a:lnTo>
                  <a:lnTo>
                    <a:pt x="251" y="371"/>
                  </a:lnTo>
                  <a:lnTo>
                    <a:pt x="251" y="367"/>
                  </a:lnTo>
                  <a:lnTo>
                    <a:pt x="251" y="363"/>
                  </a:lnTo>
                  <a:lnTo>
                    <a:pt x="250" y="359"/>
                  </a:lnTo>
                  <a:lnTo>
                    <a:pt x="249" y="355"/>
                  </a:lnTo>
                  <a:lnTo>
                    <a:pt x="247" y="350"/>
                  </a:lnTo>
                  <a:lnTo>
                    <a:pt x="245" y="346"/>
                  </a:lnTo>
                  <a:lnTo>
                    <a:pt x="243" y="341"/>
                  </a:lnTo>
                  <a:lnTo>
                    <a:pt x="237" y="337"/>
                  </a:lnTo>
                  <a:lnTo>
                    <a:pt x="231" y="333"/>
                  </a:lnTo>
                  <a:lnTo>
                    <a:pt x="222" y="330"/>
                  </a:lnTo>
                  <a:lnTo>
                    <a:pt x="211" y="327"/>
                  </a:lnTo>
                  <a:lnTo>
                    <a:pt x="204" y="323"/>
                  </a:lnTo>
                  <a:lnTo>
                    <a:pt x="198" y="320"/>
                  </a:lnTo>
                  <a:lnTo>
                    <a:pt x="192" y="317"/>
                  </a:lnTo>
                  <a:lnTo>
                    <a:pt x="188" y="314"/>
                  </a:lnTo>
                  <a:lnTo>
                    <a:pt x="183" y="311"/>
                  </a:lnTo>
                  <a:lnTo>
                    <a:pt x="179" y="310"/>
                  </a:lnTo>
                  <a:lnTo>
                    <a:pt x="173" y="309"/>
                  </a:lnTo>
                  <a:lnTo>
                    <a:pt x="167" y="308"/>
                  </a:lnTo>
                  <a:lnTo>
                    <a:pt x="161" y="306"/>
                  </a:lnTo>
                  <a:lnTo>
                    <a:pt x="156" y="304"/>
                  </a:lnTo>
                  <a:lnTo>
                    <a:pt x="150" y="301"/>
                  </a:lnTo>
                  <a:lnTo>
                    <a:pt x="146" y="299"/>
                  </a:lnTo>
                  <a:lnTo>
                    <a:pt x="142" y="297"/>
                  </a:lnTo>
                  <a:lnTo>
                    <a:pt x="139" y="295"/>
                  </a:lnTo>
                  <a:lnTo>
                    <a:pt x="138" y="294"/>
                  </a:lnTo>
                  <a:lnTo>
                    <a:pt x="121" y="210"/>
                  </a:lnTo>
                </a:path>
              </a:pathLst>
            </a:custGeom>
            <a:solidFill>
              <a:srgbClr val="A4E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5" name="Freeform 33"/>
            <p:cNvSpPr>
              <a:spLocks/>
            </p:cNvSpPr>
            <p:nvPr/>
          </p:nvSpPr>
          <p:spPr bwMode="auto">
            <a:xfrm>
              <a:off x="550" y="1448"/>
              <a:ext cx="419" cy="179"/>
            </a:xfrm>
            <a:custGeom>
              <a:avLst/>
              <a:gdLst>
                <a:gd name="T0" fmla="*/ 174 w 419"/>
                <a:gd name="T1" fmla="*/ 0 h 179"/>
                <a:gd name="T2" fmla="*/ 0 w 419"/>
                <a:gd name="T3" fmla="*/ 136 h 179"/>
                <a:gd name="T4" fmla="*/ 285 w 419"/>
                <a:gd name="T5" fmla="*/ 178 h 179"/>
                <a:gd name="T6" fmla="*/ 418 w 419"/>
                <a:gd name="T7" fmla="*/ 35 h 179"/>
                <a:gd name="T8" fmla="*/ 174 w 41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179">
                  <a:moveTo>
                    <a:pt x="174" y="0"/>
                  </a:moveTo>
                  <a:lnTo>
                    <a:pt x="0" y="136"/>
                  </a:lnTo>
                  <a:lnTo>
                    <a:pt x="285" y="178"/>
                  </a:lnTo>
                  <a:lnTo>
                    <a:pt x="418" y="35"/>
                  </a:lnTo>
                  <a:lnTo>
                    <a:pt x="174" y="0"/>
                  </a:lnTo>
                </a:path>
              </a:pathLst>
            </a:custGeom>
            <a:solidFill>
              <a:srgbClr val="F5E1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6" name="Freeform 34"/>
            <p:cNvSpPr>
              <a:spLocks/>
            </p:cNvSpPr>
            <p:nvPr/>
          </p:nvSpPr>
          <p:spPr bwMode="auto">
            <a:xfrm>
              <a:off x="626" y="1478"/>
              <a:ext cx="109" cy="55"/>
            </a:xfrm>
            <a:custGeom>
              <a:avLst/>
              <a:gdLst>
                <a:gd name="T0" fmla="*/ 108 w 109"/>
                <a:gd name="T1" fmla="*/ 0 h 55"/>
                <a:gd name="T2" fmla="*/ 69 w 109"/>
                <a:gd name="T3" fmla="*/ 1 h 55"/>
                <a:gd name="T4" fmla="*/ 0 w 109"/>
                <a:gd name="T5" fmla="*/ 54 h 55"/>
                <a:gd name="T6" fmla="*/ 51 w 109"/>
                <a:gd name="T7" fmla="*/ 52 h 55"/>
                <a:gd name="T8" fmla="*/ 108 w 10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5">
                  <a:moveTo>
                    <a:pt x="108" y="0"/>
                  </a:moveTo>
                  <a:lnTo>
                    <a:pt x="69" y="1"/>
                  </a:lnTo>
                  <a:lnTo>
                    <a:pt x="0" y="54"/>
                  </a:lnTo>
                  <a:lnTo>
                    <a:pt x="51" y="52"/>
                  </a:lnTo>
                  <a:lnTo>
                    <a:pt x="108" y="0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7" name="Freeform 35"/>
            <p:cNvSpPr>
              <a:spLocks/>
            </p:cNvSpPr>
            <p:nvPr/>
          </p:nvSpPr>
          <p:spPr bwMode="auto">
            <a:xfrm>
              <a:off x="626" y="1475"/>
              <a:ext cx="109" cy="54"/>
            </a:xfrm>
            <a:custGeom>
              <a:avLst/>
              <a:gdLst>
                <a:gd name="T0" fmla="*/ 108 w 109"/>
                <a:gd name="T1" fmla="*/ 0 h 54"/>
                <a:gd name="T2" fmla="*/ 69 w 109"/>
                <a:gd name="T3" fmla="*/ 1 h 54"/>
                <a:gd name="T4" fmla="*/ 0 w 109"/>
                <a:gd name="T5" fmla="*/ 53 h 54"/>
                <a:gd name="T6" fmla="*/ 51 w 109"/>
                <a:gd name="T7" fmla="*/ 51 h 54"/>
                <a:gd name="T8" fmla="*/ 108 w 10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4">
                  <a:moveTo>
                    <a:pt x="108" y="0"/>
                  </a:moveTo>
                  <a:lnTo>
                    <a:pt x="69" y="1"/>
                  </a:lnTo>
                  <a:lnTo>
                    <a:pt x="0" y="53"/>
                  </a:lnTo>
                  <a:lnTo>
                    <a:pt x="51" y="51"/>
                  </a:lnTo>
                  <a:lnTo>
                    <a:pt x="108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8" name="Freeform 36"/>
            <p:cNvSpPr>
              <a:spLocks/>
            </p:cNvSpPr>
            <p:nvPr/>
          </p:nvSpPr>
          <p:spPr bwMode="auto">
            <a:xfrm>
              <a:off x="491" y="1379"/>
              <a:ext cx="194" cy="153"/>
            </a:xfrm>
            <a:custGeom>
              <a:avLst/>
              <a:gdLst>
                <a:gd name="T0" fmla="*/ 26 w 194"/>
                <a:gd name="T1" fmla="*/ 14 h 153"/>
                <a:gd name="T2" fmla="*/ 31 w 194"/>
                <a:gd name="T3" fmla="*/ 26 h 153"/>
                <a:gd name="T4" fmla="*/ 39 w 194"/>
                <a:gd name="T5" fmla="*/ 43 h 153"/>
                <a:gd name="T6" fmla="*/ 47 w 194"/>
                <a:gd name="T7" fmla="*/ 60 h 153"/>
                <a:gd name="T8" fmla="*/ 50 w 194"/>
                <a:gd name="T9" fmla="*/ 72 h 153"/>
                <a:gd name="T10" fmla="*/ 55 w 194"/>
                <a:gd name="T11" fmla="*/ 86 h 153"/>
                <a:gd name="T12" fmla="*/ 60 w 194"/>
                <a:gd name="T13" fmla="*/ 98 h 153"/>
                <a:gd name="T14" fmla="*/ 66 w 194"/>
                <a:gd name="T15" fmla="*/ 107 h 153"/>
                <a:gd name="T16" fmla="*/ 74 w 194"/>
                <a:gd name="T17" fmla="*/ 109 h 153"/>
                <a:gd name="T18" fmla="*/ 98 w 194"/>
                <a:gd name="T19" fmla="*/ 112 h 153"/>
                <a:gd name="T20" fmla="*/ 127 w 194"/>
                <a:gd name="T21" fmla="*/ 115 h 153"/>
                <a:gd name="T22" fmla="*/ 149 w 194"/>
                <a:gd name="T23" fmla="*/ 118 h 153"/>
                <a:gd name="T24" fmla="*/ 153 w 194"/>
                <a:gd name="T25" fmla="*/ 118 h 153"/>
                <a:gd name="T26" fmla="*/ 155 w 194"/>
                <a:gd name="T27" fmla="*/ 117 h 153"/>
                <a:gd name="T28" fmla="*/ 159 w 194"/>
                <a:gd name="T29" fmla="*/ 115 h 153"/>
                <a:gd name="T30" fmla="*/ 165 w 194"/>
                <a:gd name="T31" fmla="*/ 115 h 153"/>
                <a:gd name="T32" fmla="*/ 169 w 194"/>
                <a:gd name="T33" fmla="*/ 116 h 153"/>
                <a:gd name="T34" fmla="*/ 177 w 194"/>
                <a:gd name="T35" fmla="*/ 119 h 153"/>
                <a:gd name="T36" fmla="*/ 185 w 194"/>
                <a:gd name="T37" fmla="*/ 123 h 153"/>
                <a:gd name="T38" fmla="*/ 191 w 194"/>
                <a:gd name="T39" fmla="*/ 127 h 153"/>
                <a:gd name="T40" fmla="*/ 193 w 194"/>
                <a:gd name="T41" fmla="*/ 132 h 153"/>
                <a:gd name="T42" fmla="*/ 189 w 194"/>
                <a:gd name="T43" fmla="*/ 136 h 153"/>
                <a:gd name="T44" fmla="*/ 182 w 194"/>
                <a:gd name="T45" fmla="*/ 138 h 153"/>
                <a:gd name="T46" fmla="*/ 172 w 194"/>
                <a:gd name="T47" fmla="*/ 139 h 153"/>
                <a:gd name="T48" fmla="*/ 163 w 194"/>
                <a:gd name="T49" fmla="*/ 138 h 153"/>
                <a:gd name="T50" fmla="*/ 156 w 194"/>
                <a:gd name="T51" fmla="*/ 136 h 153"/>
                <a:gd name="T52" fmla="*/ 151 w 194"/>
                <a:gd name="T53" fmla="*/ 136 h 153"/>
                <a:gd name="T54" fmla="*/ 148 w 194"/>
                <a:gd name="T55" fmla="*/ 136 h 153"/>
                <a:gd name="T56" fmla="*/ 144 w 194"/>
                <a:gd name="T57" fmla="*/ 138 h 153"/>
                <a:gd name="T58" fmla="*/ 124 w 194"/>
                <a:gd name="T59" fmla="*/ 144 h 153"/>
                <a:gd name="T60" fmla="*/ 100 w 194"/>
                <a:gd name="T61" fmla="*/ 150 h 153"/>
                <a:gd name="T62" fmla="*/ 78 w 194"/>
                <a:gd name="T63" fmla="*/ 152 h 153"/>
                <a:gd name="T64" fmla="*/ 66 w 194"/>
                <a:gd name="T65" fmla="*/ 147 h 153"/>
                <a:gd name="T66" fmla="*/ 53 w 194"/>
                <a:gd name="T67" fmla="*/ 137 h 153"/>
                <a:gd name="T68" fmla="*/ 38 w 194"/>
                <a:gd name="T69" fmla="*/ 123 h 153"/>
                <a:gd name="T70" fmla="*/ 26 w 194"/>
                <a:gd name="T71" fmla="*/ 107 h 153"/>
                <a:gd name="T72" fmla="*/ 16 w 194"/>
                <a:gd name="T73" fmla="*/ 89 h 153"/>
                <a:gd name="T74" fmla="*/ 11 w 194"/>
                <a:gd name="T75" fmla="*/ 71 h 153"/>
                <a:gd name="T76" fmla="*/ 8 w 194"/>
                <a:gd name="T77" fmla="*/ 54 h 153"/>
                <a:gd name="T78" fmla="*/ 6 w 194"/>
                <a:gd name="T79" fmla="*/ 40 h 153"/>
                <a:gd name="T80" fmla="*/ 6 w 194"/>
                <a:gd name="T81" fmla="*/ 30 h 153"/>
                <a:gd name="T82" fmla="*/ 5 w 194"/>
                <a:gd name="T83" fmla="*/ 20 h 153"/>
                <a:gd name="T84" fmla="*/ 2 w 194"/>
                <a:gd name="T85" fmla="*/ 10 h 153"/>
                <a:gd name="T86" fmla="*/ 0 w 194"/>
                <a:gd name="T87" fmla="*/ 2 h 153"/>
                <a:gd name="T88" fmla="*/ 25 w 194"/>
                <a:gd name="T89" fmla="*/ 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153">
                  <a:moveTo>
                    <a:pt x="25" y="12"/>
                  </a:moveTo>
                  <a:lnTo>
                    <a:pt x="26" y="14"/>
                  </a:lnTo>
                  <a:lnTo>
                    <a:pt x="27" y="19"/>
                  </a:lnTo>
                  <a:lnTo>
                    <a:pt x="31" y="26"/>
                  </a:lnTo>
                  <a:lnTo>
                    <a:pt x="35" y="34"/>
                  </a:lnTo>
                  <a:lnTo>
                    <a:pt x="39" y="43"/>
                  </a:lnTo>
                  <a:lnTo>
                    <a:pt x="43" y="52"/>
                  </a:lnTo>
                  <a:lnTo>
                    <a:pt x="47" y="60"/>
                  </a:lnTo>
                  <a:lnTo>
                    <a:pt x="48" y="66"/>
                  </a:lnTo>
                  <a:lnTo>
                    <a:pt x="50" y="72"/>
                  </a:lnTo>
                  <a:lnTo>
                    <a:pt x="53" y="79"/>
                  </a:lnTo>
                  <a:lnTo>
                    <a:pt x="55" y="86"/>
                  </a:lnTo>
                  <a:lnTo>
                    <a:pt x="58" y="92"/>
                  </a:lnTo>
                  <a:lnTo>
                    <a:pt x="60" y="98"/>
                  </a:lnTo>
                  <a:lnTo>
                    <a:pt x="63" y="103"/>
                  </a:lnTo>
                  <a:lnTo>
                    <a:pt x="66" y="107"/>
                  </a:lnTo>
                  <a:lnTo>
                    <a:pt x="69" y="108"/>
                  </a:lnTo>
                  <a:lnTo>
                    <a:pt x="74" y="109"/>
                  </a:lnTo>
                  <a:lnTo>
                    <a:pt x="84" y="110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7" y="115"/>
                  </a:lnTo>
                  <a:lnTo>
                    <a:pt x="140" y="117"/>
                  </a:lnTo>
                  <a:lnTo>
                    <a:pt x="149" y="118"/>
                  </a:lnTo>
                  <a:lnTo>
                    <a:pt x="152" y="118"/>
                  </a:lnTo>
                  <a:lnTo>
                    <a:pt x="153" y="118"/>
                  </a:lnTo>
                  <a:lnTo>
                    <a:pt x="154" y="117"/>
                  </a:lnTo>
                  <a:lnTo>
                    <a:pt x="155" y="117"/>
                  </a:lnTo>
                  <a:lnTo>
                    <a:pt x="157" y="116"/>
                  </a:lnTo>
                  <a:lnTo>
                    <a:pt x="159" y="115"/>
                  </a:lnTo>
                  <a:lnTo>
                    <a:pt x="162" y="115"/>
                  </a:lnTo>
                  <a:lnTo>
                    <a:pt x="165" y="115"/>
                  </a:lnTo>
                  <a:lnTo>
                    <a:pt x="167" y="115"/>
                  </a:lnTo>
                  <a:lnTo>
                    <a:pt x="169" y="116"/>
                  </a:lnTo>
                  <a:lnTo>
                    <a:pt x="173" y="117"/>
                  </a:lnTo>
                  <a:lnTo>
                    <a:pt x="177" y="119"/>
                  </a:lnTo>
                  <a:lnTo>
                    <a:pt x="181" y="121"/>
                  </a:lnTo>
                  <a:lnTo>
                    <a:pt x="185" y="123"/>
                  </a:lnTo>
                  <a:lnTo>
                    <a:pt x="189" y="125"/>
                  </a:lnTo>
                  <a:lnTo>
                    <a:pt x="191" y="127"/>
                  </a:lnTo>
                  <a:lnTo>
                    <a:pt x="193" y="130"/>
                  </a:lnTo>
                  <a:lnTo>
                    <a:pt x="193" y="132"/>
                  </a:lnTo>
                  <a:lnTo>
                    <a:pt x="192" y="134"/>
                  </a:lnTo>
                  <a:lnTo>
                    <a:pt x="189" y="136"/>
                  </a:lnTo>
                  <a:lnTo>
                    <a:pt x="186" y="137"/>
                  </a:lnTo>
                  <a:lnTo>
                    <a:pt x="182" y="138"/>
                  </a:lnTo>
                  <a:lnTo>
                    <a:pt x="178" y="139"/>
                  </a:lnTo>
                  <a:lnTo>
                    <a:pt x="172" y="139"/>
                  </a:lnTo>
                  <a:lnTo>
                    <a:pt x="167" y="139"/>
                  </a:lnTo>
                  <a:lnTo>
                    <a:pt x="163" y="138"/>
                  </a:lnTo>
                  <a:lnTo>
                    <a:pt x="158" y="137"/>
                  </a:lnTo>
                  <a:lnTo>
                    <a:pt x="156" y="136"/>
                  </a:lnTo>
                  <a:lnTo>
                    <a:pt x="153" y="136"/>
                  </a:lnTo>
                  <a:lnTo>
                    <a:pt x="151" y="136"/>
                  </a:lnTo>
                  <a:lnTo>
                    <a:pt x="150" y="136"/>
                  </a:lnTo>
                  <a:lnTo>
                    <a:pt x="148" y="136"/>
                  </a:lnTo>
                  <a:lnTo>
                    <a:pt x="147" y="137"/>
                  </a:lnTo>
                  <a:lnTo>
                    <a:pt x="144" y="138"/>
                  </a:lnTo>
                  <a:lnTo>
                    <a:pt x="135" y="141"/>
                  </a:lnTo>
                  <a:lnTo>
                    <a:pt x="124" y="144"/>
                  </a:lnTo>
                  <a:lnTo>
                    <a:pt x="113" y="147"/>
                  </a:lnTo>
                  <a:lnTo>
                    <a:pt x="100" y="150"/>
                  </a:lnTo>
                  <a:lnTo>
                    <a:pt x="88" y="152"/>
                  </a:lnTo>
                  <a:lnTo>
                    <a:pt x="78" y="152"/>
                  </a:lnTo>
                  <a:lnTo>
                    <a:pt x="71" y="151"/>
                  </a:lnTo>
                  <a:lnTo>
                    <a:pt x="66" y="147"/>
                  </a:lnTo>
                  <a:lnTo>
                    <a:pt x="59" y="143"/>
                  </a:lnTo>
                  <a:lnTo>
                    <a:pt x="53" y="137"/>
                  </a:lnTo>
                  <a:lnTo>
                    <a:pt x="46" y="131"/>
                  </a:lnTo>
                  <a:lnTo>
                    <a:pt x="38" y="123"/>
                  </a:lnTo>
                  <a:lnTo>
                    <a:pt x="32" y="115"/>
                  </a:lnTo>
                  <a:lnTo>
                    <a:pt x="26" y="107"/>
                  </a:lnTo>
                  <a:lnTo>
                    <a:pt x="20" y="98"/>
                  </a:lnTo>
                  <a:lnTo>
                    <a:pt x="16" y="89"/>
                  </a:lnTo>
                  <a:lnTo>
                    <a:pt x="14" y="80"/>
                  </a:lnTo>
                  <a:lnTo>
                    <a:pt x="11" y="71"/>
                  </a:lnTo>
                  <a:lnTo>
                    <a:pt x="9" y="62"/>
                  </a:lnTo>
                  <a:lnTo>
                    <a:pt x="8" y="54"/>
                  </a:lnTo>
                  <a:lnTo>
                    <a:pt x="7" y="46"/>
                  </a:lnTo>
                  <a:lnTo>
                    <a:pt x="6" y="40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2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25" y="12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9" name="Freeform 37"/>
            <p:cNvSpPr>
              <a:spLocks/>
            </p:cNvSpPr>
            <p:nvPr/>
          </p:nvSpPr>
          <p:spPr bwMode="auto">
            <a:xfrm>
              <a:off x="483" y="1377"/>
              <a:ext cx="206" cy="150"/>
            </a:xfrm>
            <a:custGeom>
              <a:avLst/>
              <a:gdLst>
                <a:gd name="T0" fmla="*/ 33 w 206"/>
                <a:gd name="T1" fmla="*/ 13 h 150"/>
                <a:gd name="T2" fmla="*/ 37 w 206"/>
                <a:gd name="T3" fmla="*/ 25 h 150"/>
                <a:gd name="T4" fmla="*/ 43 w 206"/>
                <a:gd name="T5" fmla="*/ 42 h 150"/>
                <a:gd name="T6" fmla="*/ 49 w 206"/>
                <a:gd name="T7" fmla="*/ 59 h 150"/>
                <a:gd name="T8" fmla="*/ 53 w 206"/>
                <a:gd name="T9" fmla="*/ 71 h 150"/>
                <a:gd name="T10" fmla="*/ 61 w 206"/>
                <a:gd name="T11" fmla="*/ 84 h 150"/>
                <a:gd name="T12" fmla="*/ 69 w 206"/>
                <a:gd name="T13" fmla="*/ 96 h 150"/>
                <a:gd name="T14" fmla="*/ 77 w 206"/>
                <a:gd name="T15" fmla="*/ 105 h 150"/>
                <a:gd name="T16" fmla="*/ 86 w 206"/>
                <a:gd name="T17" fmla="*/ 107 h 150"/>
                <a:gd name="T18" fmla="*/ 109 w 206"/>
                <a:gd name="T19" fmla="*/ 109 h 150"/>
                <a:gd name="T20" fmla="*/ 140 w 206"/>
                <a:gd name="T21" fmla="*/ 113 h 150"/>
                <a:gd name="T22" fmla="*/ 161 w 206"/>
                <a:gd name="T23" fmla="*/ 115 h 150"/>
                <a:gd name="T24" fmla="*/ 165 w 206"/>
                <a:gd name="T25" fmla="*/ 115 h 150"/>
                <a:gd name="T26" fmla="*/ 167 w 206"/>
                <a:gd name="T27" fmla="*/ 114 h 150"/>
                <a:gd name="T28" fmla="*/ 172 w 206"/>
                <a:gd name="T29" fmla="*/ 113 h 150"/>
                <a:gd name="T30" fmla="*/ 177 w 206"/>
                <a:gd name="T31" fmla="*/ 112 h 150"/>
                <a:gd name="T32" fmla="*/ 182 w 206"/>
                <a:gd name="T33" fmla="*/ 114 h 150"/>
                <a:gd name="T34" fmla="*/ 189 w 206"/>
                <a:gd name="T35" fmla="*/ 116 h 150"/>
                <a:gd name="T36" fmla="*/ 198 w 206"/>
                <a:gd name="T37" fmla="*/ 120 h 150"/>
                <a:gd name="T38" fmla="*/ 203 w 206"/>
                <a:gd name="T39" fmla="*/ 125 h 150"/>
                <a:gd name="T40" fmla="*/ 205 w 206"/>
                <a:gd name="T41" fmla="*/ 130 h 150"/>
                <a:gd name="T42" fmla="*/ 202 w 206"/>
                <a:gd name="T43" fmla="*/ 133 h 150"/>
                <a:gd name="T44" fmla="*/ 195 w 206"/>
                <a:gd name="T45" fmla="*/ 136 h 150"/>
                <a:gd name="T46" fmla="*/ 185 w 206"/>
                <a:gd name="T47" fmla="*/ 137 h 150"/>
                <a:gd name="T48" fmla="*/ 175 w 206"/>
                <a:gd name="T49" fmla="*/ 135 h 150"/>
                <a:gd name="T50" fmla="*/ 168 w 206"/>
                <a:gd name="T51" fmla="*/ 134 h 150"/>
                <a:gd name="T52" fmla="*/ 164 w 206"/>
                <a:gd name="T53" fmla="*/ 133 h 150"/>
                <a:gd name="T54" fmla="*/ 161 w 206"/>
                <a:gd name="T55" fmla="*/ 134 h 150"/>
                <a:gd name="T56" fmla="*/ 155 w 206"/>
                <a:gd name="T57" fmla="*/ 136 h 150"/>
                <a:gd name="T58" fmla="*/ 137 w 206"/>
                <a:gd name="T59" fmla="*/ 141 h 150"/>
                <a:gd name="T60" fmla="*/ 111 w 206"/>
                <a:gd name="T61" fmla="*/ 147 h 150"/>
                <a:gd name="T62" fmla="*/ 89 w 206"/>
                <a:gd name="T63" fmla="*/ 149 h 150"/>
                <a:gd name="T64" fmla="*/ 78 w 206"/>
                <a:gd name="T65" fmla="*/ 145 h 150"/>
                <a:gd name="T66" fmla="*/ 65 w 206"/>
                <a:gd name="T67" fmla="*/ 135 h 150"/>
                <a:gd name="T68" fmla="*/ 51 w 206"/>
                <a:gd name="T69" fmla="*/ 121 h 150"/>
                <a:gd name="T70" fmla="*/ 38 w 206"/>
                <a:gd name="T71" fmla="*/ 104 h 150"/>
                <a:gd name="T72" fmla="*/ 28 w 206"/>
                <a:gd name="T73" fmla="*/ 86 h 150"/>
                <a:gd name="T74" fmla="*/ 17 w 206"/>
                <a:gd name="T75" fmla="*/ 63 h 150"/>
                <a:gd name="T76" fmla="*/ 7 w 206"/>
                <a:gd name="T77" fmla="*/ 39 h 150"/>
                <a:gd name="T78" fmla="*/ 1 w 206"/>
                <a:gd name="T79" fmla="*/ 20 h 150"/>
                <a:gd name="T80" fmla="*/ 0 w 206"/>
                <a:gd name="T81" fmla="*/ 10 h 150"/>
                <a:gd name="T82" fmla="*/ 2 w 206"/>
                <a:gd name="T83" fmla="*/ 6 h 150"/>
                <a:gd name="T84" fmla="*/ 5 w 206"/>
                <a:gd name="T85" fmla="*/ 3 h 150"/>
                <a:gd name="T86" fmla="*/ 9 w 206"/>
                <a:gd name="T87" fmla="*/ 2 h 150"/>
                <a:gd name="T88" fmla="*/ 32 w 206"/>
                <a:gd name="T8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6" h="150">
                  <a:moveTo>
                    <a:pt x="32" y="12"/>
                  </a:moveTo>
                  <a:lnTo>
                    <a:pt x="33" y="13"/>
                  </a:lnTo>
                  <a:lnTo>
                    <a:pt x="35" y="18"/>
                  </a:lnTo>
                  <a:lnTo>
                    <a:pt x="37" y="25"/>
                  </a:lnTo>
                  <a:lnTo>
                    <a:pt x="40" y="33"/>
                  </a:lnTo>
                  <a:lnTo>
                    <a:pt x="43" y="42"/>
                  </a:lnTo>
                  <a:lnTo>
                    <a:pt x="46" y="51"/>
                  </a:lnTo>
                  <a:lnTo>
                    <a:pt x="49" y="59"/>
                  </a:lnTo>
                  <a:lnTo>
                    <a:pt x="51" y="66"/>
                  </a:lnTo>
                  <a:lnTo>
                    <a:pt x="53" y="71"/>
                  </a:lnTo>
                  <a:lnTo>
                    <a:pt x="56" y="78"/>
                  </a:lnTo>
                  <a:lnTo>
                    <a:pt x="61" y="84"/>
                  </a:lnTo>
                  <a:lnTo>
                    <a:pt x="64" y="91"/>
                  </a:lnTo>
                  <a:lnTo>
                    <a:pt x="69" y="96"/>
                  </a:lnTo>
                  <a:lnTo>
                    <a:pt x="74" y="101"/>
                  </a:lnTo>
                  <a:lnTo>
                    <a:pt x="77" y="105"/>
                  </a:lnTo>
                  <a:lnTo>
                    <a:pt x="81" y="106"/>
                  </a:lnTo>
                  <a:lnTo>
                    <a:pt x="86" y="107"/>
                  </a:lnTo>
                  <a:lnTo>
                    <a:pt x="97" y="108"/>
                  </a:lnTo>
                  <a:lnTo>
                    <a:pt x="109" y="109"/>
                  </a:lnTo>
                  <a:lnTo>
                    <a:pt x="125" y="111"/>
                  </a:lnTo>
                  <a:lnTo>
                    <a:pt x="140" y="113"/>
                  </a:lnTo>
                  <a:lnTo>
                    <a:pt x="152" y="114"/>
                  </a:lnTo>
                  <a:lnTo>
                    <a:pt x="161" y="115"/>
                  </a:lnTo>
                  <a:lnTo>
                    <a:pt x="165" y="116"/>
                  </a:lnTo>
                  <a:lnTo>
                    <a:pt x="165" y="115"/>
                  </a:lnTo>
                  <a:lnTo>
                    <a:pt x="166" y="115"/>
                  </a:lnTo>
                  <a:lnTo>
                    <a:pt x="167" y="114"/>
                  </a:lnTo>
                  <a:lnTo>
                    <a:pt x="169" y="113"/>
                  </a:lnTo>
                  <a:lnTo>
                    <a:pt x="172" y="113"/>
                  </a:lnTo>
                  <a:lnTo>
                    <a:pt x="174" y="112"/>
                  </a:lnTo>
                  <a:lnTo>
                    <a:pt x="177" y="112"/>
                  </a:lnTo>
                  <a:lnTo>
                    <a:pt x="179" y="113"/>
                  </a:lnTo>
                  <a:lnTo>
                    <a:pt x="182" y="114"/>
                  </a:lnTo>
                  <a:lnTo>
                    <a:pt x="186" y="115"/>
                  </a:lnTo>
                  <a:lnTo>
                    <a:pt x="189" y="116"/>
                  </a:lnTo>
                  <a:lnTo>
                    <a:pt x="193" y="118"/>
                  </a:lnTo>
                  <a:lnTo>
                    <a:pt x="198" y="120"/>
                  </a:lnTo>
                  <a:lnTo>
                    <a:pt x="201" y="122"/>
                  </a:lnTo>
                  <a:lnTo>
                    <a:pt x="203" y="125"/>
                  </a:lnTo>
                  <a:lnTo>
                    <a:pt x="205" y="127"/>
                  </a:lnTo>
                  <a:lnTo>
                    <a:pt x="205" y="130"/>
                  </a:lnTo>
                  <a:lnTo>
                    <a:pt x="204" y="132"/>
                  </a:lnTo>
                  <a:lnTo>
                    <a:pt x="202" y="133"/>
                  </a:lnTo>
                  <a:lnTo>
                    <a:pt x="199" y="135"/>
                  </a:lnTo>
                  <a:lnTo>
                    <a:pt x="195" y="136"/>
                  </a:lnTo>
                  <a:lnTo>
                    <a:pt x="190" y="137"/>
                  </a:lnTo>
                  <a:lnTo>
                    <a:pt x="185" y="137"/>
                  </a:lnTo>
                  <a:lnTo>
                    <a:pt x="179" y="136"/>
                  </a:lnTo>
                  <a:lnTo>
                    <a:pt x="175" y="135"/>
                  </a:lnTo>
                  <a:lnTo>
                    <a:pt x="171" y="135"/>
                  </a:lnTo>
                  <a:lnTo>
                    <a:pt x="168" y="134"/>
                  </a:lnTo>
                  <a:lnTo>
                    <a:pt x="166" y="134"/>
                  </a:lnTo>
                  <a:lnTo>
                    <a:pt x="164" y="133"/>
                  </a:lnTo>
                  <a:lnTo>
                    <a:pt x="162" y="133"/>
                  </a:lnTo>
                  <a:lnTo>
                    <a:pt x="161" y="134"/>
                  </a:lnTo>
                  <a:lnTo>
                    <a:pt x="159" y="134"/>
                  </a:lnTo>
                  <a:lnTo>
                    <a:pt x="155" y="136"/>
                  </a:lnTo>
                  <a:lnTo>
                    <a:pt x="148" y="138"/>
                  </a:lnTo>
                  <a:lnTo>
                    <a:pt x="137" y="141"/>
                  </a:lnTo>
                  <a:lnTo>
                    <a:pt x="124" y="145"/>
                  </a:lnTo>
                  <a:lnTo>
                    <a:pt x="111" y="147"/>
                  </a:lnTo>
                  <a:lnTo>
                    <a:pt x="99" y="149"/>
                  </a:lnTo>
                  <a:lnTo>
                    <a:pt x="89" y="149"/>
                  </a:lnTo>
                  <a:lnTo>
                    <a:pt x="83" y="148"/>
                  </a:lnTo>
                  <a:lnTo>
                    <a:pt x="78" y="145"/>
                  </a:lnTo>
                  <a:lnTo>
                    <a:pt x="72" y="140"/>
                  </a:lnTo>
                  <a:lnTo>
                    <a:pt x="65" y="135"/>
                  </a:lnTo>
                  <a:lnTo>
                    <a:pt x="58" y="128"/>
                  </a:lnTo>
                  <a:lnTo>
                    <a:pt x="51" y="121"/>
                  </a:lnTo>
                  <a:lnTo>
                    <a:pt x="43" y="113"/>
                  </a:lnTo>
                  <a:lnTo>
                    <a:pt x="38" y="104"/>
                  </a:lnTo>
                  <a:lnTo>
                    <a:pt x="32" y="96"/>
                  </a:lnTo>
                  <a:lnTo>
                    <a:pt x="28" y="86"/>
                  </a:lnTo>
                  <a:lnTo>
                    <a:pt x="22" y="75"/>
                  </a:lnTo>
                  <a:lnTo>
                    <a:pt x="17" y="63"/>
                  </a:lnTo>
                  <a:lnTo>
                    <a:pt x="12" y="51"/>
                  </a:lnTo>
                  <a:lnTo>
                    <a:pt x="7" y="39"/>
                  </a:lnTo>
                  <a:lnTo>
                    <a:pt x="4" y="28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32" y="12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0" name="Freeform 38"/>
            <p:cNvSpPr>
              <a:spLocks/>
            </p:cNvSpPr>
            <p:nvPr/>
          </p:nvSpPr>
          <p:spPr bwMode="auto">
            <a:xfrm>
              <a:off x="568" y="1599"/>
              <a:ext cx="267" cy="313"/>
            </a:xfrm>
            <a:custGeom>
              <a:avLst/>
              <a:gdLst>
                <a:gd name="T0" fmla="*/ 266 w 267"/>
                <a:gd name="T1" fmla="*/ 312 h 313"/>
                <a:gd name="T2" fmla="*/ 266 w 267"/>
                <a:gd name="T3" fmla="*/ 38 h 313"/>
                <a:gd name="T4" fmla="*/ 0 w 267"/>
                <a:gd name="T5" fmla="*/ 0 h 313"/>
                <a:gd name="T6" fmla="*/ 0 w 267"/>
                <a:gd name="T7" fmla="*/ 256 h 313"/>
                <a:gd name="T8" fmla="*/ 266 w 267"/>
                <a:gd name="T9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313">
                  <a:moveTo>
                    <a:pt x="266" y="312"/>
                  </a:moveTo>
                  <a:lnTo>
                    <a:pt x="266" y="38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266" y="312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1" name="Freeform 39"/>
            <p:cNvSpPr>
              <a:spLocks/>
            </p:cNvSpPr>
            <p:nvPr/>
          </p:nvSpPr>
          <p:spPr bwMode="auto">
            <a:xfrm>
              <a:off x="552" y="1831"/>
              <a:ext cx="284" cy="87"/>
            </a:xfrm>
            <a:custGeom>
              <a:avLst/>
              <a:gdLst>
                <a:gd name="T0" fmla="*/ 283 w 284"/>
                <a:gd name="T1" fmla="*/ 86 h 87"/>
                <a:gd name="T2" fmla="*/ 283 w 284"/>
                <a:gd name="T3" fmla="*/ 57 h 87"/>
                <a:gd name="T4" fmla="*/ 0 w 284"/>
                <a:gd name="T5" fmla="*/ 0 h 87"/>
                <a:gd name="T6" fmla="*/ 0 w 284"/>
                <a:gd name="T7" fmla="*/ 26 h 87"/>
                <a:gd name="T8" fmla="*/ 283 w 284"/>
                <a:gd name="T9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87">
                  <a:moveTo>
                    <a:pt x="283" y="86"/>
                  </a:moveTo>
                  <a:lnTo>
                    <a:pt x="283" y="57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83" y="86"/>
                  </a:lnTo>
                </a:path>
              </a:pathLst>
            </a:custGeom>
            <a:solidFill>
              <a:srgbClr val="E7B9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2" name="Freeform 40"/>
            <p:cNvSpPr>
              <a:spLocks/>
            </p:cNvSpPr>
            <p:nvPr/>
          </p:nvSpPr>
          <p:spPr bwMode="auto">
            <a:xfrm>
              <a:off x="550" y="1584"/>
              <a:ext cx="286" cy="70"/>
            </a:xfrm>
            <a:custGeom>
              <a:avLst/>
              <a:gdLst>
                <a:gd name="T0" fmla="*/ 285 w 286"/>
                <a:gd name="T1" fmla="*/ 69 h 70"/>
                <a:gd name="T2" fmla="*/ 285 w 286"/>
                <a:gd name="T3" fmla="*/ 42 h 70"/>
                <a:gd name="T4" fmla="*/ 0 w 286"/>
                <a:gd name="T5" fmla="*/ 0 h 70"/>
                <a:gd name="T6" fmla="*/ 1 w 286"/>
                <a:gd name="T7" fmla="*/ 27 h 70"/>
                <a:gd name="T8" fmla="*/ 285 w 286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70">
                  <a:moveTo>
                    <a:pt x="285" y="69"/>
                  </a:moveTo>
                  <a:lnTo>
                    <a:pt x="285" y="42"/>
                  </a:lnTo>
                  <a:lnTo>
                    <a:pt x="0" y="0"/>
                  </a:lnTo>
                  <a:lnTo>
                    <a:pt x="1" y="27"/>
                  </a:lnTo>
                  <a:lnTo>
                    <a:pt x="285" y="69"/>
                  </a:lnTo>
                </a:path>
              </a:pathLst>
            </a:custGeom>
            <a:solidFill>
              <a:srgbClr val="E7B9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3" name="Freeform 41"/>
            <p:cNvSpPr>
              <a:spLocks/>
            </p:cNvSpPr>
            <p:nvPr/>
          </p:nvSpPr>
          <p:spPr bwMode="auto">
            <a:xfrm>
              <a:off x="835" y="1721"/>
              <a:ext cx="135" cy="197"/>
            </a:xfrm>
            <a:custGeom>
              <a:avLst/>
              <a:gdLst>
                <a:gd name="T0" fmla="*/ 0 w 135"/>
                <a:gd name="T1" fmla="*/ 196 h 197"/>
                <a:gd name="T2" fmla="*/ 0 w 135"/>
                <a:gd name="T3" fmla="*/ 167 h 197"/>
                <a:gd name="T4" fmla="*/ 134 w 135"/>
                <a:gd name="T5" fmla="*/ 0 h 197"/>
                <a:gd name="T6" fmla="*/ 134 w 135"/>
                <a:gd name="T7" fmla="*/ 26 h 197"/>
                <a:gd name="T8" fmla="*/ 0 w 135"/>
                <a:gd name="T9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97">
                  <a:moveTo>
                    <a:pt x="0" y="196"/>
                  </a:moveTo>
                  <a:lnTo>
                    <a:pt x="0" y="167"/>
                  </a:lnTo>
                  <a:lnTo>
                    <a:pt x="134" y="0"/>
                  </a:lnTo>
                  <a:lnTo>
                    <a:pt x="134" y="26"/>
                  </a:lnTo>
                  <a:lnTo>
                    <a:pt x="0" y="196"/>
                  </a:lnTo>
                </a:path>
              </a:pathLst>
            </a:custGeom>
            <a:solidFill>
              <a:srgbClr val="D39F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4" name="Freeform 42"/>
            <p:cNvSpPr>
              <a:spLocks/>
            </p:cNvSpPr>
            <p:nvPr/>
          </p:nvSpPr>
          <p:spPr bwMode="auto">
            <a:xfrm>
              <a:off x="834" y="1483"/>
              <a:ext cx="134" cy="173"/>
            </a:xfrm>
            <a:custGeom>
              <a:avLst/>
              <a:gdLst>
                <a:gd name="T0" fmla="*/ 0 w 134"/>
                <a:gd name="T1" fmla="*/ 172 h 173"/>
                <a:gd name="T2" fmla="*/ 0 w 134"/>
                <a:gd name="T3" fmla="*/ 144 h 173"/>
                <a:gd name="T4" fmla="*/ 133 w 134"/>
                <a:gd name="T5" fmla="*/ 0 h 173"/>
                <a:gd name="T6" fmla="*/ 133 w 134"/>
                <a:gd name="T7" fmla="*/ 26 h 173"/>
                <a:gd name="T8" fmla="*/ 0 w 134"/>
                <a:gd name="T9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3">
                  <a:moveTo>
                    <a:pt x="0" y="172"/>
                  </a:moveTo>
                  <a:lnTo>
                    <a:pt x="0" y="144"/>
                  </a:lnTo>
                  <a:lnTo>
                    <a:pt x="133" y="0"/>
                  </a:lnTo>
                  <a:lnTo>
                    <a:pt x="133" y="26"/>
                  </a:lnTo>
                  <a:lnTo>
                    <a:pt x="0" y="172"/>
                  </a:lnTo>
                </a:path>
              </a:pathLst>
            </a:custGeom>
            <a:solidFill>
              <a:srgbClr val="D39F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5" name="Freeform 43"/>
            <p:cNvSpPr>
              <a:spLocks/>
            </p:cNvSpPr>
            <p:nvPr/>
          </p:nvSpPr>
          <p:spPr bwMode="auto">
            <a:xfrm>
              <a:off x="833" y="1516"/>
              <a:ext cx="136" cy="363"/>
            </a:xfrm>
            <a:custGeom>
              <a:avLst/>
              <a:gdLst>
                <a:gd name="T0" fmla="*/ 0 w 136"/>
                <a:gd name="T1" fmla="*/ 362 h 363"/>
                <a:gd name="T2" fmla="*/ 0 w 136"/>
                <a:gd name="T3" fmla="*/ 148 h 363"/>
                <a:gd name="T4" fmla="*/ 135 w 136"/>
                <a:gd name="T5" fmla="*/ 0 h 363"/>
                <a:gd name="T6" fmla="*/ 135 w 136"/>
                <a:gd name="T7" fmla="*/ 200 h 363"/>
                <a:gd name="T8" fmla="*/ 0 w 136"/>
                <a:gd name="T9" fmla="*/ 36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63">
                  <a:moveTo>
                    <a:pt x="0" y="362"/>
                  </a:moveTo>
                  <a:lnTo>
                    <a:pt x="0" y="148"/>
                  </a:lnTo>
                  <a:lnTo>
                    <a:pt x="135" y="0"/>
                  </a:lnTo>
                  <a:lnTo>
                    <a:pt x="135" y="200"/>
                  </a:lnTo>
                  <a:lnTo>
                    <a:pt x="0" y="362"/>
                  </a:lnTo>
                </a:path>
              </a:pathLst>
            </a:custGeom>
            <a:solidFill>
              <a:srgbClr val="D39F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6" name="Freeform 44"/>
            <p:cNvSpPr>
              <a:spLocks/>
            </p:cNvSpPr>
            <p:nvPr/>
          </p:nvSpPr>
          <p:spPr bwMode="auto">
            <a:xfrm>
              <a:off x="471" y="1633"/>
              <a:ext cx="141" cy="38"/>
            </a:xfrm>
            <a:custGeom>
              <a:avLst/>
              <a:gdLst>
                <a:gd name="T0" fmla="*/ 139 w 141"/>
                <a:gd name="T1" fmla="*/ 0 h 38"/>
                <a:gd name="T2" fmla="*/ 138 w 141"/>
                <a:gd name="T3" fmla="*/ 2 h 38"/>
                <a:gd name="T4" fmla="*/ 137 w 141"/>
                <a:gd name="T5" fmla="*/ 4 h 38"/>
                <a:gd name="T6" fmla="*/ 136 w 141"/>
                <a:gd name="T7" fmla="*/ 6 h 38"/>
                <a:gd name="T8" fmla="*/ 135 w 141"/>
                <a:gd name="T9" fmla="*/ 8 h 38"/>
                <a:gd name="T10" fmla="*/ 134 w 141"/>
                <a:gd name="T11" fmla="*/ 10 h 38"/>
                <a:gd name="T12" fmla="*/ 132 w 141"/>
                <a:gd name="T13" fmla="*/ 12 h 38"/>
                <a:gd name="T14" fmla="*/ 130 w 141"/>
                <a:gd name="T15" fmla="*/ 13 h 38"/>
                <a:gd name="T16" fmla="*/ 128 w 141"/>
                <a:gd name="T17" fmla="*/ 14 h 38"/>
                <a:gd name="T18" fmla="*/ 123 w 141"/>
                <a:gd name="T19" fmla="*/ 16 h 38"/>
                <a:gd name="T20" fmla="*/ 111 w 141"/>
                <a:gd name="T21" fmla="*/ 17 h 38"/>
                <a:gd name="T22" fmla="*/ 96 w 141"/>
                <a:gd name="T23" fmla="*/ 19 h 38"/>
                <a:gd name="T24" fmla="*/ 80 w 141"/>
                <a:gd name="T25" fmla="*/ 20 h 38"/>
                <a:gd name="T26" fmla="*/ 63 w 141"/>
                <a:gd name="T27" fmla="*/ 22 h 38"/>
                <a:gd name="T28" fmla="*/ 48 w 141"/>
                <a:gd name="T29" fmla="*/ 23 h 38"/>
                <a:gd name="T30" fmla="*/ 35 w 141"/>
                <a:gd name="T31" fmla="*/ 23 h 38"/>
                <a:gd name="T32" fmla="*/ 27 w 141"/>
                <a:gd name="T33" fmla="*/ 23 h 38"/>
                <a:gd name="T34" fmla="*/ 24 w 141"/>
                <a:gd name="T35" fmla="*/ 23 h 38"/>
                <a:gd name="T36" fmla="*/ 20 w 141"/>
                <a:gd name="T37" fmla="*/ 22 h 38"/>
                <a:gd name="T38" fmla="*/ 17 w 141"/>
                <a:gd name="T39" fmla="*/ 21 h 38"/>
                <a:gd name="T40" fmla="*/ 14 w 141"/>
                <a:gd name="T41" fmla="*/ 21 h 38"/>
                <a:gd name="T42" fmla="*/ 10 w 141"/>
                <a:gd name="T43" fmla="*/ 20 h 38"/>
                <a:gd name="T44" fmla="*/ 6 w 141"/>
                <a:gd name="T45" fmla="*/ 19 h 38"/>
                <a:gd name="T46" fmla="*/ 4 w 141"/>
                <a:gd name="T47" fmla="*/ 18 h 38"/>
                <a:gd name="T48" fmla="*/ 0 w 141"/>
                <a:gd name="T49" fmla="*/ 17 h 38"/>
                <a:gd name="T50" fmla="*/ 0 w 141"/>
                <a:gd name="T51" fmla="*/ 18 h 38"/>
                <a:gd name="T52" fmla="*/ 0 w 141"/>
                <a:gd name="T53" fmla="*/ 19 h 38"/>
                <a:gd name="T54" fmla="*/ 0 w 141"/>
                <a:gd name="T55" fmla="*/ 20 h 38"/>
                <a:gd name="T56" fmla="*/ 1 w 141"/>
                <a:gd name="T57" fmla="*/ 21 h 38"/>
                <a:gd name="T58" fmla="*/ 1 w 141"/>
                <a:gd name="T59" fmla="*/ 22 h 38"/>
                <a:gd name="T60" fmla="*/ 1 w 141"/>
                <a:gd name="T61" fmla="*/ 23 h 38"/>
                <a:gd name="T62" fmla="*/ 2 w 141"/>
                <a:gd name="T63" fmla="*/ 24 h 38"/>
                <a:gd name="T64" fmla="*/ 3 w 141"/>
                <a:gd name="T65" fmla="*/ 25 h 38"/>
                <a:gd name="T66" fmla="*/ 5 w 141"/>
                <a:gd name="T67" fmla="*/ 27 h 38"/>
                <a:gd name="T68" fmla="*/ 6 w 141"/>
                <a:gd name="T69" fmla="*/ 29 h 38"/>
                <a:gd name="T70" fmla="*/ 9 w 141"/>
                <a:gd name="T71" fmla="*/ 31 h 38"/>
                <a:gd name="T72" fmla="*/ 12 w 141"/>
                <a:gd name="T73" fmla="*/ 33 h 38"/>
                <a:gd name="T74" fmla="*/ 14 w 141"/>
                <a:gd name="T75" fmla="*/ 35 h 38"/>
                <a:gd name="T76" fmla="*/ 16 w 141"/>
                <a:gd name="T77" fmla="*/ 36 h 38"/>
                <a:gd name="T78" fmla="*/ 16 w 141"/>
                <a:gd name="T79" fmla="*/ 37 h 38"/>
                <a:gd name="T80" fmla="*/ 17 w 141"/>
                <a:gd name="T81" fmla="*/ 37 h 38"/>
                <a:gd name="T82" fmla="*/ 120 w 141"/>
                <a:gd name="T83" fmla="*/ 37 h 38"/>
                <a:gd name="T84" fmla="*/ 121 w 141"/>
                <a:gd name="T85" fmla="*/ 36 h 38"/>
                <a:gd name="T86" fmla="*/ 124 w 141"/>
                <a:gd name="T87" fmla="*/ 34 h 38"/>
                <a:gd name="T88" fmla="*/ 126 w 141"/>
                <a:gd name="T89" fmla="*/ 30 h 38"/>
                <a:gd name="T90" fmla="*/ 131 w 141"/>
                <a:gd name="T91" fmla="*/ 26 h 38"/>
                <a:gd name="T92" fmla="*/ 135 w 141"/>
                <a:gd name="T93" fmla="*/ 21 h 38"/>
                <a:gd name="T94" fmla="*/ 138 w 141"/>
                <a:gd name="T95" fmla="*/ 16 h 38"/>
                <a:gd name="T96" fmla="*/ 140 w 141"/>
                <a:gd name="T97" fmla="*/ 12 h 38"/>
                <a:gd name="T98" fmla="*/ 140 w 141"/>
                <a:gd name="T99" fmla="*/ 7 h 38"/>
                <a:gd name="T100" fmla="*/ 140 w 141"/>
                <a:gd name="T101" fmla="*/ 6 h 38"/>
                <a:gd name="T102" fmla="*/ 139 w 141"/>
                <a:gd name="T103" fmla="*/ 5 h 38"/>
                <a:gd name="T104" fmla="*/ 139 w 141"/>
                <a:gd name="T105" fmla="*/ 4 h 38"/>
                <a:gd name="T106" fmla="*/ 139 w 141"/>
                <a:gd name="T107" fmla="*/ 3 h 38"/>
                <a:gd name="T108" fmla="*/ 139 w 141"/>
                <a:gd name="T109" fmla="*/ 2 h 38"/>
                <a:gd name="T110" fmla="*/ 139 w 141"/>
                <a:gd name="T111" fmla="*/ 1 h 38"/>
                <a:gd name="T112" fmla="*/ 139 w 141"/>
                <a:gd name="T1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38">
                  <a:moveTo>
                    <a:pt x="139" y="0"/>
                  </a:moveTo>
                  <a:lnTo>
                    <a:pt x="138" y="2"/>
                  </a:lnTo>
                  <a:lnTo>
                    <a:pt x="137" y="4"/>
                  </a:lnTo>
                  <a:lnTo>
                    <a:pt x="136" y="6"/>
                  </a:lnTo>
                  <a:lnTo>
                    <a:pt x="135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0" y="13"/>
                  </a:lnTo>
                  <a:lnTo>
                    <a:pt x="128" y="14"/>
                  </a:lnTo>
                  <a:lnTo>
                    <a:pt x="123" y="16"/>
                  </a:lnTo>
                  <a:lnTo>
                    <a:pt x="111" y="17"/>
                  </a:lnTo>
                  <a:lnTo>
                    <a:pt x="96" y="19"/>
                  </a:lnTo>
                  <a:lnTo>
                    <a:pt x="80" y="20"/>
                  </a:lnTo>
                  <a:lnTo>
                    <a:pt x="63" y="22"/>
                  </a:lnTo>
                  <a:lnTo>
                    <a:pt x="48" y="23"/>
                  </a:lnTo>
                  <a:lnTo>
                    <a:pt x="35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0" y="22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7"/>
                  </a:lnTo>
                  <a:lnTo>
                    <a:pt x="120" y="37"/>
                  </a:lnTo>
                  <a:lnTo>
                    <a:pt x="121" y="36"/>
                  </a:lnTo>
                  <a:lnTo>
                    <a:pt x="124" y="34"/>
                  </a:lnTo>
                  <a:lnTo>
                    <a:pt x="126" y="30"/>
                  </a:lnTo>
                  <a:lnTo>
                    <a:pt x="131" y="26"/>
                  </a:lnTo>
                  <a:lnTo>
                    <a:pt x="135" y="21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0" y="7"/>
                  </a:lnTo>
                  <a:lnTo>
                    <a:pt x="140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9" y="3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7" name="Freeform 45"/>
            <p:cNvSpPr>
              <a:spLocks/>
            </p:cNvSpPr>
            <p:nvPr/>
          </p:nvSpPr>
          <p:spPr bwMode="auto">
            <a:xfrm>
              <a:off x="445" y="1448"/>
              <a:ext cx="27" cy="120"/>
            </a:xfrm>
            <a:custGeom>
              <a:avLst/>
              <a:gdLst>
                <a:gd name="T0" fmla="*/ 13 w 27"/>
                <a:gd name="T1" fmla="*/ 101 h 120"/>
                <a:gd name="T2" fmla="*/ 12 w 27"/>
                <a:gd name="T3" fmla="*/ 92 h 120"/>
                <a:gd name="T4" fmla="*/ 10 w 27"/>
                <a:gd name="T5" fmla="*/ 79 h 120"/>
                <a:gd name="T6" fmla="*/ 11 w 27"/>
                <a:gd name="T7" fmla="*/ 64 h 120"/>
                <a:gd name="T8" fmla="*/ 13 w 27"/>
                <a:gd name="T9" fmla="*/ 51 h 120"/>
                <a:gd name="T10" fmla="*/ 15 w 27"/>
                <a:gd name="T11" fmla="*/ 42 h 120"/>
                <a:gd name="T12" fmla="*/ 14 w 27"/>
                <a:gd name="T13" fmla="*/ 33 h 120"/>
                <a:gd name="T14" fmla="*/ 13 w 27"/>
                <a:gd name="T15" fmla="*/ 24 h 120"/>
                <a:gd name="T16" fmla="*/ 11 w 27"/>
                <a:gd name="T17" fmla="*/ 18 h 120"/>
                <a:gd name="T18" fmla="*/ 8 w 27"/>
                <a:gd name="T19" fmla="*/ 14 h 120"/>
                <a:gd name="T20" fmla="*/ 5 w 27"/>
                <a:gd name="T21" fmla="*/ 8 h 120"/>
                <a:gd name="T22" fmla="*/ 2 w 27"/>
                <a:gd name="T23" fmla="*/ 3 h 120"/>
                <a:gd name="T24" fmla="*/ 2 w 27"/>
                <a:gd name="T25" fmla="*/ 5 h 120"/>
                <a:gd name="T26" fmla="*/ 4 w 27"/>
                <a:gd name="T27" fmla="*/ 12 h 120"/>
                <a:gd name="T28" fmla="*/ 6 w 27"/>
                <a:gd name="T29" fmla="*/ 20 h 120"/>
                <a:gd name="T30" fmla="*/ 7 w 27"/>
                <a:gd name="T31" fmla="*/ 31 h 120"/>
                <a:gd name="T32" fmla="*/ 7 w 27"/>
                <a:gd name="T33" fmla="*/ 50 h 120"/>
                <a:gd name="T34" fmla="*/ 7 w 27"/>
                <a:gd name="T35" fmla="*/ 64 h 120"/>
                <a:gd name="T36" fmla="*/ 5 w 27"/>
                <a:gd name="T37" fmla="*/ 75 h 120"/>
                <a:gd name="T38" fmla="*/ 5 w 27"/>
                <a:gd name="T39" fmla="*/ 85 h 120"/>
                <a:gd name="T40" fmla="*/ 6 w 27"/>
                <a:gd name="T41" fmla="*/ 98 h 120"/>
                <a:gd name="T42" fmla="*/ 8 w 27"/>
                <a:gd name="T43" fmla="*/ 107 h 120"/>
                <a:gd name="T44" fmla="*/ 11 w 27"/>
                <a:gd name="T45" fmla="*/ 112 h 120"/>
                <a:gd name="T46" fmla="*/ 13 w 27"/>
                <a:gd name="T47" fmla="*/ 115 h 120"/>
                <a:gd name="T48" fmla="*/ 17 w 27"/>
                <a:gd name="T49" fmla="*/ 117 h 120"/>
                <a:gd name="T50" fmla="*/ 20 w 27"/>
                <a:gd name="T51" fmla="*/ 118 h 120"/>
                <a:gd name="T52" fmla="*/ 23 w 27"/>
                <a:gd name="T53" fmla="*/ 119 h 120"/>
                <a:gd name="T54" fmla="*/ 25 w 27"/>
                <a:gd name="T55" fmla="*/ 119 h 120"/>
                <a:gd name="T56" fmla="*/ 24 w 27"/>
                <a:gd name="T57" fmla="*/ 117 h 120"/>
                <a:gd name="T58" fmla="*/ 20 w 27"/>
                <a:gd name="T59" fmla="*/ 114 h 120"/>
                <a:gd name="T60" fmla="*/ 16 w 27"/>
                <a:gd name="T61" fmla="*/ 109 h 120"/>
                <a:gd name="T62" fmla="*/ 13 w 27"/>
                <a:gd name="T63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120">
                  <a:moveTo>
                    <a:pt x="13" y="104"/>
                  </a:moveTo>
                  <a:lnTo>
                    <a:pt x="13" y="101"/>
                  </a:lnTo>
                  <a:lnTo>
                    <a:pt x="13" y="97"/>
                  </a:lnTo>
                  <a:lnTo>
                    <a:pt x="12" y="92"/>
                  </a:lnTo>
                  <a:lnTo>
                    <a:pt x="11" y="86"/>
                  </a:lnTo>
                  <a:lnTo>
                    <a:pt x="10" y="79"/>
                  </a:lnTo>
                  <a:lnTo>
                    <a:pt x="10" y="72"/>
                  </a:lnTo>
                  <a:lnTo>
                    <a:pt x="11" y="64"/>
                  </a:lnTo>
                  <a:lnTo>
                    <a:pt x="13" y="56"/>
                  </a:lnTo>
                  <a:lnTo>
                    <a:pt x="13" y="51"/>
                  </a:lnTo>
                  <a:lnTo>
                    <a:pt x="14" y="47"/>
                  </a:lnTo>
                  <a:lnTo>
                    <a:pt x="15" y="42"/>
                  </a:lnTo>
                  <a:lnTo>
                    <a:pt x="15" y="38"/>
                  </a:lnTo>
                  <a:lnTo>
                    <a:pt x="14" y="33"/>
                  </a:lnTo>
                  <a:lnTo>
                    <a:pt x="14" y="29"/>
                  </a:lnTo>
                  <a:lnTo>
                    <a:pt x="13" y="24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5" y="8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3" y="9"/>
                  </a:lnTo>
                  <a:lnTo>
                    <a:pt x="4" y="12"/>
                  </a:lnTo>
                  <a:lnTo>
                    <a:pt x="5" y="16"/>
                  </a:lnTo>
                  <a:lnTo>
                    <a:pt x="6" y="20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7" y="50"/>
                  </a:lnTo>
                  <a:lnTo>
                    <a:pt x="7" y="58"/>
                  </a:lnTo>
                  <a:lnTo>
                    <a:pt x="7" y="64"/>
                  </a:lnTo>
                  <a:lnTo>
                    <a:pt x="6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5" y="85"/>
                  </a:lnTo>
                  <a:lnTo>
                    <a:pt x="5" y="91"/>
                  </a:lnTo>
                  <a:lnTo>
                    <a:pt x="6" y="98"/>
                  </a:lnTo>
                  <a:lnTo>
                    <a:pt x="7" y="103"/>
                  </a:lnTo>
                  <a:lnTo>
                    <a:pt x="8" y="107"/>
                  </a:lnTo>
                  <a:lnTo>
                    <a:pt x="9" y="110"/>
                  </a:lnTo>
                  <a:lnTo>
                    <a:pt x="11" y="112"/>
                  </a:lnTo>
                  <a:lnTo>
                    <a:pt x="12" y="114"/>
                  </a:lnTo>
                  <a:lnTo>
                    <a:pt x="13" y="115"/>
                  </a:lnTo>
                  <a:lnTo>
                    <a:pt x="15" y="116"/>
                  </a:lnTo>
                  <a:lnTo>
                    <a:pt x="17" y="117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6" y="119"/>
                  </a:lnTo>
                  <a:lnTo>
                    <a:pt x="24" y="117"/>
                  </a:lnTo>
                  <a:lnTo>
                    <a:pt x="22" y="116"/>
                  </a:lnTo>
                  <a:lnTo>
                    <a:pt x="20" y="114"/>
                  </a:lnTo>
                  <a:lnTo>
                    <a:pt x="18" y="111"/>
                  </a:lnTo>
                  <a:lnTo>
                    <a:pt x="16" y="109"/>
                  </a:lnTo>
                  <a:lnTo>
                    <a:pt x="14" y="107"/>
                  </a:lnTo>
                  <a:lnTo>
                    <a:pt x="13" y="105"/>
                  </a:lnTo>
                  <a:lnTo>
                    <a:pt x="13" y="1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8" name="Freeform 46"/>
            <p:cNvSpPr>
              <a:spLocks/>
            </p:cNvSpPr>
            <p:nvPr/>
          </p:nvSpPr>
          <p:spPr bwMode="auto">
            <a:xfrm>
              <a:off x="686" y="1503"/>
              <a:ext cx="164" cy="70"/>
            </a:xfrm>
            <a:custGeom>
              <a:avLst/>
              <a:gdLst>
                <a:gd name="T0" fmla="*/ 0 w 164"/>
                <a:gd name="T1" fmla="*/ 0 h 70"/>
                <a:gd name="T2" fmla="*/ 0 w 164"/>
                <a:gd name="T3" fmla="*/ 47 h 70"/>
                <a:gd name="T4" fmla="*/ 163 w 164"/>
                <a:gd name="T5" fmla="*/ 69 h 70"/>
                <a:gd name="T6" fmla="*/ 163 w 164"/>
                <a:gd name="T7" fmla="*/ 23 h 70"/>
                <a:gd name="T8" fmla="*/ 0 w 164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70">
                  <a:moveTo>
                    <a:pt x="0" y="0"/>
                  </a:moveTo>
                  <a:lnTo>
                    <a:pt x="0" y="47"/>
                  </a:lnTo>
                  <a:lnTo>
                    <a:pt x="163" y="69"/>
                  </a:lnTo>
                  <a:lnTo>
                    <a:pt x="163" y="2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9" name="Freeform 47"/>
            <p:cNvSpPr>
              <a:spLocks/>
            </p:cNvSpPr>
            <p:nvPr/>
          </p:nvSpPr>
          <p:spPr bwMode="auto">
            <a:xfrm>
              <a:off x="849" y="1477"/>
              <a:ext cx="51" cy="96"/>
            </a:xfrm>
            <a:custGeom>
              <a:avLst/>
              <a:gdLst>
                <a:gd name="T0" fmla="*/ 0 w 51"/>
                <a:gd name="T1" fmla="*/ 49 h 96"/>
                <a:gd name="T2" fmla="*/ 0 w 51"/>
                <a:gd name="T3" fmla="*/ 95 h 96"/>
                <a:gd name="T4" fmla="*/ 50 w 51"/>
                <a:gd name="T5" fmla="*/ 40 h 96"/>
                <a:gd name="T6" fmla="*/ 50 w 51"/>
                <a:gd name="T7" fmla="*/ 0 h 96"/>
                <a:gd name="T8" fmla="*/ 0 w 51"/>
                <a:gd name="T9" fmla="*/ 4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6">
                  <a:moveTo>
                    <a:pt x="0" y="49"/>
                  </a:moveTo>
                  <a:lnTo>
                    <a:pt x="0" y="95"/>
                  </a:lnTo>
                  <a:lnTo>
                    <a:pt x="50" y="40"/>
                  </a:lnTo>
                  <a:lnTo>
                    <a:pt x="50" y="0"/>
                  </a:lnTo>
                  <a:lnTo>
                    <a:pt x="0" y="49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0" name="Freeform 48"/>
            <p:cNvSpPr>
              <a:spLocks/>
            </p:cNvSpPr>
            <p:nvPr/>
          </p:nvSpPr>
          <p:spPr bwMode="auto">
            <a:xfrm>
              <a:off x="686" y="1454"/>
              <a:ext cx="213" cy="72"/>
            </a:xfrm>
            <a:custGeom>
              <a:avLst/>
              <a:gdLst>
                <a:gd name="T0" fmla="*/ 68 w 213"/>
                <a:gd name="T1" fmla="*/ 0 h 72"/>
                <a:gd name="T2" fmla="*/ 0 w 213"/>
                <a:gd name="T3" fmla="*/ 49 h 72"/>
                <a:gd name="T4" fmla="*/ 163 w 213"/>
                <a:gd name="T5" fmla="*/ 71 h 72"/>
                <a:gd name="T6" fmla="*/ 212 w 213"/>
                <a:gd name="T7" fmla="*/ 23 h 72"/>
                <a:gd name="T8" fmla="*/ 68 w 21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72">
                  <a:moveTo>
                    <a:pt x="68" y="0"/>
                  </a:moveTo>
                  <a:lnTo>
                    <a:pt x="0" y="49"/>
                  </a:lnTo>
                  <a:lnTo>
                    <a:pt x="163" y="71"/>
                  </a:lnTo>
                  <a:lnTo>
                    <a:pt x="212" y="23"/>
                  </a:lnTo>
                  <a:lnTo>
                    <a:pt x="68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1" name="Freeform 49"/>
            <p:cNvSpPr>
              <a:spLocks/>
            </p:cNvSpPr>
            <p:nvPr/>
          </p:nvSpPr>
          <p:spPr bwMode="auto">
            <a:xfrm>
              <a:off x="716" y="1346"/>
              <a:ext cx="25" cy="127"/>
            </a:xfrm>
            <a:custGeom>
              <a:avLst/>
              <a:gdLst>
                <a:gd name="T0" fmla="*/ 24 w 25"/>
                <a:gd name="T1" fmla="*/ 0 h 127"/>
                <a:gd name="T2" fmla="*/ 23 w 25"/>
                <a:gd name="T3" fmla="*/ 1 h 127"/>
                <a:gd name="T4" fmla="*/ 22 w 25"/>
                <a:gd name="T5" fmla="*/ 3 h 127"/>
                <a:gd name="T6" fmla="*/ 20 w 25"/>
                <a:gd name="T7" fmla="*/ 7 h 127"/>
                <a:gd name="T8" fmla="*/ 17 w 25"/>
                <a:gd name="T9" fmla="*/ 12 h 127"/>
                <a:gd name="T10" fmla="*/ 14 w 25"/>
                <a:gd name="T11" fmla="*/ 20 h 127"/>
                <a:gd name="T12" fmla="*/ 11 w 25"/>
                <a:gd name="T13" fmla="*/ 30 h 127"/>
                <a:gd name="T14" fmla="*/ 7 w 25"/>
                <a:gd name="T15" fmla="*/ 43 h 127"/>
                <a:gd name="T16" fmla="*/ 4 w 25"/>
                <a:gd name="T17" fmla="*/ 58 h 127"/>
                <a:gd name="T18" fmla="*/ 2 w 25"/>
                <a:gd name="T19" fmla="*/ 73 h 127"/>
                <a:gd name="T20" fmla="*/ 0 w 25"/>
                <a:gd name="T21" fmla="*/ 87 h 127"/>
                <a:gd name="T22" fmla="*/ 0 w 25"/>
                <a:gd name="T23" fmla="*/ 99 h 127"/>
                <a:gd name="T24" fmla="*/ 0 w 25"/>
                <a:gd name="T25" fmla="*/ 108 h 127"/>
                <a:gd name="T26" fmla="*/ 0 w 25"/>
                <a:gd name="T27" fmla="*/ 116 h 127"/>
                <a:gd name="T28" fmla="*/ 1 w 25"/>
                <a:gd name="T29" fmla="*/ 121 h 127"/>
                <a:gd name="T30" fmla="*/ 2 w 25"/>
                <a:gd name="T31" fmla="*/ 124 h 127"/>
                <a:gd name="T32" fmla="*/ 2 w 25"/>
                <a:gd name="T33" fmla="*/ 126 h 127"/>
                <a:gd name="T34" fmla="*/ 24 w 25"/>
                <a:gd name="T3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127">
                  <a:moveTo>
                    <a:pt x="24" y="0"/>
                  </a:moveTo>
                  <a:lnTo>
                    <a:pt x="23" y="1"/>
                  </a:lnTo>
                  <a:lnTo>
                    <a:pt x="22" y="3"/>
                  </a:lnTo>
                  <a:lnTo>
                    <a:pt x="20" y="7"/>
                  </a:lnTo>
                  <a:lnTo>
                    <a:pt x="17" y="12"/>
                  </a:lnTo>
                  <a:lnTo>
                    <a:pt x="14" y="20"/>
                  </a:lnTo>
                  <a:lnTo>
                    <a:pt x="11" y="30"/>
                  </a:lnTo>
                  <a:lnTo>
                    <a:pt x="7" y="43"/>
                  </a:lnTo>
                  <a:lnTo>
                    <a:pt x="4" y="58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2" name="Freeform 50"/>
            <p:cNvSpPr>
              <a:spLocks/>
            </p:cNvSpPr>
            <p:nvPr/>
          </p:nvSpPr>
          <p:spPr bwMode="auto">
            <a:xfrm>
              <a:off x="740" y="1399"/>
              <a:ext cx="100" cy="108"/>
            </a:xfrm>
            <a:custGeom>
              <a:avLst/>
              <a:gdLst>
                <a:gd name="T0" fmla="*/ 49 w 100"/>
                <a:gd name="T1" fmla="*/ 107 h 108"/>
                <a:gd name="T2" fmla="*/ 59 w 100"/>
                <a:gd name="T3" fmla="*/ 106 h 108"/>
                <a:gd name="T4" fmla="*/ 69 w 100"/>
                <a:gd name="T5" fmla="*/ 103 h 108"/>
                <a:gd name="T6" fmla="*/ 77 w 100"/>
                <a:gd name="T7" fmla="*/ 98 h 108"/>
                <a:gd name="T8" fmla="*/ 84 w 100"/>
                <a:gd name="T9" fmla="*/ 92 h 108"/>
                <a:gd name="T10" fmla="*/ 91 w 100"/>
                <a:gd name="T11" fmla="*/ 84 h 108"/>
                <a:gd name="T12" fmla="*/ 95 w 100"/>
                <a:gd name="T13" fmla="*/ 75 h 108"/>
                <a:gd name="T14" fmla="*/ 98 w 100"/>
                <a:gd name="T15" fmla="*/ 64 h 108"/>
                <a:gd name="T16" fmla="*/ 99 w 100"/>
                <a:gd name="T17" fmla="*/ 54 h 108"/>
                <a:gd name="T18" fmla="*/ 98 w 100"/>
                <a:gd name="T19" fmla="*/ 43 h 108"/>
                <a:gd name="T20" fmla="*/ 95 w 100"/>
                <a:gd name="T21" fmla="*/ 33 h 108"/>
                <a:gd name="T22" fmla="*/ 91 w 100"/>
                <a:gd name="T23" fmla="*/ 24 h 108"/>
                <a:gd name="T24" fmla="*/ 84 w 100"/>
                <a:gd name="T25" fmla="*/ 16 h 108"/>
                <a:gd name="T26" fmla="*/ 77 w 100"/>
                <a:gd name="T27" fmla="*/ 9 h 108"/>
                <a:gd name="T28" fmla="*/ 69 w 100"/>
                <a:gd name="T29" fmla="*/ 4 h 108"/>
                <a:gd name="T30" fmla="*/ 59 w 100"/>
                <a:gd name="T31" fmla="*/ 1 h 108"/>
                <a:gd name="T32" fmla="*/ 49 w 100"/>
                <a:gd name="T33" fmla="*/ 0 h 108"/>
                <a:gd name="T34" fmla="*/ 39 w 100"/>
                <a:gd name="T35" fmla="*/ 1 h 108"/>
                <a:gd name="T36" fmla="*/ 30 w 100"/>
                <a:gd name="T37" fmla="*/ 4 h 108"/>
                <a:gd name="T38" fmla="*/ 21 w 100"/>
                <a:gd name="T39" fmla="*/ 9 h 108"/>
                <a:gd name="T40" fmla="*/ 14 w 100"/>
                <a:gd name="T41" fmla="*/ 16 h 108"/>
                <a:gd name="T42" fmla="*/ 8 w 100"/>
                <a:gd name="T43" fmla="*/ 24 h 108"/>
                <a:gd name="T44" fmla="*/ 4 w 100"/>
                <a:gd name="T45" fmla="*/ 33 h 108"/>
                <a:gd name="T46" fmla="*/ 1 w 100"/>
                <a:gd name="T47" fmla="*/ 43 h 108"/>
                <a:gd name="T48" fmla="*/ 0 w 100"/>
                <a:gd name="T49" fmla="*/ 54 h 108"/>
                <a:gd name="T50" fmla="*/ 1 w 100"/>
                <a:gd name="T51" fmla="*/ 64 h 108"/>
                <a:gd name="T52" fmla="*/ 4 w 100"/>
                <a:gd name="T53" fmla="*/ 75 h 108"/>
                <a:gd name="T54" fmla="*/ 8 w 100"/>
                <a:gd name="T55" fmla="*/ 84 h 108"/>
                <a:gd name="T56" fmla="*/ 14 w 100"/>
                <a:gd name="T57" fmla="*/ 92 h 108"/>
                <a:gd name="T58" fmla="*/ 21 w 100"/>
                <a:gd name="T59" fmla="*/ 98 h 108"/>
                <a:gd name="T60" fmla="*/ 30 w 100"/>
                <a:gd name="T61" fmla="*/ 103 h 108"/>
                <a:gd name="T62" fmla="*/ 39 w 100"/>
                <a:gd name="T63" fmla="*/ 106 h 108"/>
                <a:gd name="T64" fmla="*/ 49 w 100"/>
                <a:gd name="T65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8">
                  <a:moveTo>
                    <a:pt x="49" y="107"/>
                  </a:moveTo>
                  <a:lnTo>
                    <a:pt x="59" y="106"/>
                  </a:lnTo>
                  <a:lnTo>
                    <a:pt x="69" y="103"/>
                  </a:lnTo>
                  <a:lnTo>
                    <a:pt x="77" y="98"/>
                  </a:lnTo>
                  <a:lnTo>
                    <a:pt x="84" y="92"/>
                  </a:lnTo>
                  <a:lnTo>
                    <a:pt x="91" y="84"/>
                  </a:lnTo>
                  <a:lnTo>
                    <a:pt x="95" y="75"/>
                  </a:lnTo>
                  <a:lnTo>
                    <a:pt x="98" y="64"/>
                  </a:lnTo>
                  <a:lnTo>
                    <a:pt x="99" y="54"/>
                  </a:lnTo>
                  <a:lnTo>
                    <a:pt x="98" y="43"/>
                  </a:lnTo>
                  <a:lnTo>
                    <a:pt x="95" y="33"/>
                  </a:lnTo>
                  <a:lnTo>
                    <a:pt x="91" y="24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3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4"/>
                  </a:lnTo>
                  <a:lnTo>
                    <a:pt x="4" y="75"/>
                  </a:lnTo>
                  <a:lnTo>
                    <a:pt x="8" y="84"/>
                  </a:lnTo>
                  <a:lnTo>
                    <a:pt x="14" y="92"/>
                  </a:lnTo>
                  <a:lnTo>
                    <a:pt x="21" y="98"/>
                  </a:lnTo>
                  <a:lnTo>
                    <a:pt x="30" y="103"/>
                  </a:lnTo>
                  <a:lnTo>
                    <a:pt x="39" y="106"/>
                  </a:lnTo>
                  <a:lnTo>
                    <a:pt x="49" y="107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3" name="Freeform 51"/>
            <p:cNvSpPr>
              <a:spLocks/>
            </p:cNvSpPr>
            <p:nvPr/>
          </p:nvSpPr>
          <p:spPr bwMode="auto">
            <a:xfrm>
              <a:off x="712" y="1331"/>
              <a:ext cx="140" cy="177"/>
            </a:xfrm>
            <a:custGeom>
              <a:avLst/>
              <a:gdLst>
                <a:gd name="T0" fmla="*/ 107 w 140"/>
                <a:gd name="T1" fmla="*/ 37 h 177"/>
                <a:gd name="T2" fmla="*/ 64 w 140"/>
                <a:gd name="T3" fmla="*/ 7 h 177"/>
                <a:gd name="T4" fmla="*/ 30 w 140"/>
                <a:gd name="T5" fmla="*/ 0 h 177"/>
                <a:gd name="T6" fmla="*/ 0 w 140"/>
                <a:gd name="T7" fmla="*/ 168 h 177"/>
                <a:gd name="T8" fmla="*/ 33 w 140"/>
                <a:gd name="T9" fmla="*/ 176 h 177"/>
                <a:gd name="T10" fmla="*/ 85 w 140"/>
                <a:gd name="T11" fmla="*/ 156 h 177"/>
                <a:gd name="T12" fmla="*/ 118 w 140"/>
                <a:gd name="T13" fmla="*/ 164 h 177"/>
                <a:gd name="T14" fmla="*/ 139 w 140"/>
                <a:gd name="T15" fmla="*/ 46 h 177"/>
                <a:gd name="T16" fmla="*/ 107 w 140"/>
                <a:gd name="T17" fmla="*/ 3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77">
                  <a:moveTo>
                    <a:pt x="107" y="37"/>
                  </a:moveTo>
                  <a:lnTo>
                    <a:pt x="64" y="7"/>
                  </a:lnTo>
                  <a:lnTo>
                    <a:pt x="30" y="0"/>
                  </a:lnTo>
                  <a:lnTo>
                    <a:pt x="0" y="168"/>
                  </a:lnTo>
                  <a:lnTo>
                    <a:pt x="33" y="176"/>
                  </a:lnTo>
                  <a:lnTo>
                    <a:pt x="85" y="156"/>
                  </a:lnTo>
                  <a:lnTo>
                    <a:pt x="118" y="164"/>
                  </a:lnTo>
                  <a:lnTo>
                    <a:pt x="139" y="46"/>
                  </a:lnTo>
                  <a:lnTo>
                    <a:pt x="107" y="3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4" name="Freeform 52"/>
            <p:cNvSpPr>
              <a:spLocks/>
            </p:cNvSpPr>
            <p:nvPr/>
          </p:nvSpPr>
          <p:spPr bwMode="auto">
            <a:xfrm>
              <a:off x="830" y="1362"/>
              <a:ext cx="52" cy="134"/>
            </a:xfrm>
            <a:custGeom>
              <a:avLst/>
              <a:gdLst>
                <a:gd name="T0" fmla="*/ 21 w 52"/>
                <a:gd name="T1" fmla="*/ 15 h 134"/>
                <a:gd name="T2" fmla="*/ 0 w 52"/>
                <a:gd name="T3" fmla="*/ 133 h 134"/>
                <a:gd name="T4" fmla="*/ 35 w 52"/>
                <a:gd name="T5" fmla="*/ 103 h 134"/>
                <a:gd name="T6" fmla="*/ 51 w 52"/>
                <a:gd name="T7" fmla="*/ 0 h 134"/>
                <a:gd name="T8" fmla="*/ 21 w 52"/>
                <a:gd name="T9" fmla="*/ 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34">
                  <a:moveTo>
                    <a:pt x="21" y="15"/>
                  </a:moveTo>
                  <a:lnTo>
                    <a:pt x="0" y="133"/>
                  </a:lnTo>
                  <a:lnTo>
                    <a:pt x="35" y="103"/>
                  </a:lnTo>
                  <a:lnTo>
                    <a:pt x="51" y="0"/>
                  </a:lnTo>
                  <a:lnTo>
                    <a:pt x="21" y="15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5" name="Freeform 53"/>
            <p:cNvSpPr>
              <a:spLocks/>
            </p:cNvSpPr>
            <p:nvPr/>
          </p:nvSpPr>
          <p:spPr bwMode="auto">
            <a:xfrm>
              <a:off x="798" y="1377"/>
              <a:ext cx="46" cy="113"/>
            </a:xfrm>
            <a:custGeom>
              <a:avLst/>
              <a:gdLst>
                <a:gd name="T0" fmla="*/ 45 w 46"/>
                <a:gd name="T1" fmla="*/ 5 h 113"/>
                <a:gd name="T2" fmla="*/ 20 w 46"/>
                <a:gd name="T3" fmla="*/ 0 h 113"/>
                <a:gd name="T4" fmla="*/ 0 w 46"/>
                <a:gd name="T5" fmla="*/ 105 h 113"/>
                <a:gd name="T6" fmla="*/ 27 w 46"/>
                <a:gd name="T7" fmla="*/ 112 h 113"/>
                <a:gd name="T8" fmla="*/ 45 w 46"/>
                <a:gd name="T9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3">
                  <a:moveTo>
                    <a:pt x="45" y="5"/>
                  </a:moveTo>
                  <a:lnTo>
                    <a:pt x="20" y="0"/>
                  </a:lnTo>
                  <a:lnTo>
                    <a:pt x="0" y="105"/>
                  </a:lnTo>
                  <a:lnTo>
                    <a:pt x="27" y="112"/>
                  </a:lnTo>
                  <a:lnTo>
                    <a:pt x="45" y="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6" name="Freeform 54"/>
            <p:cNvSpPr>
              <a:spLocks/>
            </p:cNvSpPr>
            <p:nvPr/>
          </p:nvSpPr>
          <p:spPr bwMode="auto">
            <a:xfrm>
              <a:off x="746" y="1348"/>
              <a:ext cx="66" cy="151"/>
            </a:xfrm>
            <a:custGeom>
              <a:avLst/>
              <a:gdLst>
                <a:gd name="T0" fmla="*/ 65 w 66"/>
                <a:gd name="T1" fmla="*/ 25 h 151"/>
                <a:gd name="T2" fmla="*/ 29 w 66"/>
                <a:gd name="T3" fmla="*/ 0 h 151"/>
                <a:gd name="T4" fmla="*/ 0 w 66"/>
                <a:gd name="T5" fmla="*/ 150 h 151"/>
                <a:gd name="T6" fmla="*/ 46 w 66"/>
                <a:gd name="T7" fmla="*/ 134 h 151"/>
                <a:gd name="T8" fmla="*/ 65 w 66"/>
                <a:gd name="T9" fmla="*/ 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1">
                  <a:moveTo>
                    <a:pt x="65" y="25"/>
                  </a:moveTo>
                  <a:lnTo>
                    <a:pt x="29" y="0"/>
                  </a:lnTo>
                  <a:lnTo>
                    <a:pt x="0" y="150"/>
                  </a:lnTo>
                  <a:lnTo>
                    <a:pt x="46" y="134"/>
                  </a:lnTo>
                  <a:lnTo>
                    <a:pt x="65" y="2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7" name="Freeform 55"/>
            <p:cNvSpPr>
              <a:spLocks/>
            </p:cNvSpPr>
            <p:nvPr/>
          </p:nvSpPr>
          <p:spPr bwMode="auto">
            <a:xfrm>
              <a:off x="718" y="1339"/>
              <a:ext cx="52" cy="159"/>
            </a:xfrm>
            <a:custGeom>
              <a:avLst/>
              <a:gdLst>
                <a:gd name="T0" fmla="*/ 51 w 52"/>
                <a:gd name="T1" fmla="*/ 5 h 159"/>
                <a:gd name="T2" fmla="*/ 27 w 52"/>
                <a:gd name="T3" fmla="*/ 0 h 159"/>
                <a:gd name="T4" fmla="*/ 0 w 52"/>
                <a:gd name="T5" fmla="*/ 154 h 159"/>
                <a:gd name="T6" fmla="*/ 22 w 52"/>
                <a:gd name="T7" fmla="*/ 158 h 159"/>
                <a:gd name="T8" fmla="*/ 51 w 52"/>
                <a:gd name="T9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59">
                  <a:moveTo>
                    <a:pt x="51" y="5"/>
                  </a:moveTo>
                  <a:lnTo>
                    <a:pt x="27" y="0"/>
                  </a:lnTo>
                  <a:lnTo>
                    <a:pt x="0" y="154"/>
                  </a:lnTo>
                  <a:lnTo>
                    <a:pt x="22" y="158"/>
                  </a:lnTo>
                  <a:lnTo>
                    <a:pt x="51" y="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8" name="Freeform 56"/>
            <p:cNvSpPr>
              <a:spLocks/>
            </p:cNvSpPr>
            <p:nvPr/>
          </p:nvSpPr>
          <p:spPr bwMode="auto">
            <a:xfrm>
              <a:off x="742" y="1311"/>
              <a:ext cx="140" cy="65"/>
            </a:xfrm>
            <a:custGeom>
              <a:avLst/>
              <a:gdLst>
                <a:gd name="T0" fmla="*/ 0 w 140"/>
                <a:gd name="T1" fmla="*/ 20 h 65"/>
                <a:gd name="T2" fmla="*/ 36 w 140"/>
                <a:gd name="T3" fmla="*/ 0 h 65"/>
                <a:gd name="T4" fmla="*/ 64 w 140"/>
                <a:gd name="T5" fmla="*/ 7 h 65"/>
                <a:gd name="T6" fmla="*/ 99 w 140"/>
                <a:gd name="T7" fmla="*/ 39 h 65"/>
                <a:gd name="T8" fmla="*/ 139 w 140"/>
                <a:gd name="T9" fmla="*/ 51 h 65"/>
                <a:gd name="T10" fmla="*/ 109 w 140"/>
                <a:gd name="T11" fmla="*/ 64 h 65"/>
                <a:gd name="T12" fmla="*/ 76 w 140"/>
                <a:gd name="T13" fmla="*/ 57 h 65"/>
                <a:gd name="T14" fmla="*/ 34 w 140"/>
                <a:gd name="T15" fmla="*/ 27 h 65"/>
                <a:gd name="T16" fmla="*/ 0 w 140"/>
                <a:gd name="T17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65">
                  <a:moveTo>
                    <a:pt x="0" y="20"/>
                  </a:moveTo>
                  <a:lnTo>
                    <a:pt x="36" y="0"/>
                  </a:lnTo>
                  <a:lnTo>
                    <a:pt x="64" y="7"/>
                  </a:lnTo>
                  <a:lnTo>
                    <a:pt x="99" y="39"/>
                  </a:lnTo>
                  <a:lnTo>
                    <a:pt x="139" y="51"/>
                  </a:lnTo>
                  <a:lnTo>
                    <a:pt x="109" y="64"/>
                  </a:lnTo>
                  <a:lnTo>
                    <a:pt x="76" y="57"/>
                  </a:lnTo>
                  <a:lnTo>
                    <a:pt x="34" y="27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9" name="Freeform 57"/>
            <p:cNvSpPr>
              <a:spLocks/>
            </p:cNvSpPr>
            <p:nvPr/>
          </p:nvSpPr>
          <p:spPr bwMode="auto">
            <a:xfrm>
              <a:off x="568" y="1375"/>
              <a:ext cx="136" cy="118"/>
            </a:xfrm>
            <a:custGeom>
              <a:avLst/>
              <a:gdLst>
                <a:gd name="T0" fmla="*/ 28 w 136"/>
                <a:gd name="T1" fmla="*/ 13 h 118"/>
                <a:gd name="T2" fmla="*/ 29 w 136"/>
                <a:gd name="T3" fmla="*/ 21 h 118"/>
                <a:gd name="T4" fmla="*/ 33 w 136"/>
                <a:gd name="T5" fmla="*/ 32 h 118"/>
                <a:gd name="T6" fmla="*/ 36 w 136"/>
                <a:gd name="T7" fmla="*/ 44 h 118"/>
                <a:gd name="T8" fmla="*/ 38 w 136"/>
                <a:gd name="T9" fmla="*/ 54 h 118"/>
                <a:gd name="T10" fmla="*/ 41 w 136"/>
                <a:gd name="T11" fmla="*/ 67 h 118"/>
                <a:gd name="T12" fmla="*/ 46 w 136"/>
                <a:gd name="T13" fmla="*/ 80 h 118"/>
                <a:gd name="T14" fmla="*/ 51 w 136"/>
                <a:gd name="T15" fmla="*/ 89 h 118"/>
                <a:gd name="T16" fmla="*/ 56 w 136"/>
                <a:gd name="T17" fmla="*/ 92 h 118"/>
                <a:gd name="T18" fmla="*/ 69 w 136"/>
                <a:gd name="T19" fmla="*/ 94 h 118"/>
                <a:gd name="T20" fmla="*/ 85 w 136"/>
                <a:gd name="T21" fmla="*/ 96 h 118"/>
                <a:gd name="T22" fmla="*/ 96 w 136"/>
                <a:gd name="T23" fmla="*/ 98 h 118"/>
                <a:gd name="T24" fmla="*/ 100 w 136"/>
                <a:gd name="T25" fmla="*/ 97 h 118"/>
                <a:gd name="T26" fmla="*/ 104 w 136"/>
                <a:gd name="T27" fmla="*/ 96 h 118"/>
                <a:gd name="T28" fmla="*/ 109 w 136"/>
                <a:gd name="T29" fmla="*/ 94 h 118"/>
                <a:gd name="T30" fmla="*/ 114 w 136"/>
                <a:gd name="T31" fmla="*/ 94 h 118"/>
                <a:gd name="T32" fmla="*/ 119 w 136"/>
                <a:gd name="T33" fmla="*/ 96 h 118"/>
                <a:gd name="T34" fmla="*/ 125 w 136"/>
                <a:gd name="T35" fmla="*/ 99 h 118"/>
                <a:gd name="T36" fmla="*/ 131 w 136"/>
                <a:gd name="T37" fmla="*/ 102 h 118"/>
                <a:gd name="T38" fmla="*/ 135 w 136"/>
                <a:gd name="T39" fmla="*/ 106 h 118"/>
                <a:gd name="T40" fmla="*/ 133 w 136"/>
                <a:gd name="T41" fmla="*/ 109 h 118"/>
                <a:gd name="T42" fmla="*/ 128 w 136"/>
                <a:gd name="T43" fmla="*/ 113 h 118"/>
                <a:gd name="T44" fmla="*/ 119 w 136"/>
                <a:gd name="T45" fmla="*/ 115 h 118"/>
                <a:gd name="T46" fmla="*/ 111 w 136"/>
                <a:gd name="T47" fmla="*/ 115 h 118"/>
                <a:gd name="T48" fmla="*/ 105 w 136"/>
                <a:gd name="T49" fmla="*/ 115 h 118"/>
                <a:gd name="T50" fmla="*/ 101 w 136"/>
                <a:gd name="T51" fmla="*/ 114 h 118"/>
                <a:gd name="T52" fmla="*/ 98 w 136"/>
                <a:gd name="T53" fmla="*/ 114 h 118"/>
                <a:gd name="T54" fmla="*/ 96 w 136"/>
                <a:gd name="T55" fmla="*/ 115 h 118"/>
                <a:gd name="T56" fmla="*/ 87 w 136"/>
                <a:gd name="T57" fmla="*/ 116 h 118"/>
                <a:gd name="T58" fmla="*/ 67 w 136"/>
                <a:gd name="T59" fmla="*/ 117 h 118"/>
                <a:gd name="T60" fmla="*/ 46 w 136"/>
                <a:gd name="T61" fmla="*/ 115 h 118"/>
                <a:gd name="T62" fmla="*/ 34 w 136"/>
                <a:gd name="T63" fmla="*/ 112 h 118"/>
                <a:gd name="T64" fmla="*/ 29 w 136"/>
                <a:gd name="T65" fmla="*/ 106 h 118"/>
                <a:gd name="T66" fmla="*/ 28 w 136"/>
                <a:gd name="T67" fmla="*/ 100 h 118"/>
                <a:gd name="T68" fmla="*/ 27 w 136"/>
                <a:gd name="T69" fmla="*/ 92 h 118"/>
                <a:gd name="T70" fmla="*/ 25 w 136"/>
                <a:gd name="T71" fmla="*/ 80 h 118"/>
                <a:gd name="T72" fmla="*/ 18 w 136"/>
                <a:gd name="T73" fmla="*/ 62 h 118"/>
                <a:gd name="T74" fmla="*/ 10 w 136"/>
                <a:gd name="T75" fmla="*/ 41 h 118"/>
                <a:gd name="T76" fmla="*/ 3 w 136"/>
                <a:gd name="T77" fmla="*/ 22 h 118"/>
                <a:gd name="T78" fmla="*/ 0 w 136"/>
                <a:gd name="T79" fmla="*/ 10 h 118"/>
                <a:gd name="T80" fmla="*/ 3 w 136"/>
                <a:gd name="T81" fmla="*/ 6 h 118"/>
                <a:gd name="T82" fmla="*/ 6 w 136"/>
                <a:gd name="T83" fmla="*/ 3 h 118"/>
                <a:gd name="T84" fmla="*/ 9 w 136"/>
                <a:gd name="T85" fmla="*/ 2 h 118"/>
                <a:gd name="T86" fmla="*/ 12 w 136"/>
                <a:gd name="T8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18">
                  <a:moveTo>
                    <a:pt x="27" y="11"/>
                  </a:moveTo>
                  <a:lnTo>
                    <a:pt x="28" y="13"/>
                  </a:lnTo>
                  <a:lnTo>
                    <a:pt x="28" y="16"/>
                  </a:lnTo>
                  <a:lnTo>
                    <a:pt x="29" y="21"/>
                  </a:lnTo>
                  <a:lnTo>
                    <a:pt x="31" y="26"/>
                  </a:lnTo>
                  <a:lnTo>
                    <a:pt x="33" y="32"/>
                  </a:lnTo>
                  <a:lnTo>
                    <a:pt x="35" y="39"/>
                  </a:lnTo>
                  <a:lnTo>
                    <a:pt x="36" y="44"/>
                  </a:lnTo>
                  <a:lnTo>
                    <a:pt x="37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7"/>
                  </a:lnTo>
                  <a:lnTo>
                    <a:pt x="43" y="73"/>
                  </a:lnTo>
                  <a:lnTo>
                    <a:pt x="46" y="80"/>
                  </a:lnTo>
                  <a:lnTo>
                    <a:pt x="49" y="85"/>
                  </a:lnTo>
                  <a:lnTo>
                    <a:pt x="51" y="89"/>
                  </a:lnTo>
                  <a:lnTo>
                    <a:pt x="53" y="91"/>
                  </a:lnTo>
                  <a:lnTo>
                    <a:pt x="56" y="92"/>
                  </a:lnTo>
                  <a:lnTo>
                    <a:pt x="62" y="93"/>
                  </a:lnTo>
                  <a:lnTo>
                    <a:pt x="69" y="94"/>
                  </a:lnTo>
                  <a:lnTo>
                    <a:pt x="77" y="95"/>
                  </a:lnTo>
                  <a:lnTo>
                    <a:pt x="85" y="96"/>
                  </a:lnTo>
                  <a:lnTo>
                    <a:pt x="92" y="97"/>
                  </a:lnTo>
                  <a:lnTo>
                    <a:pt x="96" y="98"/>
                  </a:lnTo>
                  <a:lnTo>
                    <a:pt x="98" y="98"/>
                  </a:lnTo>
                  <a:lnTo>
                    <a:pt x="100" y="97"/>
                  </a:lnTo>
                  <a:lnTo>
                    <a:pt x="102" y="97"/>
                  </a:lnTo>
                  <a:lnTo>
                    <a:pt x="104" y="96"/>
                  </a:lnTo>
                  <a:lnTo>
                    <a:pt x="107" y="95"/>
                  </a:lnTo>
                  <a:lnTo>
                    <a:pt x="109" y="94"/>
                  </a:lnTo>
                  <a:lnTo>
                    <a:pt x="111" y="94"/>
                  </a:lnTo>
                  <a:lnTo>
                    <a:pt x="114" y="94"/>
                  </a:lnTo>
                  <a:lnTo>
                    <a:pt x="116" y="95"/>
                  </a:lnTo>
                  <a:lnTo>
                    <a:pt x="119" y="96"/>
                  </a:lnTo>
                  <a:lnTo>
                    <a:pt x="122" y="97"/>
                  </a:lnTo>
                  <a:lnTo>
                    <a:pt x="125" y="99"/>
                  </a:lnTo>
                  <a:lnTo>
                    <a:pt x="129" y="100"/>
                  </a:lnTo>
                  <a:lnTo>
                    <a:pt x="131" y="102"/>
                  </a:lnTo>
                  <a:lnTo>
                    <a:pt x="133" y="104"/>
                  </a:lnTo>
                  <a:lnTo>
                    <a:pt x="135" y="106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131" y="111"/>
                  </a:lnTo>
                  <a:lnTo>
                    <a:pt x="128" y="113"/>
                  </a:lnTo>
                  <a:lnTo>
                    <a:pt x="124" y="114"/>
                  </a:lnTo>
                  <a:lnTo>
                    <a:pt x="119" y="115"/>
                  </a:lnTo>
                  <a:lnTo>
                    <a:pt x="116" y="115"/>
                  </a:lnTo>
                  <a:lnTo>
                    <a:pt x="111" y="115"/>
                  </a:lnTo>
                  <a:lnTo>
                    <a:pt x="108" y="115"/>
                  </a:lnTo>
                  <a:lnTo>
                    <a:pt x="105" y="115"/>
                  </a:lnTo>
                  <a:lnTo>
                    <a:pt x="103" y="114"/>
                  </a:lnTo>
                  <a:lnTo>
                    <a:pt x="101" y="114"/>
                  </a:lnTo>
                  <a:lnTo>
                    <a:pt x="99" y="114"/>
                  </a:lnTo>
                  <a:lnTo>
                    <a:pt x="98" y="114"/>
                  </a:lnTo>
                  <a:lnTo>
                    <a:pt x="97" y="114"/>
                  </a:lnTo>
                  <a:lnTo>
                    <a:pt x="96" y="115"/>
                  </a:lnTo>
                  <a:lnTo>
                    <a:pt x="94" y="116"/>
                  </a:lnTo>
                  <a:lnTo>
                    <a:pt x="87" y="116"/>
                  </a:lnTo>
                  <a:lnTo>
                    <a:pt x="77" y="117"/>
                  </a:lnTo>
                  <a:lnTo>
                    <a:pt x="67" y="117"/>
                  </a:lnTo>
                  <a:lnTo>
                    <a:pt x="56" y="116"/>
                  </a:lnTo>
                  <a:lnTo>
                    <a:pt x="46" y="115"/>
                  </a:lnTo>
                  <a:lnTo>
                    <a:pt x="39" y="114"/>
                  </a:lnTo>
                  <a:lnTo>
                    <a:pt x="34" y="112"/>
                  </a:lnTo>
                  <a:lnTo>
                    <a:pt x="31" y="109"/>
                  </a:lnTo>
                  <a:lnTo>
                    <a:pt x="29" y="106"/>
                  </a:lnTo>
                  <a:lnTo>
                    <a:pt x="28" y="103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27" y="92"/>
                  </a:lnTo>
                  <a:lnTo>
                    <a:pt x="26" y="86"/>
                  </a:lnTo>
                  <a:lnTo>
                    <a:pt x="25" y="80"/>
                  </a:lnTo>
                  <a:lnTo>
                    <a:pt x="22" y="72"/>
                  </a:lnTo>
                  <a:lnTo>
                    <a:pt x="18" y="62"/>
                  </a:lnTo>
                  <a:lnTo>
                    <a:pt x="14" y="52"/>
                  </a:lnTo>
                  <a:lnTo>
                    <a:pt x="10" y="41"/>
                  </a:lnTo>
                  <a:lnTo>
                    <a:pt x="6" y="31"/>
                  </a:lnTo>
                  <a:lnTo>
                    <a:pt x="3" y="22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27" y="1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30" name="Freeform 58"/>
            <p:cNvSpPr>
              <a:spLocks/>
            </p:cNvSpPr>
            <p:nvPr/>
          </p:nvSpPr>
          <p:spPr bwMode="auto">
            <a:xfrm>
              <a:off x="482" y="1376"/>
              <a:ext cx="207" cy="153"/>
            </a:xfrm>
            <a:custGeom>
              <a:avLst/>
              <a:gdLst>
                <a:gd name="T0" fmla="*/ 38 w 207"/>
                <a:gd name="T1" fmla="*/ 14 h 153"/>
                <a:gd name="T2" fmla="*/ 43 w 207"/>
                <a:gd name="T3" fmla="*/ 26 h 153"/>
                <a:gd name="T4" fmla="*/ 52 w 207"/>
                <a:gd name="T5" fmla="*/ 43 h 153"/>
                <a:gd name="T6" fmla="*/ 58 w 207"/>
                <a:gd name="T7" fmla="*/ 60 h 153"/>
                <a:gd name="T8" fmla="*/ 63 w 207"/>
                <a:gd name="T9" fmla="*/ 73 h 153"/>
                <a:gd name="T10" fmla="*/ 67 w 207"/>
                <a:gd name="T11" fmla="*/ 86 h 153"/>
                <a:gd name="T12" fmla="*/ 73 w 207"/>
                <a:gd name="T13" fmla="*/ 99 h 153"/>
                <a:gd name="T14" fmla="*/ 78 w 207"/>
                <a:gd name="T15" fmla="*/ 107 h 153"/>
                <a:gd name="T16" fmla="*/ 86 w 207"/>
                <a:gd name="T17" fmla="*/ 109 h 153"/>
                <a:gd name="T18" fmla="*/ 109 w 207"/>
                <a:gd name="T19" fmla="*/ 112 h 153"/>
                <a:gd name="T20" fmla="*/ 140 w 207"/>
                <a:gd name="T21" fmla="*/ 116 h 153"/>
                <a:gd name="T22" fmla="*/ 161 w 207"/>
                <a:gd name="T23" fmla="*/ 118 h 153"/>
                <a:gd name="T24" fmla="*/ 166 w 207"/>
                <a:gd name="T25" fmla="*/ 118 h 153"/>
                <a:gd name="T26" fmla="*/ 169 w 207"/>
                <a:gd name="T27" fmla="*/ 116 h 153"/>
                <a:gd name="T28" fmla="*/ 174 w 207"/>
                <a:gd name="T29" fmla="*/ 115 h 153"/>
                <a:gd name="T30" fmla="*/ 179 w 207"/>
                <a:gd name="T31" fmla="*/ 116 h 153"/>
                <a:gd name="T32" fmla="*/ 186 w 207"/>
                <a:gd name="T33" fmla="*/ 118 h 153"/>
                <a:gd name="T34" fmla="*/ 194 w 207"/>
                <a:gd name="T35" fmla="*/ 121 h 153"/>
                <a:gd name="T36" fmla="*/ 201 w 207"/>
                <a:gd name="T37" fmla="*/ 125 h 153"/>
                <a:gd name="T38" fmla="*/ 205 w 207"/>
                <a:gd name="T39" fmla="*/ 130 h 153"/>
                <a:gd name="T40" fmla="*/ 204 w 207"/>
                <a:gd name="T41" fmla="*/ 134 h 153"/>
                <a:gd name="T42" fmla="*/ 199 w 207"/>
                <a:gd name="T43" fmla="*/ 138 h 153"/>
                <a:gd name="T44" fmla="*/ 190 w 207"/>
                <a:gd name="T45" fmla="*/ 139 h 153"/>
                <a:gd name="T46" fmla="*/ 179 w 207"/>
                <a:gd name="T47" fmla="*/ 139 h 153"/>
                <a:gd name="T48" fmla="*/ 171 w 207"/>
                <a:gd name="T49" fmla="*/ 138 h 153"/>
                <a:gd name="T50" fmla="*/ 166 w 207"/>
                <a:gd name="T51" fmla="*/ 136 h 153"/>
                <a:gd name="T52" fmla="*/ 162 w 207"/>
                <a:gd name="T53" fmla="*/ 136 h 153"/>
                <a:gd name="T54" fmla="*/ 160 w 207"/>
                <a:gd name="T55" fmla="*/ 137 h 153"/>
                <a:gd name="T56" fmla="*/ 148 w 207"/>
                <a:gd name="T57" fmla="*/ 141 h 153"/>
                <a:gd name="T58" fmla="*/ 124 w 207"/>
                <a:gd name="T59" fmla="*/ 147 h 153"/>
                <a:gd name="T60" fmla="*/ 99 w 207"/>
                <a:gd name="T61" fmla="*/ 152 h 153"/>
                <a:gd name="T62" fmla="*/ 83 w 207"/>
                <a:gd name="T63" fmla="*/ 151 h 153"/>
                <a:gd name="T64" fmla="*/ 72 w 207"/>
                <a:gd name="T65" fmla="*/ 143 h 153"/>
                <a:gd name="T66" fmla="*/ 58 w 207"/>
                <a:gd name="T67" fmla="*/ 131 h 153"/>
                <a:gd name="T68" fmla="*/ 43 w 207"/>
                <a:gd name="T69" fmla="*/ 116 h 153"/>
                <a:gd name="T70" fmla="*/ 32 w 207"/>
                <a:gd name="T71" fmla="*/ 99 h 153"/>
                <a:gd name="T72" fmla="*/ 22 w 207"/>
                <a:gd name="T73" fmla="*/ 78 h 153"/>
                <a:gd name="T74" fmla="*/ 12 w 207"/>
                <a:gd name="T75" fmla="*/ 53 h 153"/>
                <a:gd name="T76" fmla="*/ 4 w 207"/>
                <a:gd name="T77" fmla="*/ 31 h 153"/>
                <a:gd name="T78" fmla="*/ 0 w 207"/>
                <a:gd name="T79" fmla="*/ 17 h 153"/>
                <a:gd name="T80" fmla="*/ 1 w 207"/>
                <a:gd name="T81" fmla="*/ 10 h 153"/>
                <a:gd name="T82" fmla="*/ 4 w 207"/>
                <a:gd name="T83" fmla="*/ 6 h 153"/>
                <a:gd name="T84" fmla="*/ 7 w 207"/>
                <a:gd name="T85" fmla="*/ 3 h 153"/>
                <a:gd name="T86" fmla="*/ 12 w 207"/>
                <a:gd name="T8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153">
                  <a:moveTo>
                    <a:pt x="37" y="13"/>
                  </a:moveTo>
                  <a:lnTo>
                    <a:pt x="38" y="14"/>
                  </a:lnTo>
                  <a:lnTo>
                    <a:pt x="40" y="19"/>
                  </a:lnTo>
                  <a:lnTo>
                    <a:pt x="43" y="26"/>
                  </a:lnTo>
                  <a:lnTo>
                    <a:pt x="47" y="34"/>
                  </a:lnTo>
                  <a:lnTo>
                    <a:pt x="52" y="43"/>
                  </a:lnTo>
                  <a:lnTo>
                    <a:pt x="55" y="52"/>
                  </a:lnTo>
                  <a:lnTo>
                    <a:pt x="58" y="60"/>
                  </a:lnTo>
                  <a:lnTo>
                    <a:pt x="61" y="67"/>
                  </a:lnTo>
                  <a:lnTo>
                    <a:pt x="63" y="73"/>
                  </a:lnTo>
                  <a:lnTo>
                    <a:pt x="64" y="79"/>
                  </a:lnTo>
                  <a:lnTo>
                    <a:pt x="67" y="86"/>
                  </a:lnTo>
                  <a:lnTo>
                    <a:pt x="70" y="93"/>
                  </a:lnTo>
                  <a:lnTo>
                    <a:pt x="73" y="99"/>
                  </a:lnTo>
                  <a:lnTo>
                    <a:pt x="75" y="104"/>
                  </a:lnTo>
                  <a:lnTo>
                    <a:pt x="78" y="107"/>
                  </a:lnTo>
                  <a:lnTo>
                    <a:pt x="81" y="109"/>
                  </a:lnTo>
                  <a:lnTo>
                    <a:pt x="86" y="109"/>
                  </a:lnTo>
                  <a:lnTo>
                    <a:pt x="97" y="111"/>
                  </a:lnTo>
                  <a:lnTo>
                    <a:pt x="109" y="112"/>
                  </a:lnTo>
                  <a:lnTo>
                    <a:pt x="125" y="114"/>
                  </a:lnTo>
                  <a:lnTo>
                    <a:pt x="140" y="116"/>
                  </a:lnTo>
                  <a:lnTo>
                    <a:pt x="153" y="117"/>
                  </a:lnTo>
                  <a:lnTo>
                    <a:pt x="161" y="118"/>
                  </a:lnTo>
                  <a:lnTo>
                    <a:pt x="165" y="118"/>
                  </a:lnTo>
                  <a:lnTo>
                    <a:pt x="166" y="118"/>
                  </a:lnTo>
                  <a:lnTo>
                    <a:pt x="167" y="117"/>
                  </a:lnTo>
                  <a:lnTo>
                    <a:pt x="169" y="116"/>
                  </a:lnTo>
                  <a:lnTo>
                    <a:pt x="172" y="116"/>
                  </a:lnTo>
                  <a:lnTo>
                    <a:pt x="174" y="115"/>
                  </a:lnTo>
                  <a:lnTo>
                    <a:pt x="177" y="115"/>
                  </a:lnTo>
                  <a:lnTo>
                    <a:pt x="179" y="116"/>
                  </a:lnTo>
                  <a:lnTo>
                    <a:pt x="182" y="117"/>
                  </a:lnTo>
                  <a:lnTo>
                    <a:pt x="186" y="118"/>
                  </a:lnTo>
                  <a:lnTo>
                    <a:pt x="190" y="119"/>
                  </a:lnTo>
                  <a:lnTo>
                    <a:pt x="194" y="121"/>
                  </a:lnTo>
                  <a:lnTo>
                    <a:pt x="198" y="123"/>
                  </a:lnTo>
                  <a:lnTo>
                    <a:pt x="201" y="125"/>
                  </a:lnTo>
                  <a:lnTo>
                    <a:pt x="204" y="128"/>
                  </a:lnTo>
                  <a:lnTo>
                    <a:pt x="205" y="130"/>
                  </a:lnTo>
                  <a:lnTo>
                    <a:pt x="206" y="132"/>
                  </a:lnTo>
                  <a:lnTo>
                    <a:pt x="204" y="134"/>
                  </a:lnTo>
                  <a:lnTo>
                    <a:pt x="202" y="136"/>
                  </a:lnTo>
                  <a:lnTo>
                    <a:pt x="199" y="138"/>
                  </a:lnTo>
                  <a:lnTo>
                    <a:pt x="195" y="139"/>
                  </a:lnTo>
                  <a:lnTo>
                    <a:pt x="190" y="139"/>
                  </a:lnTo>
                  <a:lnTo>
                    <a:pt x="185" y="140"/>
                  </a:lnTo>
                  <a:lnTo>
                    <a:pt x="179" y="139"/>
                  </a:lnTo>
                  <a:lnTo>
                    <a:pt x="175" y="138"/>
                  </a:lnTo>
                  <a:lnTo>
                    <a:pt x="171" y="138"/>
                  </a:lnTo>
                  <a:lnTo>
                    <a:pt x="168" y="137"/>
                  </a:lnTo>
                  <a:lnTo>
                    <a:pt x="166" y="136"/>
                  </a:lnTo>
                  <a:lnTo>
                    <a:pt x="164" y="136"/>
                  </a:lnTo>
                  <a:lnTo>
                    <a:pt x="162" y="136"/>
                  </a:lnTo>
                  <a:lnTo>
                    <a:pt x="161" y="136"/>
                  </a:lnTo>
                  <a:lnTo>
                    <a:pt x="160" y="137"/>
                  </a:lnTo>
                  <a:lnTo>
                    <a:pt x="155" y="139"/>
                  </a:lnTo>
                  <a:lnTo>
                    <a:pt x="148" y="141"/>
                  </a:lnTo>
                  <a:lnTo>
                    <a:pt x="137" y="144"/>
                  </a:lnTo>
                  <a:lnTo>
                    <a:pt x="124" y="147"/>
                  </a:lnTo>
                  <a:lnTo>
                    <a:pt x="111" y="150"/>
                  </a:lnTo>
                  <a:lnTo>
                    <a:pt x="99" y="152"/>
                  </a:lnTo>
                  <a:lnTo>
                    <a:pt x="89" y="152"/>
                  </a:lnTo>
                  <a:lnTo>
                    <a:pt x="83" y="151"/>
                  </a:lnTo>
                  <a:lnTo>
                    <a:pt x="78" y="148"/>
                  </a:lnTo>
                  <a:lnTo>
                    <a:pt x="72" y="143"/>
                  </a:lnTo>
                  <a:lnTo>
                    <a:pt x="65" y="138"/>
                  </a:lnTo>
                  <a:lnTo>
                    <a:pt x="58" y="131"/>
                  </a:lnTo>
                  <a:lnTo>
                    <a:pt x="51" y="124"/>
                  </a:lnTo>
                  <a:lnTo>
                    <a:pt x="43" y="116"/>
                  </a:lnTo>
                  <a:lnTo>
                    <a:pt x="38" y="107"/>
                  </a:lnTo>
                  <a:lnTo>
                    <a:pt x="32" y="99"/>
                  </a:lnTo>
                  <a:lnTo>
                    <a:pt x="28" y="89"/>
                  </a:lnTo>
                  <a:lnTo>
                    <a:pt x="22" y="78"/>
                  </a:lnTo>
                  <a:lnTo>
                    <a:pt x="17" y="66"/>
                  </a:lnTo>
                  <a:lnTo>
                    <a:pt x="12" y="53"/>
                  </a:lnTo>
                  <a:lnTo>
                    <a:pt x="7" y="42"/>
                  </a:lnTo>
                  <a:lnTo>
                    <a:pt x="4" y="31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37" y="13"/>
                  </a:lnTo>
                </a:path>
              </a:pathLst>
            </a:custGeom>
            <a:solidFill>
              <a:srgbClr val="A4E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31" name="Freeform 59"/>
            <p:cNvSpPr>
              <a:spLocks/>
            </p:cNvSpPr>
            <p:nvPr/>
          </p:nvSpPr>
          <p:spPr bwMode="auto">
            <a:xfrm>
              <a:off x="568" y="1377"/>
              <a:ext cx="139" cy="111"/>
            </a:xfrm>
            <a:custGeom>
              <a:avLst/>
              <a:gdLst>
                <a:gd name="T0" fmla="*/ 30 w 139"/>
                <a:gd name="T1" fmla="*/ 9 h 111"/>
                <a:gd name="T2" fmla="*/ 33 w 139"/>
                <a:gd name="T3" fmla="*/ 16 h 111"/>
                <a:gd name="T4" fmla="*/ 37 w 139"/>
                <a:gd name="T5" fmla="*/ 27 h 111"/>
                <a:gd name="T6" fmla="*/ 40 w 139"/>
                <a:gd name="T7" fmla="*/ 38 h 111"/>
                <a:gd name="T8" fmla="*/ 41 w 139"/>
                <a:gd name="T9" fmla="*/ 48 h 111"/>
                <a:gd name="T10" fmla="*/ 44 w 139"/>
                <a:gd name="T11" fmla="*/ 60 h 111"/>
                <a:gd name="T12" fmla="*/ 50 w 139"/>
                <a:gd name="T13" fmla="*/ 73 h 111"/>
                <a:gd name="T14" fmla="*/ 54 w 139"/>
                <a:gd name="T15" fmla="*/ 82 h 111"/>
                <a:gd name="T16" fmla="*/ 60 w 139"/>
                <a:gd name="T17" fmla="*/ 85 h 111"/>
                <a:gd name="T18" fmla="*/ 73 w 139"/>
                <a:gd name="T19" fmla="*/ 87 h 111"/>
                <a:gd name="T20" fmla="*/ 88 w 139"/>
                <a:gd name="T21" fmla="*/ 90 h 111"/>
                <a:gd name="T22" fmla="*/ 99 w 139"/>
                <a:gd name="T23" fmla="*/ 91 h 111"/>
                <a:gd name="T24" fmla="*/ 102 w 139"/>
                <a:gd name="T25" fmla="*/ 91 h 111"/>
                <a:gd name="T26" fmla="*/ 105 w 139"/>
                <a:gd name="T27" fmla="*/ 90 h 111"/>
                <a:gd name="T28" fmla="*/ 110 w 139"/>
                <a:gd name="T29" fmla="*/ 88 h 111"/>
                <a:gd name="T30" fmla="*/ 115 w 139"/>
                <a:gd name="T31" fmla="*/ 87 h 111"/>
                <a:gd name="T32" fmla="*/ 120 w 139"/>
                <a:gd name="T33" fmla="*/ 88 h 111"/>
                <a:gd name="T34" fmla="*/ 125 w 139"/>
                <a:gd name="T35" fmla="*/ 90 h 111"/>
                <a:gd name="T36" fmla="*/ 132 w 139"/>
                <a:gd name="T37" fmla="*/ 94 h 111"/>
                <a:gd name="T38" fmla="*/ 137 w 139"/>
                <a:gd name="T39" fmla="*/ 98 h 111"/>
                <a:gd name="T40" fmla="*/ 138 w 139"/>
                <a:gd name="T41" fmla="*/ 101 h 111"/>
                <a:gd name="T42" fmla="*/ 134 w 139"/>
                <a:gd name="T43" fmla="*/ 104 h 111"/>
                <a:gd name="T44" fmla="*/ 127 w 139"/>
                <a:gd name="T45" fmla="*/ 107 h 111"/>
                <a:gd name="T46" fmla="*/ 119 w 139"/>
                <a:gd name="T47" fmla="*/ 109 h 111"/>
                <a:gd name="T48" fmla="*/ 111 w 139"/>
                <a:gd name="T49" fmla="*/ 108 h 111"/>
                <a:gd name="T50" fmla="*/ 106 w 139"/>
                <a:gd name="T51" fmla="*/ 108 h 111"/>
                <a:gd name="T52" fmla="*/ 103 w 139"/>
                <a:gd name="T53" fmla="*/ 107 h 111"/>
                <a:gd name="T54" fmla="*/ 101 w 139"/>
                <a:gd name="T55" fmla="*/ 108 h 111"/>
                <a:gd name="T56" fmla="*/ 97 w 139"/>
                <a:gd name="T57" fmla="*/ 109 h 111"/>
                <a:gd name="T58" fmla="*/ 81 w 139"/>
                <a:gd name="T59" fmla="*/ 110 h 111"/>
                <a:gd name="T60" fmla="*/ 60 w 139"/>
                <a:gd name="T61" fmla="*/ 110 h 111"/>
                <a:gd name="T62" fmla="*/ 41 w 139"/>
                <a:gd name="T63" fmla="*/ 107 h 111"/>
                <a:gd name="T64" fmla="*/ 34 w 139"/>
                <a:gd name="T65" fmla="*/ 102 h 111"/>
                <a:gd name="T66" fmla="*/ 26 w 139"/>
                <a:gd name="T67" fmla="*/ 93 h 111"/>
                <a:gd name="T68" fmla="*/ 16 w 139"/>
                <a:gd name="T69" fmla="*/ 82 h 111"/>
                <a:gd name="T70" fmla="*/ 8 w 139"/>
                <a:gd name="T71" fmla="*/ 68 h 111"/>
                <a:gd name="T72" fmla="*/ 5 w 139"/>
                <a:gd name="T73" fmla="*/ 54 h 111"/>
                <a:gd name="T74" fmla="*/ 2 w 139"/>
                <a:gd name="T75" fmla="*/ 37 h 111"/>
                <a:gd name="T76" fmla="*/ 0 w 139"/>
                <a:gd name="T77" fmla="*/ 20 h 111"/>
                <a:gd name="T78" fmla="*/ 0 w 139"/>
                <a:gd name="T79" fmla="*/ 7 h 111"/>
                <a:gd name="T80" fmla="*/ 1 w 139"/>
                <a:gd name="T81" fmla="*/ 1 h 111"/>
                <a:gd name="T82" fmla="*/ 4 w 139"/>
                <a:gd name="T83" fmla="*/ 0 h 111"/>
                <a:gd name="T84" fmla="*/ 6 w 139"/>
                <a:gd name="T85" fmla="*/ 2 h 111"/>
                <a:gd name="T86" fmla="*/ 9 w 139"/>
                <a:gd name="T87" fmla="*/ 3 h 111"/>
                <a:gd name="T88" fmla="*/ 29 w 139"/>
                <a:gd name="T8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11">
                  <a:moveTo>
                    <a:pt x="29" y="7"/>
                  </a:moveTo>
                  <a:lnTo>
                    <a:pt x="30" y="9"/>
                  </a:lnTo>
                  <a:lnTo>
                    <a:pt x="31" y="11"/>
                  </a:lnTo>
                  <a:lnTo>
                    <a:pt x="33" y="16"/>
                  </a:lnTo>
                  <a:lnTo>
                    <a:pt x="35" y="21"/>
                  </a:lnTo>
                  <a:lnTo>
                    <a:pt x="37" y="27"/>
                  </a:lnTo>
                  <a:lnTo>
                    <a:pt x="39" y="33"/>
                  </a:lnTo>
                  <a:lnTo>
                    <a:pt x="40" y="38"/>
                  </a:lnTo>
                  <a:lnTo>
                    <a:pt x="41" y="43"/>
                  </a:lnTo>
                  <a:lnTo>
                    <a:pt x="41" y="48"/>
                  </a:lnTo>
                  <a:lnTo>
                    <a:pt x="42" y="53"/>
                  </a:lnTo>
                  <a:lnTo>
                    <a:pt x="44" y="60"/>
                  </a:lnTo>
                  <a:lnTo>
                    <a:pt x="47" y="67"/>
                  </a:lnTo>
                  <a:lnTo>
                    <a:pt x="50" y="73"/>
                  </a:lnTo>
                  <a:lnTo>
                    <a:pt x="52" y="78"/>
                  </a:lnTo>
                  <a:lnTo>
                    <a:pt x="54" y="82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5" y="86"/>
                  </a:lnTo>
                  <a:lnTo>
                    <a:pt x="73" y="87"/>
                  </a:lnTo>
                  <a:lnTo>
                    <a:pt x="81" y="89"/>
                  </a:lnTo>
                  <a:lnTo>
                    <a:pt x="88" y="90"/>
                  </a:lnTo>
                  <a:lnTo>
                    <a:pt x="95" y="91"/>
                  </a:lnTo>
                  <a:lnTo>
                    <a:pt x="99" y="91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5" y="90"/>
                  </a:lnTo>
                  <a:lnTo>
                    <a:pt x="108" y="89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5" y="87"/>
                  </a:lnTo>
                  <a:lnTo>
                    <a:pt x="117" y="88"/>
                  </a:lnTo>
                  <a:lnTo>
                    <a:pt x="120" y="88"/>
                  </a:lnTo>
                  <a:lnTo>
                    <a:pt x="122" y="89"/>
                  </a:lnTo>
                  <a:lnTo>
                    <a:pt x="125" y="90"/>
                  </a:lnTo>
                  <a:lnTo>
                    <a:pt x="129" y="92"/>
                  </a:lnTo>
                  <a:lnTo>
                    <a:pt x="132" y="94"/>
                  </a:lnTo>
                  <a:lnTo>
                    <a:pt x="134" y="96"/>
                  </a:lnTo>
                  <a:lnTo>
                    <a:pt x="137" y="98"/>
                  </a:lnTo>
                  <a:lnTo>
                    <a:pt x="138" y="100"/>
                  </a:lnTo>
                  <a:lnTo>
                    <a:pt x="138" y="101"/>
                  </a:lnTo>
                  <a:lnTo>
                    <a:pt x="137" y="103"/>
                  </a:lnTo>
                  <a:lnTo>
                    <a:pt x="134" y="104"/>
                  </a:lnTo>
                  <a:lnTo>
                    <a:pt x="132" y="106"/>
                  </a:lnTo>
                  <a:lnTo>
                    <a:pt x="127" y="107"/>
                  </a:lnTo>
                  <a:lnTo>
                    <a:pt x="123" y="108"/>
                  </a:lnTo>
                  <a:lnTo>
                    <a:pt x="119" y="109"/>
                  </a:lnTo>
                  <a:lnTo>
                    <a:pt x="115" y="109"/>
                  </a:lnTo>
                  <a:lnTo>
                    <a:pt x="111" y="108"/>
                  </a:lnTo>
                  <a:lnTo>
                    <a:pt x="109" y="108"/>
                  </a:lnTo>
                  <a:lnTo>
                    <a:pt x="106" y="108"/>
                  </a:lnTo>
                  <a:lnTo>
                    <a:pt x="104" y="108"/>
                  </a:lnTo>
                  <a:lnTo>
                    <a:pt x="103" y="107"/>
                  </a:lnTo>
                  <a:lnTo>
                    <a:pt x="102" y="108"/>
                  </a:lnTo>
                  <a:lnTo>
                    <a:pt x="101" y="108"/>
                  </a:lnTo>
                  <a:lnTo>
                    <a:pt x="100" y="108"/>
                  </a:lnTo>
                  <a:lnTo>
                    <a:pt x="97" y="109"/>
                  </a:lnTo>
                  <a:lnTo>
                    <a:pt x="90" y="110"/>
                  </a:lnTo>
                  <a:lnTo>
                    <a:pt x="81" y="110"/>
                  </a:lnTo>
                  <a:lnTo>
                    <a:pt x="71" y="110"/>
                  </a:lnTo>
                  <a:lnTo>
                    <a:pt x="60" y="110"/>
                  </a:lnTo>
                  <a:lnTo>
                    <a:pt x="50" y="109"/>
                  </a:lnTo>
                  <a:lnTo>
                    <a:pt x="41" y="107"/>
                  </a:lnTo>
                  <a:lnTo>
                    <a:pt x="37" y="105"/>
                  </a:lnTo>
                  <a:lnTo>
                    <a:pt x="34" y="102"/>
                  </a:lnTo>
                  <a:lnTo>
                    <a:pt x="29" y="98"/>
                  </a:lnTo>
                  <a:lnTo>
                    <a:pt x="26" y="93"/>
                  </a:lnTo>
                  <a:lnTo>
                    <a:pt x="20" y="88"/>
                  </a:lnTo>
                  <a:lnTo>
                    <a:pt x="16" y="82"/>
                  </a:lnTo>
                  <a:lnTo>
                    <a:pt x="12" y="75"/>
                  </a:lnTo>
                  <a:lnTo>
                    <a:pt x="8" y="68"/>
                  </a:lnTo>
                  <a:lnTo>
                    <a:pt x="6" y="61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2" y="37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2"/>
                  </a:lnTo>
                  <a:lnTo>
                    <a:pt x="29" y="7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32" name="Freeform 60"/>
            <p:cNvSpPr>
              <a:spLocks/>
            </p:cNvSpPr>
            <p:nvPr/>
          </p:nvSpPr>
          <p:spPr bwMode="auto">
            <a:xfrm>
              <a:off x="565" y="1373"/>
              <a:ext cx="140" cy="117"/>
            </a:xfrm>
            <a:custGeom>
              <a:avLst/>
              <a:gdLst>
                <a:gd name="T0" fmla="*/ 31 w 140"/>
                <a:gd name="T1" fmla="*/ 12 h 117"/>
                <a:gd name="T2" fmla="*/ 34 w 140"/>
                <a:gd name="T3" fmla="*/ 20 h 117"/>
                <a:gd name="T4" fmla="*/ 38 w 140"/>
                <a:gd name="T5" fmla="*/ 32 h 117"/>
                <a:gd name="T6" fmla="*/ 41 w 140"/>
                <a:gd name="T7" fmla="*/ 44 h 117"/>
                <a:gd name="T8" fmla="*/ 41 w 140"/>
                <a:gd name="T9" fmla="*/ 54 h 117"/>
                <a:gd name="T10" fmla="*/ 45 w 140"/>
                <a:gd name="T11" fmla="*/ 66 h 117"/>
                <a:gd name="T12" fmla="*/ 50 w 140"/>
                <a:gd name="T13" fmla="*/ 80 h 117"/>
                <a:gd name="T14" fmla="*/ 55 w 140"/>
                <a:gd name="T15" fmla="*/ 89 h 117"/>
                <a:gd name="T16" fmla="*/ 60 w 140"/>
                <a:gd name="T17" fmla="*/ 91 h 117"/>
                <a:gd name="T18" fmla="*/ 73 w 140"/>
                <a:gd name="T19" fmla="*/ 94 h 117"/>
                <a:gd name="T20" fmla="*/ 89 w 140"/>
                <a:gd name="T21" fmla="*/ 96 h 117"/>
                <a:gd name="T22" fmla="*/ 100 w 140"/>
                <a:gd name="T23" fmla="*/ 98 h 117"/>
                <a:gd name="T24" fmla="*/ 104 w 140"/>
                <a:gd name="T25" fmla="*/ 97 h 117"/>
                <a:gd name="T26" fmla="*/ 108 w 140"/>
                <a:gd name="T27" fmla="*/ 96 h 117"/>
                <a:gd name="T28" fmla="*/ 113 w 140"/>
                <a:gd name="T29" fmla="*/ 94 h 117"/>
                <a:gd name="T30" fmla="*/ 118 w 140"/>
                <a:gd name="T31" fmla="*/ 94 h 117"/>
                <a:gd name="T32" fmla="*/ 122 w 140"/>
                <a:gd name="T33" fmla="*/ 96 h 117"/>
                <a:gd name="T34" fmla="*/ 129 w 140"/>
                <a:gd name="T35" fmla="*/ 98 h 117"/>
                <a:gd name="T36" fmla="*/ 135 w 140"/>
                <a:gd name="T37" fmla="*/ 102 h 117"/>
                <a:gd name="T38" fmla="*/ 139 w 140"/>
                <a:gd name="T39" fmla="*/ 106 h 117"/>
                <a:gd name="T40" fmla="*/ 137 w 140"/>
                <a:gd name="T41" fmla="*/ 109 h 117"/>
                <a:gd name="T42" fmla="*/ 132 w 140"/>
                <a:gd name="T43" fmla="*/ 112 h 117"/>
                <a:gd name="T44" fmla="*/ 124 w 140"/>
                <a:gd name="T45" fmla="*/ 115 h 117"/>
                <a:gd name="T46" fmla="*/ 115 w 140"/>
                <a:gd name="T47" fmla="*/ 115 h 117"/>
                <a:gd name="T48" fmla="*/ 110 w 140"/>
                <a:gd name="T49" fmla="*/ 114 h 117"/>
                <a:gd name="T50" fmla="*/ 105 w 140"/>
                <a:gd name="T51" fmla="*/ 114 h 117"/>
                <a:gd name="T52" fmla="*/ 102 w 140"/>
                <a:gd name="T53" fmla="*/ 114 h 117"/>
                <a:gd name="T54" fmla="*/ 100 w 140"/>
                <a:gd name="T55" fmla="*/ 115 h 117"/>
                <a:gd name="T56" fmla="*/ 91 w 140"/>
                <a:gd name="T57" fmla="*/ 116 h 117"/>
                <a:gd name="T58" fmla="*/ 71 w 140"/>
                <a:gd name="T59" fmla="*/ 116 h 117"/>
                <a:gd name="T60" fmla="*/ 51 w 140"/>
                <a:gd name="T61" fmla="*/ 115 h 117"/>
                <a:gd name="T62" fmla="*/ 38 w 140"/>
                <a:gd name="T63" fmla="*/ 111 h 117"/>
                <a:gd name="T64" fmla="*/ 30 w 140"/>
                <a:gd name="T65" fmla="*/ 104 h 117"/>
                <a:gd name="T66" fmla="*/ 21 w 140"/>
                <a:gd name="T67" fmla="*/ 94 h 117"/>
                <a:gd name="T68" fmla="*/ 13 w 140"/>
                <a:gd name="T69" fmla="*/ 82 h 117"/>
                <a:gd name="T70" fmla="*/ 6 w 140"/>
                <a:gd name="T71" fmla="*/ 68 h 117"/>
                <a:gd name="T72" fmla="*/ 4 w 140"/>
                <a:gd name="T73" fmla="*/ 52 h 117"/>
                <a:gd name="T74" fmla="*/ 1 w 140"/>
                <a:gd name="T75" fmla="*/ 35 h 117"/>
                <a:gd name="T76" fmla="*/ 0 w 140"/>
                <a:gd name="T77" fmla="*/ 19 h 117"/>
                <a:gd name="T78" fmla="*/ 1 w 140"/>
                <a:gd name="T79" fmla="*/ 9 h 117"/>
                <a:gd name="T80" fmla="*/ 4 w 140"/>
                <a:gd name="T81" fmla="*/ 5 h 117"/>
                <a:gd name="T82" fmla="*/ 8 w 140"/>
                <a:gd name="T83" fmla="*/ 3 h 117"/>
                <a:gd name="T84" fmla="*/ 13 w 140"/>
                <a:gd name="T85" fmla="*/ 1 h 117"/>
                <a:gd name="T86" fmla="*/ 16 w 140"/>
                <a:gd name="T8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117">
                  <a:moveTo>
                    <a:pt x="30" y="11"/>
                  </a:moveTo>
                  <a:lnTo>
                    <a:pt x="31" y="12"/>
                  </a:lnTo>
                  <a:lnTo>
                    <a:pt x="32" y="16"/>
                  </a:lnTo>
                  <a:lnTo>
                    <a:pt x="34" y="20"/>
                  </a:lnTo>
                  <a:lnTo>
                    <a:pt x="36" y="26"/>
                  </a:lnTo>
                  <a:lnTo>
                    <a:pt x="38" y="32"/>
                  </a:lnTo>
                  <a:lnTo>
                    <a:pt x="39" y="39"/>
                  </a:lnTo>
                  <a:lnTo>
                    <a:pt x="41" y="44"/>
                  </a:lnTo>
                  <a:lnTo>
                    <a:pt x="41" y="49"/>
                  </a:lnTo>
                  <a:lnTo>
                    <a:pt x="41" y="54"/>
                  </a:lnTo>
                  <a:lnTo>
                    <a:pt x="43" y="60"/>
                  </a:lnTo>
                  <a:lnTo>
                    <a:pt x="45" y="66"/>
                  </a:lnTo>
                  <a:lnTo>
                    <a:pt x="48" y="73"/>
                  </a:lnTo>
                  <a:lnTo>
                    <a:pt x="50" y="80"/>
                  </a:lnTo>
                  <a:lnTo>
                    <a:pt x="52" y="85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60" y="91"/>
                  </a:lnTo>
                  <a:lnTo>
                    <a:pt x="65" y="93"/>
                  </a:lnTo>
                  <a:lnTo>
                    <a:pt x="73" y="94"/>
                  </a:lnTo>
                  <a:lnTo>
                    <a:pt x="81" y="95"/>
                  </a:lnTo>
                  <a:lnTo>
                    <a:pt x="89" y="96"/>
                  </a:lnTo>
                  <a:lnTo>
                    <a:pt x="96" y="97"/>
                  </a:lnTo>
                  <a:lnTo>
                    <a:pt x="100" y="98"/>
                  </a:lnTo>
                  <a:lnTo>
                    <a:pt x="102" y="98"/>
                  </a:lnTo>
                  <a:lnTo>
                    <a:pt x="104" y="97"/>
                  </a:lnTo>
                  <a:lnTo>
                    <a:pt x="106" y="96"/>
                  </a:lnTo>
                  <a:lnTo>
                    <a:pt x="108" y="96"/>
                  </a:lnTo>
                  <a:lnTo>
                    <a:pt x="111" y="95"/>
                  </a:lnTo>
                  <a:lnTo>
                    <a:pt x="113" y="94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20" y="95"/>
                  </a:lnTo>
                  <a:lnTo>
                    <a:pt x="122" y="96"/>
                  </a:lnTo>
                  <a:lnTo>
                    <a:pt x="126" y="97"/>
                  </a:lnTo>
                  <a:lnTo>
                    <a:pt x="129" y="98"/>
                  </a:lnTo>
                  <a:lnTo>
                    <a:pt x="133" y="100"/>
                  </a:lnTo>
                  <a:lnTo>
                    <a:pt x="135" y="102"/>
                  </a:lnTo>
                  <a:lnTo>
                    <a:pt x="137" y="104"/>
                  </a:lnTo>
                  <a:lnTo>
                    <a:pt x="139" y="106"/>
                  </a:lnTo>
                  <a:lnTo>
                    <a:pt x="139" y="108"/>
                  </a:lnTo>
                  <a:lnTo>
                    <a:pt x="137" y="109"/>
                  </a:lnTo>
                  <a:lnTo>
                    <a:pt x="135" y="111"/>
                  </a:lnTo>
                  <a:lnTo>
                    <a:pt x="132" y="112"/>
                  </a:lnTo>
                  <a:lnTo>
                    <a:pt x="128" y="114"/>
                  </a:lnTo>
                  <a:lnTo>
                    <a:pt x="124" y="115"/>
                  </a:lnTo>
                  <a:lnTo>
                    <a:pt x="120" y="115"/>
                  </a:lnTo>
                  <a:lnTo>
                    <a:pt x="115" y="115"/>
                  </a:lnTo>
                  <a:lnTo>
                    <a:pt x="112" y="115"/>
                  </a:lnTo>
                  <a:lnTo>
                    <a:pt x="110" y="114"/>
                  </a:lnTo>
                  <a:lnTo>
                    <a:pt x="107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0" y="115"/>
                  </a:lnTo>
                  <a:lnTo>
                    <a:pt x="98" y="116"/>
                  </a:lnTo>
                  <a:lnTo>
                    <a:pt x="91" y="116"/>
                  </a:lnTo>
                  <a:lnTo>
                    <a:pt x="82" y="116"/>
                  </a:lnTo>
                  <a:lnTo>
                    <a:pt x="71" y="116"/>
                  </a:lnTo>
                  <a:lnTo>
                    <a:pt x="60" y="116"/>
                  </a:lnTo>
                  <a:lnTo>
                    <a:pt x="51" y="115"/>
                  </a:lnTo>
                  <a:lnTo>
                    <a:pt x="42" y="114"/>
                  </a:lnTo>
                  <a:lnTo>
                    <a:pt x="38" y="111"/>
                  </a:lnTo>
                  <a:lnTo>
                    <a:pt x="34" y="108"/>
                  </a:lnTo>
                  <a:lnTo>
                    <a:pt x="30" y="104"/>
                  </a:lnTo>
                  <a:lnTo>
                    <a:pt x="26" y="100"/>
                  </a:lnTo>
                  <a:lnTo>
                    <a:pt x="21" y="94"/>
                  </a:lnTo>
                  <a:lnTo>
                    <a:pt x="17" y="88"/>
                  </a:lnTo>
                  <a:lnTo>
                    <a:pt x="13" y="82"/>
                  </a:lnTo>
                  <a:lnTo>
                    <a:pt x="9" y="75"/>
                  </a:lnTo>
                  <a:lnTo>
                    <a:pt x="6" y="68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2" y="43"/>
                  </a:lnTo>
                  <a:lnTo>
                    <a:pt x="1" y="35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30" y="11"/>
                  </a:lnTo>
                </a:path>
              </a:pathLst>
            </a:custGeom>
            <a:solidFill>
              <a:srgbClr val="A4E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33" name="Freeform 61"/>
            <p:cNvSpPr>
              <a:spLocks/>
            </p:cNvSpPr>
            <p:nvPr/>
          </p:nvSpPr>
          <p:spPr bwMode="auto">
            <a:xfrm>
              <a:off x="552" y="1621"/>
              <a:ext cx="283" cy="257"/>
            </a:xfrm>
            <a:custGeom>
              <a:avLst/>
              <a:gdLst>
                <a:gd name="T0" fmla="*/ 282 w 283"/>
                <a:gd name="T1" fmla="*/ 256 h 257"/>
                <a:gd name="T2" fmla="*/ 282 w 283"/>
                <a:gd name="T3" fmla="*/ 42 h 257"/>
                <a:gd name="T4" fmla="*/ 0 w 283"/>
                <a:gd name="T5" fmla="*/ 0 h 257"/>
                <a:gd name="T6" fmla="*/ 0 w 283"/>
                <a:gd name="T7" fmla="*/ 200 h 257"/>
                <a:gd name="T8" fmla="*/ 282 w 283"/>
                <a:gd name="T9" fmla="*/ 25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57">
                  <a:moveTo>
                    <a:pt x="282" y="256"/>
                  </a:moveTo>
                  <a:lnTo>
                    <a:pt x="282" y="42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282" y="256"/>
                  </a:lnTo>
                </a:path>
              </a:pathLst>
            </a:custGeom>
            <a:solidFill>
              <a:srgbClr val="E7B9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336" name="Text Box 64"/>
          <p:cNvSpPr txBox="1">
            <a:spLocks noChangeArrowheads="1"/>
          </p:cNvSpPr>
          <p:nvPr/>
        </p:nvSpPr>
        <p:spPr bwMode="auto">
          <a:xfrm>
            <a:off x="228600" y="1214438"/>
            <a:ext cx="8534400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800"/>
              <a:t>Розпорядженням Кабінету Міністрів України від 27.03.04 №181-р “Про затвердження переліку завдань (проектів) Національної програми інформатизації на 2004 рік, їх державних замовників та обсягів фінансування” передбачалося створення діючого  макету програмно-апаратного комплексу для ЦЗО, а також розробка методичних рекомендацій щодо створення елементів інфраструктури системи електронного цифрового підпису та надання органами виконавчої влади інформаційних послуг з використанням електронного цифрового підпису (завдання - “Створити інфраструктуру системи електронного цифрового підпису”).</a:t>
            </a:r>
            <a:endParaRPr lang="ru-RU" altLang="ru-RU" sz="2800"/>
          </a:p>
        </p:txBody>
      </p:sp>
      <p:sp>
        <p:nvSpPr>
          <p:cNvPr id="54337" name="Text Box 65"/>
          <p:cNvSpPr txBox="1">
            <a:spLocks noChangeArrowheads="1"/>
          </p:cNvSpPr>
          <p:nvPr/>
        </p:nvSpPr>
        <p:spPr bwMode="auto">
          <a:xfrm>
            <a:off x="1295400" y="3810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4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Національна програма інформатизації</a:t>
            </a:r>
            <a:endParaRPr lang="ru-RU" altLang="ru-RU"/>
          </a:p>
        </p:txBody>
      </p:sp>
    </p:spTree>
  </p:cSld>
  <p:clrMapOvr>
    <a:masterClrMapping/>
  </p:clrMapOvr>
  <p:transition spd="slow">
    <p:split orient="vert"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/>
          </p:cNvGrpSpPr>
          <p:nvPr/>
        </p:nvGrpSpPr>
        <p:grpSpPr bwMode="auto">
          <a:xfrm>
            <a:off x="1066800" y="228600"/>
            <a:ext cx="854075" cy="1063625"/>
            <a:chOff x="432" y="1248"/>
            <a:chExt cx="538" cy="670"/>
          </a:xfrm>
        </p:grpSpPr>
        <p:sp>
          <p:nvSpPr>
            <p:cNvPr id="215043" name="Freeform 3"/>
            <p:cNvSpPr>
              <a:spLocks/>
            </p:cNvSpPr>
            <p:nvPr/>
          </p:nvSpPr>
          <p:spPr bwMode="auto">
            <a:xfrm>
              <a:off x="471" y="1248"/>
              <a:ext cx="283" cy="541"/>
            </a:xfrm>
            <a:custGeom>
              <a:avLst/>
              <a:gdLst>
                <a:gd name="T0" fmla="*/ 126 w 283"/>
                <a:gd name="T1" fmla="*/ 169 h 541"/>
                <a:gd name="T2" fmla="*/ 119 w 283"/>
                <a:gd name="T3" fmla="*/ 122 h 541"/>
                <a:gd name="T4" fmla="*/ 94 w 283"/>
                <a:gd name="T5" fmla="*/ 112 h 541"/>
                <a:gd name="T6" fmla="*/ 93 w 283"/>
                <a:gd name="T7" fmla="*/ 104 h 541"/>
                <a:gd name="T8" fmla="*/ 96 w 283"/>
                <a:gd name="T9" fmla="*/ 102 h 541"/>
                <a:gd name="T10" fmla="*/ 105 w 283"/>
                <a:gd name="T11" fmla="*/ 99 h 541"/>
                <a:gd name="T12" fmla="*/ 111 w 283"/>
                <a:gd name="T13" fmla="*/ 81 h 541"/>
                <a:gd name="T14" fmla="*/ 112 w 283"/>
                <a:gd name="T15" fmla="*/ 72 h 541"/>
                <a:gd name="T16" fmla="*/ 117 w 283"/>
                <a:gd name="T17" fmla="*/ 70 h 541"/>
                <a:gd name="T18" fmla="*/ 116 w 283"/>
                <a:gd name="T19" fmla="*/ 59 h 541"/>
                <a:gd name="T20" fmla="*/ 110 w 283"/>
                <a:gd name="T21" fmla="*/ 43 h 541"/>
                <a:gd name="T22" fmla="*/ 104 w 283"/>
                <a:gd name="T23" fmla="*/ 21 h 541"/>
                <a:gd name="T24" fmla="*/ 87 w 283"/>
                <a:gd name="T25" fmla="*/ 5 h 541"/>
                <a:gd name="T26" fmla="*/ 64 w 283"/>
                <a:gd name="T27" fmla="*/ 1 h 541"/>
                <a:gd name="T28" fmla="*/ 42 w 283"/>
                <a:gd name="T29" fmla="*/ 15 h 541"/>
                <a:gd name="T30" fmla="*/ 35 w 283"/>
                <a:gd name="T31" fmla="*/ 36 h 541"/>
                <a:gd name="T32" fmla="*/ 35 w 283"/>
                <a:gd name="T33" fmla="*/ 62 h 541"/>
                <a:gd name="T34" fmla="*/ 42 w 283"/>
                <a:gd name="T35" fmla="*/ 81 h 541"/>
                <a:gd name="T36" fmla="*/ 46 w 283"/>
                <a:gd name="T37" fmla="*/ 105 h 541"/>
                <a:gd name="T38" fmla="*/ 19 w 283"/>
                <a:gd name="T39" fmla="*/ 129 h 541"/>
                <a:gd name="T40" fmla="*/ 4 w 283"/>
                <a:gd name="T41" fmla="*/ 151 h 541"/>
                <a:gd name="T42" fmla="*/ 1 w 283"/>
                <a:gd name="T43" fmla="*/ 181 h 541"/>
                <a:gd name="T44" fmla="*/ 15 w 283"/>
                <a:gd name="T45" fmla="*/ 245 h 541"/>
                <a:gd name="T46" fmla="*/ 15 w 283"/>
                <a:gd name="T47" fmla="*/ 292 h 541"/>
                <a:gd name="T48" fmla="*/ 19 w 283"/>
                <a:gd name="T49" fmla="*/ 337 h 541"/>
                <a:gd name="T50" fmla="*/ 46 w 283"/>
                <a:gd name="T51" fmla="*/ 372 h 541"/>
                <a:gd name="T52" fmla="*/ 76 w 283"/>
                <a:gd name="T53" fmla="*/ 372 h 541"/>
                <a:gd name="T54" fmla="*/ 121 w 283"/>
                <a:gd name="T55" fmla="*/ 367 h 541"/>
                <a:gd name="T56" fmla="*/ 160 w 283"/>
                <a:gd name="T57" fmla="*/ 367 h 541"/>
                <a:gd name="T58" fmla="*/ 197 w 283"/>
                <a:gd name="T59" fmla="*/ 376 h 541"/>
                <a:gd name="T60" fmla="*/ 197 w 283"/>
                <a:gd name="T61" fmla="*/ 396 h 541"/>
                <a:gd name="T62" fmla="*/ 195 w 283"/>
                <a:gd name="T63" fmla="*/ 437 h 541"/>
                <a:gd name="T64" fmla="*/ 202 w 283"/>
                <a:gd name="T65" fmla="*/ 488 h 541"/>
                <a:gd name="T66" fmla="*/ 198 w 283"/>
                <a:gd name="T67" fmla="*/ 515 h 541"/>
                <a:gd name="T68" fmla="*/ 203 w 283"/>
                <a:gd name="T69" fmla="*/ 540 h 541"/>
                <a:gd name="T70" fmla="*/ 222 w 283"/>
                <a:gd name="T71" fmla="*/ 536 h 541"/>
                <a:gd name="T72" fmla="*/ 245 w 283"/>
                <a:gd name="T73" fmla="*/ 537 h 541"/>
                <a:gd name="T74" fmla="*/ 270 w 283"/>
                <a:gd name="T75" fmla="*/ 538 h 541"/>
                <a:gd name="T76" fmla="*/ 281 w 283"/>
                <a:gd name="T77" fmla="*/ 530 h 541"/>
                <a:gd name="T78" fmla="*/ 271 w 283"/>
                <a:gd name="T79" fmla="*/ 520 h 541"/>
                <a:gd name="T80" fmla="*/ 237 w 283"/>
                <a:gd name="T81" fmla="*/ 508 h 541"/>
                <a:gd name="T82" fmla="*/ 232 w 283"/>
                <a:gd name="T83" fmla="*/ 486 h 541"/>
                <a:gd name="T84" fmla="*/ 237 w 283"/>
                <a:gd name="T85" fmla="*/ 451 h 541"/>
                <a:gd name="T86" fmla="*/ 243 w 283"/>
                <a:gd name="T87" fmla="*/ 405 h 541"/>
                <a:gd name="T88" fmla="*/ 246 w 283"/>
                <a:gd name="T89" fmla="*/ 385 h 541"/>
                <a:gd name="T90" fmla="*/ 252 w 283"/>
                <a:gd name="T91" fmla="*/ 367 h 541"/>
                <a:gd name="T92" fmla="*/ 246 w 283"/>
                <a:gd name="T93" fmla="*/ 346 h 541"/>
                <a:gd name="T94" fmla="*/ 212 w 283"/>
                <a:gd name="T95" fmla="*/ 327 h 541"/>
                <a:gd name="T96" fmla="*/ 184 w 283"/>
                <a:gd name="T97" fmla="*/ 311 h 541"/>
                <a:gd name="T98" fmla="*/ 156 w 283"/>
                <a:gd name="T99" fmla="*/ 304 h 541"/>
                <a:gd name="T100" fmla="*/ 140 w 283"/>
                <a:gd name="T101" fmla="*/ 29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3" h="541">
                  <a:moveTo>
                    <a:pt x="121" y="205"/>
                  </a:moveTo>
                  <a:lnTo>
                    <a:pt x="122" y="202"/>
                  </a:lnTo>
                  <a:lnTo>
                    <a:pt x="123" y="194"/>
                  </a:lnTo>
                  <a:lnTo>
                    <a:pt x="124" y="182"/>
                  </a:lnTo>
                  <a:lnTo>
                    <a:pt x="126" y="169"/>
                  </a:lnTo>
                  <a:lnTo>
                    <a:pt x="126" y="155"/>
                  </a:lnTo>
                  <a:lnTo>
                    <a:pt x="127" y="142"/>
                  </a:lnTo>
                  <a:lnTo>
                    <a:pt x="126" y="132"/>
                  </a:lnTo>
                  <a:lnTo>
                    <a:pt x="123" y="125"/>
                  </a:lnTo>
                  <a:lnTo>
                    <a:pt x="119" y="122"/>
                  </a:lnTo>
                  <a:lnTo>
                    <a:pt x="114" y="119"/>
                  </a:lnTo>
                  <a:lnTo>
                    <a:pt x="108" y="117"/>
                  </a:lnTo>
                  <a:lnTo>
                    <a:pt x="103" y="115"/>
                  </a:lnTo>
                  <a:lnTo>
                    <a:pt x="98" y="113"/>
                  </a:lnTo>
                  <a:lnTo>
                    <a:pt x="94" y="112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2" y="107"/>
                  </a:lnTo>
                  <a:lnTo>
                    <a:pt x="93" y="106"/>
                  </a:lnTo>
                  <a:lnTo>
                    <a:pt x="93" y="104"/>
                  </a:lnTo>
                  <a:lnTo>
                    <a:pt x="94" y="103"/>
                  </a:lnTo>
                  <a:lnTo>
                    <a:pt x="94" y="102"/>
                  </a:lnTo>
                  <a:lnTo>
                    <a:pt x="94" y="101"/>
                  </a:lnTo>
                  <a:lnTo>
                    <a:pt x="95" y="102"/>
                  </a:lnTo>
                  <a:lnTo>
                    <a:pt x="96" y="102"/>
                  </a:lnTo>
                  <a:lnTo>
                    <a:pt x="97" y="101"/>
                  </a:lnTo>
                  <a:lnTo>
                    <a:pt x="99" y="101"/>
                  </a:lnTo>
                  <a:lnTo>
                    <a:pt x="101" y="101"/>
                  </a:lnTo>
                  <a:lnTo>
                    <a:pt x="103" y="100"/>
                  </a:lnTo>
                  <a:lnTo>
                    <a:pt x="105" y="99"/>
                  </a:lnTo>
                  <a:lnTo>
                    <a:pt x="106" y="97"/>
                  </a:lnTo>
                  <a:lnTo>
                    <a:pt x="108" y="93"/>
                  </a:lnTo>
                  <a:lnTo>
                    <a:pt x="109" y="89"/>
                  </a:lnTo>
                  <a:lnTo>
                    <a:pt x="110" y="85"/>
                  </a:lnTo>
                  <a:lnTo>
                    <a:pt x="111" y="81"/>
                  </a:lnTo>
                  <a:lnTo>
                    <a:pt x="111" y="77"/>
                  </a:lnTo>
                  <a:lnTo>
                    <a:pt x="112" y="74"/>
                  </a:lnTo>
                  <a:lnTo>
                    <a:pt x="112" y="72"/>
                  </a:lnTo>
                  <a:lnTo>
                    <a:pt x="112" y="71"/>
                  </a:lnTo>
                  <a:lnTo>
                    <a:pt x="112" y="72"/>
                  </a:lnTo>
                  <a:lnTo>
                    <a:pt x="113" y="72"/>
                  </a:lnTo>
                  <a:lnTo>
                    <a:pt x="114" y="72"/>
                  </a:lnTo>
                  <a:lnTo>
                    <a:pt x="115" y="71"/>
                  </a:lnTo>
                  <a:lnTo>
                    <a:pt x="116" y="71"/>
                  </a:lnTo>
                  <a:lnTo>
                    <a:pt x="117" y="70"/>
                  </a:lnTo>
                  <a:lnTo>
                    <a:pt x="118" y="69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7" y="63"/>
                  </a:lnTo>
                  <a:lnTo>
                    <a:pt x="116" y="59"/>
                  </a:lnTo>
                  <a:lnTo>
                    <a:pt x="115" y="56"/>
                  </a:lnTo>
                  <a:lnTo>
                    <a:pt x="113" y="52"/>
                  </a:lnTo>
                  <a:lnTo>
                    <a:pt x="112" y="49"/>
                  </a:lnTo>
                  <a:lnTo>
                    <a:pt x="111" y="46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6"/>
                  </a:lnTo>
                  <a:lnTo>
                    <a:pt x="108" y="32"/>
                  </a:lnTo>
                  <a:lnTo>
                    <a:pt x="107" y="26"/>
                  </a:lnTo>
                  <a:lnTo>
                    <a:pt x="104" y="21"/>
                  </a:lnTo>
                  <a:lnTo>
                    <a:pt x="102" y="16"/>
                  </a:lnTo>
                  <a:lnTo>
                    <a:pt x="98" y="12"/>
                  </a:lnTo>
                  <a:lnTo>
                    <a:pt x="96" y="10"/>
                  </a:lnTo>
                  <a:lnTo>
                    <a:pt x="91" y="7"/>
                  </a:lnTo>
                  <a:lnTo>
                    <a:pt x="87" y="5"/>
                  </a:lnTo>
                  <a:lnTo>
                    <a:pt x="84" y="3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3"/>
                  </a:lnTo>
                  <a:lnTo>
                    <a:pt x="54" y="6"/>
                  </a:lnTo>
                  <a:lnTo>
                    <a:pt x="50" y="9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1"/>
                  </a:lnTo>
                  <a:lnTo>
                    <a:pt x="36" y="25"/>
                  </a:lnTo>
                  <a:lnTo>
                    <a:pt x="35" y="31"/>
                  </a:lnTo>
                  <a:lnTo>
                    <a:pt x="35" y="36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34" y="53"/>
                  </a:lnTo>
                  <a:lnTo>
                    <a:pt x="34" y="58"/>
                  </a:lnTo>
                  <a:lnTo>
                    <a:pt x="35" y="62"/>
                  </a:lnTo>
                  <a:lnTo>
                    <a:pt x="36" y="66"/>
                  </a:lnTo>
                  <a:lnTo>
                    <a:pt x="38" y="69"/>
                  </a:lnTo>
                  <a:lnTo>
                    <a:pt x="40" y="72"/>
                  </a:lnTo>
                  <a:lnTo>
                    <a:pt x="41" y="76"/>
                  </a:lnTo>
                  <a:lnTo>
                    <a:pt x="42" y="81"/>
                  </a:lnTo>
                  <a:lnTo>
                    <a:pt x="43" y="86"/>
                  </a:lnTo>
                  <a:lnTo>
                    <a:pt x="44" y="92"/>
                  </a:lnTo>
                  <a:lnTo>
                    <a:pt x="45" y="97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5" y="108"/>
                  </a:lnTo>
                  <a:lnTo>
                    <a:pt x="40" y="113"/>
                  </a:lnTo>
                  <a:lnTo>
                    <a:pt x="34" y="118"/>
                  </a:lnTo>
                  <a:lnTo>
                    <a:pt x="27" y="124"/>
                  </a:lnTo>
                  <a:lnTo>
                    <a:pt x="19" y="129"/>
                  </a:lnTo>
                  <a:lnTo>
                    <a:pt x="13" y="135"/>
                  </a:lnTo>
                  <a:lnTo>
                    <a:pt x="8" y="140"/>
                  </a:lnTo>
                  <a:lnTo>
                    <a:pt x="6" y="144"/>
                  </a:lnTo>
                  <a:lnTo>
                    <a:pt x="6" y="147"/>
                  </a:lnTo>
                  <a:lnTo>
                    <a:pt x="4" y="151"/>
                  </a:lnTo>
                  <a:lnTo>
                    <a:pt x="2" y="155"/>
                  </a:lnTo>
                  <a:lnTo>
                    <a:pt x="1" y="159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1" y="181"/>
                  </a:lnTo>
                  <a:lnTo>
                    <a:pt x="5" y="191"/>
                  </a:lnTo>
                  <a:lnTo>
                    <a:pt x="8" y="203"/>
                  </a:lnTo>
                  <a:lnTo>
                    <a:pt x="11" y="216"/>
                  </a:lnTo>
                  <a:lnTo>
                    <a:pt x="14" y="231"/>
                  </a:lnTo>
                  <a:lnTo>
                    <a:pt x="15" y="245"/>
                  </a:lnTo>
                  <a:lnTo>
                    <a:pt x="16" y="258"/>
                  </a:lnTo>
                  <a:lnTo>
                    <a:pt x="16" y="270"/>
                  </a:lnTo>
                  <a:lnTo>
                    <a:pt x="16" y="280"/>
                  </a:lnTo>
                  <a:lnTo>
                    <a:pt x="16" y="286"/>
                  </a:lnTo>
                  <a:lnTo>
                    <a:pt x="15" y="292"/>
                  </a:lnTo>
                  <a:lnTo>
                    <a:pt x="15" y="299"/>
                  </a:lnTo>
                  <a:lnTo>
                    <a:pt x="15" y="308"/>
                  </a:lnTo>
                  <a:lnTo>
                    <a:pt x="16" y="317"/>
                  </a:lnTo>
                  <a:lnTo>
                    <a:pt x="17" y="326"/>
                  </a:lnTo>
                  <a:lnTo>
                    <a:pt x="19" y="337"/>
                  </a:lnTo>
                  <a:lnTo>
                    <a:pt x="23" y="347"/>
                  </a:lnTo>
                  <a:lnTo>
                    <a:pt x="28" y="357"/>
                  </a:lnTo>
                  <a:lnTo>
                    <a:pt x="32" y="364"/>
                  </a:lnTo>
                  <a:lnTo>
                    <a:pt x="39" y="369"/>
                  </a:lnTo>
                  <a:lnTo>
                    <a:pt x="46" y="372"/>
                  </a:lnTo>
                  <a:lnTo>
                    <a:pt x="53" y="373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3" y="373"/>
                  </a:lnTo>
                  <a:lnTo>
                    <a:pt x="76" y="372"/>
                  </a:lnTo>
                  <a:lnTo>
                    <a:pt x="83" y="372"/>
                  </a:lnTo>
                  <a:lnTo>
                    <a:pt x="92" y="371"/>
                  </a:lnTo>
                  <a:lnTo>
                    <a:pt x="101" y="370"/>
                  </a:lnTo>
                  <a:lnTo>
                    <a:pt x="111" y="369"/>
                  </a:lnTo>
                  <a:lnTo>
                    <a:pt x="121" y="367"/>
                  </a:lnTo>
                  <a:lnTo>
                    <a:pt x="130" y="366"/>
                  </a:lnTo>
                  <a:lnTo>
                    <a:pt x="139" y="365"/>
                  </a:lnTo>
                  <a:lnTo>
                    <a:pt x="145" y="365"/>
                  </a:lnTo>
                  <a:lnTo>
                    <a:pt x="152" y="366"/>
                  </a:lnTo>
                  <a:lnTo>
                    <a:pt x="160" y="367"/>
                  </a:lnTo>
                  <a:lnTo>
                    <a:pt x="168" y="369"/>
                  </a:lnTo>
                  <a:lnTo>
                    <a:pt x="177" y="371"/>
                  </a:lnTo>
                  <a:lnTo>
                    <a:pt x="186" y="373"/>
                  </a:lnTo>
                  <a:lnTo>
                    <a:pt x="192" y="374"/>
                  </a:lnTo>
                  <a:lnTo>
                    <a:pt x="197" y="376"/>
                  </a:lnTo>
                  <a:lnTo>
                    <a:pt x="198" y="376"/>
                  </a:lnTo>
                  <a:lnTo>
                    <a:pt x="198" y="378"/>
                  </a:lnTo>
                  <a:lnTo>
                    <a:pt x="198" y="382"/>
                  </a:lnTo>
                  <a:lnTo>
                    <a:pt x="198" y="388"/>
                  </a:lnTo>
                  <a:lnTo>
                    <a:pt x="197" y="396"/>
                  </a:lnTo>
                  <a:lnTo>
                    <a:pt x="196" y="405"/>
                  </a:lnTo>
                  <a:lnTo>
                    <a:pt x="196" y="414"/>
                  </a:lnTo>
                  <a:lnTo>
                    <a:pt x="195" y="422"/>
                  </a:lnTo>
                  <a:lnTo>
                    <a:pt x="195" y="430"/>
                  </a:lnTo>
                  <a:lnTo>
                    <a:pt x="195" y="437"/>
                  </a:lnTo>
                  <a:lnTo>
                    <a:pt x="197" y="447"/>
                  </a:lnTo>
                  <a:lnTo>
                    <a:pt x="198" y="457"/>
                  </a:lnTo>
                  <a:lnTo>
                    <a:pt x="199" y="468"/>
                  </a:lnTo>
                  <a:lnTo>
                    <a:pt x="201" y="478"/>
                  </a:lnTo>
                  <a:lnTo>
                    <a:pt x="202" y="488"/>
                  </a:lnTo>
                  <a:lnTo>
                    <a:pt x="202" y="496"/>
                  </a:lnTo>
                  <a:lnTo>
                    <a:pt x="201" y="502"/>
                  </a:lnTo>
                  <a:lnTo>
                    <a:pt x="200" y="507"/>
                  </a:lnTo>
                  <a:lnTo>
                    <a:pt x="199" y="511"/>
                  </a:lnTo>
                  <a:lnTo>
                    <a:pt x="198" y="515"/>
                  </a:lnTo>
                  <a:lnTo>
                    <a:pt x="198" y="519"/>
                  </a:lnTo>
                  <a:lnTo>
                    <a:pt x="198" y="521"/>
                  </a:lnTo>
                  <a:lnTo>
                    <a:pt x="198" y="523"/>
                  </a:lnTo>
                  <a:lnTo>
                    <a:pt x="198" y="525"/>
                  </a:lnTo>
                  <a:lnTo>
                    <a:pt x="203" y="540"/>
                  </a:lnTo>
                  <a:lnTo>
                    <a:pt x="204" y="539"/>
                  </a:lnTo>
                  <a:lnTo>
                    <a:pt x="208" y="539"/>
                  </a:lnTo>
                  <a:lnTo>
                    <a:pt x="211" y="538"/>
                  </a:lnTo>
                  <a:lnTo>
                    <a:pt x="217" y="537"/>
                  </a:lnTo>
                  <a:lnTo>
                    <a:pt x="222" y="536"/>
                  </a:lnTo>
                  <a:lnTo>
                    <a:pt x="229" y="536"/>
                  </a:lnTo>
                  <a:lnTo>
                    <a:pt x="233" y="536"/>
                  </a:lnTo>
                  <a:lnTo>
                    <a:pt x="237" y="536"/>
                  </a:lnTo>
                  <a:lnTo>
                    <a:pt x="241" y="537"/>
                  </a:lnTo>
                  <a:lnTo>
                    <a:pt x="245" y="537"/>
                  </a:lnTo>
                  <a:lnTo>
                    <a:pt x="251" y="538"/>
                  </a:lnTo>
                  <a:lnTo>
                    <a:pt x="256" y="538"/>
                  </a:lnTo>
                  <a:lnTo>
                    <a:pt x="261" y="538"/>
                  </a:lnTo>
                  <a:lnTo>
                    <a:pt x="266" y="538"/>
                  </a:lnTo>
                  <a:lnTo>
                    <a:pt x="270" y="538"/>
                  </a:lnTo>
                  <a:lnTo>
                    <a:pt x="272" y="537"/>
                  </a:lnTo>
                  <a:lnTo>
                    <a:pt x="275" y="536"/>
                  </a:lnTo>
                  <a:lnTo>
                    <a:pt x="277" y="534"/>
                  </a:lnTo>
                  <a:lnTo>
                    <a:pt x="279" y="532"/>
                  </a:lnTo>
                  <a:lnTo>
                    <a:pt x="281" y="530"/>
                  </a:lnTo>
                  <a:lnTo>
                    <a:pt x="282" y="527"/>
                  </a:lnTo>
                  <a:lnTo>
                    <a:pt x="281" y="525"/>
                  </a:lnTo>
                  <a:lnTo>
                    <a:pt x="280" y="523"/>
                  </a:lnTo>
                  <a:lnTo>
                    <a:pt x="277" y="522"/>
                  </a:lnTo>
                  <a:lnTo>
                    <a:pt x="271" y="520"/>
                  </a:lnTo>
                  <a:lnTo>
                    <a:pt x="264" y="518"/>
                  </a:lnTo>
                  <a:lnTo>
                    <a:pt x="257" y="516"/>
                  </a:lnTo>
                  <a:lnTo>
                    <a:pt x="250" y="514"/>
                  </a:lnTo>
                  <a:lnTo>
                    <a:pt x="243" y="511"/>
                  </a:lnTo>
                  <a:lnTo>
                    <a:pt x="237" y="508"/>
                  </a:lnTo>
                  <a:lnTo>
                    <a:pt x="233" y="504"/>
                  </a:lnTo>
                  <a:lnTo>
                    <a:pt x="232" y="501"/>
                  </a:lnTo>
                  <a:lnTo>
                    <a:pt x="232" y="496"/>
                  </a:lnTo>
                  <a:lnTo>
                    <a:pt x="232" y="491"/>
                  </a:lnTo>
                  <a:lnTo>
                    <a:pt x="232" y="486"/>
                  </a:lnTo>
                  <a:lnTo>
                    <a:pt x="233" y="479"/>
                  </a:lnTo>
                  <a:lnTo>
                    <a:pt x="233" y="473"/>
                  </a:lnTo>
                  <a:lnTo>
                    <a:pt x="234" y="465"/>
                  </a:lnTo>
                  <a:lnTo>
                    <a:pt x="236" y="458"/>
                  </a:lnTo>
                  <a:lnTo>
                    <a:pt x="237" y="451"/>
                  </a:lnTo>
                  <a:lnTo>
                    <a:pt x="239" y="442"/>
                  </a:lnTo>
                  <a:lnTo>
                    <a:pt x="241" y="433"/>
                  </a:lnTo>
                  <a:lnTo>
                    <a:pt x="242" y="423"/>
                  </a:lnTo>
                  <a:lnTo>
                    <a:pt x="243" y="414"/>
                  </a:lnTo>
                  <a:lnTo>
                    <a:pt x="243" y="405"/>
                  </a:lnTo>
                  <a:lnTo>
                    <a:pt x="244" y="397"/>
                  </a:lnTo>
                  <a:lnTo>
                    <a:pt x="245" y="392"/>
                  </a:lnTo>
                  <a:lnTo>
                    <a:pt x="244" y="389"/>
                  </a:lnTo>
                  <a:lnTo>
                    <a:pt x="245" y="387"/>
                  </a:lnTo>
                  <a:lnTo>
                    <a:pt x="246" y="385"/>
                  </a:lnTo>
                  <a:lnTo>
                    <a:pt x="247" y="382"/>
                  </a:lnTo>
                  <a:lnTo>
                    <a:pt x="249" y="379"/>
                  </a:lnTo>
                  <a:lnTo>
                    <a:pt x="250" y="375"/>
                  </a:lnTo>
                  <a:lnTo>
                    <a:pt x="252" y="371"/>
                  </a:lnTo>
                  <a:lnTo>
                    <a:pt x="252" y="367"/>
                  </a:lnTo>
                  <a:lnTo>
                    <a:pt x="252" y="363"/>
                  </a:lnTo>
                  <a:lnTo>
                    <a:pt x="251" y="359"/>
                  </a:lnTo>
                  <a:lnTo>
                    <a:pt x="250" y="355"/>
                  </a:lnTo>
                  <a:lnTo>
                    <a:pt x="249" y="350"/>
                  </a:lnTo>
                  <a:lnTo>
                    <a:pt x="246" y="346"/>
                  </a:lnTo>
                  <a:lnTo>
                    <a:pt x="243" y="341"/>
                  </a:lnTo>
                  <a:lnTo>
                    <a:pt x="238" y="337"/>
                  </a:lnTo>
                  <a:lnTo>
                    <a:pt x="232" y="333"/>
                  </a:lnTo>
                  <a:lnTo>
                    <a:pt x="222" y="330"/>
                  </a:lnTo>
                  <a:lnTo>
                    <a:pt x="212" y="327"/>
                  </a:lnTo>
                  <a:lnTo>
                    <a:pt x="205" y="323"/>
                  </a:lnTo>
                  <a:lnTo>
                    <a:pt x="198" y="320"/>
                  </a:lnTo>
                  <a:lnTo>
                    <a:pt x="193" y="317"/>
                  </a:lnTo>
                  <a:lnTo>
                    <a:pt x="188" y="314"/>
                  </a:lnTo>
                  <a:lnTo>
                    <a:pt x="184" y="311"/>
                  </a:lnTo>
                  <a:lnTo>
                    <a:pt x="179" y="310"/>
                  </a:lnTo>
                  <a:lnTo>
                    <a:pt x="174" y="309"/>
                  </a:lnTo>
                  <a:lnTo>
                    <a:pt x="168" y="308"/>
                  </a:lnTo>
                  <a:lnTo>
                    <a:pt x="162" y="306"/>
                  </a:lnTo>
                  <a:lnTo>
                    <a:pt x="156" y="304"/>
                  </a:lnTo>
                  <a:lnTo>
                    <a:pt x="151" y="302"/>
                  </a:lnTo>
                  <a:lnTo>
                    <a:pt x="146" y="299"/>
                  </a:lnTo>
                  <a:lnTo>
                    <a:pt x="142" y="297"/>
                  </a:lnTo>
                  <a:lnTo>
                    <a:pt x="141" y="296"/>
                  </a:lnTo>
                  <a:lnTo>
                    <a:pt x="140" y="295"/>
                  </a:lnTo>
                  <a:lnTo>
                    <a:pt x="121" y="205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44" name="Freeform 4"/>
            <p:cNvSpPr>
              <a:spLocks/>
            </p:cNvSpPr>
            <p:nvPr/>
          </p:nvSpPr>
          <p:spPr bwMode="auto">
            <a:xfrm>
              <a:off x="833" y="1491"/>
              <a:ext cx="131" cy="408"/>
            </a:xfrm>
            <a:custGeom>
              <a:avLst/>
              <a:gdLst>
                <a:gd name="T0" fmla="*/ 0 w 131"/>
                <a:gd name="T1" fmla="*/ 407 h 408"/>
                <a:gd name="T2" fmla="*/ 0 w 131"/>
                <a:gd name="T3" fmla="*/ 133 h 408"/>
                <a:gd name="T4" fmla="*/ 130 w 131"/>
                <a:gd name="T5" fmla="*/ 0 h 408"/>
                <a:gd name="T6" fmla="*/ 130 w 131"/>
                <a:gd name="T7" fmla="*/ 256 h 408"/>
                <a:gd name="T8" fmla="*/ 0 w 131"/>
                <a:gd name="T9" fmla="*/ 40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08">
                  <a:moveTo>
                    <a:pt x="0" y="407"/>
                  </a:moveTo>
                  <a:lnTo>
                    <a:pt x="0" y="133"/>
                  </a:lnTo>
                  <a:lnTo>
                    <a:pt x="130" y="0"/>
                  </a:lnTo>
                  <a:lnTo>
                    <a:pt x="130" y="256"/>
                  </a:lnTo>
                  <a:lnTo>
                    <a:pt x="0" y="407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45" name="Freeform 5"/>
            <p:cNvSpPr>
              <a:spLocks/>
            </p:cNvSpPr>
            <p:nvPr/>
          </p:nvSpPr>
          <p:spPr bwMode="auto">
            <a:xfrm>
              <a:off x="582" y="1701"/>
              <a:ext cx="20" cy="22"/>
            </a:xfrm>
            <a:custGeom>
              <a:avLst/>
              <a:gdLst>
                <a:gd name="T0" fmla="*/ 10 w 20"/>
                <a:gd name="T1" fmla="*/ 21 h 22"/>
                <a:gd name="T2" fmla="*/ 12 w 20"/>
                <a:gd name="T3" fmla="*/ 21 h 22"/>
                <a:gd name="T4" fmla="*/ 14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4 w 20"/>
                <a:gd name="T29" fmla="*/ 0 h 22"/>
                <a:gd name="T30" fmla="*/ 12 w 20"/>
                <a:gd name="T31" fmla="*/ 0 h 22"/>
                <a:gd name="T32" fmla="*/ 10 w 20"/>
                <a:gd name="T33" fmla="*/ 0 h 22"/>
                <a:gd name="T34" fmla="*/ 7 w 20"/>
                <a:gd name="T35" fmla="*/ 0 h 22"/>
                <a:gd name="T36" fmla="*/ 6 w 20"/>
                <a:gd name="T37" fmla="*/ 0 h 22"/>
                <a:gd name="T38" fmla="*/ 5 w 20"/>
                <a:gd name="T39" fmla="*/ 1 h 22"/>
                <a:gd name="T40" fmla="*/ 3 w 20"/>
                <a:gd name="T41" fmla="*/ 3 h 22"/>
                <a:gd name="T42" fmla="*/ 2 w 20"/>
                <a:gd name="T43" fmla="*/ 4 h 22"/>
                <a:gd name="T44" fmla="*/ 1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1 w 20"/>
                <a:gd name="T53" fmla="*/ 14 h 22"/>
                <a:gd name="T54" fmla="*/ 2 w 20"/>
                <a:gd name="T55" fmla="*/ 16 h 22"/>
                <a:gd name="T56" fmla="*/ 3 w 20"/>
                <a:gd name="T57" fmla="*/ 18 h 22"/>
                <a:gd name="T58" fmla="*/ 5 w 20"/>
                <a:gd name="T59" fmla="*/ 19 h 22"/>
                <a:gd name="T60" fmla="*/ 6 w 20"/>
                <a:gd name="T61" fmla="*/ 20 h 22"/>
                <a:gd name="T62" fmla="*/ 7 w 20"/>
                <a:gd name="T63" fmla="*/ 21 h 22"/>
                <a:gd name="T64" fmla="*/ 10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10" y="21"/>
                  </a:moveTo>
                  <a:lnTo>
                    <a:pt x="12" y="21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10" y="2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46" name="Freeform 6"/>
            <p:cNvSpPr>
              <a:spLocks/>
            </p:cNvSpPr>
            <p:nvPr/>
          </p:nvSpPr>
          <p:spPr bwMode="auto">
            <a:xfrm>
              <a:off x="508" y="1691"/>
              <a:ext cx="20" cy="22"/>
            </a:xfrm>
            <a:custGeom>
              <a:avLst/>
              <a:gdLst>
                <a:gd name="T0" fmla="*/ 9 w 20"/>
                <a:gd name="T1" fmla="*/ 21 h 22"/>
                <a:gd name="T2" fmla="*/ 11 w 20"/>
                <a:gd name="T3" fmla="*/ 20 h 22"/>
                <a:gd name="T4" fmla="*/ 13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3 w 20"/>
                <a:gd name="T29" fmla="*/ 0 h 22"/>
                <a:gd name="T30" fmla="*/ 11 w 20"/>
                <a:gd name="T31" fmla="*/ 0 h 22"/>
                <a:gd name="T32" fmla="*/ 9 w 20"/>
                <a:gd name="T33" fmla="*/ 0 h 22"/>
                <a:gd name="T34" fmla="*/ 7 w 20"/>
                <a:gd name="T35" fmla="*/ 0 h 22"/>
                <a:gd name="T36" fmla="*/ 5 w 20"/>
                <a:gd name="T37" fmla="*/ 0 h 22"/>
                <a:gd name="T38" fmla="*/ 4 w 20"/>
                <a:gd name="T39" fmla="*/ 1 h 22"/>
                <a:gd name="T40" fmla="*/ 3 w 20"/>
                <a:gd name="T41" fmla="*/ 3 h 22"/>
                <a:gd name="T42" fmla="*/ 1 w 20"/>
                <a:gd name="T43" fmla="*/ 4 h 22"/>
                <a:gd name="T44" fmla="*/ 0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0 w 20"/>
                <a:gd name="T53" fmla="*/ 14 h 22"/>
                <a:gd name="T54" fmla="*/ 1 w 20"/>
                <a:gd name="T55" fmla="*/ 16 h 22"/>
                <a:gd name="T56" fmla="*/ 3 w 20"/>
                <a:gd name="T57" fmla="*/ 18 h 22"/>
                <a:gd name="T58" fmla="*/ 4 w 20"/>
                <a:gd name="T59" fmla="*/ 19 h 22"/>
                <a:gd name="T60" fmla="*/ 5 w 20"/>
                <a:gd name="T61" fmla="*/ 20 h 22"/>
                <a:gd name="T62" fmla="*/ 7 w 20"/>
                <a:gd name="T63" fmla="*/ 20 h 22"/>
                <a:gd name="T64" fmla="*/ 9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9" y="21"/>
                  </a:moveTo>
                  <a:lnTo>
                    <a:pt x="11" y="20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9" y="2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47" name="Freeform 7"/>
            <p:cNvSpPr>
              <a:spLocks/>
            </p:cNvSpPr>
            <p:nvPr/>
          </p:nvSpPr>
          <p:spPr bwMode="auto">
            <a:xfrm>
              <a:off x="538" y="1631"/>
              <a:ext cx="16" cy="89"/>
            </a:xfrm>
            <a:custGeom>
              <a:avLst/>
              <a:gdLst>
                <a:gd name="T0" fmla="*/ 15 w 16"/>
                <a:gd name="T1" fmla="*/ 88 h 89"/>
                <a:gd name="T2" fmla="*/ 15 w 16"/>
                <a:gd name="T3" fmla="*/ 0 h 89"/>
                <a:gd name="T4" fmla="*/ 0 w 16"/>
                <a:gd name="T5" fmla="*/ 0 h 89"/>
                <a:gd name="T6" fmla="*/ 0 w 16"/>
                <a:gd name="T7" fmla="*/ 88 h 89"/>
                <a:gd name="T8" fmla="*/ 15 w 16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9">
                  <a:moveTo>
                    <a:pt x="15" y="8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5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48" name="Freeform 8"/>
            <p:cNvSpPr>
              <a:spLocks/>
            </p:cNvSpPr>
            <p:nvPr/>
          </p:nvSpPr>
          <p:spPr bwMode="auto">
            <a:xfrm>
              <a:off x="539" y="1709"/>
              <a:ext cx="59" cy="53"/>
            </a:xfrm>
            <a:custGeom>
              <a:avLst/>
              <a:gdLst>
                <a:gd name="T0" fmla="*/ 9 w 59"/>
                <a:gd name="T1" fmla="*/ 0 h 53"/>
                <a:gd name="T2" fmla="*/ 58 w 59"/>
                <a:gd name="T3" fmla="*/ 45 h 53"/>
                <a:gd name="T4" fmla="*/ 58 w 59"/>
                <a:gd name="T5" fmla="*/ 52 h 53"/>
                <a:gd name="T6" fmla="*/ 0 w 59"/>
                <a:gd name="T7" fmla="*/ 14 h 53"/>
                <a:gd name="T8" fmla="*/ 9 w 5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3">
                  <a:moveTo>
                    <a:pt x="9" y="0"/>
                  </a:moveTo>
                  <a:lnTo>
                    <a:pt x="58" y="45"/>
                  </a:lnTo>
                  <a:lnTo>
                    <a:pt x="58" y="52"/>
                  </a:lnTo>
                  <a:lnTo>
                    <a:pt x="0" y="1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49" name="Freeform 9"/>
            <p:cNvSpPr>
              <a:spLocks/>
            </p:cNvSpPr>
            <p:nvPr/>
          </p:nvSpPr>
          <p:spPr bwMode="auto">
            <a:xfrm>
              <a:off x="509" y="1715"/>
              <a:ext cx="40" cy="66"/>
            </a:xfrm>
            <a:custGeom>
              <a:avLst/>
              <a:gdLst>
                <a:gd name="T0" fmla="*/ 31 w 40"/>
                <a:gd name="T1" fmla="*/ 0 h 66"/>
                <a:gd name="T2" fmla="*/ 0 w 40"/>
                <a:gd name="T3" fmla="*/ 53 h 66"/>
                <a:gd name="T4" fmla="*/ 0 w 40"/>
                <a:gd name="T5" fmla="*/ 65 h 66"/>
                <a:gd name="T6" fmla="*/ 39 w 40"/>
                <a:gd name="T7" fmla="*/ 11 h 66"/>
                <a:gd name="T8" fmla="*/ 31 w 4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6">
                  <a:moveTo>
                    <a:pt x="31" y="0"/>
                  </a:moveTo>
                  <a:lnTo>
                    <a:pt x="0" y="53"/>
                  </a:lnTo>
                  <a:lnTo>
                    <a:pt x="0" y="65"/>
                  </a:lnTo>
                  <a:lnTo>
                    <a:pt x="39" y="11"/>
                  </a:lnTo>
                  <a:lnTo>
                    <a:pt x="3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50" name="Freeform 10"/>
            <p:cNvSpPr>
              <a:spLocks/>
            </p:cNvSpPr>
            <p:nvPr/>
          </p:nvSpPr>
          <p:spPr bwMode="auto">
            <a:xfrm>
              <a:off x="478" y="1714"/>
              <a:ext cx="64" cy="17"/>
            </a:xfrm>
            <a:custGeom>
              <a:avLst/>
              <a:gdLst>
                <a:gd name="T0" fmla="*/ 59 w 64"/>
                <a:gd name="T1" fmla="*/ 0 h 17"/>
                <a:gd name="T2" fmla="*/ 0 w 64"/>
                <a:gd name="T3" fmla="*/ 10 h 17"/>
                <a:gd name="T4" fmla="*/ 0 w 64"/>
                <a:gd name="T5" fmla="*/ 16 h 17"/>
                <a:gd name="T6" fmla="*/ 63 w 64"/>
                <a:gd name="T7" fmla="*/ 12 h 17"/>
                <a:gd name="T8" fmla="*/ 59 w 6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">
                  <a:moveTo>
                    <a:pt x="59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63" y="12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51" name="Freeform 11"/>
            <p:cNvSpPr>
              <a:spLocks/>
            </p:cNvSpPr>
            <p:nvPr/>
          </p:nvSpPr>
          <p:spPr bwMode="auto">
            <a:xfrm>
              <a:off x="548" y="1696"/>
              <a:ext cx="46" cy="26"/>
            </a:xfrm>
            <a:custGeom>
              <a:avLst/>
              <a:gdLst>
                <a:gd name="T0" fmla="*/ 0 w 46"/>
                <a:gd name="T1" fmla="*/ 16 h 26"/>
                <a:gd name="T2" fmla="*/ 45 w 46"/>
                <a:gd name="T3" fmla="*/ 0 h 26"/>
                <a:gd name="T4" fmla="*/ 45 w 46"/>
                <a:gd name="T5" fmla="*/ 4 h 26"/>
                <a:gd name="T6" fmla="*/ 1 w 46"/>
                <a:gd name="T7" fmla="*/ 25 h 26"/>
                <a:gd name="T8" fmla="*/ 0 w 4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0" y="16"/>
                  </a:moveTo>
                  <a:lnTo>
                    <a:pt x="45" y="0"/>
                  </a:lnTo>
                  <a:lnTo>
                    <a:pt x="45" y="4"/>
                  </a:lnTo>
                  <a:lnTo>
                    <a:pt x="1" y="25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52" name="Freeform 12"/>
            <p:cNvSpPr>
              <a:spLocks/>
            </p:cNvSpPr>
            <p:nvPr/>
          </p:nvSpPr>
          <p:spPr bwMode="auto">
            <a:xfrm>
              <a:off x="518" y="1685"/>
              <a:ext cx="25" cy="36"/>
            </a:xfrm>
            <a:custGeom>
              <a:avLst/>
              <a:gdLst>
                <a:gd name="T0" fmla="*/ 24 w 25"/>
                <a:gd name="T1" fmla="*/ 25 h 36"/>
                <a:gd name="T2" fmla="*/ 0 w 25"/>
                <a:gd name="T3" fmla="*/ 0 h 36"/>
                <a:gd name="T4" fmla="*/ 0 w 25"/>
                <a:gd name="T5" fmla="*/ 4 h 36"/>
                <a:gd name="T6" fmla="*/ 19 w 25"/>
                <a:gd name="T7" fmla="*/ 35 h 36"/>
                <a:gd name="T8" fmla="*/ 24 w 25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6">
                  <a:moveTo>
                    <a:pt x="24" y="25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9" y="35"/>
                  </a:lnTo>
                  <a:lnTo>
                    <a:pt x="24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53" name="Freeform 13"/>
            <p:cNvSpPr>
              <a:spLocks/>
            </p:cNvSpPr>
            <p:nvPr/>
          </p:nvSpPr>
          <p:spPr bwMode="auto">
            <a:xfrm>
              <a:off x="498" y="1775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5 h 27"/>
                <a:gd name="T4" fmla="*/ 17 w 25"/>
                <a:gd name="T5" fmla="*/ 25 h 27"/>
                <a:gd name="T6" fmla="*/ 19 w 25"/>
                <a:gd name="T7" fmla="*/ 23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5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5 h 27"/>
                <a:gd name="T24" fmla="*/ 20 w 25"/>
                <a:gd name="T25" fmla="*/ 3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10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3 h 27"/>
                <a:gd name="T42" fmla="*/ 2 w 25"/>
                <a:gd name="T43" fmla="*/ 5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5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3 h 27"/>
                <a:gd name="T60" fmla="*/ 7 w 25"/>
                <a:gd name="T61" fmla="*/ 25 h 27"/>
                <a:gd name="T62" fmla="*/ 10 w 25"/>
                <a:gd name="T63" fmla="*/ 25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5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54" name="Freeform 14"/>
            <p:cNvSpPr>
              <a:spLocks/>
            </p:cNvSpPr>
            <p:nvPr/>
          </p:nvSpPr>
          <p:spPr bwMode="auto">
            <a:xfrm>
              <a:off x="466" y="1727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4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1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1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4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5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1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1 h 27"/>
                <a:gd name="T56" fmla="*/ 4 w 25"/>
                <a:gd name="T57" fmla="*/ 22 h 27"/>
                <a:gd name="T58" fmla="*/ 5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4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55" name="Freeform 15"/>
            <p:cNvSpPr>
              <a:spLocks/>
            </p:cNvSpPr>
            <p:nvPr/>
          </p:nvSpPr>
          <p:spPr bwMode="auto">
            <a:xfrm>
              <a:off x="586" y="1759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56" name="Freeform 16"/>
            <p:cNvSpPr>
              <a:spLocks/>
            </p:cNvSpPr>
            <p:nvPr/>
          </p:nvSpPr>
          <p:spPr bwMode="auto">
            <a:xfrm>
              <a:off x="582" y="1701"/>
              <a:ext cx="20" cy="22"/>
            </a:xfrm>
            <a:custGeom>
              <a:avLst/>
              <a:gdLst>
                <a:gd name="T0" fmla="*/ 10 w 20"/>
                <a:gd name="T1" fmla="*/ 21 h 22"/>
                <a:gd name="T2" fmla="*/ 12 w 20"/>
                <a:gd name="T3" fmla="*/ 21 h 22"/>
                <a:gd name="T4" fmla="*/ 14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4 w 20"/>
                <a:gd name="T29" fmla="*/ 0 h 22"/>
                <a:gd name="T30" fmla="*/ 12 w 20"/>
                <a:gd name="T31" fmla="*/ 0 h 22"/>
                <a:gd name="T32" fmla="*/ 10 w 20"/>
                <a:gd name="T33" fmla="*/ 0 h 22"/>
                <a:gd name="T34" fmla="*/ 7 w 20"/>
                <a:gd name="T35" fmla="*/ 0 h 22"/>
                <a:gd name="T36" fmla="*/ 6 w 20"/>
                <a:gd name="T37" fmla="*/ 0 h 22"/>
                <a:gd name="T38" fmla="*/ 5 w 20"/>
                <a:gd name="T39" fmla="*/ 1 h 22"/>
                <a:gd name="T40" fmla="*/ 3 w 20"/>
                <a:gd name="T41" fmla="*/ 3 h 22"/>
                <a:gd name="T42" fmla="*/ 2 w 20"/>
                <a:gd name="T43" fmla="*/ 4 h 22"/>
                <a:gd name="T44" fmla="*/ 1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1 w 20"/>
                <a:gd name="T53" fmla="*/ 14 h 22"/>
                <a:gd name="T54" fmla="*/ 2 w 20"/>
                <a:gd name="T55" fmla="*/ 16 h 22"/>
                <a:gd name="T56" fmla="*/ 3 w 20"/>
                <a:gd name="T57" fmla="*/ 18 h 22"/>
                <a:gd name="T58" fmla="*/ 5 w 20"/>
                <a:gd name="T59" fmla="*/ 19 h 22"/>
                <a:gd name="T60" fmla="*/ 6 w 20"/>
                <a:gd name="T61" fmla="*/ 20 h 22"/>
                <a:gd name="T62" fmla="*/ 7 w 20"/>
                <a:gd name="T63" fmla="*/ 21 h 22"/>
                <a:gd name="T64" fmla="*/ 10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10" y="21"/>
                  </a:moveTo>
                  <a:lnTo>
                    <a:pt x="12" y="21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10" y="2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57" name="Freeform 17"/>
            <p:cNvSpPr>
              <a:spLocks/>
            </p:cNvSpPr>
            <p:nvPr/>
          </p:nvSpPr>
          <p:spPr bwMode="auto">
            <a:xfrm>
              <a:off x="508" y="1691"/>
              <a:ext cx="20" cy="22"/>
            </a:xfrm>
            <a:custGeom>
              <a:avLst/>
              <a:gdLst>
                <a:gd name="T0" fmla="*/ 9 w 20"/>
                <a:gd name="T1" fmla="*/ 21 h 22"/>
                <a:gd name="T2" fmla="*/ 11 w 20"/>
                <a:gd name="T3" fmla="*/ 20 h 22"/>
                <a:gd name="T4" fmla="*/ 13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3 w 20"/>
                <a:gd name="T29" fmla="*/ 0 h 22"/>
                <a:gd name="T30" fmla="*/ 11 w 20"/>
                <a:gd name="T31" fmla="*/ 0 h 22"/>
                <a:gd name="T32" fmla="*/ 9 w 20"/>
                <a:gd name="T33" fmla="*/ 0 h 22"/>
                <a:gd name="T34" fmla="*/ 7 w 20"/>
                <a:gd name="T35" fmla="*/ 0 h 22"/>
                <a:gd name="T36" fmla="*/ 5 w 20"/>
                <a:gd name="T37" fmla="*/ 0 h 22"/>
                <a:gd name="T38" fmla="*/ 4 w 20"/>
                <a:gd name="T39" fmla="*/ 1 h 22"/>
                <a:gd name="T40" fmla="*/ 3 w 20"/>
                <a:gd name="T41" fmla="*/ 3 h 22"/>
                <a:gd name="T42" fmla="*/ 1 w 20"/>
                <a:gd name="T43" fmla="*/ 4 h 22"/>
                <a:gd name="T44" fmla="*/ 0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0 w 20"/>
                <a:gd name="T53" fmla="*/ 14 h 22"/>
                <a:gd name="T54" fmla="*/ 1 w 20"/>
                <a:gd name="T55" fmla="*/ 16 h 22"/>
                <a:gd name="T56" fmla="*/ 3 w 20"/>
                <a:gd name="T57" fmla="*/ 18 h 22"/>
                <a:gd name="T58" fmla="*/ 4 w 20"/>
                <a:gd name="T59" fmla="*/ 19 h 22"/>
                <a:gd name="T60" fmla="*/ 5 w 20"/>
                <a:gd name="T61" fmla="*/ 20 h 22"/>
                <a:gd name="T62" fmla="*/ 7 w 20"/>
                <a:gd name="T63" fmla="*/ 20 h 22"/>
                <a:gd name="T64" fmla="*/ 9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9" y="21"/>
                  </a:moveTo>
                  <a:lnTo>
                    <a:pt x="11" y="20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9" y="21"/>
                  </a:lnTo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58" name="Freeform 18"/>
            <p:cNvSpPr>
              <a:spLocks/>
            </p:cNvSpPr>
            <p:nvPr/>
          </p:nvSpPr>
          <p:spPr bwMode="auto">
            <a:xfrm>
              <a:off x="538" y="1631"/>
              <a:ext cx="16" cy="89"/>
            </a:xfrm>
            <a:custGeom>
              <a:avLst/>
              <a:gdLst>
                <a:gd name="T0" fmla="*/ 15 w 16"/>
                <a:gd name="T1" fmla="*/ 88 h 89"/>
                <a:gd name="T2" fmla="*/ 15 w 16"/>
                <a:gd name="T3" fmla="*/ 0 h 89"/>
                <a:gd name="T4" fmla="*/ 0 w 16"/>
                <a:gd name="T5" fmla="*/ 0 h 89"/>
                <a:gd name="T6" fmla="*/ 0 w 16"/>
                <a:gd name="T7" fmla="*/ 88 h 89"/>
                <a:gd name="T8" fmla="*/ 15 w 16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9">
                  <a:moveTo>
                    <a:pt x="15" y="8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5" y="88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59" name="Freeform 19"/>
            <p:cNvSpPr>
              <a:spLocks/>
            </p:cNvSpPr>
            <p:nvPr/>
          </p:nvSpPr>
          <p:spPr bwMode="auto">
            <a:xfrm>
              <a:off x="539" y="1709"/>
              <a:ext cx="59" cy="53"/>
            </a:xfrm>
            <a:custGeom>
              <a:avLst/>
              <a:gdLst>
                <a:gd name="T0" fmla="*/ 9 w 59"/>
                <a:gd name="T1" fmla="*/ 0 h 53"/>
                <a:gd name="T2" fmla="*/ 58 w 59"/>
                <a:gd name="T3" fmla="*/ 45 h 53"/>
                <a:gd name="T4" fmla="*/ 58 w 59"/>
                <a:gd name="T5" fmla="*/ 52 h 53"/>
                <a:gd name="T6" fmla="*/ 0 w 59"/>
                <a:gd name="T7" fmla="*/ 14 h 53"/>
                <a:gd name="T8" fmla="*/ 9 w 5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3">
                  <a:moveTo>
                    <a:pt x="9" y="0"/>
                  </a:moveTo>
                  <a:lnTo>
                    <a:pt x="58" y="45"/>
                  </a:lnTo>
                  <a:lnTo>
                    <a:pt x="58" y="52"/>
                  </a:lnTo>
                  <a:lnTo>
                    <a:pt x="0" y="14"/>
                  </a:lnTo>
                  <a:lnTo>
                    <a:pt x="9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60" name="Freeform 20"/>
            <p:cNvSpPr>
              <a:spLocks/>
            </p:cNvSpPr>
            <p:nvPr/>
          </p:nvSpPr>
          <p:spPr bwMode="auto">
            <a:xfrm>
              <a:off x="509" y="1715"/>
              <a:ext cx="40" cy="66"/>
            </a:xfrm>
            <a:custGeom>
              <a:avLst/>
              <a:gdLst>
                <a:gd name="T0" fmla="*/ 31 w 40"/>
                <a:gd name="T1" fmla="*/ 0 h 66"/>
                <a:gd name="T2" fmla="*/ 0 w 40"/>
                <a:gd name="T3" fmla="*/ 53 h 66"/>
                <a:gd name="T4" fmla="*/ 0 w 40"/>
                <a:gd name="T5" fmla="*/ 65 h 66"/>
                <a:gd name="T6" fmla="*/ 39 w 40"/>
                <a:gd name="T7" fmla="*/ 11 h 66"/>
                <a:gd name="T8" fmla="*/ 31 w 4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6">
                  <a:moveTo>
                    <a:pt x="31" y="0"/>
                  </a:moveTo>
                  <a:lnTo>
                    <a:pt x="0" y="53"/>
                  </a:lnTo>
                  <a:lnTo>
                    <a:pt x="0" y="65"/>
                  </a:lnTo>
                  <a:lnTo>
                    <a:pt x="39" y="11"/>
                  </a:lnTo>
                  <a:lnTo>
                    <a:pt x="31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61" name="Freeform 21"/>
            <p:cNvSpPr>
              <a:spLocks/>
            </p:cNvSpPr>
            <p:nvPr/>
          </p:nvSpPr>
          <p:spPr bwMode="auto">
            <a:xfrm>
              <a:off x="478" y="1714"/>
              <a:ext cx="64" cy="17"/>
            </a:xfrm>
            <a:custGeom>
              <a:avLst/>
              <a:gdLst>
                <a:gd name="T0" fmla="*/ 59 w 64"/>
                <a:gd name="T1" fmla="*/ 0 h 17"/>
                <a:gd name="T2" fmla="*/ 0 w 64"/>
                <a:gd name="T3" fmla="*/ 10 h 17"/>
                <a:gd name="T4" fmla="*/ 0 w 64"/>
                <a:gd name="T5" fmla="*/ 16 h 17"/>
                <a:gd name="T6" fmla="*/ 63 w 64"/>
                <a:gd name="T7" fmla="*/ 12 h 17"/>
                <a:gd name="T8" fmla="*/ 59 w 6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">
                  <a:moveTo>
                    <a:pt x="59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63" y="12"/>
                  </a:lnTo>
                  <a:lnTo>
                    <a:pt x="59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62" name="Freeform 22"/>
            <p:cNvSpPr>
              <a:spLocks/>
            </p:cNvSpPr>
            <p:nvPr/>
          </p:nvSpPr>
          <p:spPr bwMode="auto">
            <a:xfrm>
              <a:off x="548" y="1696"/>
              <a:ext cx="46" cy="26"/>
            </a:xfrm>
            <a:custGeom>
              <a:avLst/>
              <a:gdLst>
                <a:gd name="T0" fmla="*/ 0 w 46"/>
                <a:gd name="T1" fmla="*/ 16 h 26"/>
                <a:gd name="T2" fmla="*/ 45 w 46"/>
                <a:gd name="T3" fmla="*/ 0 h 26"/>
                <a:gd name="T4" fmla="*/ 45 w 46"/>
                <a:gd name="T5" fmla="*/ 4 h 26"/>
                <a:gd name="T6" fmla="*/ 1 w 46"/>
                <a:gd name="T7" fmla="*/ 25 h 26"/>
                <a:gd name="T8" fmla="*/ 0 w 4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0" y="16"/>
                  </a:moveTo>
                  <a:lnTo>
                    <a:pt x="45" y="0"/>
                  </a:lnTo>
                  <a:lnTo>
                    <a:pt x="45" y="4"/>
                  </a:lnTo>
                  <a:lnTo>
                    <a:pt x="1" y="25"/>
                  </a:lnTo>
                  <a:lnTo>
                    <a:pt x="0" y="16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63" name="Freeform 23"/>
            <p:cNvSpPr>
              <a:spLocks/>
            </p:cNvSpPr>
            <p:nvPr/>
          </p:nvSpPr>
          <p:spPr bwMode="auto">
            <a:xfrm>
              <a:off x="518" y="1685"/>
              <a:ext cx="25" cy="36"/>
            </a:xfrm>
            <a:custGeom>
              <a:avLst/>
              <a:gdLst>
                <a:gd name="T0" fmla="*/ 24 w 25"/>
                <a:gd name="T1" fmla="*/ 25 h 36"/>
                <a:gd name="T2" fmla="*/ 0 w 25"/>
                <a:gd name="T3" fmla="*/ 0 h 36"/>
                <a:gd name="T4" fmla="*/ 0 w 25"/>
                <a:gd name="T5" fmla="*/ 4 h 36"/>
                <a:gd name="T6" fmla="*/ 19 w 25"/>
                <a:gd name="T7" fmla="*/ 35 h 36"/>
                <a:gd name="T8" fmla="*/ 24 w 25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6">
                  <a:moveTo>
                    <a:pt x="24" y="25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9" y="35"/>
                  </a:lnTo>
                  <a:lnTo>
                    <a:pt x="24" y="2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64" name="Freeform 24"/>
            <p:cNvSpPr>
              <a:spLocks/>
            </p:cNvSpPr>
            <p:nvPr/>
          </p:nvSpPr>
          <p:spPr bwMode="auto">
            <a:xfrm>
              <a:off x="498" y="1775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5 h 27"/>
                <a:gd name="T4" fmla="*/ 17 w 25"/>
                <a:gd name="T5" fmla="*/ 25 h 27"/>
                <a:gd name="T6" fmla="*/ 19 w 25"/>
                <a:gd name="T7" fmla="*/ 23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5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5 h 27"/>
                <a:gd name="T24" fmla="*/ 20 w 25"/>
                <a:gd name="T25" fmla="*/ 3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10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3 h 27"/>
                <a:gd name="T42" fmla="*/ 2 w 25"/>
                <a:gd name="T43" fmla="*/ 5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5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3 h 27"/>
                <a:gd name="T60" fmla="*/ 7 w 25"/>
                <a:gd name="T61" fmla="*/ 25 h 27"/>
                <a:gd name="T62" fmla="*/ 10 w 25"/>
                <a:gd name="T63" fmla="*/ 25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5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65" name="Freeform 25"/>
            <p:cNvSpPr>
              <a:spLocks/>
            </p:cNvSpPr>
            <p:nvPr/>
          </p:nvSpPr>
          <p:spPr bwMode="auto">
            <a:xfrm>
              <a:off x="466" y="1727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4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1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1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4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5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1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1 h 27"/>
                <a:gd name="T56" fmla="*/ 4 w 25"/>
                <a:gd name="T57" fmla="*/ 22 h 27"/>
                <a:gd name="T58" fmla="*/ 5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4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66" name="Freeform 26"/>
            <p:cNvSpPr>
              <a:spLocks/>
            </p:cNvSpPr>
            <p:nvPr/>
          </p:nvSpPr>
          <p:spPr bwMode="auto">
            <a:xfrm>
              <a:off x="586" y="1759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67" name="Freeform 27"/>
            <p:cNvSpPr>
              <a:spLocks/>
            </p:cNvSpPr>
            <p:nvPr/>
          </p:nvSpPr>
          <p:spPr bwMode="auto">
            <a:xfrm>
              <a:off x="476" y="1551"/>
              <a:ext cx="44" cy="85"/>
            </a:xfrm>
            <a:custGeom>
              <a:avLst/>
              <a:gdLst>
                <a:gd name="T0" fmla="*/ 7 w 44"/>
                <a:gd name="T1" fmla="*/ 0 h 85"/>
                <a:gd name="T2" fmla="*/ 7 w 44"/>
                <a:gd name="T3" fmla="*/ 1 h 85"/>
                <a:gd name="T4" fmla="*/ 6 w 44"/>
                <a:gd name="T5" fmla="*/ 4 h 85"/>
                <a:gd name="T6" fmla="*/ 5 w 44"/>
                <a:gd name="T7" fmla="*/ 8 h 85"/>
                <a:gd name="T8" fmla="*/ 5 w 44"/>
                <a:gd name="T9" fmla="*/ 13 h 85"/>
                <a:gd name="T10" fmla="*/ 3 w 44"/>
                <a:gd name="T11" fmla="*/ 19 h 85"/>
                <a:gd name="T12" fmla="*/ 2 w 44"/>
                <a:gd name="T13" fmla="*/ 25 h 85"/>
                <a:gd name="T14" fmla="*/ 0 w 44"/>
                <a:gd name="T15" fmla="*/ 32 h 85"/>
                <a:gd name="T16" fmla="*/ 0 w 44"/>
                <a:gd name="T17" fmla="*/ 39 h 85"/>
                <a:gd name="T18" fmla="*/ 0 w 44"/>
                <a:gd name="T19" fmla="*/ 46 h 85"/>
                <a:gd name="T20" fmla="*/ 2 w 44"/>
                <a:gd name="T21" fmla="*/ 52 h 85"/>
                <a:gd name="T22" fmla="*/ 5 w 44"/>
                <a:gd name="T23" fmla="*/ 58 h 85"/>
                <a:gd name="T24" fmla="*/ 7 w 44"/>
                <a:gd name="T25" fmla="*/ 63 h 85"/>
                <a:gd name="T26" fmla="*/ 11 w 44"/>
                <a:gd name="T27" fmla="*/ 68 h 85"/>
                <a:gd name="T28" fmla="*/ 15 w 44"/>
                <a:gd name="T29" fmla="*/ 73 h 85"/>
                <a:gd name="T30" fmla="*/ 17 w 44"/>
                <a:gd name="T31" fmla="*/ 77 h 85"/>
                <a:gd name="T32" fmla="*/ 19 w 44"/>
                <a:gd name="T33" fmla="*/ 80 h 85"/>
                <a:gd name="T34" fmla="*/ 21 w 44"/>
                <a:gd name="T35" fmla="*/ 83 h 85"/>
                <a:gd name="T36" fmla="*/ 24 w 44"/>
                <a:gd name="T37" fmla="*/ 84 h 85"/>
                <a:gd name="T38" fmla="*/ 28 w 44"/>
                <a:gd name="T39" fmla="*/ 84 h 85"/>
                <a:gd name="T40" fmla="*/ 32 w 44"/>
                <a:gd name="T41" fmla="*/ 83 h 85"/>
                <a:gd name="T42" fmla="*/ 37 w 44"/>
                <a:gd name="T43" fmla="*/ 82 h 85"/>
                <a:gd name="T44" fmla="*/ 40 w 44"/>
                <a:gd name="T45" fmla="*/ 80 h 85"/>
                <a:gd name="T46" fmla="*/ 42 w 44"/>
                <a:gd name="T47" fmla="*/ 79 h 85"/>
                <a:gd name="T48" fmla="*/ 43 w 44"/>
                <a:gd name="T49" fmla="*/ 78 h 85"/>
                <a:gd name="T50" fmla="*/ 41 w 44"/>
                <a:gd name="T51" fmla="*/ 78 h 85"/>
                <a:gd name="T52" fmla="*/ 39 w 44"/>
                <a:gd name="T53" fmla="*/ 79 h 85"/>
                <a:gd name="T54" fmla="*/ 37 w 44"/>
                <a:gd name="T55" fmla="*/ 78 h 85"/>
                <a:gd name="T56" fmla="*/ 35 w 44"/>
                <a:gd name="T57" fmla="*/ 78 h 85"/>
                <a:gd name="T58" fmla="*/ 32 w 44"/>
                <a:gd name="T59" fmla="*/ 77 h 85"/>
                <a:gd name="T60" fmla="*/ 30 w 44"/>
                <a:gd name="T61" fmla="*/ 75 h 85"/>
                <a:gd name="T62" fmla="*/ 28 w 44"/>
                <a:gd name="T63" fmla="*/ 73 h 85"/>
                <a:gd name="T64" fmla="*/ 27 w 44"/>
                <a:gd name="T65" fmla="*/ 70 h 85"/>
                <a:gd name="T66" fmla="*/ 23 w 44"/>
                <a:gd name="T67" fmla="*/ 66 h 85"/>
                <a:gd name="T68" fmla="*/ 18 w 44"/>
                <a:gd name="T69" fmla="*/ 61 h 85"/>
                <a:gd name="T70" fmla="*/ 14 w 44"/>
                <a:gd name="T71" fmla="*/ 56 h 85"/>
                <a:gd name="T72" fmla="*/ 10 w 44"/>
                <a:gd name="T73" fmla="*/ 50 h 85"/>
                <a:gd name="T74" fmla="*/ 6 w 44"/>
                <a:gd name="T75" fmla="*/ 43 h 85"/>
                <a:gd name="T76" fmla="*/ 5 w 44"/>
                <a:gd name="T77" fmla="*/ 35 h 85"/>
                <a:gd name="T78" fmla="*/ 5 w 44"/>
                <a:gd name="T79" fmla="*/ 26 h 85"/>
                <a:gd name="T80" fmla="*/ 7 w 44"/>
                <a:gd name="T81" fmla="*/ 21 h 85"/>
                <a:gd name="T82" fmla="*/ 8 w 44"/>
                <a:gd name="T83" fmla="*/ 16 h 85"/>
                <a:gd name="T84" fmla="*/ 9 w 44"/>
                <a:gd name="T85" fmla="*/ 12 h 85"/>
                <a:gd name="T86" fmla="*/ 10 w 44"/>
                <a:gd name="T87" fmla="*/ 9 h 85"/>
                <a:gd name="T88" fmla="*/ 11 w 44"/>
                <a:gd name="T89" fmla="*/ 6 h 85"/>
                <a:gd name="T90" fmla="*/ 12 w 44"/>
                <a:gd name="T91" fmla="*/ 4 h 85"/>
                <a:gd name="T92" fmla="*/ 13 w 44"/>
                <a:gd name="T93" fmla="*/ 3 h 85"/>
                <a:gd name="T94" fmla="*/ 7 w 44"/>
                <a:gd name="T9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85">
                  <a:moveTo>
                    <a:pt x="7" y="0"/>
                  </a:moveTo>
                  <a:lnTo>
                    <a:pt x="7" y="1"/>
                  </a:lnTo>
                  <a:lnTo>
                    <a:pt x="6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3" y="19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7" y="63"/>
                  </a:lnTo>
                  <a:lnTo>
                    <a:pt x="11" y="68"/>
                  </a:lnTo>
                  <a:lnTo>
                    <a:pt x="15" y="73"/>
                  </a:lnTo>
                  <a:lnTo>
                    <a:pt x="17" y="77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4" y="84"/>
                  </a:lnTo>
                  <a:lnTo>
                    <a:pt x="28" y="84"/>
                  </a:lnTo>
                  <a:lnTo>
                    <a:pt x="32" y="83"/>
                  </a:lnTo>
                  <a:lnTo>
                    <a:pt x="37" y="82"/>
                  </a:lnTo>
                  <a:lnTo>
                    <a:pt x="40" y="80"/>
                  </a:lnTo>
                  <a:lnTo>
                    <a:pt x="42" y="79"/>
                  </a:lnTo>
                  <a:lnTo>
                    <a:pt x="43" y="78"/>
                  </a:lnTo>
                  <a:lnTo>
                    <a:pt x="41" y="78"/>
                  </a:lnTo>
                  <a:lnTo>
                    <a:pt x="39" y="79"/>
                  </a:lnTo>
                  <a:lnTo>
                    <a:pt x="37" y="78"/>
                  </a:lnTo>
                  <a:lnTo>
                    <a:pt x="35" y="78"/>
                  </a:lnTo>
                  <a:lnTo>
                    <a:pt x="32" y="77"/>
                  </a:lnTo>
                  <a:lnTo>
                    <a:pt x="30" y="75"/>
                  </a:lnTo>
                  <a:lnTo>
                    <a:pt x="28" y="73"/>
                  </a:lnTo>
                  <a:lnTo>
                    <a:pt x="27" y="70"/>
                  </a:lnTo>
                  <a:lnTo>
                    <a:pt x="23" y="66"/>
                  </a:lnTo>
                  <a:lnTo>
                    <a:pt x="18" y="61"/>
                  </a:lnTo>
                  <a:lnTo>
                    <a:pt x="14" y="56"/>
                  </a:lnTo>
                  <a:lnTo>
                    <a:pt x="10" y="50"/>
                  </a:lnTo>
                  <a:lnTo>
                    <a:pt x="6" y="43"/>
                  </a:lnTo>
                  <a:lnTo>
                    <a:pt x="5" y="35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8" y="16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7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68" name="Freeform 28"/>
            <p:cNvSpPr>
              <a:spLocks/>
            </p:cNvSpPr>
            <p:nvPr/>
          </p:nvSpPr>
          <p:spPr bwMode="auto">
            <a:xfrm>
              <a:off x="432" y="1390"/>
              <a:ext cx="99" cy="190"/>
            </a:xfrm>
            <a:custGeom>
              <a:avLst/>
              <a:gdLst>
                <a:gd name="T0" fmla="*/ 41 w 99"/>
                <a:gd name="T1" fmla="*/ 188 h 190"/>
                <a:gd name="T2" fmla="*/ 55 w 99"/>
                <a:gd name="T3" fmla="*/ 185 h 190"/>
                <a:gd name="T4" fmla="*/ 74 w 99"/>
                <a:gd name="T5" fmla="*/ 177 h 190"/>
                <a:gd name="T6" fmla="*/ 91 w 99"/>
                <a:gd name="T7" fmla="*/ 164 h 190"/>
                <a:gd name="T8" fmla="*/ 98 w 99"/>
                <a:gd name="T9" fmla="*/ 146 h 190"/>
                <a:gd name="T10" fmla="*/ 93 w 99"/>
                <a:gd name="T11" fmla="*/ 129 h 190"/>
                <a:gd name="T12" fmla="*/ 81 w 99"/>
                <a:gd name="T13" fmla="*/ 111 h 190"/>
                <a:gd name="T14" fmla="*/ 68 w 99"/>
                <a:gd name="T15" fmla="*/ 91 h 190"/>
                <a:gd name="T16" fmla="*/ 61 w 99"/>
                <a:gd name="T17" fmla="*/ 66 h 190"/>
                <a:gd name="T18" fmla="*/ 68 w 99"/>
                <a:gd name="T19" fmla="*/ 41 h 190"/>
                <a:gd name="T20" fmla="*/ 79 w 99"/>
                <a:gd name="T21" fmla="*/ 19 h 190"/>
                <a:gd name="T22" fmla="*/ 83 w 99"/>
                <a:gd name="T23" fmla="*/ 5 h 190"/>
                <a:gd name="T24" fmla="*/ 75 w 99"/>
                <a:gd name="T25" fmla="*/ 0 h 190"/>
                <a:gd name="T26" fmla="*/ 54 w 99"/>
                <a:gd name="T27" fmla="*/ 1 h 190"/>
                <a:gd name="T28" fmla="*/ 29 w 99"/>
                <a:gd name="T29" fmla="*/ 6 h 190"/>
                <a:gd name="T30" fmla="*/ 11 w 99"/>
                <a:gd name="T31" fmla="*/ 13 h 190"/>
                <a:gd name="T32" fmla="*/ 5 w 99"/>
                <a:gd name="T33" fmla="*/ 21 h 190"/>
                <a:gd name="T34" fmla="*/ 1 w 99"/>
                <a:gd name="T35" fmla="*/ 28 h 190"/>
                <a:gd name="T36" fmla="*/ 0 w 99"/>
                <a:gd name="T37" fmla="*/ 35 h 190"/>
                <a:gd name="T38" fmla="*/ 2 w 99"/>
                <a:gd name="T39" fmla="*/ 47 h 190"/>
                <a:gd name="T40" fmla="*/ 7 w 99"/>
                <a:gd name="T41" fmla="*/ 63 h 190"/>
                <a:gd name="T42" fmla="*/ 12 w 99"/>
                <a:gd name="T43" fmla="*/ 74 h 190"/>
                <a:gd name="T44" fmla="*/ 15 w 99"/>
                <a:gd name="T45" fmla="*/ 82 h 190"/>
                <a:gd name="T46" fmla="*/ 16 w 99"/>
                <a:gd name="T47" fmla="*/ 95 h 190"/>
                <a:gd name="T48" fmla="*/ 17 w 99"/>
                <a:gd name="T49" fmla="*/ 116 h 190"/>
                <a:gd name="T50" fmla="*/ 16 w 99"/>
                <a:gd name="T51" fmla="*/ 131 h 190"/>
                <a:gd name="T52" fmla="*/ 15 w 99"/>
                <a:gd name="T53" fmla="*/ 142 h 190"/>
                <a:gd name="T54" fmla="*/ 14 w 99"/>
                <a:gd name="T55" fmla="*/ 153 h 190"/>
                <a:gd name="T56" fmla="*/ 16 w 99"/>
                <a:gd name="T57" fmla="*/ 167 h 190"/>
                <a:gd name="T58" fmla="*/ 17 w 99"/>
                <a:gd name="T59" fmla="*/ 176 h 190"/>
                <a:gd name="T60" fmla="*/ 20 w 99"/>
                <a:gd name="T61" fmla="*/ 182 h 190"/>
                <a:gd name="T62" fmla="*/ 24 w 99"/>
                <a:gd name="T63" fmla="*/ 185 h 190"/>
                <a:gd name="T64" fmla="*/ 28 w 99"/>
                <a:gd name="T65" fmla="*/ 187 h 190"/>
                <a:gd name="T66" fmla="*/ 32 w 99"/>
                <a:gd name="T67" fmla="*/ 188 h 190"/>
                <a:gd name="T68" fmla="*/ 37 w 99"/>
                <a:gd name="T69" fmla="*/ 189 h 190"/>
                <a:gd name="T70" fmla="*/ 39 w 99"/>
                <a:gd name="T7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90">
                  <a:moveTo>
                    <a:pt x="39" y="189"/>
                  </a:moveTo>
                  <a:lnTo>
                    <a:pt x="41" y="188"/>
                  </a:lnTo>
                  <a:lnTo>
                    <a:pt x="47" y="187"/>
                  </a:lnTo>
                  <a:lnTo>
                    <a:pt x="55" y="185"/>
                  </a:lnTo>
                  <a:lnTo>
                    <a:pt x="64" y="181"/>
                  </a:lnTo>
                  <a:lnTo>
                    <a:pt x="74" y="177"/>
                  </a:lnTo>
                  <a:lnTo>
                    <a:pt x="83" y="171"/>
                  </a:lnTo>
                  <a:lnTo>
                    <a:pt x="91" y="164"/>
                  </a:lnTo>
                  <a:lnTo>
                    <a:pt x="96" y="156"/>
                  </a:lnTo>
                  <a:lnTo>
                    <a:pt x="98" y="146"/>
                  </a:lnTo>
                  <a:lnTo>
                    <a:pt x="97" y="138"/>
                  </a:lnTo>
                  <a:lnTo>
                    <a:pt x="93" y="129"/>
                  </a:lnTo>
                  <a:lnTo>
                    <a:pt x="87" y="120"/>
                  </a:lnTo>
                  <a:lnTo>
                    <a:pt x="81" y="111"/>
                  </a:lnTo>
                  <a:lnTo>
                    <a:pt x="74" y="101"/>
                  </a:lnTo>
                  <a:lnTo>
                    <a:pt x="68" y="91"/>
                  </a:lnTo>
                  <a:lnTo>
                    <a:pt x="63" y="80"/>
                  </a:lnTo>
                  <a:lnTo>
                    <a:pt x="61" y="66"/>
                  </a:lnTo>
                  <a:lnTo>
                    <a:pt x="63" y="53"/>
                  </a:lnTo>
                  <a:lnTo>
                    <a:pt x="68" y="41"/>
                  </a:lnTo>
                  <a:lnTo>
                    <a:pt x="73" y="29"/>
                  </a:lnTo>
                  <a:lnTo>
                    <a:pt x="79" y="19"/>
                  </a:lnTo>
                  <a:lnTo>
                    <a:pt x="82" y="11"/>
                  </a:lnTo>
                  <a:lnTo>
                    <a:pt x="83" y="5"/>
                  </a:lnTo>
                  <a:lnTo>
                    <a:pt x="82" y="2"/>
                  </a:lnTo>
                  <a:lnTo>
                    <a:pt x="75" y="0"/>
                  </a:lnTo>
                  <a:lnTo>
                    <a:pt x="65" y="0"/>
                  </a:lnTo>
                  <a:lnTo>
                    <a:pt x="54" y="1"/>
                  </a:lnTo>
                  <a:lnTo>
                    <a:pt x="41" y="3"/>
                  </a:lnTo>
                  <a:lnTo>
                    <a:pt x="29" y="6"/>
                  </a:lnTo>
                  <a:lnTo>
                    <a:pt x="19" y="9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3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7"/>
                  </a:lnTo>
                  <a:lnTo>
                    <a:pt x="5" y="55"/>
                  </a:lnTo>
                  <a:lnTo>
                    <a:pt x="7" y="63"/>
                  </a:lnTo>
                  <a:lnTo>
                    <a:pt x="10" y="69"/>
                  </a:lnTo>
                  <a:lnTo>
                    <a:pt x="12" y="74"/>
                  </a:lnTo>
                  <a:lnTo>
                    <a:pt x="14" y="78"/>
                  </a:lnTo>
                  <a:lnTo>
                    <a:pt x="15" y="82"/>
                  </a:lnTo>
                  <a:lnTo>
                    <a:pt x="16" y="88"/>
                  </a:lnTo>
                  <a:lnTo>
                    <a:pt x="16" y="95"/>
                  </a:lnTo>
                  <a:lnTo>
                    <a:pt x="16" y="105"/>
                  </a:lnTo>
                  <a:lnTo>
                    <a:pt x="17" y="116"/>
                  </a:lnTo>
                  <a:lnTo>
                    <a:pt x="16" y="124"/>
                  </a:lnTo>
                  <a:lnTo>
                    <a:pt x="16" y="131"/>
                  </a:lnTo>
                  <a:lnTo>
                    <a:pt x="16" y="137"/>
                  </a:lnTo>
                  <a:lnTo>
                    <a:pt x="15" y="142"/>
                  </a:lnTo>
                  <a:lnTo>
                    <a:pt x="14" y="147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7"/>
                  </a:lnTo>
                  <a:lnTo>
                    <a:pt x="16" y="172"/>
                  </a:lnTo>
                  <a:lnTo>
                    <a:pt x="17" y="176"/>
                  </a:lnTo>
                  <a:lnTo>
                    <a:pt x="19" y="179"/>
                  </a:lnTo>
                  <a:lnTo>
                    <a:pt x="20" y="182"/>
                  </a:lnTo>
                  <a:lnTo>
                    <a:pt x="22" y="184"/>
                  </a:lnTo>
                  <a:lnTo>
                    <a:pt x="24" y="185"/>
                  </a:lnTo>
                  <a:lnTo>
                    <a:pt x="26" y="186"/>
                  </a:lnTo>
                  <a:lnTo>
                    <a:pt x="28" y="187"/>
                  </a:lnTo>
                  <a:lnTo>
                    <a:pt x="30" y="188"/>
                  </a:lnTo>
                  <a:lnTo>
                    <a:pt x="32" y="188"/>
                  </a:lnTo>
                  <a:lnTo>
                    <a:pt x="35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9" y="189"/>
                  </a:lnTo>
                </a:path>
              </a:pathLst>
            </a:custGeom>
            <a:solidFill>
              <a:srgbClr val="006A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69" name="Freeform 29"/>
            <p:cNvSpPr>
              <a:spLocks/>
            </p:cNvSpPr>
            <p:nvPr/>
          </p:nvSpPr>
          <p:spPr bwMode="auto">
            <a:xfrm>
              <a:off x="464" y="1594"/>
              <a:ext cx="155" cy="84"/>
            </a:xfrm>
            <a:custGeom>
              <a:avLst/>
              <a:gdLst>
                <a:gd name="T0" fmla="*/ 18 w 155"/>
                <a:gd name="T1" fmla="*/ 83 h 84"/>
                <a:gd name="T2" fmla="*/ 132 w 155"/>
                <a:gd name="T3" fmla="*/ 83 h 84"/>
                <a:gd name="T4" fmla="*/ 133 w 155"/>
                <a:gd name="T5" fmla="*/ 83 h 84"/>
                <a:gd name="T6" fmla="*/ 136 w 155"/>
                <a:gd name="T7" fmla="*/ 80 h 84"/>
                <a:gd name="T8" fmla="*/ 139 w 155"/>
                <a:gd name="T9" fmla="*/ 76 h 84"/>
                <a:gd name="T10" fmla="*/ 144 w 155"/>
                <a:gd name="T11" fmla="*/ 71 h 84"/>
                <a:gd name="T12" fmla="*/ 149 w 155"/>
                <a:gd name="T13" fmla="*/ 66 h 84"/>
                <a:gd name="T14" fmla="*/ 152 w 155"/>
                <a:gd name="T15" fmla="*/ 60 h 84"/>
                <a:gd name="T16" fmla="*/ 154 w 155"/>
                <a:gd name="T17" fmla="*/ 55 h 84"/>
                <a:gd name="T18" fmla="*/ 154 w 155"/>
                <a:gd name="T19" fmla="*/ 51 h 84"/>
                <a:gd name="T20" fmla="*/ 153 w 155"/>
                <a:gd name="T21" fmla="*/ 46 h 84"/>
                <a:gd name="T22" fmla="*/ 153 w 155"/>
                <a:gd name="T23" fmla="*/ 42 h 84"/>
                <a:gd name="T24" fmla="*/ 152 w 155"/>
                <a:gd name="T25" fmla="*/ 38 h 84"/>
                <a:gd name="T26" fmla="*/ 151 w 155"/>
                <a:gd name="T27" fmla="*/ 35 h 84"/>
                <a:gd name="T28" fmla="*/ 149 w 155"/>
                <a:gd name="T29" fmla="*/ 33 h 84"/>
                <a:gd name="T30" fmla="*/ 147 w 155"/>
                <a:gd name="T31" fmla="*/ 31 h 84"/>
                <a:gd name="T32" fmla="*/ 142 w 155"/>
                <a:gd name="T33" fmla="*/ 30 h 84"/>
                <a:gd name="T34" fmla="*/ 136 w 155"/>
                <a:gd name="T35" fmla="*/ 30 h 84"/>
                <a:gd name="T36" fmla="*/ 128 w 155"/>
                <a:gd name="T37" fmla="*/ 28 h 84"/>
                <a:gd name="T38" fmla="*/ 121 w 155"/>
                <a:gd name="T39" fmla="*/ 24 h 84"/>
                <a:gd name="T40" fmla="*/ 115 w 155"/>
                <a:gd name="T41" fmla="*/ 19 h 84"/>
                <a:gd name="T42" fmla="*/ 107 w 155"/>
                <a:gd name="T43" fmla="*/ 13 h 84"/>
                <a:gd name="T44" fmla="*/ 101 w 155"/>
                <a:gd name="T45" fmla="*/ 7 h 84"/>
                <a:gd name="T46" fmla="*/ 93 w 155"/>
                <a:gd name="T47" fmla="*/ 2 h 84"/>
                <a:gd name="T48" fmla="*/ 84 w 155"/>
                <a:gd name="T49" fmla="*/ 0 h 84"/>
                <a:gd name="T50" fmla="*/ 75 w 155"/>
                <a:gd name="T51" fmla="*/ 0 h 84"/>
                <a:gd name="T52" fmla="*/ 65 w 155"/>
                <a:gd name="T53" fmla="*/ 3 h 84"/>
                <a:gd name="T54" fmla="*/ 54 w 155"/>
                <a:gd name="T55" fmla="*/ 8 h 84"/>
                <a:gd name="T56" fmla="*/ 42 w 155"/>
                <a:gd name="T57" fmla="*/ 14 h 84"/>
                <a:gd name="T58" fmla="*/ 31 w 155"/>
                <a:gd name="T59" fmla="*/ 21 h 84"/>
                <a:gd name="T60" fmla="*/ 21 w 155"/>
                <a:gd name="T61" fmla="*/ 29 h 84"/>
                <a:gd name="T62" fmla="*/ 13 w 155"/>
                <a:gd name="T63" fmla="*/ 36 h 84"/>
                <a:gd name="T64" fmla="*/ 7 w 155"/>
                <a:gd name="T65" fmla="*/ 42 h 84"/>
                <a:gd name="T66" fmla="*/ 5 w 155"/>
                <a:gd name="T67" fmla="*/ 47 h 84"/>
                <a:gd name="T68" fmla="*/ 3 w 155"/>
                <a:gd name="T69" fmla="*/ 51 h 84"/>
                <a:gd name="T70" fmla="*/ 2 w 155"/>
                <a:gd name="T71" fmla="*/ 54 h 84"/>
                <a:gd name="T72" fmla="*/ 1 w 155"/>
                <a:gd name="T73" fmla="*/ 57 h 84"/>
                <a:gd name="T74" fmla="*/ 0 w 155"/>
                <a:gd name="T75" fmla="*/ 60 h 84"/>
                <a:gd name="T76" fmla="*/ 0 w 155"/>
                <a:gd name="T77" fmla="*/ 63 h 84"/>
                <a:gd name="T78" fmla="*/ 0 w 155"/>
                <a:gd name="T79" fmla="*/ 65 h 84"/>
                <a:gd name="T80" fmla="*/ 1 w 155"/>
                <a:gd name="T81" fmla="*/ 68 h 84"/>
                <a:gd name="T82" fmla="*/ 3 w 155"/>
                <a:gd name="T83" fmla="*/ 70 h 84"/>
                <a:gd name="T84" fmla="*/ 5 w 155"/>
                <a:gd name="T85" fmla="*/ 72 h 84"/>
                <a:gd name="T86" fmla="*/ 7 w 155"/>
                <a:gd name="T87" fmla="*/ 74 h 84"/>
                <a:gd name="T88" fmla="*/ 10 w 155"/>
                <a:gd name="T89" fmla="*/ 77 h 84"/>
                <a:gd name="T90" fmla="*/ 13 w 155"/>
                <a:gd name="T91" fmla="*/ 79 h 84"/>
                <a:gd name="T92" fmla="*/ 15 w 155"/>
                <a:gd name="T93" fmla="*/ 81 h 84"/>
                <a:gd name="T94" fmla="*/ 17 w 155"/>
                <a:gd name="T95" fmla="*/ 82 h 84"/>
                <a:gd name="T96" fmla="*/ 18 w 155"/>
                <a:gd name="T97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84">
                  <a:moveTo>
                    <a:pt x="18" y="83"/>
                  </a:moveTo>
                  <a:lnTo>
                    <a:pt x="132" y="83"/>
                  </a:lnTo>
                  <a:lnTo>
                    <a:pt x="133" y="83"/>
                  </a:lnTo>
                  <a:lnTo>
                    <a:pt x="136" y="80"/>
                  </a:lnTo>
                  <a:lnTo>
                    <a:pt x="139" y="76"/>
                  </a:lnTo>
                  <a:lnTo>
                    <a:pt x="144" y="71"/>
                  </a:lnTo>
                  <a:lnTo>
                    <a:pt x="149" y="66"/>
                  </a:lnTo>
                  <a:lnTo>
                    <a:pt x="152" y="60"/>
                  </a:lnTo>
                  <a:lnTo>
                    <a:pt x="154" y="55"/>
                  </a:lnTo>
                  <a:lnTo>
                    <a:pt x="154" y="51"/>
                  </a:lnTo>
                  <a:lnTo>
                    <a:pt x="153" y="46"/>
                  </a:lnTo>
                  <a:lnTo>
                    <a:pt x="153" y="42"/>
                  </a:lnTo>
                  <a:lnTo>
                    <a:pt x="152" y="38"/>
                  </a:lnTo>
                  <a:lnTo>
                    <a:pt x="151" y="35"/>
                  </a:lnTo>
                  <a:lnTo>
                    <a:pt x="149" y="33"/>
                  </a:lnTo>
                  <a:lnTo>
                    <a:pt x="147" y="31"/>
                  </a:lnTo>
                  <a:lnTo>
                    <a:pt x="142" y="30"/>
                  </a:lnTo>
                  <a:lnTo>
                    <a:pt x="136" y="30"/>
                  </a:lnTo>
                  <a:lnTo>
                    <a:pt x="128" y="28"/>
                  </a:lnTo>
                  <a:lnTo>
                    <a:pt x="121" y="24"/>
                  </a:lnTo>
                  <a:lnTo>
                    <a:pt x="115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3" y="2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5" y="3"/>
                  </a:lnTo>
                  <a:lnTo>
                    <a:pt x="54" y="8"/>
                  </a:lnTo>
                  <a:lnTo>
                    <a:pt x="42" y="14"/>
                  </a:lnTo>
                  <a:lnTo>
                    <a:pt x="31" y="21"/>
                  </a:lnTo>
                  <a:lnTo>
                    <a:pt x="21" y="29"/>
                  </a:lnTo>
                  <a:lnTo>
                    <a:pt x="13" y="36"/>
                  </a:lnTo>
                  <a:lnTo>
                    <a:pt x="7" y="42"/>
                  </a:lnTo>
                  <a:lnTo>
                    <a:pt x="5" y="47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3" y="70"/>
                  </a:lnTo>
                  <a:lnTo>
                    <a:pt x="5" y="72"/>
                  </a:lnTo>
                  <a:lnTo>
                    <a:pt x="7" y="74"/>
                  </a:lnTo>
                  <a:lnTo>
                    <a:pt x="10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2"/>
                  </a:lnTo>
                  <a:lnTo>
                    <a:pt x="18" y="83"/>
                  </a:lnTo>
                </a:path>
              </a:pathLst>
            </a:custGeom>
            <a:solidFill>
              <a:srgbClr val="006A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70" name="Freeform 30"/>
            <p:cNvSpPr>
              <a:spLocks/>
            </p:cNvSpPr>
            <p:nvPr/>
          </p:nvSpPr>
          <p:spPr bwMode="auto">
            <a:xfrm>
              <a:off x="470" y="1250"/>
              <a:ext cx="282" cy="541"/>
            </a:xfrm>
            <a:custGeom>
              <a:avLst/>
              <a:gdLst>
                <a:gd name="T0" fmla="*/ 124 w 282"/>
                <a:gd name="T1" fmla="*/ 186 h 541"/>
                <a:gd name="T2" fmla="*/ 125 w 282"/>
                <a:gd name="T3" fmla="*/ 132 h 541"/>
                <a:gd name="T4" fmla="*/ 108 w 282"/>
                <a:gd name="T5" fmla="*/ 117 h 541"/>
                <a:gd name="T6" fmla="*/ 91 w 282"/>
                <a:gd name="T7" fmla="*/ 110 h 541"/>
                <a:gd name="T8" fmla="*/ 92 w 282"/>
                <a:gd name="T9" fmla="*/ 105 h 541"/>
                <a:gd name="T10" fmla="*/ 95 w 282"/>
                <a:gd name="T11" fmla="*/ 102 h 541"/>
                <a:gd name="T12" fmla="*/ 103 w 282"/>
                <a:gd name="T13" fmla="*/ 100 h 541"/>
                <a:gd name="T14" fmla="*/ 109 w 282"/>
                <a:gd name="T15" fmla="*/ 89 h 541"/>
                <a:gd name="T16" fmla="*/ 111 w 282"/>
                <a:gd name="T17" fmla="*/ 74 h 541"/>
                <a:gd name="T18" fmla="*/ 113 w 282"/>
                <a:gd name="T19" fmla="*/ 72 h 541"/>
                <a:gd name="T20" fmla="*/ 116 w 282"/>
                <a:gd name="T21" fmla="*/ 70 h 541"/>
                <a:gd name="T22" fmla="*/ 116 w 282"/>
                <a:gd name="T23" fmla="*/ 63 h 541"/>
                <a:gd name="T24" fmla="*/ 112 w 282"/>
                <a:gd name="T25" fmla="*/ 49 h 541"/>
                <a:gd name="T26" fmla="*/ 109 w 282"/>
                <a:gd name="T27" fmla="*/ 37 h 541"/>
                <a:gd name="T28" fmla="*/ 102 w 282"/>
                <a:gd name="T29" fmla="*/ 16 h 541"/>
                <a:gd name="T30" fmla="*/ 87 w 282"/>
                <a:gd name="T31" fmla="*/ 5 h 541"/>
                <a:gd name="T32" fmla="*/ 70 w 282"/>
                <a:gd name="T33" fmla="*/ 0 h 541"/>
                <a:gd name="T34" fmla="*/ 49 w 282"/>
                <a:gd name="T35" fmla="*/ 9 h 541"/>
                <a:gd name="T36" fmla="*/ 37 w 282"/>
                <a:gd name="T37" fmla="*/ 21 h 541"/>
                <a:gd name="T38" fmla="*/ 34 w 282"/>
                <a:gd name="T39" fmla="*/ 42 h 541"/>
                <a:gd name="T40" fmla="*/ 35 w 282"/>
                <a:gd name="T41" fmla="*/ 62 h 541"/>
                <a:gd name="T42" fmla="*/ 41 w 282"/>
                <a:gd name="T43" fmla="*/ 76 h 541"/>
                <a:gd name="T44" fmla="*/ 45 w 282"/>
                <a:gd name="T45" fmla="*/ 97 h 541"/>
                <a:gd name="T46" fmla="*/ 40 w 282"/>
                <a:gd name="T47" fmla="*/ 113 h 541"/>
                <a:gd name="T48" fmla="*/ 13 w 282"/>
                <a:gd name="T49" fmla="*/ 135 h 541"/>
                <a:gd name="T50" fmla="*/ 4 w 282"/>
                <a:gd name="T51" fmla="*/ 151 h 541"/>
                <a:gd name="T52" fmla="*/ 0 w 282"/>
                <a:gd name="T53" fmla="*/ 172 h 541"/>
                <a:gd name="T54" fmla="*/ 11 w 282"/>
                <a:gd name="T55" fmla="*/ 217 h 541"/>
                <a:gd name="T56" fmla="*/ 16 w 282"/>
                <a:gd name="T57" fmla="*/ 270 h 541"/>
                <a:gd name="T58" fmla="*/ 15 w 282"/>
                <a:gd name="T59" fmla="*/ 299 h 541"/>
                <a:gd name="T60" fmla="*/ 19 w 282"/>
                <a:gd name="T61" fmla="*/ 337 h 541"/>
                <a:gd name="T62" fmla="*/ 38 w 282"/>
                <a:gd name="T63" fmla="*/ 371 h 541"/>
                <a:gd name="T64" fmla="*/ 68 w 282"/>
                <a:gd name="T65" fmla="*/ 383 h 541"/>
                <a:gd name="T66" fmla="*/ 92 w 282"/>
                <a:gd name="T67" fmla="*/ 381 h 541"/>
                <a:gd name="T68" fmla="*/ 130 w 282"/>
                <a:gd name="T69" fmla="*/ 368 h 541"/>
                <a:gd name="T70" fmla="*/ 159 w 282"/>
                <a:gd name="T71" fmla="*/ 367 h 541"/>
                <a:gd name="T72" fmla="*/ 191 w 282"/>
                <a:gd name="T73" fmla="*/ 374 h 541"/>
                <a:gd name="T74" fmla="*/ 198 w 282"/>
                <a:gd name="T75" fmla="*/ 382 h 541"/>
                <a:gd name="T76" fmla="*/ 195 w 282"/>
                <a:gd name="T77" fmla="*/ 414 h 541"/>
                <a:gd name="T78" fmla="*/ 196 w 282"/>
                <a:gd name="T79" fmla="*/ 447 h 541"/>
                <a:gd name="T80" fmla="*/ 201 w 282"/>
                <a:gd name="T81" fmla="*/ 488 h 541"/>
                <a:gd name="T82" fmla="*/ 198 w 282"/>
                <a:gd name="T83" fmla="*/ 511 h 541"/>
                <a:gd name="T84" fmla="*/ 197 w 282"/>
                <a:gd name="T85" fmla="*/ 523 h 541"/>
                <a:gd name="T86" fmla="*/ 206 w 282"/>
                <a:gd name="T87" fmla="*/ 539 h 541"/>
                <a:gd name="T88" fmla="*/ 228 w 282"/>
                <a:gd name="T89" fmla="*/ 536 h 541"/>
                <a:gd name="T90" fmla="*/ 244 w 282"/>
                <a:gd name="T91" fmla="*/ 537 h 541"/>
                <a:gd name="T92" fmla="*/ 265 w 282"/>
                <a:gd name="T93" fmla="*/ 538 h 541"/>
                <a:gd name="T94" fmla="*/ 276 w 282"/>
                <a:gd name="T95" fmla="*/ 534 h 541"/>
                <a:gd name="T96" fmla="*/ 280 w 282"/>
                <a:gd name="T97" fmla="*/ 525 h 541"/>
                <a:gd name="T98" fmla="*/ 263 w 282"/>
                <a:gd name="T99" fmla="*/ 518 h 541"/>
                <a:gd name="T100" fmla="*/ 236 w 282"/>
                <a:gd name="T101" fmla="*/ 508 h 541"/>
                <a:gd name="T102" fmla="*/ 232 w 282"/>
                <a:gd name="T103" fmla="*/ 491 h 541"/>
                <a:gd name="T104" fmla="*/ 233 w 282"/>
                <a:gd name="T105" fmla="*/ 466 h 541"/>
                <a:gd name="T106" fmla="*/ 239 w 282"/>
                <a:gd name="T107" fmla="*/ 433 h 541"/>
                <a:gd name="T108" fmla="*/ 244 w 282"/>
                <a:gd name="T109" fmla="*/ 397 h 541"/>
                <a:gd name="T110" fmla="*/ 244 w 282"/>
                <a:gd name="T111" fmla="*/ 385 h 541"/>
                <a:gd name="T112" fmla="*/ 251 w 282"/>
                <a:gd name="T113" fmla="*/ 371 h 541"/>
                <a:gd name="T114" fmla="*/ 249 w 282"/>
                <a:gd name="T115" fmla="*/ 355 h 541"/>
                <a:gd name="T116" fmla="*/ 237 w 282"/>
                <a:gd name="T117" fmla="*/ 337 h 541"/>
                <a:gd name="T118" fmla="*/ 204 w 282"/>
                <a:gd name="T119" fmla="*/ 323 h 541"/>
                <a:gd name="T120" fmla="*/ 183 w 282"/>
                <a:gd name="T121" fmla="*/ 311 h 541"/>
                <a:gd name="T122" fmla="*/ 161 w 282"/>
                <a:gd name="T123" fmla="*/ 306 h 541"/>
                <a:gd name="T124" fmla="*/ 142 w 282"/>
                <a:gd name="T125" fmla="*/ 29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2" h="541">
                  <a:moveTo>
                    <a:pt x="121" y="210"/>
                  </a:moveTo>
                  <a:lnTo>
                    <a:pt x="122" y="207"/>
                  </a:lnTo>
                  <a:lnTo>
                    <a:pt x="123" y="198"/>
                  </a:lnTo>
                  <a:lnTo>
                    <a:pt x="124" y="186"/>
                  </a:lnTo>
                  <a:lnTo>
                    <a:pt x="125" y="171"/>
                  </a:lnTo>
                  <a:lnTo>
                    <a:pt x="125" y="157"/>
                  </a:lnTo>
                  <a:lnTo>
                    <a:pt x="126" y="143"/>
                  </a:lnTo>
                  <a:lnTo>
                    <a:pt x="125" y="132"/>
                  </a:lnTo>
                  <a:lnTo>
                    <a:pt x="123" y="125"/>
                  </a:lnTo>
                  <a:lnTo>
                    <a:pt x="119" y="122"/>
                  </a:lnTo>
                  <a:lnTo>
                    <a:pt x="114" y="119"/>
                  </a:lnTo>
                  <a:lnTo>
                    <a:pt x="108" y="117"/>
                  </a:lnTo>
                  <a:lnTo>
                    <a:pt x="103" y="115"/>
                  </a:lnTo>
                  <a:lnTo>
                    <a:pt x="98" y="113"/>
                  </a:lnTo>
                  <a:lnTo>
                    <a:pt x="93" y="112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5"/>
                  </a:lnTo>
                  <a:lnTo>
                    <a:pt x="93" y="103"/>
                  </a:lnTo>
                  <a:lnTo>
                    <a:pt x="93" y="102"/>
                  </a:lnTo>
                  <a:lnTo>
                    <a:pt x="94" y="102"/>
                  </a:lnTo>
                  <a:lnTo>
                    <a:pt x="95" y="102"/>
                  </a:lnTo>
                  <a:lnTo>
                    <a:pt x="97" y="101"/>
                  </a:lnTo>
                  <a:lnTo>
                    <a:pt x="99" y="101"/>
                  </a:lnTo>
                  <a:lnTo>
                    <a:pt x="101" y="101"/>
                  </a:lnTo>
                  <a:lnTo>
                    <a:pt x="103" y="100"/>
                  </a:lnTo>
                  <a:lnTo>
                    <a:pt x="104" y="99"/>
                  </a:lnTo>
                  <a:lnTo>
                    <a:pt x="105" y="97"/>
                  </a:lnTo>
                  <a:lnTo>
                    <a:pt x="107" y="93"/>
                  </a:lnTo>
                  <a:lnTo>
                    <a:pt x="109" y="89"/>
                  </a:lnTo>
                  <a:lnTo>
                    <a:pt x="110" y="85"/>
                  </a:lnTo>
                  <a:lnTo>
                    <a:pt x="110" y="81"/>
                  </a:lnTo>
                  <a:lnTo>
                    <a:pt x="111" y="77"/>
                  </a:lnTo>
                  <a:lnTo>
                    <a:pt x="111" y="74"/>
                  </a:lnTo>
                  <a:lnTo>
                    <a:pt x="112" y="72"/>
                  </a:lnTo>
                  <a:lnTo>
                    <a:pt x="112" y="71"/>
                  </a:lnTo>
                  <a:lnTo>
                    <a:pt x="112" y="72"/>
                  </a:lnTo>
                  <a:lnTo>
                    <a:pt x="113" y="72"/>
                  </a:lnTo>
                  <a:lnTo>
                    <a:pt x="114" y="72"/>
                  </a:lnTo>
                  <a:lnTo>
                    <a:pt x="114" y="71"/>
                  </a:lnTo>
                  <a:lnTo>
                    <a:pt x="115" y="71"/>
                  </a:lnTo>
                  <a:lnTo>
                    <a:pt x="116" y="70"/>
                  </a:lnTo>
                  <a:lnTo>
                    <a:pt x="117" y="69"/>
                  </a:lnTo>
                  <a:lnTo>
                    <a:pt x="117" y="68"/>
                  </a:lnTo>
                  <a:lnTo>
                    <a:pt x="117" y="66"/>
                  </a:lnTo>
                  <a:lnTo>
                    <a:pt x="116" y="63"/>
                  </a:lnTo>
                  <a:lnTo>
                    <a:pt x="115" y="60"/>
                  </a:lnTo>
                  <a:lnTo>
                    <a:pt x="114" y="56"/>
                  </a:lnTo>
                  <a:lnTo>
                    <a:pt x="113" y="52"/>
                  </a:lnTo>
                  <a:lnTo>
                    <a:pt x="112" y="49"/>
                  </a:lnTo>
                  <a:lnTo>
                    <a:pt x="111" y="46"/>
                  </a:lnTo>
                  <a:lnTo>
                    <a:pt x="110" y="43"/>
                  </a:lnTo>
                  <a:lnTo>
                    <a:pt x="109" y="41"/>
                  </a:lnTo>
                  <a:lnTo>
                    <a:pt x="109" y="37"/>
                  </a:lnTo>
                  <a:lnTo>
                    <a:pt x="107" y="32"/>
                  </a:lnTo>
                  <a:lnTo>
                    <a:pt x="105" y="26"/>
                  </a:lnTo>
                  <a:lnTo>
                    <a:pt x="103" y="21"/>
                  </a:lnTo>
                  <a:lnTo>
                    <a:pt x="102" y="16"/>
                  </a:lnTo>
                  <a:lnTo>
                    <a:pt x="98" y="12"/>
                  </a:lnTo>
                  <a:lnTo>
                    <a:pt x="95" y="10"/>
                  </a:lnTo>
                  <a:lnTo>
                    <a:pt x="91" y="7"/>
                  </a:lnTo>
                  <a:lnTo>
                    <a:pt x="87" y="5"/>
                  </a:lnTo>
                  <a:lnTo>
                    <a:pt x="83" y="3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3"/>
                  </a:lnTo>
                  <a:lnTo>
                    <a:pt x="54" y="6"/>
                  </a:lnTo>
                  <a:lnTo>
                    <a:pt x="49" y="9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39" y="18"/>
                  </a:lnTo>
                  <a:lnTo>
                    <a:pt x="37" y="21"/>
                  </a:lnTo>
                  <a:lnTo>
                    <a:pt x="36" y="25"/>
                  </a:lnTo>
                  <a:lnTo>
                    <a:pt x="35" y="31"/>
                  </a:lnTo>
                  <a:lnTo>
                    <a:pt x="35" y="36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34" y="53"/>
                  </a:lnTo>
                  <a:lnTo>
                    <a:pt x="34" y="58"/>
                  </a:lnTo>
                  <a:lnTo>
                    <a:pt x="35" y="62"/>
                  </a:lnTo>
                  <a:lnTo>
                    <a:pt x="36" y="66"/>
                  </a:lnTo>
                  <a:lnTo>
                    <a:pt x="38" y="69"/>
                  </a:lnTo>
                  <a:lnTo>
                    <a:pt x="39" y="72"/>
                  </a:lnTo>
                  <a:lnTo>
                    <a:pt x="41" y="76"/>
                  </a:lnTo>
                  <a:lnTo>
                    <a:pt x="42" y="81"/>
                  </a:lnTo>
                  <a:lnTo>
                    <a:pt x="43" y="87"/>
                  </a:lnTo>
                  <a:lnTo>
                    <a:pt x="44" y="92"/>
                  </a:lnTo>
                  <a:lnTo>
                    <a:pt x="45" y="97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5" y="108"/>
                  </a:lnTo>
                  <a:lnTo>
                    <a:pt x="40" y="113"/>
                  </a:lnTo>
                  <a:lnTo>
                    <a:pt x="34" y="118"/>
                  </a:lnTo>
                  <a:lnTo>
                    <a:pt x="27" y="124"/>
                  </a:lnTo>
                  <a:lnTo>
                    <a:pt x="19" y="129"/>
                  </a:lnTo>
                  <a:lnTo>
                    <a:pt x="13" y="135"/>
                  </a:lnTo>
                  <a:lnTo>
                    <a:pt x="8" y="140"/>
                  </a:lnTo>
                  <a:lnTo>
                    <a:pt x="6" y="144"/>
                  </a:lnTo>
                  <a:lnTo>
                    <a:pt x="5" y="147"/>
                  </a:lnTo>
                  <a:lnTo>
                    <a:pt x="4" y="151"/>
                  </a:lnTo>
                  <a:lnTo>
                    <a:pt x="2" y="155"/>
                  </a:lnTo>
                  <a:lnTo>
                    <a:pt x="1" y="159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1" y="181"/>
                  </a:lnTo>
                  <a:lnTo>
                    <a:pt x="5" y="191"/>
                  </a:lnTo>
                  <a:lnTo>
                    <a:pt x="8" y="203"/>
                  </a:lnTo>
                  <a:lnTo>
                    <a:pt x="11" y="217"/>
                  </a:lnTo>
                  <a:lnTo>
                    <a:pt x="14" y="231"/>
                  </a:lnTo>
                  <a:lnTo>
                    <a:pt x="15" y="245"/>
                  </a:lnTo>
                  <a:lnTo>
                    <a:pt x="16" y="258"/>
                  </a:lnTo>
                  <a:lnTo>
                    <a:pt x="16" y="270"/>
                  </a:lnTo>
                  <a:lnTo>
                    <a:pt x="16" y="280"/>
                  </a:lnTo>
                  <a:lnTo>
                    <a:pt x="16" y="286"/>
                  </a:lnTo>
                  <a:lnTo>
                    <a:pt x="15" y="292"/>
                  </a:lnTo>
                  <a:lnTo>
                    <a:pt x="15" y="299"/>
                  </a:lnTo>
                  <a:lnTo>
                    <a:pt x="15" y="308"/>
                  </a:lnTo>
                  <a:lnTo>
                    <a:pt x="16" y="317"/>
                  </a:lnTo>
                  <a:lnTo>
                    <a:pt x="17" y="326"/>
                  </a:lnTo>
                  <a:lnTo>
                    <a:pt x="19" y="337"/>
                  </a:lnTo>
                  <a:lnTo>
                    <a:pt x="23" y="347"/>
                  </a:lnTo>
                  <a:lnTo>
                    <a:pt x="27" y="357"/>
                  </a:lnTo>
                  <a:lnTo>
                    <a:pt x="32" y="365"/>
                  </a:lnTo>
                  <a:lnTo>
                    <a:pt x="38" y="371"/>
                  </a:lnTo>
                  <a:lnTo>
                    <a:pt x="46" y="376"/>
                  </a:lnTo>
                  <a:lnTo>
                    <a:pt x="53" y="379"/>
                  </a:lnTo>
                  <a:lnTo>
                    <a:pt x="60" y="382"/>
                  </a:lnTo>
                  <a:lnTo>
                    <a:pt x="68" y="383"/>
                  </a:lnTo>
                  <a:lnTo>
                    <a:pt x="72" y="384"/>
                  </a:lnTo>
                  <a:lnTo>
                    <a:pt x="76" y="385"/>
                  </a:lnTo>
                  <a:lnTo>
                    <a:pt x="83" y="384"/>
                  </a:lnTo>
                  <a:lnTo>
                    <a:pt x="92" y="381"/>
                  </a:lnTo>
                  <a:lnTo>
                    <a:pt x="101" y="378"/>
                  </a:lnTo>
                  <a:lnTo>
                    <a:pt x="111" y="375"/>
                  </a:lnTo>
                  <a:lnTo>
                    <a:pt x="121" y="371"/>
                  </a:lnTo>
                  <a:lnTo>
                    <a:pt x="130" y="368"/>
                  </a:lnTo>
                  <a:lnTo>
                    <a:pt x="138" y="366"/>
                  </a:lnTo>
                  <a:lnTo>
                    <a:pt x="145" y="365"/>
                  </a:lnTo>
                  <a:lnTo>
                    <a:pt x="151" y="366"/>
                  </a:lnTo>
                  <a:lnTo>
                    <a:pt x="159" y="367"/>
                  </a:lnTo>
                  <a:lnTo>
                    <a:pt x="168" y="369"/>
                  </a:lnTo>
                  <a:lnTo>
                    <a:pt x="177" y="371"/>
                  </a:lnTo>
                  <a:lnTo>
                    <a:pt x="185" y="373"/>
                  </a:lnTo>
                  <a:lnTo>
                    <a:pt x="191" y="374"/>
                  </a:lnTo>
                  <a:lnTo>
                    <a:pt x="196" y="376"/>
                  </a:lnTo>
                  <a:lnTo>
                    <a:pt x="198" y="376"/>
                  </a:lnTo>
                  <a:lnTo>
                    <a:pt x="198" y="378"/>
                  </a:lnTo>
                  <a:lnTo>
                    <a:pt x="198" y="382"/>
                  </a:lnTo>
                  <a:lnTo>
                    <a:pt x="197" y="389"/>
                  </a:lnTo>
                  <a:lnTo>
                    <a:pt x="196" y="396"/>
                  </a:lnTo>
                  <a:lnTo>
                    <a:pt x="195" y="405"/>
                  </a:lnTo>
                  <a:lnTo>
                    <a:pt x="195" y="414"/>
                  </a:lnTo>
                  <a:lnTo>
                    <a:pt x="194" y="422"/>
                  </a:lnTo>
                  <a:lnTo>
                    <a:pt x="194" y="430"/>
                  </a:lnTo>
                  <a:lnTo>
                    <a:pt x="194" y="437"/>
                  </a:lnTo>
                  <a:lnTo>
                    <a:pt x="196" y="447"/>
                  </a:lnTo>
                  <a:lnTo>
                    <a:pt x="197" y="457"/>
                  </a:lnTo>
                  <a:lnTo>
                    <a:pt x="199" y="468"/>
                  </a:lnTo>
                  <a:lnTo>
                    <a:pt x="201" y="478"/>
                  </a:lnTo>
                  <a:lnTo>
                    <a:pt x="201" y="488"/>
                  </a:lnTo>
                  <a:lnTo>
                    <a:pt x="201" y="496"/>
                  </a:lnTo>
                  <a:lnTo>
                    <a:pt x="201" y="502"/>
                  </a:lnTo>
                  <a:lnTo>
                    <a:pt x="200" y="507"/>
                  </a:lnTo>
                  <a:lnTo>
                    <a:pt x="198" y="511"/>
                  </a:lnTo>
                  <a:lnTo>
                    <a:pt x="198" y="515"/>
                  </a:lnTo>
                  <a:lnTo>
                    <a:pt x="197" y="519"/>
                  </a:lnTo>
                  <a:lnTo>
                    <a:pt x="197" y="521"/>
                  </a:lnTo>
                  <a:lnTo>
                    <a:pt x="197" y="523"/>
                  </a:lnTo>
                  <a:lnTo>
                    <a:pt x="197" y="525"/>
                  </a:lnTo>
                  <a:lnTo>
                    <a:pt x="202" y="540"/>
                  </a:lnTo>
                  <a:lnTo>
                    <a:pt x="203" y="540"/>
                  </a:lnTo>
                  <a:lnTo>
                    <a:pt x="206" y="539"/>
                  </a:lnTo>
                  <a:lnTo>
                    <a:pt x="211" y="538"/>
                  </a:lnTo>
                  <a:lnTo>
                    <a:pt x="216" y="537"/>
                  </a:lnTo>
                  <a:lnTo>
                    <a:pt x="222" y="537"/>
                  </a:lnTo>
                  <a:lnTo>
                    <a:pt x="228" y="536"/>
                  </a:lnTo>
                  <a:lnTo>
                    <a:pt x="233" y="536"/>
                  </a:lnTo>
                  <a:lnTo>
                    <a:pt x="236" y="536"/>
                  </a:lnTo>
                  <a:lnTo>
                    <a:pt x="240" y="537"/>
                  </a:lnTo>
                  <a:lnTo>
                    <a:pt x="244" y="537"/>
                  </a:lnTo>
                  <a:lnTo>
                    <a:pt x="250" y="538"/>
                  </a:lnTo>
                  <a:lnTo>
                    <a:pt x="255" y="538"/>
                  </a:lnTo>
                  <a:lnTo>
                    <a:pt x="260" y="538"/>
                  </a:lnTo>
                  <a:lnTo>
                    <a:pt x="265" y="538"/>
                  </a:lnTo>
                  <a:lnTo>
                    <a:pt x="268" y="538"/>
                  </a:lnTo>
                  <a:lnTo>
                    <a:pt x="271" y="537"/>
                  </a:lnTo>
                  <a:lnTo>
                    <a:pt x="274" y="536"/>
                  </a:lnTo>
                  <a:lnTo>
                    <a:pt x="276" y="534"/>
                  </a:lnTo>
                  <a:lnTo>
                    <a:pt x="278" y="532"/>
                  </a:lnTo>
                  <a:lnTo>
                    <a:pt x="280" y="530"/>
                  </a:lnTo>
                  <a:lnTo>
                    <a:pt x="281" y="527"/>
                  </a:lnTo>
                  <a:lnTo>
                    <a:pt x="280" y="525"/>
                  </a:lnTo>
                  <a:lnTo>
                    <a:pt x="279" y="523"/>
                  </a:lnTo>
                  <a:lnTo>
                    <a:pt x="276" y="522"/>
                  </a:lnTo>
                  <a:lnTo>
                    <a:pt x="270" y="520"/>
                  </a:lnTo>
                  <a:lnTo>
                    <a:pt x="263" y="518"/>
                  </a:lnTo>
                  <a:lnTo>
                    <a:pt x="255" y="516"/>
                  </a:lnTo>
                  <a:lnTo>
                    <a:pt x="249" y="514"/>
                  </a:lnTo>
                  <a:lnTo>
                    <a:pt x="242" y="511"/>
                  </a:lnTo>
                  <a:lnTo>
                    <a:pt x="236" y="508"/>
                  </a:lnTo>
                  <a:lnTo>
                    <a:pt x="233" y="504"/>
                  </a:lnTo>
                  <a:lnTo>
                    <a:pt x="232" y="501"/>
                  </a:lnTo>
                  <a:lnTo>
                    <a:pt x="232" y="496"/>
                  </a:lnTo>
                  <a:lnTo>
                    <a:pt x="232" y="491"/>
                  </a:lnTo>
                  <a:lnTo>
                    <a:pt x="232" y="486"/>
                  </a:lnTo>
                  <a:lnTo>
                    <a:pt x="233" y="479"/>
                  </a:lnTo>
                  <a:lnTo>
                    <a:pt x="233" y="473"/>
                  </a:lnTo>
                  <a:lnTo>
                    <a:pt x="233" y="466"/>
                  </a:lnTo>
                  <a:lnTo>
                    <a:pt x="235" y="458"/>
                  </a:lnTo>
                  <a:lnTo>
                    <a:pt x="236" y="451"/>
                  </a:lnTo>
                  <a:lnTo>
                    <a:pt x="238" y="442"/>
                  </a:lnTo>
                  <a:lnTo>
                    <a:pt x="239" y="433"/>
                  </a:lnTo>
                  <a:lnTo>
                    <a:pt x="241" y="423"/>
                  </a:lnTo>
                  <a:lnTo>
                    <a:pt x="242" y="414"/>
                  </a:lnTo>
                  <a:lnTo>
                    <a:pt x="243" y="405"/>
                  </a:lnTo>
                  <a:lnTo>
                    <a:pt x="244" y="397"/>
                  </a:lnTo>
                  <a:lnTo>
                    <a:pt x="244" y="392"/>
                  </a:lnTo>
                  <a:lnTo>
                    <a:pt x="244" y="389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6" y="382"/>
                  </a:lnTo>
                  <a:lnTo>
                    <a:pt x="248" y="379"/>
                  </a:lnTo>
                  <a:lnTo>
                    <a:pt x="249" y="375"/>
                  </a:lnTo>
                  <a:lnTo>
                    <a:pt x="251" y="371"/>
                  </a:lnTo>
                  <a:lnTo>
                    <a:pt x="251" y="367"/>
                  </a:lnTo>
                  <a:lnTo>
                    <a:pt x="251" y="363"/>
                  </a:lnTo>
                  <a:lnTo>
                    <a:pt x="250" y="359"/>
                  </a:lnTo>
                  <a:lnTo>
                    <a:pt x="249" y="355"/>
                  </a:lnTo>
                  <a:lnTo>
                    <a:pt x="247" y="350"/>
                  </a:lnTo>
                  <a:lnTo>
                    <a:pt x="245" y="346"/>
                  </a:lnTo>
                  <a:lnTo>
                    <a:pt x="243" y="341"/>
                  </a:lnTo>
                  <a:lnTo>
                    <a:pt x="237" y="337"/>
                  </a:lnTo>
                  <a:lnTo>
                    <a:pt x="231" y="333"/>
                  </a:lnTo>
                  <a:lnTo>
                    <a:pt x="222" y="330"/>
                  </a:lnTo>
                  <a:lnTo>
                    <a:pt x="211" y="327"/>
                  </a:lnTo>
                  <a:lnTo>
                    <a:pt x="204" y="323"/>
                  </a:lnTo>
                  <a:lnTo>
                    <a:pt x="198" y="320"/>
                  </a:lnTo>
                  <a:lnTo>
                    <a:pt x="192" y="317"/>
                  </a:lnTo>
                  <a:lnTo>
                    <a:pt x="188" y="314"/>
                  </a:lnTo>
                  <a:lnTo>
                    <a:pt x="183" y="311"/>
                  </a:lnTo>
                  <a:lnTo>
                    <a:pt x="179" y="310"/>
                  </a:lnTo>
                  <a:lnTo>
                    <a:pt x="173" y="309"/>
                  </a:lnTo>
                  <a:lnTo>
                    <a:pt x="167" y="308"/>
                  </a:lnTo>
                  <a:lnTo>
                    <a:pt x="161" y="306"/>
                  </a:lnTo>
                  <a:lnTo>
                    <a:pt x="156" y="304"/>
                  </a:lnTo>
                  <a:lnTo>
                    <a:pt x="150" y="301"/>
                  </a:lnTo>
                  <a:lnTo>
                    <a:pt x="146" y="299"/>
                  </a:lnTo>
                  <a:lnTo>
                    <a:pt x="142" y="297"/>
                  </a:lnTo>
                  <a:lnTo>
                    <a:pt x="139" y="295"/>
                  </a:lnTo>
                  <a:lnTo>
                    <a:pt x="138" y="294"/>
                  </a:lnTo>
                  <a:lnTo>
                    <a:pt x="121" y="210"/>
                  </a:lnTo>
                </a:path>
              </a:pathLst>
            </a:custGeom>
            <a:solidFill>
              <a:srgbClr val="A4E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71" name="Freeform 31"/>
            <p:cNvSpPr>
              <a:spLocks/>
            </p:cNvSpPr>
            <p:nvPr/>
          </p:nvSpPr>
          <p:spPr bwMode="auto">
            <a:xfrm>
              <a:off x="550" y="1448"/>
              <a:ext cx="419" cy="179"/>
            </a:xfrm>
            <a:custGeom>
              <a:avLst/>
              <a:gdLst>
                <a:gd name="T0" fmla="*/ 174 w 419"/>
                <a:gd name="T1" fmla="*/ 0 h 179"/>
                <a:gd name="T2" fmla="*/ 0 w 419"/>
                <a:gd name="T3" fmla="*/ 136 h 179"/>
                <a:gd name="T4" fmla="*/ 285 w 419"/>
                <a:gd name="T5" fmla="*/ 178 h 179"/>
                <a:gd name="T6" fmla="*/ 418 w 419"/>
                <a:gd name="T7" fmla="*/ 35 h 179"/>
                <a:gd name="T8" fmla="*/ 174 w 41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179">
                  <a:moveTo>
                    <a:pt x="174" y="0"/>
                  </a:moveTo>
                  <a:lnTo>
                    <a:pt x="0" y="136"/>
                  </a:lnTo>
                  <a:lnTo>
                    <a:pt x="285" y="178"/>
                  </a:lnTo>
                  <a:lnTo>
                    <a:pt x="418" y="35"/>
                  </a:lnTo>
                  <a:lnTo>
                    <a:pt x="174" y="0"/>
                  </a:lnTo>
                </a:path>
              </a:pathLst>
            </a:custGeom>
            <a:solidFill>
              <a:srgbClr val="F5E1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72" name="Freeform 32"/>
            <p:cNvSpPr>
              <a:spLocks/>
            </p:cNvSpPr>
            <p:nvPr/>
          </p:nvSpPr>
          <p:spPr bwMode="auto">
            <a:xfrm>
              <a:off x="626" y="1478"/>
              <a:ext cx="109" cy="55"/>
            </a:xfrm>
            <a:custGeom>
              <a:avLst/>
              <a:gdLst>
                <a:gd name="T0" fmla="*/ 108 w 109"/>
                <a:gd name="T1" fmla="*/ 0 h 55"/>
                <a:gd name="T2" fmla="*/ 69 w 109"/>
                <a:gd name="T3" fmla="*/ 1 h 55"/>
                <a:gd name="T4" fmla="*/ 0 w 109"/>
                <a:gd name="T5" fmla="*/ 54 h 55"/>
                <a:gd name="T6" fmla="*/ 51 w 109"/>
                <a:gd name="T7" fmla="*/ 52 h 55"/>
                <a:gd name="T8" fmla="*/ 108 w 10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5">
                  <a:moveTo>
                    <a:pt x="108" y="0"/>
                  </a:moveTo>
                  <a:lnTo>
                    <a:pt x="69" y="1"/>
                  </a:lnTo>
                  <a:lnTo>
                    <a:pt x="0" y="54"/>
                  </a:lnTo>
                  <a:lnTo>
                    <a:pt x="51" y="52"/>
                  </a:lnTo>
                  <a:lnTo>
                    <a:pt x="108" y="0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73" name="Freeform 33"/>
            <p:cNvSpPr>
              <a:spLocks/>
            </p:cNvSpPr>
            <p:nvPr/>
          </p:nvSpPr>
          <p:spPr bwMode="auto">
            <a:xfrm>
              <a:off x="626" y="1475"/>
              <a:ext cx="109" cy="54"/>
            </a:xfrm>
            <a:custGeom>
              <a:avLst/>
              <a:gdLst>
                <a:gd name="T0" fmla="*/ 108 w 109"/>
                <a:gd name="T1" fmla="*/ 0 h 54"/>
                <a:gd name="T2" fmla="*/ 69 w 109"/>
                <a:gd name="T3" fmla="*/ 1 h 54"/>
                <a:gd name="T4" fmla="*/ 0 w 109"/>
                <a:gd name="T5" fmla="*/ 53 h 54"/>
                <a:gd name="T6" fmla="*/ 51 w 109"/>
                <a:gd name="T7" fmla="*/ 51 h 54"/>
                <a:gd name="T8" fmla="*/ 108 w 10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4">
                  <a:moveTo>
                    <a:pt x="108" y="0"/>
                  </a:moveTo>
                  <a:lnTo>
                    <a:pt x="69" y="1"/>
                  </a:lnTo>
                  <a:lnTo>
                    <a:pt x="0" y="53"/>
                  </a:lnTo>
                  <a:lnTo>
                    <a:pt x="51" y="51"/>
                  </a:lnTo>
                  <a:lnTo>
                    <a:pt x="108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74" name="Freeform 34"/>
            <p:cNvSpPr>
              <a:spLocks/>
            </p:cNvSpPr>
            <p:nvPr/>
          </p:nvSpPr>
          <p:spPr bwMode="auto">
            <a:xfrm>
              <a:off x="491" y="1379"/>
              <a:ext cx="194" cy="153"/>
            </a:xfrm>
            <a:custGeom>
              <a:avLst/>
              <a:gdLst>
                <a:gd name="T0" fmla="*/ 26 w 194"/>
                <a:gd name="T1" fmla="*/ 14 h 153"/>
                <a:gd name="T2" fmla="*/ 31 w 194"/>
                <a:gd name="T3" fmla="*/ 26 h 153"/>
                <a:gd name="T4" fmla="*/ 39 w 194"/>
                <a:gd name="T5" fmla="*/ 43 h 153"/>
                <a:gd name="T6" fmla="*/ 47 w 194"/>
                <a:gd name="T7" fmla="*/ 60 h 153"/>
                <a:gd name="T8" fmla="*/ 50 w 194"/>
                <a:gd name="T9" fmla="*/ 72 h 153"/>
                <a:gd name="T10" fmla="*/ 55 w 194"/>
                <a:gd name="T11" fmla="*/ 86 h 153"/>
                <a:gd name="T12" fmla="*/ 60 w 194"/>
                <a:gd name="T13" fmla="*/ 98 h 153"/>
                <a:gd name="T14" fmla="*/ 66 w 194"/>
                <a:gd name="T15" fmla="*/ 107 h 153"/>
                <a:gd name="T16" fmla="*/ 74 w 194"/>
                <a:gd name="T17" fmla="*/ 109 h 153"/>
                <a:gd name="T18" fmla="*/ 98 w 194"/>
                <a:gd name="T19" fmla="*/ 112 h 153"/>
                <a:gd name="T20" fmla="*/ 127 w 194"/>
                <a:gd name="T21" fmla="*/ 115 h 153"/>
                <a:gd name="T22" fmla="*/ 149 w 194"/>
                <a:gd name="T23" fmla="*/ 118 h 153"/>
                <a:gd name="T24" fmla="*/ 153 w 194"/>
                <a:gd name="T25" fmla="*/ 118 h 153"/>
                <a:gd name="T26" fmla="*/ 155 w 194"/>
                <a:gd name="T27" fmla="*/ 117 h 153"/>
                <a:gd name="T28" fmla="*/ 159 w 194"/>
                <a:gd name="T29" fmla="*/ 115 h 153"/>
                <a:gd name="T30" fmla="*/ 165 w 194"/>
                <a:gd name="T31" fmla="*/ 115 h 153"/>
                <a:gd name="T32" fmla="*/ 169 w 194"/>
                <a:gd name="T33" fmla="*/ 116 h 153"/>
                <a:gd name="T34" fmla="*/ 177 w 194"/>
                <a:gd name="T35" fmla="*/ 119 h 153"/>
                <a:gd name="T36" fmla="*/ 185 w 194"/>
                <a:gd name="T37" fmla="*/ 123 h 153"/>
                <a:gd name="T38" fmla="*/ 191 w 194"/>
                <a:gd name="T39" fmla="*/ 127 h 153"/>
                <a:gd name="T40" fmla="*/ 193 w 194"/>
                <a:gd name="T41" fmla="*/ 132 h 153"/>
                <a:gd name="T42" fmla="*/ 189 w 194"/>
                <a:gd name="T43" fmla="*/ 136 h 153"/>
                <a:gd name="T44" fmla="*/ 182 w 194"/>
                <a:gd name="T45" fmla="*/ 138 h 153"/>
                <a:gd name="T46" fmla="*/ 172 w 194"/>
                <a:gd name="T47" fmla="*/ 139 h 153"/>
                <a:gd name="T48" fmla="*/ 163 w 194"/>
                <a:gd name="T49" fmla="*/ 138 h 153"/>
                <a:gd name="T50" fmla="*/ 156 w 194"/>
                <a:gd name="T51" fmla="*/ 136 h 153"/>
                <a:gd name="T52" fmla="*/ 151 w 194"/>
                <a:gd name="T53" fmla="*/ 136 h 153"/>
                <a:gd name="T54" fmla="*/ 148 w 194"/>
                <a:gd name="T55" fmla="*/ 136 h 153"/>
                <a:gd name="T56" fmla="*/ 144 w 194"/>
                <a:gd name="T57" fmla="*/ 138 h 153"/>
                <a:gd name="T58" fmla="*/ 124 w 194"/>
                <a:gd name="T59" fmla="*/ 144 h 153"/>
                <a:gd name="T60" fmla="*/ 100 w 194"/>
                <a:gd name="T61" fmla="*/ 150 h 153"/>
                <a:gd name="T62" fmla="*/ 78 w 194"/>
                <a:gd name="T63" fmla="*/ 152 h 153"/>
                <a:gd name="T64" fmla="*/ 66 w 194"/>
                <a:gd name="T65" fmla="*/ 147 h 153"/>
                <a:gd name="T66" fmla="*/ 53 w 194"/>
                <a:gd name="T67" fmla="*/ 137 h 153"/>
                <a:gd name="T68" fmla="*/ 38 w 194"/>
                <a:gd name="T69" fmla="*/ 123 h 153"/>
                <a:gd name="T70" fmla="*/ 26 w 194"/>
                <a:gd name="T71" fmla="*/ 107 h 153"/>
                <a:gd name="T72" fmla="*/ 16 w 194"/>
                <a:gd name="T73" fmla="*/ 89 h 153"/>
                <a:gd name="T74" fmla="*/ 11 w 194"/>
                <a:gd name="T75" fmla="*/ 71 h 153"/>
                <a:gd name="T76" fmla="*/ 8 w 194"/>
                <a:gd name="T77" fmla="*/ 54 h 153"/>
                <a:gd name="T78" fmla="*/ 6 w 194"/>
                <a:gd name="T79" fmla="*/ 40 h 153"/>
                <a:gd name="T80" fmla="*/ 6 w 194"/>
                <a:gd name="T81" fmla="*/ 30 h 153"/>
                <a:gd name="T82" fmla="*/ 5 w 194"/>
                <a:gd name="T83" fmla="*/ 20 h 153"/>
                <a:gd name="T84" fmla="*/ 2 w 194"/>
                <a:gd name="T85" fmla="*/ 10 h 153"/>
                <a:gd name="T86" fmla="*/ 0 w 194"/>
                <a:gd name="T87" fmla="*/ 2 h 153"/>
                <a:gd name="T88" fmla="*/ 25 w 194"/>
                <a:gd name="T89" fmla="*/ 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153">
                  <a:moveTo>
                    <a:pt x="25" y="12"/>
                  </a:moveTo>
                  <a:lnTo>
                    <a:pt x="26" y="14"/>
                  </a:lnTo>
                  <a:lnTo>
                    <a:pt x="27" y="19"/>
                  </a:lnTo>
                  <a:lnTo>
                    <a:pt x="31" y="26"/>
                  </a:lnTo>
                  <a:lnTo>
                    <a:pt x="35" y="34"/>
                  </a:lnTo>
                  <a:lnTo>
                    <a:pt x="39" y="43"/>
                  </a:lnTo>
                  <a:lnTo>
                    <a:pt x="43" y="52"/>
                  </a:lnTo>
                  <a:lnTo>
                    <a:pt x="47" y="60"/>
                  </a:lnTo>
                  <a:lnTo>
                    <a:pt x="48" y="66"/>
                  </a:lnTo>
                  <a:lnTo>
                    <a:pt x="50" y="72"/>
                  </a:lnTo>
                  <a:lnTo>
                    <a:pt x="53" y="79"/>
                  </a:lnTo>
                  <a:lnTo>
                    <a:pt x="55" y="86"/>
                  </a:lnTo>
                  <a:lnTo>
                    <a:pt x="58" y="92"/>
                  </a:lnTo>
                  <a:lnTo>
                    <a:pt x="60" y="98"/>
                  </a:lnTo>
                  <a:lnTo>
                    <a:pt x="63" y="103"/>
                  </a:lnTo>
                  <a:lnTo>
                    <a:pt x="66" y="107"/>
                  </a:lnTo>
                  <a:lnTo>
                    <a:pt x="69" y="108"/>
                  </a:lnTo>
                  <a:lnTo>
                    <a:pt x="74" y="109"/>
                  </a:lnTo>
                  <a:lnTo>
                    <a:pt x="84" y="110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7" y="115"/>
                  </a:lnTo>
                  <a:lnTo>
                    <a:pt x="140" y="117"/>
                  </a:lnTo>
                  <a:lnTo>
                    <a:pt x="149" y="118"/>
                  </a:lnTo>
                  <a:lnTo>
                    <a:pt x="152" y="118"/>
                  </a:lnTo>
                  <a:lnTo>
                    <a:pt x="153" y="118"/>
                  </a:lnTo>
                  <a:lnTo>
                    <a:pt x="154" y="117"/>
                  </a:lnTo>
                  <a:lnTo>
                    <a:pt x="155" y="117"/>
                  </a:lnTo>
                  <a:lnTo>
                    <a:pt x="157" y="116"/>
                  </a:lnTo>
                  <a:lnTo>
                    <a:pt x="159" y="115"/>
                  </a:lnTo>
                  <a:lnTo>
                    <a:pt x="162" y="115"/>
                  </a:lnTo>
                  <a:lnTo>
                    <a:pt x="165" y="115"/>
                  </a:lnTo>
                  <a:lnTo>
                    <a:pt x="167" y="115"/>
                  </a:lnTo>
                  <a:lnTo>
                    <a:pt x="169" y="116"/>
                  </a:lnTo>
                  <a:lnTo>
                    <a:pt x="173" y="117"/>
                  </a:lnTo>
                  <a:lnTo>
                    <a:pt x="177" y="119"/>
                  </a:lnTo>
                  <a:lnTo>
                    <a:pt x="181" y="121"/>
                  </a:lnTo>
                  <a:lnTo>
                    <a:pt x="185" y="123"/>
                  </a:lnTo>
                  <a:lnTo>
                    <a:pt x="189" y="125"/>
                  </a:lnTo>
                  <a:lnTo>
                    <a:pt x="191" y="127"/>
                  </a:lnTo>
                  <a:lnTo>
                    <a:pt x="193" y="130"/>
                  </a:lnTo>
                  <a:lnTo>
                    <a:pt x="193" y="132"/>
                  </a:lnTo>
                  <a:lnTo>
                    <a:pt x="192" y="134"/>
                  </a:lnTo>
                  <a:lnTo>
                    <a:pt x="189" y="136"/>
                  </a:lnTo>
                  <a:lnTo>
                    <a:pt x="186" y="137"/>
                  </a:lnTo>
                  <a:lnTo>
                    <a:pt x="182" y="138"/>
                  </a:lnTo>
                  <a:lnTo>
                    <a:pt x="178" y="139"/>
                  </a:lnTo>
                  <a:lnTo>
                    <a:pt x="172" y="139"/>
                  </a:lnTo>
                  <a:lnTo>
                    <a:pt x="167" y="139"/>
                  </a:lnTo>
                  <a:lnTo>
                    <a:pt x="163" y="138"/>
                  </a:lnTo>
                  <a:lnTo>
                    <a:pt x="158" y="137"/>
                  </a:lnTo>
                  <a:lnTo>
                    <a:pt x="156" y="136"/>
                  </a:lnTo>
                  <a:lnTo>
                    <a:pt x="153" y="136"/>
                  </a:lnTo>
                  <a:lnTo>
                    <a:pt x="151" y="136"/>
                  </a:lnTo>
                  <a:lnTo>
                    <a:pt x="150" y="136"/>
                  </a:lnTo>
                  <a:lnTo>
                    <a:pt x="148" y="136"/>
                  </a:lnTo>
                  <a:lnTo>
                    <a:pt x="147" y="137"/>
                  </a:lnTo>
                  <a:lnTo>
                    <a:pt x="144" y="138"/>
                  </a:lnTo>
                  <a:lnTo>
                    <a:pt x="135" y="141"/>
                  </a:lnTo>
                  <a:lnTo>
                    <a:pt x="124" y="144"/>
                  </a:lnTo>
                  <a:lnTo>
                    <a:pt x="113" y="147"/>
                  </a:lnTo>
                  <a:lnTo>
                    <a:pt x="100" y="150"/>
                  </a:lnTo>
                  <a:lnTo>
                    <a:pt x="88" y="152"/>
                  </a:lnTo>
                  <a:lnTo>
                    <a:pt x="78" y="152"/>
                  </a:lnTo>
                  <a:lnTo>
                    <a:pt x="71" y="151"/>
                  </a:lnTo>
                  <a:lnTo>
                    <a:pt x="66" y="147"/>
                  </a:lnTo>
                  <a:lnTo>
                    <a:pt x="59" y="143"/>
                  </a:lnTo>
                  <a:lnTo>
                    <a:pt x="53" y="137"/>
                  </a:lnTo>
                  <a:lnTo>
                    <a:pt x="46" y="131"/>
                  </a:lnTo>
                  <a:lnTo>
                    <a:pt x="38" y="123"/>
                  </a:lnTo>
                  <a:lnTo>
                    <a:pt x="32" y="115"/>
                  </a:lnTo>
                  <a:lnTo>
                    <a:pt x="26" y="107"/>
                  </a:lnTo>
                  <a:lnTo>
                    <a:pt x="20" y="98"/>
                  </a:lnTo>
                  <a:lnTo>
                    <a:pt x="16" y="89"/>
                  </a:lnTo>
                  <a:lnTo>
                    <a:pt x="14" y="80"/>
                  </a:lnTo>
                  <a:lnTo>
                    <a:pt x="11" y="71"/>
                  </a:lnTo>
                  <a:lnTo>
                    <a:pt x="9" y="62"/>
                  </a:lnTo>
                  <a:lnTo>
                    <a:pt x="8" y="54"/>
                  </a:lnTo>
                  <a:lnTo>
                    <a:pt x="7" y="46"/>
                  </a:lnTo>
                  <a:lnTo>
                    <a:pt x="6" y="40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2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25" y="12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75" name="Freeform 35"/>
            <p:cNvSpPr>
              <a:spLocks/>
            </p:cNvSpPr>
            <p:nvPr/>
          </p:nvSpPr>
          <p:spPr bwMode="auto">
            <a:xfrm>
              <a:off x="483" y="1377"/>
              <a:ext cx="206" cy="150"/>
            </a:xfrm>
            <a:custGeom>
              <a:avLst/>
              <a:gdLst>
                <a:gd name="T0" fmla="*/ 33 w 206"/>
                <a:gd name="T1" fmla="*/ 13 h 150"/>
                <a:gd name="T2" fmla="*/ 37 w 206"/>
                <a:gd name="T3" fmla="*/ 25 h 150"/>
                <a:gd name="T4" fmla="*/ 43 w 206"/>
                <a:gd name="T5" fmla="*/ 42 h 150"/>
                <a:gd name="T6" fmla="*/ 49 w 206"/>
                <a:gd name="T7" fmla="*/ 59 h 150"/>
                <a:gd name="T8" fmla="*/ 53 w 206"/>
                <a:gd name="T9" fmla="*/ 71 h 150"/>
                <a:gd name="T10" fmla="*/ 61 w 206"/>
                <a:gd name="T11" fmla="*/ 84 h 150"/>
                <a:gd name="T12" fmla="*/ 69 w 206"/>
                <a:gd name="T13" fmla="*/ 96 h 150"/>
                <a:gd name="T14" fmla="*/ 77 w 206"/>
                <a:gd name="T15" fmla="*/ 105 h 150"/>
                <a:gd name="T16" fmla="*/ 86 w 206"/>
                <a:gd name="T17" fmla="*/ 107 h 150"/>
                <a:gd name="T18" fmla="*/ 109 w 206"/>
                <a:gd name="T19" fmla="*/ 109 h 150"/>
                <a:gd name="T20" fmla="*/ 140 w 206"/>
                <a:gd name="T21" fmla="*/ 113 h 150"/>
                <a:gd name="T22" fmla="*/ 161 w 206"/>
                <a:gd name="T23" fmla="*/ 115 h 150"/>
                <a:gd name="T24" fmla="*/ 165 w 206"/>
                <a:gd name="T25" fmla="*/ 115 h 150"/>
                <a:gd name="T26" fmla="*/ 167 w 206"/>
                <a:gd name="T27" fmla="*/ 114 h 150"/>
                <a:gd name="T28" fmla="*/ 172 w 206"/>
                <a:gd name="T29" fmla="*/ 113 h 150"/>
                <a:gd name="T30" fmla="*/ 177 w 206"/>
                <a:gd name="T31" fmla="*/ 112 h 150"/>
                <a:gd name="T32" fmla="*/ 182 w 206"/>
                <a:gd name="T33" fmla="*/ 114 h 150"/>
                <a:gd name="T34" fmla="*/ 189 w 206"/>
                <a:gd name="T35" fmla="*/ 116 h 150"/>
                <a:gd name="T36" fmla="*/ 198 w 206"/>
                <a:gd name="T37" fmla="*/ 120 h 150"/>
                <a:gd name="T38" fmla="*/ 203 w 206"/>
                <a:gd name="T39" fmla="*/ 125 h 150"/>
                <a:gd name="T40" fmla="*/ 205 w 206"/>
                <a:gd name="T41" fmla="*/ 130 h 150"/>
                <a:gd name="T42" fmla="*/ 202 w 206"/>
                <a:gd name="T43" fmla="*/ 133 h 150"/>
                <a:gd name="T44" fmla="*/ 195 w 206"/>
                <a:gd name="T45" fmla="*/ 136 h 150"/>
                <a:gd name="T46" fmla="*/ 185 w 206"/>
                <a:gd name="T47" fmla="*/ 137 h 150"/>
                <a:gd name="T48" fmla="*/ 175 w 206"/>
                <a:gd name="T49" fmla="*/ 135 h 150"/>
                <a:gd name="T50" fmla="*/ 168 w 206"/>
                <a:gd name="T51" fmla="*/ 134 h 150"/>
                <a:gd name="T52" fmla="*/ 164 w 206"/>
                <a:gd name="T53" fmla="*/ 133 h 150"/>
                <a:gd name="T54" fmla="*/ 161 w 206"/>
                <a:gd name="T55" fmla="*/ 134 h 150"/>
                <a:gd name="T56" fmla="*/ 155 w 206"/>
                <a:gd name="T57" fmla="*/ 136 h 150"/>
                <a:gd name="T58" fmla="*/ 137 w 206"/>
                <a:gd name="T59" fmla="*/ 141 h 150"/>
                <a:gd name="T60" fmla="*/ 111 w 206"/>
                <a:gd name="T61" fmla="*/ 147 h 150"/>
                <a:gd name="T62" fmla="*/ 89 w 206"/>
                <a:gd name="T63" fmla="*/ 149 h 150"/>
                <a:gd name="T64" fmla="*/ 78 w 206"/>
                <a:gd name="T65" fmla="*/ 145 h 150"/>
                <a:gd name="T66" fmla="*/ 65 w 206"/>
                <a:gd name="T67" fmla="*/ 135 h 150"/>
                <a:gd name="T68" fmla="*/ 51 w 206"/>
                <a:gd name="T69" fmla="*/ 121 h 150"/>
                <a:gd name="T70" fmla="*/ 38 w 206"/>
                <a:gd name="T71" fmla="*/ 104 h 150"/>
                <a:gd name="T72" fmla="*/ 28 w 206"/>
                <a:gd name="T73" fmla="*/ 86 h 150"/>
                <a:gd name="T74" fmla="*/ 17 w 206"/>
                <a:gd name="T75" fmla="*/ 63 h 150"/>
                <a:gd name="T76" fmla="*/ 7 w 206"/>
                <a:gd name="T77" fmla="*/ 39 h 150"/>
                <a:gd name="T78" fmla="*/ 1 w 206"/>
                <a:gd name="T79" fmla="*/ 20 h 150"/>
                <a:gd name="T80" fmla="*/ 0 w 206"/>
                <a:gd name="T81" fmla="*/ 10 h 150"/>
                <a:gd name="T82" fmla="*/ 2 w 206"/>
                <a:gd name="T83" fmla="*/ 6 h 150"/>
                <a:gd name="T84" fmla="*/ 5 w 206"/>
                <a:gd name="T85" fmla="*/ 3 h 150"/>
                <a:gd name="T86" fmla="*/ 9 w 206"/>
                <a:gd name="T87" fmla="*/ 2 h 150"/>
                <a:gd name="T88" fmla="*/ 32 w 206"/>
                <a:gd name="T8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6" h="150">
                  <a:moveTo>
                    <a:pt x="32" y="12"/>
                  </a:moveTo>
                  <a:lnTo>
                    <a:pt x="33" y="13"/>
                  </a:lnTo>
                  <a:lnTo>
                    <a:pt x="35" y="18"/>
                  </a:lnTo>
                  <a:lnTo>
                    <a:pt x="37" y="25"/>
                  </a:lnTo>
                  <a:lnTo>
                    <a:pt x="40" y="33"/>
                  </a:lnTo>
                  <a:lnTo>
                    <a:pt x="43" y="42"/>
                  </a:lnTo>
                  <a:lnTo>
                    <a:pt x="46" y="51"/>
                  </a:lnTo>
                  <a:lnTo>
                    <a:pt x="49" y="59"/>
                  </a:lnTo>
                  <a:lnTo>
                    <a:pt x="51" y="66"/>
                  </a:lnTo>
                  <a:lnTo>
                    <a:pt x="53" y="71"/>
                  </a:lnTo>
                  <a:lnTo>
                    <a:pt x="56" y="78"/>
                  </a:lnTo>
                  <a:lnTo>
                    <a:pt x="61" y="84"/>
                  </a:lnTo>
                  <a:lnTo>
                    <a:pt x="64" y="91"/>
                  </a:lnTo>
                  <a:lnTo>
                    <a:pt x="69" y="96"/>
                  </a:lnTo>
                  <a:lnTo>
                    <a:pt x="74" y="101"/>
                  </a:lnTo>
                  <a:lnTo>
                    <a:pt x="77" y="105"/>
                  </a:lnTo>
                  <a:lnTo>
                    <a:pt x="81" y="106"/>
                  </a:lnTo>
                  <a:lnTo>
                    <a:pt x="86" y="107"/>
                  </a:lnTo>
                  <a:lnTo>
                    <a:pt x="97" y="108"/>
                  </a:lnTo>
                  <a:lnTo>
                    <a:pt x="109" y="109"/>
                  </a:lnTo>
                  <a:lnTo>
                    <a:pt x="125" y="111"/>
                  </a:lnTo>
                  <a:lnTo>
                    <a:pt x="140" y="113"/>
                  </a:lnTo>
                  <a:lnTo>
                    <a:pt x="152" y="114"/>
                  </a:lnTo>
                  <a:lnTo>
                    <a:pt x="161" y="115"/>
                  </a:lnTo>
                  <a:lnTo>
                    <a:pt x="165" y="116"/>
                  </a:lnTo>
                  <a:lnTo>
                    <a:pt x="165" y="115"/>
                  </a:lnTo>
                  <a:lnTo>
                    <a:pt x="166" y="115"/>
                  </a:lnTo>
                  <a:lnTo>
                    <a:pt x="167" y="114"/>
                  </a:lnTo>
                  <a:lnTo>
                    <a:pt x="169" y="113"/>
                  </a:lnTo>
                  <a:lnTo>
                    <a:pt x="172" y="113"/>
                  </a:lnTo>
                  <a:lnTo>
                    <a:pt x="174" y="112"/>
                  </a:lnTo>
                  <a:lnTo>
                    <a:pt x="177" y="112"/>
                  </a:lnTo>
                  <a:lnTo>
                    <a:pt x="179" y="113"/>
                  </a:lnTo>
                  <a:lnTo>
                    <a:pt x="182" y="114"/>
                  </a:lnTo>
                  <a:lnTo>
                    <a:pt x="186" y="115"/>
                  </a:lnTo>
                  <a:lnTo>
                    <a:pt x="189" y="116"/>
                  </a:lnTo>
                  <a:lnTo>
                    <a:pt x="193" y="118"/>
                  </a:lnTo>
                  <a:lnTo>
                    <a:pt x="198" y="120"/>
                  </a:lnTo>
                  <a:lnTo>
                    <a:pt x="201" y="122"/>
                  </a:lnTo>
                  <a:lnTo>
                    <a:pt x="203" y="125"/>
                  </a:lnTo>
                  <a:lnTo>
                    <a:pt x="205" y="127"/>
                  </a:lnTo>
                  <a:lnTo>
                    <a:pt x="205" y="130"/>
                  </a:lnTo>
                  <a:lnTo>
                    <a:pt x="204" y="132"/>
                  </a:lnTo>
                  <a:lnTo>
                    <a:pt x="202" y="133"/>
                  </a:lnTo>
                  <a:lnTo>
                    <a:pt x="199" y="135"/>
                  </a:lnTo>
                  <a:lnTo>
                    <a:pt x="195" y="136"/>
                  </a:lnTo>
                  <a:lnTo>
                    <a:pt x="190" y="137"/>
                  </a:lnTo>
                  <a:lnTo>
                    <a:pt x="185" y="137"/>
                  </a:lnTo>
                  <a:lnTo>
                    <a:pt x="179" y="136"/>
                  </a:lnTo>
                  <a:lnTo>
                    <a:pt x="175" y="135"/>
                  </a:lnTo>
                  <a:lnTo>
                    <a:pt x="171" y="135"/>
                  </a:lnTo>
                  <a:lnTo>
                    <a:pt x="168" y="134"/>
                  </a:lnTo>
                  <a:lnTo>
                    <a:pt x="166" y="134"/>
                  </a:lnTo>
                  <a:lnTo>
                    <a:pt x="164" y="133"/>
                  </a:lnTo>
                  <a:lnTo>
                    <a:pt x="162" y="133"/>
                  </a:lnTo>
                  <a:lnTo>
                    <a:pt x="161" y="134"/>
                  </a:lnTo>
                  <a:lnTo>
                    <a:pt x="159" y="134"/>
                  </a:lnTo>
                  <a:lnTo>
                    <a:pt x="155" y="136"/>
                  </a:lnTo>
                  <a:lnTo>
                    <a:pt x="148" y="138"/>
                  </a:lnTo>
                  <a:lnTo>
                    <a:pt x="137" y="141"/>
                  </a:lnTo>
                  <a:lnTo>
                    <a:pt x="124" y="145"/>
                  </a:lnTo>
                  <a:lnTo>
                    <a:pt x="111" y="147"/>
                  </a:lnTo>
                  <a:lnTo>
                    <a:pt x="99" y="149"/>
                  </a:lnTo>
                  <a:lnTo>
                    <a:pt x="89" y="149"/>
                  </a:lnTo>
                  <a:lnTo>
                    <a:pt x="83" y="148"/>
                  </a:lnTo>
                  <a:lnTo>
                    <a:pt x="78" y="145"/>
                  </a:lnTo>
                  <a:lnTo>
                    <a:pt x="72" y="140"/>
                  </a:lnTo>
                  <a:lnTo>
                    <a:pt x="65" y="135"/>
                  </a:lnTo>
                  <a:lnTo>
                    <a:pt x="58" y="128"/>
                  </a:lnTo>
                  <a:lnTo>
                    <a:pt x="51" y="121"/>
                  </a:lnTo>
                  <a:lnTo>
                    <a:pt x="43" y="113"/>
                  </a:lnTo>
                  <a:lnTo>
                    <a:pt x="38" y="104"/>
                  </a:lnTo>
                  <a:lnTo>
                    <a:pt x="32" y="96"/>
                  </a:lnTo>
                  <a:lnTo>
                    <a:pt x="28" y="86"/>
                  </a:lnTo>
                  <a:lnTo>
                    <a:pt x="22" y="75"/>
                  </a:lnTo>
                  <a:lnTo>
                    <a:pt x="17" y="63"/>
                  </a:lnTo>
                  <a:lnTo>
                    <a:pt x="12" y="51"/>
                  </a:lnTo>
                  <a:lnTo>
                    <a:pt x="7" y="39"/>
                  </a:lnTo>
                  <a:lnTo>
                    <a:pt x="4" y="28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32" y="12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76" name="Freeform 36"/>
            <p:cNvSpPr>
              <a:spLocks/>
            </p:cNvSpPr>
            <p:nvPr/>
          </p:nvSpPr>
          <p:spPr bwMode="auto">
            <a:xfrm>
              <a:off x="568" y="1599"/>
              <a:ext cx="267" cy="313"/>
            </a:xfrm>
            <a:custGeom>
              <a:avLst/>
              <a:gdLst>
                <a:gd name="T0" fmla="*/ 266 w 267"/>
                <a:gd name="T1" fmla="*/ 312 h 313"/>
                <a:gd name="T2" fmla="*/ 266 w 267"/>
                <a:gd name="T3" fmla="*/ 38 h 313"/>
                <a:gd name="T4" fmla="*/ 0 w 267"/>
                <a:gd name="T5" fmla="*/ 0 h 313"/>
                <a:gd name="T6" fmla="*/ 0 w 267"/>
                <a:gd name="T7" fmla="*/ 256 h 313"/>
                <a:gd name="T8" fmla="*/ 266 w 267"/>
                <a:gd name="T9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313">
                  <a:moveTo>
                    <a:pt x="266" y="312"/>
                  </a:moveTo>
                  <a:lnTo>
                    <a:pt x="266" y="38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266" y="312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77" name="Freeform 37"/>
            <p:cNvSpPr>
              <a:spLocks/>
            </p:cNvSpPr>
            <p:nvPr/>
          </p:nvSpPr>
          <p:spPr bwMode="auto">
            <a:xfrm>
              <a:off x="552" y="1831"/>
              <a:ext cx="284" cy="87"/>
            </a:xfrm>
            <a:custGeom>
              <a:avLst/>
              <a:gdLst>
                <a:gd name="T0" fmla="*/ 283 w 284"/>
                <a:gd name="T1" fmla="*/ 86 h 87"/>
                <a:gd name="T2" fmla="*/ 283 w 284"/>
                <a:gd name="T3" fmla="*/ 57 h 87"/>
                <a:gd name="T4" fmla="*/ 0 w 284"/>
                <a:gd name="T5" fmla="*/ 0 h 87"/>
                <a:gd name="T6" fmla="*/ 0 w 284"/>
                <a:gd name="T7" fmla="*/ 26 h 87"/>
                <a:gd name="T8" fmla="*/ 283 w 284"/>
                <a:gd name="T9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87">
                  <a:moveTo>
                    <a:pt x="283" y="86"/>
                  </a:moveTo>
                  <a:lnTo>
                    <a:pt x="283" y="57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83" y="86"/>
                  </a:lnTo>
                </a:path>
              </a:pathLst>
            </a:custGeom>
            <a:solidFill>
              <a:srgbClr val="E7B9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78" name="Freeform 38"/>
            <p:cNvSpPr>
              <a:spLocks/>
            </p:cNvSpPr>
            <p:nvPr/>
          </p:nvSpPr>
          <p:spPr bwMode="auto">
            <a:xfrm>
              <a:off x="550" y="1584"/>
              <a:ext cx="286" cy="70"/>
            </a:xfrm>
            <a:custGeom>
              <a:avLst/>
              <a:gdLst>
                <a:gd name="T0" fmla="*/ 285 w 286"/>
                <a:gd name="T1" fmla="*/ 69 h 70"/>
                <a:gd name="T2" fmla="*/ 285 w 286"/>
                <a:gd name="T3" fmla="*/ 42 h 70"/>
                <a:gd name="T4" fmla="*/ 0 w 286"/>
                <a:gd name="T5" fmla="*/ 0 h 70"/>
                <a:gd name="T6" fmla="*/ 1 w 286"/>
                <a:gd name="T7" fmla="*/ 27 h 70"/>
                <a:gd name="T8" fmla="*/ 285 w 286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70">
                  <a:moveTo>
                    <a:pt x="285" y="69"/>
                  </a:moveTo>
                  <a:lnTo>
                    <a:pt x="285" y="42"/>
                  </a:lnTo>
                  <a:lnTo>
                    <a:pt x="0" y="0"/>
                  </a:lnTo>
                  <a:lnTo>
                    <a:pt x="1" y="27"/>
                  </a:lnTo>
                  <a:lnTo>
                    <a:pt x="285" y="69"/>
                  </a:lnTo>
                </a:path>
              </a:pathLst>
            </a:custGeom>
            <a:solidFill>
              <a:srgbClr val="E7B9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79" name="Freeform 39"/>
            <p:cNvSpPr>
              <a:spLocks/>
            </p:cNvSpPr>
            <p:nvPr/>
          </p:nvSpPr>
          <p:spPr bwMode="auto">
            <a:xfrm>
              <a:off x="835" y="1721"/>
              <a:ext cx="135" cy="197"/>
            </a:xfrm>
            <a:custGeom>
              <a:avLst/>
              <a:gdLst>
                <a:gd name="T0" fmla="*/ 0 w 135"/>
                <a:gd name="T1" fmla="*/ 196 h 197"/>
                <a:gd name="T2" fmla="*/ 0 w 135"/>
                <a:gd name="T3" fmla="*/ 167 h 197"/>
                <a:gd name="T4" fmla="*/ 134 w 135"/>
                <a:gd name="T5" fmla="*/ 0 h 197"/>
                <a:gd name="T6" fmla="*/ 134 w 135"/>
                <a:gd name="T7" fmla="*/ 26 h 197"/>
                <a:gd name="T8" fmla="*/ 0 w 135"/>
                <a:gd name="T9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97">
                  <a:moveTo>
                    <a:pt x="0" y="196"/>
                  </a:moveTo>
                  <a:lnTo>
                    <a:pt x="0" y="167"/>
                  </a:lnTo>
                  <a:lnTo>
                    <a:pt x="134" y="0"/>
                  </a:lnTo>
                  <a:lnTo>
                    <a:pt x="134" y="26"/>
                  </a:lnTo>
                  <a:lnTo>
                    <a:pt x="0" y="196"/>
                  </a:lnTo>
                </a:path>
              </a:pathLst>
            </a:custGeom>
            <a:solidFill>
              <a:srgbClr val="D39F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0" name="Freeform 40"/>
            <p:cNvSpPr>
              <a:spLocks/>
            </p:cNvSpPr>
            <p:nvPr/>
          </p:nvSpPr>
          <p:spPr bwMode="auto">
            <a:xfrm>
              <a:off x="834" y="1483"/>
              <a:ext cx="134" cy="173"/>
            </a:xfrm>
            <a:custGeom>
              <a:avLst/>
              <a:gdLst>
                <a:gd name="T0" fmla="*/ 0 w 134"/>
                <a:gd name="T1" fmla="*/ 172 h 173"/>
                <a:gd name="T2" fmla="*/ 0 w 134"/>
                <a:gd name="T3" fmla="*/ 144 h 173"/>
                <a:gd name="T4" fmla="*/ 133 w 134"/>
                <a:gd name="T5" fmla="*/ 0 h 173"/>
                <a:gd name="T6" fmla="*/ 133 w 134"/>
                <a:gd name="T7" fmla="*/ 26 h 173"/>
                <a:gd name="T8" fmla="*/ 0 w 134"/>
                <a:gd name="T9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3">
                  <a:moveTo>
                    <a:pt x="0" y="172"/>
                  </a:moveTo>
                  <a:lnTo>
                    <a:pt x="0" y="144"/>
                  </a:lnTo>
                  <a:lnTo>
                    <a:pt x="133" y="0"/>
                  </a:lnTo>
                  <a:lnTo>
                    <a:pt x="133" y="26"/>
                  </a:lnTo>
                  <a:lnTo>
                    <a:pt x="0" y="172"/>
                  </a:lnTo>
                </a:path>
              </a:pathLst>
            </a:custGeom>
            <a:solidFill>
              <a:srgbClr val="D39F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1" name="Freeform 41"/>
            <p:cNvSpPr>
              <a:spLocks/>
            </p:cNvSpPr>
            <p:nvPr/>
          </p:nvSpPr>
          <p:spPr bwMode="auto">
            <a:xfrm>
              <a:off x="833" y="1516"/>
              <a:ext cx="136" cy="363"/>
            </a:xfrm>
            <a:custGeom>
              <a:avLst/>
              <a:gdLst>
                <a:gd name="T0" fmla="*/ 0 w 136"/>
                <a:gd name="T1" fmla="*/ 362 h 363"/>
                <a:gd name="T2" fmla="*/ 0 w 136"/>
                <a:gd name="T3" fmla="*/ 148 h 363"/>
                <a:gd name="T4" fmla="*/ 135 w 136"/>
                <a:gd name="T5" fmla="*/ 0 h 363"/>
                <a:gd name="T6" fmla="*/ 135 w 136"/>
                <a:gd name="T7" fmla="*/ 200 h 363"/>
                <a:gd name="T8" fmla="*/ 0 w 136"/>
                <a:gd name="T9" fmla="*/ 36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63">
                  <a:moveTo>
                    <a:pt x="0" y="362"/>
                  </a:moveTo>
                  <a:lnTo>
                    <a:pt x="0" y="148"/>
                  </a:lnTo>
                  <a:lnTo>
                    <a:pt x="135" y="0"/>
                  </a:lnTo>
                  <a:lnTo>
                    <a:pt x="135" y="200"/>
                  </a:lnTo>
                  <a:lnTo>
                    <a:pt x="0" y="362"/>
                  </a:lnTo>
                </a:path>
              </a:pathLst>
            </a:custGeom>
            <a:solidFill>
              <a:srgbClr val="D39F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2" name="Freeform 42"/>
            <p:cNvSpPr>
              <a:spLocks/>
            </p:cNvSpPr>
            <p:nvPr/>
          </p:nvSpPr>
          <p:spPr bwMode="auto">
            <a:xfrm>
              <a:off x="471" y="1633"/>
              <a:ext cx="141" cy="38"/>
            </a:xfrm>
            <a:custGeom>
              <a:avLst/>
              <a:gdLst>
                <a:gd name="T0" fmla="*/ 139 w 141"/>
                <a:gd name="T1" fmla="*/ 0 h 38"/>
                <a:gd name="T2" fmla="*/ 138 w 141"/>
                <a:gd name="T3" fmla="*/ 2 h 38"/>
                <a:gd name="T4" fmla="*/ 137 w 141"/>
                <a:gd name="T5" fmla="*/ 4 h 38"/>
                <a:gd name="T6" fmla="*/ 136 w 141"/>
                <a:gd name="T7" fmla="*/ 6 h 38"/>
                <a:gd name="T8" fmla="*/ 135 w 141"/>
                <a:gd name="T9" fmla="*/ 8 h 38"/>
                <a:gd name="T10" fmla="*/ 134 w 141"/>
                <a:gd name="T11" fmla="*/ 10 h 38"/>
                <a:gd name="T12" fmla="*/ 132 w 141"/>
                <a:gd name="T13" fmla="*/ 12 h 38"/>
                <a:gd name="T14" fmla="*/ 130 w 141"/>
                <a:gd name="T15" fmla="*/ 13 h 38"/>
                <a:gd name="T16" fmla="*/ 128 w 141"/>
                <a:gd name="T17" fmla="*/ 14 h 38"/>
                <a:gd name="T18" fmla="*/ 123 w 141"/>
                <a:gd name="T19" fmla="*/ 16 h 38"/>
                <a:gd name="T20" fmla="*/ 111 w 141"/>
                <a:gd name="T21" fmla="*/ 17 h 38"/>
                <a:gd name="T22" fmla="*/ 96 w 141"/>
                <a:gd name="T23" fmla="*/ 19 h 38"/>
                <a:gd name="T24" fmla="*/ 80 w 141"/>
                <a:gd name="T25" fmla="*/ 20 h 38"/>
                <a:gd name="T26" fmla="*/ 63 w 141"/>
                <a:gd name="T27" fmla="*/ 22 h 38"/>
                <a:gd name="T28" fmla="*/ 48 w 141"/>
                <a:gd name="T29" fmla="*/ 23 h 38"/>
                <a:gd name="T30" fmla="*/ 35 w 141"/>
                <a:gd name="T31" fmla="*/ 23 h 38"/>
                <a:gd name="T32" fmla="*/ 27 w 141"/>
                <a:gd name="T33" fmla="*/ 23 h 38"/>
                <a:gd name="T34" fmla="*/ 24 w 141"/>
                <a:gd name="T35" fmla="*/ 23 h 38"/>
                <a:gd name="T36" fmla="*/ 20 w 141"/>
                <a:gd name="T37" fmla="*/ 22 h 38"/>
                <a:gd name="T38" fmla="*/ 17 w 141"/>
                <a:gd name="T39" fmla="*/ 21 h 38"/>
                <a:gd name="T40" fmla="*/ 14 w 141"/>
                <a:gd name="T41" fmla="*/ 21 h 38"/>
                <a:gd name="T42" fmla="*/ 10 w 141"/>
                <a:gd name="T43" fmla="*/ 20 h 38"/>
                <a:gd name="T44" fmla="*/ 6 w 141"/>
                <a:gd name="T45" fmla="*/ 19 h 38"/>
                <a:gd name="T46" fmla="*/ 4 w 141"/>
                <a:gd name="T47" fmla="*/ 18 h 38"/>
                <a:gd name="T48" fmla="*/ 0 w 141"/>
                <a:gd name="T49" fmla="*/ 17 h 38"/>
                <a:gd name="T50" fmla="*/ 0 w 141"/>
                <a:gd name="T51" fmla="*/ 18 h 38"/>
                <a:gd name="T52" fmla="*/ 0 w 141"/>
                <a:gd name="T53" fmla="*/ 19 h 38"/>
                <a:gd name="T54" fmla="*/ 0 w 141"/>
                <a:gd name="T55" fmla="*/ 20 h 38"/>
                <a:gd name="T56" fmla="*/ 1 w 141"/>
                <a:gd name="T57" fmla="*/ 21 h 38"/>
                <a:gd name="T58" fmla="*/ 1 w 141"/>
                <a:gd name="T59" fmla="*/ 22 h 38"/>
                <a:gd name="T60" fmla="*/ 1 w 141"/>
                <a:gd name="T61" fmla="*/ 23 h 38"/>
                <a:gd name="T62" fmla="*/ 2 w 141"/>
                <a:gd name="T63" fmla="*/ 24 h 38"/>
                <a:gd name="T64" fmla="*/ 3 w 141"/>
                <a:gd name="T65" fmla="*/ 25 h 38"/>
                <a:gd name="T66" fmla="*/ 5 w 141"/>
                <a:gd name="T67" fmla="*/ 27 h 38"/>
                <a:gd name="T68" fmla="*/ 6 w 141"/>
                <a:gd name="T69" fmla="*/ 29 h 38"/>
                <a:gd name="T70" fmla="*/ 9 w 141"/>
                <a:gd name="T71" fmla="*/ 31 h 38"/>
                <a:gd name="T72" fmla="*/ 12 w 141"/>
                <a:gd name="T73" fmla="*/ 33 h 38"/>
                <a:gd name="T74" fmla="*/ 14 w 141"/>
                <a:gd name="T75" fmla="*/ 35 h 38"/>
                <a:gd name="T76" fmla="*/ 16 w 141"/>
                <a:gd name="T77" fmla="*/ 36 h 38"/>
                <a:gd name="T78" fmla="*/ 16 w 141"/>
                <a:gd name="T79" fmla="*/ 37 h 38"/>
                <a:gd name="T80" fmla="*/ 17 w 141"/>
                <a:gd name="T81" fmla="*/ 37 h 38"/>
                <a:gd name="T82" fmla="*/ 120 w 141"/>
                <a:gd name="T83" fmla="*/ 37 h 38"/>
                <a:gd name="T84" fmla="*/ 121 w 141"/>
                <a:gd name="T85" fmla="*/ 36 h 38"/>
                <a:gd name="T86" fmla="*/ 124 w 141"/>
                <a:gd name="T87" fmla="*/ 34 h 38"/>
                <a:gd name="T88" fmla="*/ 126 w 141"/>
                <a:gd name="T89" fmla="*/ 30 h 38"/>
                <a:gd name="T90" fmla="*/ 131 w 141"/>
                <a:gd name="T91" fmla="*/ 26 h 38"/>
                <a:gd name="T92" fmla="*/ 135 w 141"/>
                <a:gd name="T93" fmla="*/ 21 h 38"/>
                <a:gd name="T94" fmla="*/ 138 w 141"/>
                <a:gd name="T95" fmla="*/ 16 h 38"/>
                <a:gd name="T96" fmla="*/ 140 w 141"/>
                <a:gd name="T97" fmla="*/ 12 h 38"/>
                <a:gd name="T98" fmla="*/ 140 w 141"/>
                <a:gd name="T99" fmla="*/ 7 h 38"/>
                <a:gd name="T100" fmla="*/ 140 w 141"/>
                <a:gd name="T101" fmla="*/ 6 h 38"/>
                <a:gd name="T102" fmla="*/ 139 w 141"/>
                <a:gd name="T103" fmla="*/ 5 h 38"/>
                <a:gd name="T104" fmla="*/ 139 w 141"/>
                <a:gd name="T105" fmla="*/ 4 h 38"/>
                <a:gd name="T106" fmla="*/ 139 w 141"/>
                <a:gd name="T107" fmla="*/ 3 h 38"/>
                <a:gd name="T108" fmla="*/ 139 w 141"/>
                <a:gd name="T109" fmla="*/ 2 h 38"/>
                <a:gd name="T110" fmla="*/ 139 w 141"/>
                <a:gd name="T111" fmla="*/ 1 h 38"/>
                <a:gd name="T112" fmla="*/ 139 w 141"/>
                <a:gd name="T1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38">
                  <a:moveTo>
                    <a:pt x="139" y="0"/>
                  </a:moveTo>
                  <a:lnTo>
                    <a:pt x="138" y="2"/>
                  </a:lnTo>
                  <a:lnTo>
                    <a:pt x="137" y="4"/>
                  </a:lnTo>
                  <a:lnTo>
                    <a:pt x="136" y="6"/>
                  </a:lnTo>
                  <a:lnTo>
                    <a:pt x="135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0" y="13"/>
                  </a:lnTo>
                  <a:lnTo>
                    <a:pt x="128" y="14"/>
                  </a:lnTo>
                  <a:lnTo>
                    <a:pt x="123" y="16"/>
                  </a:lnTo>
                  <a:lnTo>
                    <a:pt x="111" y="17"/>
                  </a:lnTo>
                  <a:lnTo>
                    <a:pt x="96" y="19"/>
                  </a:lnTo>
                  <a:lnTo>
                    <a:pt x="80" y="20"/>
                  </a:lnTo>
                  <a:lnTo>
                    <a:pt x="63" y="22"/>
                  </a:lnTo>
                  <a:lnTo>
                    <a:pt x="48" y="23"/>
                  </a:lnTo>
                  <a:lnTo>
                    <a:pt x="35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0" y="22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7"/>
                  </a:lnTo>
                  <a:lnTo>
                    <a:pt x="120" y="37"/>
                  </a:lnTo>
                  <a:lnTo>
                    <a:pt x="121" y="36"/>
                  </a:lnTo>
                  <a:lnTo>
                    <a:pt x="124" y="34"/>
                  </a:lnTo>
                  <a:lnTo>
                    <a:pt x="126" y="30"/>
                  </a:lnTo>
                  <a:lnTo>
                    <a:pt x="131" y="26"/>
                  </a:lnTo>
                  <a:lnTo>
                    <a:pt x="135" y="21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0" y="7"/>
                  </a:lnTo>
                  <a:lnTo>
                    <a:pt x="140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9" y="3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3" name="Freeform 43"/>
            <p:cNvSpPr>
              <a:spLocks/>
            </p:cNvSpPr>
            <p:nvPr/>
          </p:nvSpPr>
          <p:spPr bwMode="auto">
            <a:xfrm>
              <a:off x="445" y="1448"/>
              <a:ext cx="27" cy="120"/>
            </a:xfrm>
            <a:custGeom>
              <a:avLst/>
              <a:gdLst>
                <a:gd name="T0" fmla="*/ 13 w 27"/>
                <a:gd name="T1" fmla="*/ 101 h 120"/>
                <a:gd name="T2" fmla="*/ 12 w 27"/>
                <a:gd name="T3" fmla="*/ 92 h 120"/>
                <a:gd name="T4" fmla="*/ 10 w 27"/>
                <a:gd name="T5" fmla="*/ 79 h 120"/>
                <a:gd name="T6" fmla="*/ 11 w 27"/>
                <a:gd name="T7" fmla="*/ 64 h 120"/>
                <a:gd name="T8" fmla="*/ 13 w 27"/>
                <a:gd name="T9" fmla="*/ 51 h 120"/>
                <a:gd name="T10" fmla="*/ 15 w 27"/>
                <a:gd name="T11" fmla="*/ 42 h 120"/>
                <a:gd name="T12" fmla="*/ 14 w 27"/>
                <a:gd name="T13" fmla="*/ 33 h 120"/>
                <a:gd name="T14" fmla="*/ 13 w 27"/>
                <a:gd name="T15" fmla="*/ 24 h 120"/>
                <a:gd name="T16" fmla="*/ 11 w 27"/>
                <a:gd name="T17" fmla="*/ 18 h 120"/>
                <a:gd name="T18" fmla="*/ 8 w 27"/>
                <a:gd name="T19" fmla="*/ 14 h 120"/>
                <a:gd name="T20" fmla="*/ 5 w 27"/>
                <a:gd name="T21" fmla="*/ 8 h 120"/>
                <a:gd name="T22" fmla="*/ 2 w 27"/>
                <a:gd name="T23" fmla="*/ 3 h 120"/>
                <a:gd name="T24" fmla="*/ 2 w 27"/>
                <a:gd name="T25" fmla="*/ 5 h 120"/>
                <a:gd name="T26" fmla="*/ 4 w 27"/>
                <a:gd name="T27" fmla="*/ 12 h 120"/>
                <a:gd name="T28" fmla="*/ 6 w 27"/>
                <a:gd name="T29" fmla="*/ 20 h 120"/>
                <a:gd name="T30" fmla="*/ 7 w 27"/>
                <a:gd name="T31" fmla="*/ 31 h 120"/>
                <a:gd name="T32" fmla="*/ 7 w 27"/>
                <a:gd name="T33" fmla="*/ 50 h 120"/>
                <a:gd name="T34" fmla="*/ 7 w 27"/>
                <a:gd name="T35" fmla="*/ 64 h 120"/>
                <a:gd name="T36" fmla="*/ 5 w 27"/>
                <a:gd name="T37" fmla="*/ 75 h 120"/>
                <a:gd name="T38" fmla="*/ 5 w 27"/>
                <a:gd name="T39" fmla="*/ 85 h 120"/>
                <a:gd name="T40" fmla="*/ 6 w 27"/>
                <a:gd name="T41" fmla="*/ 98 h 120"/>
                <a:gd name="T42" fmla="*/ 8 w 27"/>
                <a:gd name="T43" fmla="*/ 107 h 120"/>
                <a:gd name="T44" fmla="*/ 11 w 27"/>
                <a:gd name="T45" fmla="*/ 112 h 120"/>
                <a:gd name="T46" fmla="*/ 13 w 27"/>
                <a:gd name="T47" fmla="*/ 115 h 120"/>
                <a:gd name="T48" fmla="*/ 17 w 27"/>
                <a:gd name="T49" fmla="*/ 117 h 120"/>
                <a:gd name="T50" fmla="*/ 20 w 27"/>
                <a:gd name="T51" fmla="*/ 118 h 120"/>
                <a:gd name="T52" fmla="*/ 23 w 27"/>
                <a:gd name="T53" fmla="*/ 119 h 120"/>
                <a:gd name="T54" fmla="*/ 25 w 27"/>
                <a:gd name="T55" fmla="*/ 119 h 120"/>
                <a:gd name="T56" fmla="*/ 24 w 27"/>
                <a:gd name="T57" fmla="*/ 117 h 120"/>
                <a:gd name="T58" fmla="*/ 20 w 27"/>
                <a:gd name="T59" fmla="*/ 114 h 120"/>
                <a:gd name="T60" fmla="*/ 16 w 27"/>
                <a:gd name="T61" fmla="*/ 109 h 120"/>
                <a:gd name="T62" fmla="*/ 13 w 27"/>
                <a:gd name="T63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120">
                  <a:moveTo>
                    <a:pt x="13" y="104"/>
                  </a:moveTo>
                  <a:lnTo>
                    <a:pt x="13" y="101"/>
                  </a:lnTo>
                  <a:lnTo>
                    <a:pt x="13" y="97"/>
                  </a:lnTo>
                  <a:lnTo>
                    <a:pt x="12" y="92"/>
                  </a:lnTo>
                  <a:lnTo>
                    <a:pt x="11" y="86"/>
                  </a:lnTo>
                  <a:lnTo>
                    <a:pt x="10" y="79"/>
                  </a:lnTo>
                  <a:lnTo>
                    <a:pt x="10" y="72"/>
                  </a:lnTo>
                  <a:lnTo>
                    <a:pt x="11" y="64"/>
                  </a:lnTo>
                  <a:lnTo>
                    <a:pt x="13" y="56"/>
                  </a:lnTo>
                  <a:lnTo>
                    <a:pt x="13" y="51"/>
                  </a:lnTo>
                  <a:lnTo>
                    <a:pt x="14" y="47"/>
                  </a:lnTo>
                  <a:lnTo>
                    <a:pt x="15" y="42"/>
                  </a:lnTo>
                  <a:lnTo>
                    <a:pt x="15" y="38"/>
                  </a:lnTo>
                  <a:lnTo>
                    <a:pt x="14" y="33"/>
                  </a:lnTo>
                  <a:lnTo>
                    <a:pt x="14" y="29"/>
                  </a:lnTo>
                  <a:lnTo>
                    <a:pt x="13" y="24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5" y="8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3" y="9"/>
                  </a:lnTo>
                  <a:lnTo>
                    <a:pt x="4" y="12"/>
                  </a:lnTo>
                  <a:lnTo>
                    <a:pt x="5" y="16"/>
                  </a:lnTo>
                  <a:lnTo>
                    <a:pt x="6" y="20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7" y="50"/>
                  </a:lnTo>
                  <a:lnTo>
                    <a:pt x="7" y="58"/>
                  </a:lnTo>
                  <a:lnTo>
                    <a:pt x="7" y="64"/>
                  </a:lnTo>
                  <a:lnTo>
                    <a:pt x="6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5" y="85"/>
                  </a:lnTo>
                  <a:lnTo>
                    <a:pt x="5" y="91"/>
                  </a:lnTo>
                  <a:lnTo>
                    <a:pt x="6" y="98"/>
                  </a:lnTo>
                  <a:lnTo>
                    <a:pt x="7" y="103"/>
                  </a:lnTo>
                  <a:lnTo>
                    <a:pt x="8" y="107"/>
                  </a:lnTo>
                  <a:lnTo>
                    <a:pt x="9" y="110"/>
                  </a:lnTo>
                  <a:lnTo>
                    <a:pt x="11" y="112"/>
                  </a:lnTo>
                  <a:lnTo>
                    <a:pt x="12" y="114"/>
                  </a:lnTo>
                  <a:lnTo>
                    <a:pt x="13" y="115"/>
                  </a:lnTo>
                  <a:lnTo>
                    <a:pt x="15" y="116"/>
                  </a:lnTo>
                  <a:lnTo>
                    <a:pt x="17" y="117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6" y="119"/>
                  </a:lnTo>
                  <a:lnTo>
                    <a:pt x="24" y="117"/>
                  </a:lnTo>
                  <a:lnTo>
                    <a:pt x="22" y="116"/>
                  </a:lnTo>
                  <a:lnTo>
                    <a:pt x="20" y="114"/>
                  </a:lnTo>
                  <a:lnTo>
                    <a:pt x="18" y="111"/>
                  </a:lnTo>
                  <a:lnTo>
                    <a:pt x="16" y="109"/>
                  </a:lnTo>
                  <a:lnTo>
                    <a:pt x="14" y="107"/>
                  </a:lnTo>
                  <a:lnTo>
                    <a:pt x="13" y="105"/>
                  </a:lnTo>
                  <a:lnTo>
                    <a:pt x="13" y="1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4" name="Freeform 44"/>
            <p:cNvSpPr>
              <a:spLocks/>
            </p:cNvSpPr>
            <p:nvPr/>
          </p:nvSpPr>
          <p:spPr bwMode="auto">
            <a:xfrm>
              <a:off x="686" y="1503"/>
              <a:ext cx="164" cy="70"/>
            </a:xfrm>
            <a:custGeom>
              <a:avLst/>
              <a:gdLst>
                <a:gd name="T0" fmla="*/ 0 w 164"/>
                <a:gd name="T1" fmla="*/ 0 h 70"/>
                <a:gd name="T2" fmla="*/ 0 w 164"/>
                <a:gd name="T3" fmla="*/ 47 h 70"/>
                <a:gd name="T4" fmla="*/ 163 w 164"/>
                <a:gd name="T5" fmla="*/ 69 h 70"/>
                <a:gd name="T6" fmla="*/ 163 w 164"/>
                <a:gd name="T7" fmla="*/ 23 h 70"/>
                <a:gd name="T8" fmla="*/ 0 w 164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70">
                  <a:moveTo>
                    <a:pt x="0" y="0"/>
                  </a:moveTo>
                  <a:lnTo>
                    <a:pt x="0" y="47"/>
                  </a:lnTo>
                  <a:lnTo>
                    <a:pt x="163" y="69"/>
                  </a:lnTo>
                  <a:lnTo>
                    <a:pt x="163" y="2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5" name="Freeform 45"/>
            <p:cNvSpPr>
              <a:spLocks/>
            </p:cNvSpPr>
            <p:nvPr/>
          </p:nvSpPr>
          <p:spPr bwMode="auto">
            <a:xfrm>
              <a:off x="849" y="1477"/>
              <a:ext cx="51" cy="96"/>
            </a:xfrm>
            <a:custGeom>
              <a:avLst/>
              <a:gdLst>
                <a:gd name="T0" fmla="*/ 0 w 51"/>
                <a:gd name="T1" fmla="*/ 49 h 96"/>
                <a:gd name="T2" fmla="*/ 0 w 51"/>
                <a:gd name="T3" fmla="*/ 95 h 96"/>
                <a:gd name="T4" fmla="*/ 50 w 51"/>
                <a:gd name="T5" fmla="*/ 40 h 96"/>
                <a:gd name="T6" fmla="*/ 50 w 51"/>
                <a:gd name="T7" fmla="*/ 0 h 96"/>
                <a:gd name="T8" fmla="*/ 0 w 51"/>
                <a:gd name="T9" fmla="*/ 4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6">
                  <a:moveTo>
                    <a:pt x="0" y="49"/>
                  </a:moveTo>
                  <a:lnTo>
                    <a:pt x="0" y="95"/>
                  </a:lnTo>
                  <a:lnTo>
                    <a:pt x="50" y="40"/>
                  </a:lnTo>
                  <a:lnTo>
                    <a:pt x="50" y="0"/>
                  </a:lnTo>
                  <a:lnTo>
                    <a:pt x="0" y="49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6" name="Freeform 46"/>
            <p:cNvSpPr>
              <a:spLocks/>
            </p:cNvSpPr>
            <p:nvPr/>
          </p:nvSpPr>
          <p:spPr bwMode="auto">
            <a:xfrm>
              <a:off x="686" y="1454"/>
              <a:ext cx="213" cy="72"/>
            </a:xfrm>
            <a:custGeom>
              <a:avLst/>
              <a:gdLst>
                <a:gd name="T0" fmla="*/ 68 w 213"/>
                <a:gd name="T1" fmla="*/ 0 h 72"/>
                <a:gd name="T2" fmla="*/ 0 w 213"/>
                <a:gd name="T3" fmla="*/ 49 h 72"/>
                <a:gd name="T4" fmla="*/ 163 w 213"/>
                <a:gd name="T5" fmla="*/ 71 h 72"/>
                <a:gd name="T6" fmla="*/ 212 w 213"/>
                <a:gd name="T7" fmla="*/ 23 h 72"/>
                <a:gd name="T8" fmla="*/ 68 w 21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72">
                  <a:moveTo>
                    <a:pt x="68" y="0"/>
                  </a:moveTo>
                  <a:lnTo>
                    <a:pt x="0" y="49"/>
                  </a:lnTo>
                  <a:lnTo>
                    <a:pt x="163" y="71"/>
                  </a:lnTo>
                  <a:lnTo>
                    <a:pt x="212" y="23"/>
                  </a:lnTo>
                  <a:lnTo>
                    <a:pt x="68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7" name="Freeform 47"/>
            <p:cNvSpPr>
              <a:spLocks/>
            </p:cNvSpPr>
            <p:nvPr/>
          </p:nvSpPr>
          <p:spPr bwMode="auto">
            <a:xfrm>
              <a:off x="716" y="1346"/>
              <a:ext cx="25" cy="127"/>
            </a:xfrm>
            <a:custGeom>
              <a:avLst/>
              <a:gdLst>
                <a:gd name="T0" fmla="*/ 24 w 25"/>
                <a:gd name="T1" fmla="*/ 0 h 127"/>
                <a:gd name="T2" fmla="*/ 23 w 25"/>
                <a:gd name="T3" fmla="*/ 1 h 127"/>
                <a:gd name="T4" fmla="*/ 22 w 25"/>
                <a:gd name="T5" fmla="*/ 3 h 127"/>
                <a:gd name="T6" fmla="*/ 20 w 25"/>
                <a:gd name="T7" fmla="*/ 7 h 127"/>
                <a:gd name="T8" fmla="*/ 17 w 25"/>
                <a:gd name="T9" fmla="*/ 12 h 127"/>
                <a:gd name="T10" fmla="*/ 14 w 25"/>
                <a:gd name="T11" fmla="*/ 20 h 127"/>
                <a:gd name="T12" fmla="*/ 11 w 25"/>
                <a:gd name="T13" fmla="*/ 30 h 127"/>
                <a:gd name="T14" fmla="*/ 7 w 25"/>
                <a:gd name="T15" fmla="*/ 43 h 127"/>
                <a:gd name="T16" fmla="*/ 4 w 25"/>
                <a:gd name="T17" fmla="*/ 58 h 127"/>
                <a:gd name="T18" fmla="*/ 2 w 25"/>
                <a:gd name="T19" fmla="*/ 73 h 127"/>
                <a:gd name="T20" fmla="*/ 0 w 25"/>
                <a:gd name="T21" fmla="*/ 87 h 127"/>
                <a:gd name="T22" fmla="*/ 0 w 25"/>
                <a:gd name="T23" fmla="*/ 99 h 127"/>
                <a:gd name="T24" fmla="*/ 0 w 25"/>
                <a:gd name="T25" fmla="*/ 108 h 127"/>
                <a:gd name="T26" fmla="*/ 0 w 25"/>
                <a:gd name="T27" fmla="*/ 116 h 127"/>
                <a:gd name="T28" fmla="*/ 1 w 25"/>
                <a:gd name="T29" fmla="*/ 121 h 127"/>
                <a:gd name="T30" fmla="*/ 2 w 25"/>
                <a:gd name="T31" fmla="*/ 124 h 127"/>
                <a:gd name="T32" fmla="*/ 2 w 25"/>
                <a:gd name="T33" fmla="*/ 126 h 127"/>
                <a:gd name="T34" fmla="*/ 24 w 25"/>
                <a:gd name="T3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127">
                  <a:moveTo>
                    <a:pt x="24" y="0"/>
                  </a:moveTo>
                  <a:lnTo>
                    <a:pt x="23" y="1"/>
                  </a:lnTo>
                  <a:lnTo>
                    <a:pt x="22" y="3"/>
                  </a:lnTo>
                  <a:lnTo>
                    <a:pt x="20" y="7"/>
                  </a:lnTo>
                  <a:lnTo>
                    <a:pt x="17" y="12"/>
                  </a:lnTo>
                  <a:lnTo>
                    <a:pt x="14" y="20"/>
                  </a:lnTo>
                  <a:lnTo>
                    <a:pt x="11" y="30"/>
                  </a:lnTo>
                  <a:lnTo>
                    <a:pt x="7" y="43"/>
                  </a:lnTo>
                  <a:lnTo>
                    <a:pt x="4" y="58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8" name="Freeform 48"/>
            <p:cNvSpPr>
              <a:spLocks/>
            </p:cNvSpPr>
            <p:nvPr/>
          </p:nvSpPr>
          <p:spPr bwMode="auto">
            <a:xfrm>
              <a:off x="740" y="1399"/>
              <a:ext cx="100" cy="108"/>
            </a:xfrm>
            <a:custGeom>
              <a:avLst/>
              <a:gdLst>
                <a:gd name="T0" fmla="*/ 49 w 100"/>
                <a:gd name="T1" fmla="*/ 107 h 108"/>
                <a:gd name="T2" fmla="*/ 59 w 100"/>
                <a:gd name="T3" fmla="*/ 106 h 108"/>
                <a:gd name="T4" fmla="*/ 69 w 100"/>
                <a:gd name="T5" fmla="*/ 103 h 108"/>
                <a:gd name="T6" fmla="*/ 77 w 100"/>
                <a:gd name="T7" fmla="*/ 98 h 108"/>
                <a:gd name="T8" fmla="*/ 84 w 100"/>
                <a:gd name="T9" fmla="*/ 92 h 108"/>
                <a:gd name="T10" fmla="*/ 91 w 100"/>
                <a:gd name="T11" fmla="*/ 84 h 108"/>
                <a:gd name="T12" fmla="*/ 95 w 100"/>
                <a:gd name="T13" fmla="*/ 75 h 108"/>
                <a:gd name="T14" fmla="*/ 98 w 100"/>
                <a:gd name="T15" fmla="*/ 64 h 108"/>
                <a:gd name="T16" fmla="*/ 99 w 100"/>
                <a:gd name="T17" fmla="*/ 54 h 108"/>
                <a:gd name="T18" fmla="*/ 98 w 100"/>
                <a:gd name="T19" fmla="*/ 43 h 108"/>
                <a:gd name="T20" fmla="*/ 95 w 100"/>
                <a:gd name="T21" fmla="*/ 33 h 108"/>
                <a:gd name="T22" fmla="*/ 91 w 100"/>
                <a:gd name="T23" fmla="*/ 24 h 108"/>
                <a:gd name="T24" fmla="*/ 84 w 100"/>
                <a:gd name="T25" fmla="*/ 16 h 108"/>
                <a:gd name="T26" fmla="*/ 77 w 100"/>
                <a:gd name="T27" fmla="*/ 9 h 108"/>
                <a:gd name="T28" fmla="*/ 69 w 100"/>
                <a:gd name="T29" fmla="*/ 4 h 108"/>
                <a:gd name="T30" fmla="*/ 59 w 100"/>
                <a:gd name="T31" fmla="*/ 1 h 108"/>
                <a:gd name="T32" fmla="*/ 49 w 100"/>
                <a:gd name="T33" fmla="*/ 0 h 108"/>
                <a:gd name="T34" fmla="*/ 39 w 100"/>
                <a:gd name="T35" fmla="*/ 1 h 108"/>
                <a:gd name="T36" fmla="*/ 30 w 100"/>
                <a:gd name="T37" fmla="*/ 4 h 108"/>
                <a:gd name="T38" fmla="*/ 21 w 100"/>
                <a:gd name="T39" fmla="*/ 9 h 108"/>
                <a:gd name="T40" fmla="*/ 14 w 100"/>
                <a:gd name="T41" fmla="*/ 16 h 108"/>
                <a:gd name="T42" fmla="*/ 8 w 100"/>
                <a:gd name="T43" fmla="*/ 24 h 108"/>
                <a:gd name="T44" fmla="*/ 4 w 100"/>
                <a:gd name="T45" fmla="*/ 33 h 108"/>
                <a:gd name="T46" fmla="*/ 1 w 100"/>
                <a:gd name="T47" fmla="*/ 43 h 108"/>
                <a:gd name="T48" fmla="*/ 0 w 100"/>
                <a:gd name="T49" fmla="*/ 54 h 108"/>
                <a:gd name="T50" fmla="*/ 1 w 100"/>
                <a:gd name="T51" fmla="*/ 64 h 108"/>
                <a:gd name="T52" fmla="*/ 4 w 100"/>
                <a:gd name="T53" fmla="*/ 75 h 108"/>
                <a:gd name="T54" fmla="*/ 8 w 100"/>
                <a:gd name="T55" fmla="*/ 84 h 108"/>
                <a:gd name="T56" fmla="*/ 14 w 100"/>
                <a:gd name="T57" fmla="*/ 92 h 108"/>
                <a:gd name="T58" fmla="*/ 21 w 100"/>
                <a:gd name="T59" fmla="*/ 98 h 108"/>
                <a:gd name="T60" fmla="*/ 30 w 100"/>
                <a:gd name="T61" fmla="*/ 103 h 108"/>
                <a:gd name="T62" fmla="*/ 39 w 100"/>
                <a:gd name="T63" fmla="*/ 106 h 108"/>
                <a:gd name="T64" fmla="*/ 49 w 100"/>
                <a:gd name="T65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8">
                  <a:moveTo>
                    <a:pt x="49" y="107"/>
                  </a:moveTo>
                  <a:lnTo>
                    <a:pt x="59" y="106"/>
                  </a:lnTo>
                  <a:lnTo>
                    <a:pt x="69" y="103"/>
                  </a:lnTo>
                  <a:lnTo>
                    <a:pt x="77" y="98"/>
                  </a:lnTo>
                  <a:lnTo>
                    <a:pt x="84" y="92"/>
                  </a:lnTo>
                  <a:lnTo>
                    <a:pt x="91" y="84"/>
                  </a:lnTo>
                  <a:lnTo>
                    <a:pt x="95" y="75"/>
                  </a:lnTo>
                  <a:lnTo>
                    <a:pt x="98" y="64"/>
                  </a:lnTo>
                  <a:lnTo>
                    <a:pt x="99" y="54"/>
                  </a:lnTo>
                  <a:lnTo>
                    <a:pt x="98" y="43"/>
                  </a:lnTo>
                  <a:lnTo>
                    <a:pt x="95" y="33"/>
                  </a:lnTo>
                  <a:lnTo>
                    <a:pt x="91" y="24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3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4"/>
                  </a:lnTo>
                  <a:lnTo>
                    <a:pt x="4" y="75"/>
                  </a:lnTo>
                  <a:lnTo>
                    <a:pt x="8" y="84"/>
                  </a:lnTo>
                  <a:lnTo>
                    <a:pt x="14" y="92"/>
                  </a:lnTo>
                  <a:lnTo>
                    <a:pt x="21" y="98"/>
                  </a:lnTo>
                  <a:lnTo>
                    <a:pt x="30" y="103"/>
                  </a:lnTo>
                  <a:lnTo>
                    <a:pt x="39" y="106"/>
                  </a:lnTo>
                  <a:lnTo>
                    <a:pt x="49" y="107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9" name="Freeform 49"/>
            <p:cNvSpPr>
              <a:spLocks/>
            </p:cNvSpPr>
            <p:nvPr/>
          </p:nvSpPr>
          <p:spPr bwMode="auto">
            <a:xfrm>
              <a:off x="712" y="1331"/>
              <a:ext cx="140" cy="177"/>
            </a:xfrm>
            <a:custGeom>
              <a:avLst/>
              <a:gdLst>
                <a:gd name="T0" fmla="*/ 107 w 140"/>
                <a:gd name="T1" fmla="*/ 37 h 177"/>
                <a:gd name="T2" fmla="*/ 64 w 140"/>
                <a:gd name="T3" fmla="*/ 7 h 177"/>
                <a:gd name="T4" fmla="*/ 30 w 140"/>
                <a:gd name="T5" fmla="*/ 0 h 177"/>
                <a:gd name="T6" fmla="*/ 0 w 140"/>
                <a:gd name="T7" fmla="*/ 168 h 177"/>
                <a:gd name="T8" fmla="*/ 33 w 140"/>
                <a:gd name="T9" fmla="*/ 176 h 177"/>
                <a:gd name="T10" fmla="*/ 85 w 140"/>
                <a:gd name="T11" fmla="*/ 156 h 177"/>
                <a:gd name="T12" fmla="*/ 118 w 140"/>
                <a:gd name="T13" fmla="*/ 164 h 177"/>
                <a:gd name="T14" fmla="*/ 139 w 140"/>
                <a:gd name="T15" fmla="*/ 46 h 177"/>
                <a:gd name="T16" fmla="*/ 107 w 140"/>
                <a:gd name="T17" fmla="*/ 3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77">
                  <a:moveTo>
                    <a:pt x="107" y="37"/>
                  </a:moveTo>
                  <a:lnTo>
                    <a:pt x="64" y="7"/>
                  </a:lnTo>
                  <a:lnTo>
                    <a:pt x="30" y="0"/>
                  </a:lnTo>
                  <a:lnTo>
                    <a:pt x="0" y="168"/>
                  </a:lnTo>
                  <a:lnTo>
                    <a:pt x="33" y="176"/>
                  </a:lnTo>
                  <a:lnTo>
                    <a:pt x="85" y="156"/>
                  </a:lnTo>
                  <a:lnTo>
                    <a:pt x="118" y="164"/>
                  </a:lnTo>
                  <a:lnTo>
                    <a:pt x="139" y="46"/>
                  </a:lnTo>
                  <a:lnTo>
                    <a:pt x="107" y="3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90" name="Freeform 50"/>
            <p:cNvSpPr>
              <a:spLocks/>
            </p:cNvSpPr>
            <p:nvPr/>
          </p:nvSpPr>
          <p:spPr bwMode="auto">
            <a:xfrm>
              <a:off x="830" y="1362"/>
              <a:ext cx="52" cy="134"/>
            </a:xfrm>
            <a:custGeom>
              <a:avLst/>
              <a:gdLst>
                <a:gd name="T0" fmla="*/ 21 w 52"/>
                <a:gd name="T1" fmla="*/ 15 h 134"/>
                <a:gd name="T2" fmla="*/ 0 w 52"/>
                <a:gd name="T3" fmla="*/ 133 h 134"/>
                <a:gd name="T4" fmla="*/ 35 w 52"/>
                <a:gd name="T5" fmla="*/ 103 h 134"/>
                <a:gd name="T6" fmla="*/ 51 w 52"/>
                <a:gd name="T7" fmla="*/ 0 h 134"/>
                <a:gd name="T8" fmla="*/ 21 w 52"/>
                <a:gd name="T9" fmla="*/ 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34">
                  <a:moveTo>
                    <a:pt x="21" y="15"/>
                  </a:moveTo>
                  <a:lnTo>
                    <a:pt x="0" y="133"/>
                  </a:lnTo>
                  <a:lnTo>
                    <a:pt x="35" y="103"/>
                  </a:lnTo>
                  <a:lnTo>
                    <a:pt x="51" y="0"/>
                  </a:lnTo>
                  <a:lnTo>
                    <a:pt x="21" y="15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91" name="Freeform 51"/>
            <p:cNvSpPr>
              <a:spLocks/>
            </p:cNvSpPr>
            <p:nvPr/>
          </p:nvSpPr>
          <p:spPr bwMode="auto">
            <a:xfrm>
              <a:off x="798" y="1377"/>
              <a:ext cx="46" cy="113"/>
            </a:xfrm>
            <a:custGeom>
              <a:avLst/>
              <a:gdLst>
                <a:gd name="T0" fmla="*/ 45 w 46"/>
                <a:gd name="T1" fmla="*/ 5 h 113"/>
                <a:gd name="T2" fmla="*/ 20 w 46"/>
                <a:gd name="T3" fmla="*/ 0 h 113"/>
                <a:gd name="T4" fmla="*/ 0 w 46"/>
                <a:gd name="T5" fmla="*/ 105 h 113"/>
                <a:gd name="T6" fmla="*/ 27 w 46"/>
                <a:gd name="T7" fmla="*/ 112 h 113"/>
                <a:gd name="T8" fmla="*/ 45 w 46"/>
                <a:gd name="T9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3">
                  <a:moveTo>
                    <a:pt x="45" y="5"/>
                  </a:moveTo>
                  <a:lnTo>
                    <a:pt x="20" y="0"/>
                  </a:lnTo>
                  <a:lnTo>
                    <a:pt x="0" y="105"/>
                  </a:lnTo>
                  <a:lnTo>
                    <a:pt x="27" y="112"/>
                  </a:lnTo>
                  <a:lnTo>
                    <a:pt x="45" y="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92" name="Freeform 52"/>
            <p:cNvSpPr>
              <a:spLocks/>
            </p:cNvSpPr>
            <p:nvPr/>
          </p:nvSpPr>
          <p:spPr bwMode="auto">
            <a:xfrm>
              <a:off x="746" y="1348"/>
              <a:ext cx="66" cy="151"/>
            </a:xfrm>
            <a:custGeom>
              <a:avLst/>
              <a:gdLst>
                <a:gd name="T0" fmla="*/ 65 w 66"/>
                <a:gd name="T1" fmla="*/ 25 h 151"/>
                <a:gd name="T2" fmla="*/ 29 w 66"/>
                <a:gd name="T3" fmla="*/ 0 h 151"/>
                <a:gd name="T4" fmla="*/ 0 w 66"/>
                <a:gd name="T5" fmla="*/ 150 h 151"/>
                <a:gd name="T6" fmla="*/ 46 w 66"/>
                <a:gd name="T7" fmla="*/ 134 h 151"/>
                <a:gd name="T8" fmla="*/ 65 w 66"/>
                <a:gd name="T9" fmla="*/ 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1">
                  <a:moveTo>
                    <a:pt x="65" y="25"/>
                  </a:moveTo>
                  <a:lnTo>
                    <a:pt x="29" y="0"/>
                  </a:lnTo>
                  <a:lnTo>
                    <a:pt x="0" y="150"/>
                  </a:lnTo>
                  <a:lnTo>
                    <a:pt x="46" y="134"/>
                  </a:lnTo>
                  <a:lnTo>
                    <a:pt x="65" y="2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93" name="Freeform 53"/>
            <p:cNvSpPr>
              <a:spLocks/>
            </p:cNvSpPr>
            <p:nvPr/>
          </p:nvSpPr>
          <p:spPr bwMode="auto">
            <a:xfrm>
              <a:off x="718" y="1339"/>
              <a:ext cx="52" cy="159"/>
            </a:xfrm>
            <a:custGeom>
              <a:avLst/>
              <a:gdLst>
                <a:gd name="T0" fmla="*/ 51 w 52"/>
                <a:gd name="T1" fmla="*/ 5 h 159"/>
                <a:gd name="T2" fmla="*/ 27 w 52"/>
                <a:gd name="T3" fmla="*/ 0 h 159"/>
                <a:gd name="T4" fmla="*/ 0 w 52"/>
                <a:gd name="T5" fmla="*/ 154 h 159"/>
                <a:gd name="T6" fmla="*/ 22 w 52"/>
                <a:gd name="T7" fmla="*/ 158 h 159"/>
                <a:gd name="T8" fmla="*/ 51 w 52"/>
                <a:gd name="T9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59">
                  <a:moveTo>
                    <a:pt x="51" y="5"/>
                  </a:moveTo>
                  <a:lnTo>
                    <a:pt x="27" y="0"/>
                  </a:lnTo>
                  <a:lnTo>
                    <a:pt x="0" y="154"/>
                  </a:lnTo>
                  <a:lnTo>
                    <a:pt x="22" y="158"/>
                  </a:lnTo>
                  <a:lnTo>
                    <a:pt x="51" y="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94" name="Freeform 54"/>
            <p:cNvSpPr>
              <a:spLocks/>
            </p:cNvSpPr>
            <p:nvPr/>
          </p:nvSpPr>
          <p:spPr bwMode="auto">
            <a:xfrm>
              <a:off x="742" y="1311"/>
              <a:ext cx="140" cy="65"/>
            </a:xfrm>
            <a:custGeom>
              <a:avLst/>
              <a:gdLst>
                <a:gd name="T0" fmla="*/ 0 w 140"/>
                <a:gd name="T1" fmla="*/ 20 h 65"/>
                <a:gd name="T2" fmla="*/ 36 w 140"/>
                <a:gd name="T3" fmla="*/ 0 h 65"/>
                <a:gd name="T4" fmla="*/ 64 w 140"/>
                <a:gd name="T5" fmla="*/ 7 h 65"/>
                <a:gd name="T6" fmla="*/ 99 w 140"/>
                <a:gd name="T7" fmla="*/ 39 h 65"/>
                <a:gd name="T8" fmla="*/ 139 w 140"/>
                <a:gd name="T9" fmla="*/ 51 h 65"/>
                <a:gd name="T10" fmla="*/ 109 w 140"/>
                <a:gd name="T11" fmla="*/ 64 h 65"/>
                <a:gd name="T12" fmla="*/ 76 w 140"/>
                <a:gd name="T13" fmla="*/ 57 h 65"/>
                <a:gd name="T14" fmla="*/ 34 w 140"/>
                <a:gd name="T15" fmla="*/ 27 h 65"/>
                <a:gd name="T16" fmla="*/ 0 w 140"/>
                <a:gd name="T17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65">
                  <a:moveTo>
                    <a:pt x="0" y="20"/>
                  </a:moveTo>
                  <a:lnTo>
                    <a:pt x="36" y="0"/>
                  </a:lnTo>
                  <a:lnTo>
                    <a:pt x="64" y="7"/>
                  </a:lnTo>
                  <a:lnTo>
                    <a:pt x="99" y="39"/>
                  </a:lnTo>
                  <a:lnTo>
                    <a:pt x="139" y="51"/>
                  </a:lnTo>
                  <a:lnTo>
                    <a:pt x="109" y="64"/>
                  </a:lnTo>
                  <a:lnTo>
                    <a:pt x="76" y="57"/>
                  </a:lnTo>
                  <a:lnTo>
                    <a:pt x="34" y="27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95" name="Freeform 55"/>
            <p:cNvSpPr>
              <a:spLocks/>
            </p:cNvSpPr>
            <p:nvPr/>
          </p:nvSpPr>
          <p:spPr bwMode="auto">
            <a:xfrm>
              <a:off x="568" y="1375"/>
              <a:ext cx="136" cy="118"/>
            </a:xfrm>
            <a:custGeom>
              <a:avLst/>
              <a:gdLst>
                <a:gd name="T0" fmla="*/ 28 w 136"/>
                <a:gd name="T1" fmla="*/ 13 h 118"/>
                <a:gd name="T2" fmla="*/ 29 w 136"/>
                <a:gd name="T3" fmla="*/ 21 h 118"/>
                <a:gd name="T4" fmla="*/ 33 w 136"/>
                <a:gd name="T5" fmla="*/ 32 h 118"/>
                <a:gd name="T6" fmla="*/ 36 w 136"/>
                <a:gd name="T7" fmla="*/ 44 h 118"/>
                <a:gd name="T8" fmla="*/ 38 w 136"/>
                <a:gd name="T9" fmla="*/ 54 h 118"/>
                <a:gd name="T10" fmla="*/ 41 w 136"/>
                <a:gd name="T11" fmla="*/ 67 h 118"/>
                <a:gd name="T12" fmla="*/ 46 w 136"/>
                <a:gd name="T13" fmla="*/ 80 h 118"/>
                <a:gd name="T14" fmla="*/ 51 w 136"/>
                <a:gd name="T15" fmla="*/ 89 h 118"/>
                <a:gd name="T16" fmla="*/ 56 w 136"/>
                <a:gd name="T17" fmla="*/ 92 h 118"/>
                <a:gd name="T18" fmla="*/ 69 w 136"/>
                <a:gd name="T19" fmla="*/ 94 h 118"/>
                <a:gd name="T20" fmla="*/ 85 w 136"/>
                <a:gd name="T21" fmla="*/ 96 h 118"/>
                <a:gd name="T22" fmla="*/ 96 w 136"/>
                <a:gd name="T23" fmla="*/ 98 h 118"/>
                <a:gd name="T24" fmla="*/ 100 w 136"/>
                <a:gd name="T25" fmla="*/ 97 h 118"/>
                <a:gd name="T26" fmla="*/ 104 w 136"/>
                <a:gd name="T27" fmla="*/ 96 h 118"/>
                <a:gd name="T28" fmla="*/ 109 w 136"/>
                <a:gd name="T29" fmla="*/ 94 h 118"/>
                <a:gd name="T30" fmla="*/ 114 w 136"/>
                <a:gd name="T31" fmla="*/ 94 h 118"/>
                <a:gd name="T32" fmla="*/ 119 w 136"/>
                <a:gd name="T33" fmla="*/ 96 h 118"/>
                <a:gd name="T34" fmla="*/ 125 w 136"/>
                <a:gd name="T35" fmla="*/ 99 h 118"/>
                <a:gd name="T36" fmla="*/ 131 w 136"/>
                <a:gd name="T37" fmla="*/ 102 h 118"/>
                <a:gd name="T38" fmla="*/ 135 w 136"/>
                <a:gd name="T39" fmla="*/ 106 h 118"/>
                <a:gd name="T40" fmla="*/ 133 w 136"/>
                <a:gd name="T41" fmla="*/ 109 h 118"/>
                <a:gd name="T42" fmla="*/ 128 w 136"/>
                <a:gd name="T43" fmla="*/ 113 h 118"/>
                <a:gd name="T44" fmla="*/ 119 w 136"/>
                <a:gd name="T45" fmla="*/ 115 h 118"/>
                <a:gd name="T46" fmla="*/ 111 w 136"/>
                <a:gd name="T47" fmla="*/ 115 h 118"/>
                <a:gd name="T48" fmla="*/ 105 w 136"/>
                <a:gd name="T49" fmla="*/ 115 h 118"/>
                <a:gd name="T50" fmla="*/ 101 w 136"/>
                <a:gd name="T51" fmla="*/ 114 h 118"/>
                <a:gd name="T52" fmla="*/ 98 w 136"/>
                <a:gd name="T53" fmla="*/ 114 h 118"/>
                <a:gd name="T54" fmla="*/ 96 w 136"/>
                <a:gd name="T55" fmla="*/ 115 h 118"/>
                <a:gd name="T56" fmla="*/ 87 w 136"/>
                <a:gd name="T57" fmla="*/ 116 h 118"/>
                <a:gd name="T58" fmla="*/ 67 w 136"/>
                <a:gd name="T59" fmla="*/ 117 h 118"/>
                <a:gd name="T60" fmla="*/ 46 w 136"/>
                <a:gd name="T61" fmla="*/ 115 h 118"/>
                <a:gd name="T62" fmla="*/ 34 w 136"/>
                <a:gd name="T63" fmla="*/ 112 h 118"/>
                <a:gd name="T64" fmla="*/ 29 w 136"/>
                <a:gd name="T65" fmla="*/ 106 h 118"/>
                <a:gd name="T66" fmla="*/ 28 w 136"/>
                <a:gd name="T67" fmla="*/ 100 h 118"/>
                <a:gd name="T68" fmla="*/ 27 w 136"/>
                <a:gd name="T69" fmla="*/ 92 h 118"/>
                <a:gd name="T70" fmla="*/ 25 w 136"/>
                <a:gd name="T71" fmla="*/ 80 h 118"/>
                <a:gd name="T72" fmla="*/ 18 w 136"/>
                <a:gd name="T73" fmla="*/ 62 h 118"/>
                <a:gd name="T74" fmla="*/ 10 w 136"/>
                <a:gd name="T75" fmla="*/ 41 h 118"/>
                <a:gd name="T76" fmla="*/ 3 w 136"/>
                <a:gd name="T77" fmla="*/ 22 h 118"/>
                <a:gd name="T78" fmla="*/ 0 w 136"/>
                <a:gd name="T79" fmla="*/ 10 h 118"/>
                <a:gd name="T80" fmla="*/ 3 w 136"/>
                <a:gd name="T81" fmla="*/ 6 h 118"/>
                <a:gd name="T82" fmla="*/ 6 w 136"/>
                <a:gd name="T83" fmla="*/ 3 h 118"/>
                <a:gd name="T84" fmla="*/ 9 w 136"/>
                <a:gd name="T85" fmla="*/ 2 h 118"/>
                <a:gd name="T86" fmla="*/ 12 w 136"/>
                <a:gd name="T8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18">
                  <a:moveTo>
                    <a:pt x="27" y="11"/>
                  </a:moveTo>
                  <a:lnTo>
                    <a:pt x="28" y="13"/>
                  </a:lnTo>
                  <a:lnTo>
                    <a:pt x="28" y="16"/>
                  </a:lnTo>
                  <a:lnTo>
                    <a:pt x="29" y="21"/>
                  </a:lnTo>
                  <a:lnTo>
                    <a:pt x="31" y="26"/>
                  </a:lnTo>
                  <a:lnTo>
                    <a:pt x="33" y="32"/>
                  </a:lnTo>
                  <a:lnTo>
                    <a:pt x="35" y="39"/>
                  </a:lnTo>
                  <a:lnTo>
                    <a:pt x="36" y="44"/>
                  </a:lnTo>
                  <a:lnTo>
                    <a:pt x="37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7"/>
                  </a:lnTo>
                  <a:lnTo>
                    <a:pt x="43" y="73"/>
                  </a:lnTo>
                  <a:lnTo>
                    <a:pt x="46" y="80"/>
                  </a:lnTo>
                  <a:lnTo>
                    <a:pt x="49" y="85"/>
                  </a:lnTo>
                  <a:lnTo>
                    <a:pt x="51" y="89"/>
                  </a:lnTo>
                  <a:lnTo>
                    <a:pt x="53" y="91"/>
                  </a:lnTo>
                  <a:lnTo>
                    <a:pt x="56" y="92"/>
                  </a:lnTo>
                  <a:lnTo>
                    <a:pt x="62" y="93"/>
                  </a:lnTo>
                  <a:lnTo>
                    <a:pt x="69" y="94"/>
                  </a:lnTo>
                  <a:lnTo>
                    <a:pt x="77" y="95"/>
                  </a:lnTo>
                  <a:lnTo>
                    <a:pt x="85" y="96"/>
                  </a:lnTo>
                  <a:lnTo>
                    <a:pt x="92" y="97"/>
                  </a:lnTo>
                  <a:lnTo>
                    <a:pt x="96" y="98"/>
                  </a:lnTo>
                  <a:lnTo>
                    <a:pt x="98" y="98"/>
                  </a:lnTo>
                  <a:lnTo>
                    <a:pt x="100" y="97"/>
                  </a:lnTo>
                  <a:lnTo>
                    <a:pt x="102" y="97"/>
                  </a:lnTo>
                  <a:lnTo>
                    <a:pt x="104" y="96"/>
                  </a:lnTo>
                  <a:lnTo>
                    <a:pt x="107" y="95"/>
                  </a:lnTo>
                  <a:lnTo>
                    <a:pt x="109" y="94"/>
                  </a:lnTo>
                  <a:lnTo>
                    <a:pt x="111" y="94"/>
                  </a:lnTo>
                  <a:lnTo>
                    <a:pt x="114" y="94"/>
                  </a:lnTo>
                  <a:lnTo>
                    <a:pt x="116" y="95"/>
                  </a:lnTo>
                  <a:lnTo>
                    <a:pt x="119" y="96"/>
                  </a:lnTo>
                  <a:lnTo>
                    <a:pt x="122" y="97"/>
                  </a:lnTo>
                  <a:lnTo>
                    <a:pt x="125" y="99"/>
                  </a:lnTo>
                  <a:lnTo>
                    <a:pt x="129" y="100"/>
                  </a:lnTo>
                  <a:lnTo>
                    <a:pt x="131" y="102"/>
                  </a:lnTo>
                  <a:lnTo>
                    <a:pt x="133" y="104"/>
                  </a:lnTo>
                  <a:lnTo>
                    <a:pt x="135" y="106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131" y="111"/>
                  </a:lnTo>
                  <a:lnTo>
                    <a:pt x="128" y="113"/>
                  </a:lnTo>
                  <a:lnTo>
                    <a:pt x="124" y="114"/>
                  </a:lnTo>
                  <a:lnTo>
                    <a:pt x="119" y="115"/>
                  </a:lnTo>
                  <a:lnTo>
                    <a:pt x="116" y="115"/>
                  </a:lnTo>
                  <a:lnTo>
                    <a:pt x="111" y="115"/>
                  </a:lnTo>
                  <a:lnTo>
                    <a:pt x="108" y="115"/>
                  </a:lnTo>
                  <a:lnTo>
                    <a:pt x="105" y="115"/>
                  </a:lnTo>
                  <a:lnTo>
                    <a:pt x="103" y="114"/>
                  </a:lnTo>
                  <a:lnTo>
                    <a:pt x="101" y="114"/>
                  </a:lnTo>
                  <a:lnTo>
                    <a:pt x="99" y="114"/>
                  </a:lnTo>
                  <a:lnTo>
                    <a:pt x="98" y="114"/>
                  </a:lnTo>
                  <a:lnTo>
                    <a:pt x="97" y="114"/>
                  </a:lnTo>
                  <a:lnTo>
                    <a:pt x="96" y="115"/>
                  </a:lnTo>
                  <a:lnTo>
                    <a:pt x="94" y="116"/>
                  </a:lnTo>
                  <a:lnTo>
                    <a:pt x="87" y="116"/>
                  </a:lnTo>
                  <a:lnTo>
                    <a:pt x="77" y="117"/>
                  </a:lnTo>
                  <a:lnTo>
                    <a:pt x="67" y="117"/>
                  </a:lnTo>
                  <a:lnTo>
                    <a:pt x="56" y="116"/>
                  </a:lnTo>
                  <a:lnTo>
                    <a:pt x="46" y="115"/>
                  </a:lnTo>
                  <a:lnTo>
                    <a:pt x="39" y="114"/>
                  </a:lnTo>
                  <a:lnTo>
                    <a:pt x="34" y="112"/>
                  </a:lnTo>
                  <a:lnTo>
                    <a:pt x="31" y="109"/>
                  </a:lnTo>
                  <a:lnTo>
                    <a:pt x="29" y="106"/>
                  </a:lnTo>
                  <a:lnTo>
                    <a:pt x="28" y="103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27" y="92"/>
                  </a:lnTo>
                  <a:lnTo>
                    <a:pt x="26" y="86"/>
                  </a:lnTo>
                  <a:lnTo>
                    <a:pt x="25" y="80"/>
                  </a:lnTo>
                  <a:lnTo>
                    <a:pt x="22" y="72"/>
                  </a:lnTo>
                  <a:lnTo>
                    <a:pt x="18" y="62"/>
                  </a:lnTo>
                  <a:lnTo>
                    <a:pt x="14" y="52"/>
                  </a:lnTo>
                  <a:lnTo>
                    <a:pt x="10" y="41"/>
                  </a:lnTo>
                  <a:lnTo>
                    <a:pt x="6" y="31"/>
                  </a:lnTo>
                  <a:lnTo>
                    <a:pt x="3" y="22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27" y="1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96" name="Freeform 56"/>
            <p:cNvSpPr>
              <a:spLocks/>
            </p:cNvSpPr>
            <p:nvPr/>
          </p:nvSpPr>
          <p:spPr bwMode="auto">
            <a:xfrm>
              <a:off x="482" y="1376"/>
              <a:ext cx="207" cy="153"/>
            </a:xfrm>
            <a:custGeom>
              <a:avLst/>
              <a:gdLst>
                <a:gd name="T0" fmla="*/ 38 w 207"/>
                <a:gd name="T1" fmla="*/ 14 h 153"/>
                <a:gd name="T2" fmla="*/ 43 w 207"/>
                <a:gd name="T3" fmla="*/ 26 h 153"/>
                <a:gd name="T4" fmla="*/ 52 w 207"/>
                <a:gd name="T5" fmla="*/ 43 h 153"/>
                <a:gd name="T6" fmla="*/ 58 w 207"/>
                <a:gd name="T7" fmla="*/ 60 h 153"/>
                <a:gd name="T8" fmla="*/ 63 w 207"/>
                <a:gd name="T9" fmla="*/ 73 h 153"/>
                <a:gd name="T10" fmla="*/ 67 w 207"/>
                <a:gd name="T11" fmla="*/ 86 h 153"/>
                <a:gd name="T12" fmla="*/ 73 w 207"/>
                <a:gd name="T13" fmla="*/ 99 h 153"/>
                <a:gd name="T14" fmla="*/ 78 w 207"/>
                <a:gd name="T15" fmla="*/ 107 h 153"/>
                <a:gd name="T16" fmla="*/ 86 w 207"/>
                <a:gd name="T17" fmla="*/ 109 h 153"/>
                <a:gd name="T18" fmla="*/ 109 w 207"/>
                <a:gd name="T19" fmla="*/ 112 h 153"/>
                <a:gd name="T20" fmla="*/ 140 w 207"/>
                <a:gd name="T21" fmla="*/ 116 h 153"/>
                <a:gd name="T22" fmla="*/ 161 w 207"/>
                <a:gd name="T23" fmla="*/ 118 h 153"/>
                <a:gd name="T24" fmla="*/ 166 w 207"/>
                <a:gd name="T25" fmla="*/ 118 h 153"/>
                <a:gd name="T26" fmla="*/ 169 w 207"/>
                <a:gd name="T27" fmla="*/ 116 h 153"/>
                <a:gd name="T28" fmla="*/ 174 w 207"/>
                <a:gd name="T29" fmla="*/ 115 h 153"/>
                <a:gd name="T30" fmla="*/ 179 w 207"/>
                <a:gd name="T31" fmla="*/ 116 h 153"/>
                <a:gd name="T32" fmla="*/ 186 w 207"/>
                <a:gd name="T33" fmla="*/ 118 h 153"/>
                <a:gd name="T34" fmla="*/ 194 w 207"/>
                <a:gd name="T35" fmla="*/ 121 h 153"/>
                <a:gd name="T36" fmla="*/ 201 w 207"/>
                <a:gd name="T37" fmla="*/ 125 h 153"/>
                <a:gd name="T38" fmla="*/ 205 w 207"/>
                <a:gd name="T39" fmla="*/ 130 h 153"/>
                <a:gd name="T40" fmla="*/ 204 w 207"/>
                <a:gd name="T41" fmla="*/ 134 h 153"/>
                <a:gd name="T42" fmla="*/ 199 w 207"/>
                <a:gd name="T43" fmla="*/ 138 h 153"/>
                <a:gd name="T44" fmla="*/ 190 w 207"/>
                <a:gd name="T45" fmla="*/ 139 h 153"/>
                <a:gd name="T46" fmla="*/ 179 w 207"/>
                <a:gd name="T47" fmla="*/ 139 h 153"/>
                <a:gd name="T48" fmla="*/ 171 w 207"/>
                <a:gd name="T49" fmla="*/ 138 h 153"/>
                <a:gd name="T50" fmla="*/ 166 w 207"/>
                <a:gd name="T51" fmla="*/ 136 h 153"/>
                <a:gd name="T52" fmla="*/ 162 w 207"/>
                <a:gd name="T53" fmla="*/ 136 h 153"/>
                <a:gd name="T54" fmla="*/ 160 w 207"/>
                <a:gd name="T55" fmla="*/ 137 h 153"/>
                <a:gd name="T56" fmla="*/ 148 w 207"/>
                <a:gd name="T57" fmla="*/ 141 h 153"/>
                <a:gd name="T58" fmla="*/ 124 w 207"/>
                <a:gd name="T59" fmla="*/ 147 h 153"/>
                <a:gd name="T60" fmla="*/ 99 w 207"/>
                <a:gd name="T61" fmla="*/ 152 h 153"/>
                <a:gd name="T62" fmla="*/ 83 w 207"/>
                <a:gd name="T63" fmla="*/ 151 h 153"/>
                <a:gd name="T64" fmla="*/ 72 w 207"/>
                <a:gd name="T65" fmla="*/ 143 h 153"/>
                <a:gd name="T66" fmla="*/ 58 w 207"/>
                <a:gd name="T67" fmla="*/ 131 h 153"/>
                <a:gd name="T68" fmla="*/ 43 w 207"/>
                <a:gd name="T69" fmla="*/ 116 h 153"/>
                <a:gd name="T70" fmla="*/ 32 w 207"/>
                <a:gd name="T71" fmla="*/ 99 h 153"/>
                <a:gd name="T72" fmla="*/ 22 w 207"/>
                <a:gd name="T73" fmla="*/ 78 h 153"/>
                <a:gd name="T74" fmla="*/ 12 w 207"/>
                <a:gd name="T75" fmla="*/ 53 h 153"/>
                <a:gd name="T76" fmla="*/ 4 w 207"/>
                <a:gd name="T77" fmla="*/ 31 h 153"/>
                <a:gd name="T78" fmla="*/ 0 w 207"/>
                <a:gd name="T79" fmla="*/ 17 h 153"/>
                <a:gd name="T80" fmla="*/ 1 w 207"/>
                <a:gd name="T81" fmla="*/ 10 h 153"/>
                <a:gd name="T82" fmla="*/ 4 w 207"/>
                <a:gd name="T83" fmla="*/ 6 h 153"/>
                <a:gd name="T84" fmla="*/ 7 w 207"/>
                <a:gd name="T85" fmla="*/ 3 h 153"/>
                <a:gd name="T86" fmla="*/ 12 w 207"/>
                <a:gd name="T8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153">
                  <a:moveTo>
                    <a:pt x="37" y="13"/>
                  </a:moveTo>
                  <a:lnTo>
                    <a:pt x="38" y="14"/>
                  </a:lnTo>
                  <a:lnTo>
                    <a:pt x="40" y="19"/>
                  </a:lnTo>
                  <a:lnTo>
                    <a:pt x="43" y="26"/>
                  </a:lnTo>
                  <a:lnTo>
                    <a:pt x="47" y="34"/>
                  </a:lnTo>
                  <a:lnTo>
                    <a:pt x="52" y="43"/>
                  </a:lnTo>
                  <a:lnTo>
                    <a:pt x="55" y="52"/>
                  </a:lnTo>
                  <a:lnTo>
                    <a:pt x="58" y="60"/>
                  </a:lnTo>
                  <a:lnTo>
                    <a:pt x="61" y="67"/>
                  </a:lnTo>
                  <a:lnTo>
                    <a:pt x="63" y="73"/>
                  </a:lnTo>
                  <a:lnTo>
                    <a:pt x="64" y="79"/>
                  </a:lnTo>
                  <a:lnTo>
                    <a:pt x="67" y="86"/>
                  </a:lnTo>
                  <a:lnTo>
                    <a:pt x="70" y="93"/>
                  </a:lnTo>
                  <a:lnTo>
                    <a:pt x="73" y="99"/>
                  </a:lnTo>
                  <a:lnTo>
                    <a:pt x="75" y="104"/>
                  </a:lnTo>
                  <a:lnTo>
                    <a:pt x="78" y="107"/>
                  </a:lnTo>
                  <a:lnTo>
                    <a:pt x="81" y="109"/>
                  </a:lnTo>
                  <a:lnTo>
                    <a:pt x="86" y="109"/>
                  </a:lnTo>
                  <a:lnTo>
                    <a:pt x="97" y="111"/>
                  </a:lnTo>
                  <a:lnTo>
                    <a:pt x="109" y="112"/>
                  </a:lnTo>
                  <a:lnTo>
                    <a:pt x="125" y="114"/>
                  </a:lnTo>
                  <a:lnTo>
                    <a:pt x="140" y="116"/>
                  </a:lnTo>
                  <a:lnTo>
                    <a:pt x="153" y="117"/>
                  </a:lnTo>
                  <a:lnTo>
                    <a:pt x="161" y="118"/>
                  </a:lnTo>
                  <a:lnTo>
                    <a:pt x="165" y="118"/>
                  </a:lnTo>
                  <a:lnTo>
                    <a:pt x="166" y="118"/>
                  </a:lnTo>
                  <a:lnTo>
                    <a:pt x="167" y="117"/>
                  </a:lnTo>
                  <a:lnTo>
                    <a:pt x="169" y="116"/>
                  </a:lnTo>
                  <a:lnTo>
                    <a:pt x="172" y="116"/>
                  </a:lnTo>
                  <a:lnTo>
                    <a:pt x="174" y="115"/>
                  </a:lnTo>
                  <a:lnTo>
                    <a:pt x="177" y="115"/>
                  </a:lnTo>
                  <a:lnTo>
                    <a:pt x="179" y="116"/>
                  </a:lnTo>
                  <a:lnTo>
                    <a:pt x="182" y="117"/>
                  </a:lnTo>
                  <a:lnTo>
                    <a:pt x="186" y="118"/>
                  </a:lnTo>
                  <a:lnTo>
                    <a:pt x="190" y="119"/>
                  </a:lnTo>
                  <a:lnTo>
                    <a:pt x="194" y="121"/>
                  </a:lnTo>
                  <a:lnTo>
                    <a:pt x="198" y="123"/>
                  </a:lnTo>
                  <a:lnTo>
                    <a:pt x="201" y="125"/>
                  </a:lnTo>
                  <a:lnTo>
                    <a:pt x="204" y="128"/>
                  </a:lnTo>
                  <a:lnTo>
                    <a:pt x="205" y="130"/>
                  </a:lnTo>
                  <a:lnTo>
                    <a:pt x="206" y="132"/>
                  </a:lnTo>
                  <a:lnTo>
                    <a:pt x="204" y="134"/>
                  </a:lnTo>
                  <a:lnTo>
                    <a:pt x="202" y="136"/>
                  </a:lnTo>
                  <a:lnTo>
                    <a:pt x="199" y="138"/>
                  </a:lnTo>
                  <a:lnTo>
                    <a:pt x="195" y="139"/>
                  </a:lnTo>
                  <a:lnTo>
                    <a:pt x="190" y="139"/>
                  </a:lnTo>
                  <a:lnTo>
                    <a:pt x="185" y="140"/>
                  </a:lnTo>
                  <a:lnTo>
                    <a:pt x="179" y="139"/>
                  </a:lnTo>
                  <a:lnTo>
                    <a:pt x="175" y="138"/>
                  </a:lnTo>
                  <a:lnTo>
                    <a:pt x="171" y="138"/>
                  </a:lnTo>
                  <a:lnTo>
                    <a:pt x="168" y="137"/>
                  </a:lnTo>
                  <a:lnTo>
                    <a:pt x="166" y="136"/>
                  </a:lnTo>
                  <a:lnTo>
                    <a:pt x="164" y="136"/>
                  </a:lnTo>
                  <a:lnTo>
                    <a:pt x="162" y="136"/>
                  </a:lnTo>
                  <a:lnTo>
                    <a:pt x="161" y="136"/>
                  </a:lnTo>
                  <a:lnTo>
                    <a:pt x="160" y="137"/>
                  </a:lnTo>
                  <a:lnTo>
                    <a:pt x="155" y="139"/>
                  </a:lnTo>
                  <a:lnTo>
                    <a:pt x="148" y="141"/>
                  </a:lnTo>
                  <a:lnTo>
                    <a:pt x="137" y="144"/>
                  </a:lnTo>
                  <a:lnTo>
                    <a:pt x="124" y="147"/>
                  </a:lnTo>
                  <a:lnTo>
                    <a:pt x="111" y="150"/>
                  </a:lnTo>
                  <a:lnTo>
                    <a:pt x="99" y="152"/>
                  </a:lnTo>
                  <a:lnTo>
                    <a:pt x="89" y="152"/>
                  </a:lnTo>
                  <a:lnTo>
                    <a:pt x="83" y="151"/>
                  </a:lnTo>
                  <a:lnTo>
                    <a:pt x="78" y="148"/>
                  </a:lnTo>
                  <a:lnTo>
                    <a:pt x="72" y="143"/>
                  </a:lnTo>
                  <a:lnTo>
                    <a:pt x="65" y="138"/>
                  </a:lnTo>
                  <a:lnTo>
                    <a:pt x="58" y="131"/>
                  </a:lnTo>
                  <a:lnTo>
                    <a:pt x="51" y="124"/>
                  </a:lnTo>
                  <a:lnTo>
                    <a:pt x="43" y="116"/>
                  </a:lnTo>
                  <a:lnTo>
                    <a:pt x="38" y="107"/>
                  </a:lnTo>
                  <a:lnTo>
                    <a:pt x="32" y="99"/>
                  </a:lnTo>
                  <a:lnTo>
                    <a:pt x="28" y="89"/>
                  </a:lnTo>
                  <a:lnTo>
                    <a:pt x="22" y="78"/>
                  </a:lnTo>
                  <a:lnTo>
                    <a:pt x="17" y="66"/>
                  </a:lnTo>
                  <a:lnTo>
                    <a:pt x="12" y="53"/>
                  </a:lnTo>
                  <a:lnTo>
                    <a:pt x="7" y="42"/>
                  </a:lnTo>
                  <a:lnTo>
                    <a:pt x="4" y="31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37" y="13"/>
                  </a:lnTo>
                </a:path>
              </a:pathLst>
            </a:custGeom>
            <a:solidFill>
              <a:srgbClr val="A4E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97" name="Freeform 57"/>
            <p:cNvSpPr>
              <a:spLocks/>
            </p:cNvSpPr>
            <p:nvPr/>
          </p:nvSpPr>
          <p:spPr bwMode="auto">
            <a:xfrm>
              <a:off x="568" y="1377"/>
              <a:ext cx="139" cy="111"/>
            </a:xfrm>
            <a:custGeom>
              <a:avLst/>
              <a:gdLst>
                <a:gd name="T0" fmla="*/ 30 w 139"/>
                <a:gd name="T1" fmla="*/ 9 h 111"/>
                <a:gd name="T2" fmla="*/ 33 w 139"/>
                <a:gd name="T3" fmla="*/ 16 h 111"/>
                <a:gd name="T4" fmla="*/ 37 w 139"/>
                <a:gd name="T5" fmla="*/ 27 h 111"/>
                <a:gd name="T6" fmla="*/ 40 w 139"/>
                <a:gd name="T7" fmla="*/ 38 h 111"/>
                <a:gd name="T8" fmla="*/ 41 w 139"/>
                <a:gd name="T9" fmla="*/ 48 h 111"/>
                <a:gd name="T10" fmla="*/ 44 w 139"/>
                <a:gd name="T11" fmla="*/ 60 h 111"/>
                <a:gd name="T12" fmla="*/ 50 w 139"/>
                <a:gd name="T13" fmla="*/ 73 h 111"/>
                <a:gd name="T14" fmla="*/ 54 w 139"/>
                <a:gd name="T15" fmla="*/ 82 h 111"/>
                <a:gd name="T16" fmla="*/ 60 w 139"/>
                <a:gd name="T17" fmla="*/ 85 h 111"/>
                <a:gd name="T18" fmla="*/ 73 w 139"/>
                <a:gd name="T19" fmla="*/ 87 h 111"/>
                <a:gd name="T20" fmla="*/ 88 w 139"/>
                <a:gd name="T21" fmla="*/ 90 h 111"/>
                <a:gd name="T22" fmla="*/ 99 w 139"/>
                <a:gd name="T23" fmla="*/ 91 h 111"/>
                <a:gd name="T24" fmla="*/ 102 w 139"/>
                <a:gd name="T25" fmla="*/ 91 h 111"/>
                <a:gd name="T26" fmla="*/ 105 w 139"/>
                <a:gd name="T27" fmla="*/ 90 h 111"/>
                <a:gd name="T28" fmla="*/ 110 w 139"/>
                <a:gd name="T29" fmla="*/ 88 h 111"/>
                <a:gd name="T30" fmla="*/ 115 w 139"/>
                <a:gd name="T31" fmla="*/ 87 h 111"/>
                <a:gd name="T32" fmla="*/ 120 w 139"/>
                <a:gd name="T33" fmla="*/ 88 h 111"/>
                <a:gd name="T34" fmla="*/ 125 w 139"/>
                <a:gd name="T35" fmla="*/ 90 h 111"/>
                <a:gd name="T36" fmla="*/ 132 w 139"/>
                <a:gd name="T37" fmla="*/ 94 h 111"/>
                <a:gd name="T38" fmla="*/ 137 w 139"/>
                <a:gd name="T39" fmla="*/ 98 h 111"/>
                <a:gd name="T40" fmla="*/ 138 w 139"/>
                <a:gd name="T41" fmla="*/ 101 h 111"/>
                <a:gd name="T42" fmla="*/ 134 w 139"/>
                <a:gd name="T43" fmla="*/ 104 h 111"/>
                <a:gd name="T44" fmla="*/ 127 w 139"/>
                <a:gd name="T45" fmla="*/ 107 h 111"/>
                <a:gd name="T46" fmla="*/ 119 w 139"/>
                <a:gd name="T47" fmla="*/ 109 h 111"/>
                <a:gd name="T48" fmla="*/ 111 w 139"/>
                <a:gd name="T49" fmla="*/ 108 h 111"/>
                <a:gd name="T50" fmla="*/ 106 w 139"/>
                <a:gd name="T51" fmla="*/ 108 h 111"/>
                <a:gd name="T52" fmla="*/ 103 w 139"/>
                <a:gd name="T53" fmla="*/ 107 h 111"/>
                <a:gd name="T54" fmla="*/ 101 w 139"/>
                <a:gd name="T55" fmla="*/ 108 h 111"/>
                <a:gd name="T56" fmla="*/ 97 w 139"/>
                <a:gd name="T57" fmla="*/ 109 h 111"/>
                <a:gd name="T58" fmla="*/ 81 w 139"/>
                <a:gd name="T59" fmla="*/ 110 h 111"/>
                <a:gd name="T60" fmla="*/ 60 w 139"/>
                <a:gd name="T61" fmla="*/ 110 h 111"/>
                <a:gd name="T62" fmla="*/ 41 w 139"/>
                <a:gd name="T63" fmla="*/ 107 h 111"/>
                <a:gd name="T64" fmla="*/ 34 w 139"/>
                <a:gd name="T65" fmla="*/ 102 h 111"/>
                <a:gd name="T66" fmla="*/ 26 w 139"/>
                <a:gd name="T67" fmla="*/ 93 h 111"/>
                <a:gd name="T68" fmla="*/ 16 w 139"/>
                <a:gd name="T69" fmla="*/ 82 h 111"/>
                <a:gd name="T70" fmla="*/ 8 w 139"/>
                <a:gd name="T71" fmla="*/ 68 h 111"/>
                <a:gd name="T72" fmla="*/ 5 w 139"/>
                <a:gd name="T73" fmla="*/ 54 h 111"/>
                <a:gd name="T74" fmla="*/ 2 w 139"/>
                <a:gd name="T75" fmla="*/ 37 h 111"/>
                <a:gd name="T76" fmla="*/ 0 w 139"/>
                <a:gd name="T77" fmla="*/ 20 h 111"/>
                <a:gd name="T78" fmla="*/ 0 w 139"/>
                <a:gd name="T79" fmla="*/ 7 h 111"/>
                <a:gd name="T80" fmla="*/ 1 w 139"/>
                <a:gd name="T81" fmla="*/ 1 h 111"/>
                <a:gd name="T82" fmla="*/ 4 w 139"/>
                <a:gd name="T83" fmla="*/ 0 h 111"/>
                <a:gd name="T84" fmla="*/ 6 w 139"/>
                <a:gd name="T85" fmla="*/ 2 h 111"/>
                <a:gd name="T86" fmla="*/ 9 w 139"/>
                <a:gd name="T87" fmla="*/ 3 h 111"/>
                <a:gd name="T88" fmla="*/ 29 w 139"/>
                <a:gd name="T8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11">
                  <a:moveTo>
                    <a:pt x="29" y="7"/>
                  </a:moveTo>
                  <a:lnTo>
                    <a:pt x="30" y="9"/>
                  </a:lnTo>
                  <a:lnTo>
                    <a:pt x="31" y="11"/>
                  </a:lnTo>
                  <a:lnTo>
                    <a:pt x="33" y="16"/>
                  </a:lnTo>
                  <a:lnTo>
                    <a:pt x="35" y="21"/>
                  </a:lnTo>
                  <a:lnTo>
                    <a:pt x="37" y="27"/>
                  </a:lnTo>
                  <a:lnTo>
                    <a:pt x="39" y="33"/>
                  </a:lnTo>
                  <a:lnTo>
                    <a:pt x="40" y="38"/>
                  </a:lnTo>
                  <a:lnTo>
                    <a:pt x="41" y="43"/>
                  </a:lnTo>
                  <a:lnTo>
                    <a:pt x="41" y="48"/>
                  </a:lnTo>
                  <a:lnTo>
                    <a:pt x="42" y="53"/>
                  </a:lnTo>
                  <a:lnTo>
                    <a:pt x="44" y="60"/>
                  </a:lnTo>
                  <a:lnTo>
                    <a:pt x="47" y="67"/>
                  </a:lnTo>
                  <a:lnTo>
                    <a:pt x="50" y="73"/>
                  </a:lnTo>
                  <a:lnTo>
                    <a:pt x="52" y="78"/>
                  </a:lnTo>
                  <a:lnTo>
                    <a:pt x="54" y="82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5" y="86"/>
                  </a:lnTo>
                  <a:lnTo>
                    <a:pt x="73" y="87"/>
                  </a:lnTo>
                  <a:lnTo>
                    <a:pt x="81" y="89"/>
                  </a:lnTo>
                  <a:lnTo>
                    <a:pt x="88" y="90"/>
                  </a:lnTo>
                  <a:lnTo>
                    <a:pt x="95" y="91"/>
                  </a:lnTo>
                  <a:lnTo>
                    <a:pt x="99" y="91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5" y="90"/>
                  </a:lnTo>
                  <a:lnTo>
                    <a:pt x="108" y="89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5" y="87"/>
                  </a:lnTo>
                  <a:lnTo>
                    <a:pt x="117" y="88"/>
                  </a:lnTo>
                  <a:lnTo>
                    <a:pt x="120" y="88"/>
                  </a:lnTo>
                  <a:lnTo>
                    <a:pt x="122" y="89"/>
                  </a:lnTo>
                  <a:lnTo>
                    <a:pt x="125" y="90"/>
                  </a:lnTo>
                  <a:lnTo>
                    <a:pt x="129" y="92"/>
                  </a:lnTo>
                  <a:lnTo>
                    <a:pt x="132" y="94"/>
                  </a:lnTo>
                  <a:lnTo>
                    <a:pt x="134" y="96"/>
                  </a:lnTo>
                  <a:lnTo>
                    <a:pt x="137" y="98"/>
                  </a:lnTo>
                  <a:lnTo>
                    <a:pt x="138" y="100"/>
                  </a:lnTo>
                  <a:lnTo>
                    <a:pt x="138" y="101"/>
                  </a:lnTo>
                  <a:lnTo>
                    <a:pt x="137" y="103"/>
                  </a:lnTo>
                  <a:lnTo>
                    <a:pt x="134" y="104"/>
                  </a:lnTo>
                  <a:lnTo>
                    <a:pt x="132" y="106"/>
                  </a:lnTo>
                  <a:lnTo>
                    <a:pt x="127" y="107"/>
                  </a:lnTo>
                  <a:lnTo>
                    <a:pt x="123" y="108"/>
                  </a:lnTo>
                  <a:lnTo>
                    <a:pt x="119" y="109"/>
                  </a:lnTo>
                  <a:lnTo>
                    <a:pt x="115" y="109"/>
                  </a:lnTo>
                  <a:lnTo>
                    <a:pt x="111" y="108"/>
                  </a:lnTo>
                  <a:lnTo>
                    <a:pt x="109" y="108"/>
                  </a:lnTo>
                  <a:lnTo>
                    <a:pt x="106" y="108"/>
                  </a:lnTo>
                  <a:lnTo>
                    <a:pt x="104" y="108"/>
                  </a:lnTo>
                  <a:lnTo>
                    <a:pt x="103" y="107"/>
                  </a:lnTo>
                  <a:lnTo>
                    <a:pt x="102" y="108"/>
                  </a:lnTo>
                  <a:lnTo>
                    <a:pt x="101" y="108"/>
                  </a:lnTo>
                  <a:lnTo>
                    <a:pt x="100" y="108"/>
                  </a:lnTo>
                  <a:lnTo>
                    <a:pt x="97" y="109"/>
                  </a:lnTo>
                  <a:lnTo>
                    <a:pt x="90" y="110"/>
                  </a:lnTo>
                  <a:lnTo>
                    <a:pt x="81" y="110"/>
                  </a:lnTo>
                  <a:lnTo>
                    <a:pt x="71" y="110"/>
                  </a:lnTo>
                  <a:lnTo>
                    <a:pt x="60" y="110"/>
                  </a:lnTo>
                  <a:lnTo>
                    <a:pt x="50" y="109"/>
                  </a:lnTo>
                  <a:lnTo>
                    <a:pt x="41" y="107"/>
                  </a:lnTo>
                  <a:lnTo>
                    <a:pt x="37" y="105"/>
                  </a:lnTo>
                  <a:lnTo>
                    <a:pt x="34" y="102"/>
                  </a:lnTo>
                  <a:lnTo>
                    <a:pt x="29" y="98"/>
                  </a:lnTo>
                  <a:lnTo>
                    <a:pt x="26" y="93"/>
                  </a:lnTo>
                  <a:lnTo>
                    <a:pt x="20" y="88"/>
                  </a:lnTo>
                  <a:lnTo>
                    <a:pt x="16" y="82"/>
                  </a:lnTo>
                  <a:lnTo>
                    <a:pt x="12" y="75"/>
                  </a:lnTo>
                  <a:lnTo>
                    <a:pt x="8" y="68"/>
                  </a:lnTo>
                  <a:lnTo>
                    <a:pt x="6" y="61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2" y="37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2"/>
                  </a:lnTo>
                  <a:lnTo>
                    <a:pt x="29" y="7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98" name="Freeform 58"/>
            <p:cNvSpPr>
              <a:spLocks/>
            </p:cNvSpPr>
            <p:nvPr/>
          </p:nvSpPr>
          <p:spPr bwMode="auto">
            <a:xfrm>
              <a:off x="565" y="1373"/>
              <a:ext cx="140" cy="117"/>
            </a:xfrm>
            <a:custGeom>
              <a:avLst/>
              <a:gdLst>
                <a:gd name="T0" fmla="*/ 31 w 140"/>
                <a:gd name="T1" fmla="*/ 12 h 117"/>
                <a:gd name="T2" fmla="*/ 34 w 140"/>
                <a:gd name="T3" fmla="*/ 20 h 117"/>
                <a:gd name="T4" fmla="*/ 38 w 140"/>
                <a:gd name="T5" fmla="*/ 32 h 117"/>
                <a:gd name="T6" fmla="*/ 41 w 140"/>
                <a:gd name="T7" fmla="*/ 44 h 117"/>
                <a:gd name="T8" fmla="*/ 41 w 140"/>
                <a:gd name="T9" fmla="*/ 54 h 117"/>
                <a:gd name="T10" fmla="*/ 45 w 140"/>
                <a:gd name="T11" fmla="*/ 66 h 117"/>
                <a:gd name="T12" fmla="*/ 50 w 140"/>
                <a:gd name="T13" fmla="*/ 80 h 117"/>
                <a:gd name="T14" fmla="*/ 55 w 140"/>
                <a:gd name="T15" fmla="*/ 89 h 117"/>
                <a:gd name="T16" fmla="*/ 60 w 140"/>
                <a:gd name="T17" fmla="*/ 91 h 117"/>
                <a:gd name="T18" fmla="*/ 73 w 140"/>
                <a:gd name="T19" fmla="*/ 94 h 117"/>
                <a:gd name="T20" fmla="*/ 89 w 140"/>
                <a:gd name="T21" fmla="*/ 96 h 117"/>
                <a:gd name="T22" fmla="*/ 100 w 140"/>
                <a:gd name="T23" fmla="*/ 98 h 117"/>
                <a:gd name="T24" fmla="*/ 104 w 140"/>
                <a:gd name="T25" fmla="*/ 97 h 117"/>
                <a:gd name="T26" fmla="*/ 108 w 140"/>
                <a:gd name="T27" fmla="*/ 96 h 117"/>
                <a:gd name="T28" fmla="*/ 113 w 140"/>
                <a:gd name="T29" fmla="*/ 94 h 117"/>
                <a:gd name="T30" fmla="*/ 118 w 140"/>
                <a:gd name="T31" fmla="*/ 94 h 117"/>
                <a:gd name="T32" fmla="*/ 122 w 140"/>
                <a:gd name="T33" fmla="*/ 96 h 117"/>
                <a:gd name="T34" fmla="*/ 129 w 140"/>
                <a:gd name="T35" fmla="*/ 98 h 117"/>
                <a:gd name="T36" fmla="*/ 135 w 140"/>
                <a:gd name="T37" fmla="*/ 102 h 117"/>
                <a:gd name="T38" fmla="*/ 139 w 140"/>
                <a:gd name="T39" fmla="*/ 106 h 117"/>
                <a:gd name="T40" fmla="*/ 137 w 140"/>
                <a:gd name="T41" fmla="*/ 109 h 117"/>
                <a:gd name="T42" fmla="*/ 132 w 140"/>
                <a:gd name="T43" fmla="*/ 112 h 117"/>
                <a:gd name="T44" fmla="*/ 124 w 140"/>
                <a:gd name="T45" fmla="*/ 115 h 117"/>
                <a:gd name="T46" fmla="*/ 115 w 140"/>
                <a:gd name="T47" fmla="*/ 115 h 117"/>
                <a:gd name="T48" fmla="*/ 110 w 140"/>
                <a:gd name="T49" fmla="*/ 114 h 117"/>
                <a:gd name="T50" fmla="*/ 105 w 140"/>
                <a:gd name="T51" fmla="*/ 114 h 117"/>
                <a:gd name="T52" fmla="*/ 102 w 140"/>
                <a:gd name="T53" fmla="*/ 114 h 117"/>
                <a:gd name="T54" fmla="*/ 100 w 140"/>
                <a:gd name="T55" fmla="*/ 115 h 117"/>
                <a:gd name="T56" fmla="*/ 91 w 140"/>
                <a:gd name="T57" fmla="*/ 116 h 117"/>
                <a:gd name="T58" fmla="*/ 71 w 140"/>
                <a:gd name="T59" fmla="*/ 116 h 117"/>
                <a:gd name="T60" fmla="*/ 51 w 140"/>
                <a:gd name="T61" fmla="*/ 115 h 117"/>
                <a:gd name="T62" fmla="*/ 38 w 140"/>
                <a:gd name="T63" fmla="*/ 111 h 117"/>
                <a:gd name="T64" fmla="*/ 30 w 140"/>
                <a:gd name="T65" fmla="*/ 104 h 117"/>
                <a:gd name="T66" fmla="*/ 21 w 140"/>
                <a:gd name="T67" fmla="*/ 94 h 117"/>
                <a:gd name="T68" fmla="*/ 13 w 140"/>
                <a:gd name="T69" fmla="*/ 82 h 117"/>
                <a:gd name="T70" fmla="*/ 6 w 140"/>
                <a:gd name="T71" fmla="*/ 68 h 117"/>
                <a:gd name="T72" fmla="*/ 4 w 140"/>
                <a:gd name="T73" fmla="*/ 52 h 117"/>
                <a:gd name="T74" fmla="*/ 1 w 140"/>
                <a:gd name="T75" fmla="*/ 35 h 117"/>
                <a:gd name="T76" fmla="*/ 0 w 140"/>
                <a:gd name="T77" fmla="*/ 19 h 117"/>
                <a:gd name="T78" fmla="*/ 1 w 140"/>
                <a:gd name="T79" fmla="*/ 9 h 117"/>
                <a:gd name="T80" fmla="*/ 4 w 140"/>
                <a:gd name="T81" fmla="*/ 5 h 117"/>
                <a:gd name="T82" fmla="*/ 8 w 140"/>
                <a:gd name="T83" fmla="*/ 3 h 117"/>
                <a:gd name="T84" fmla="*/ 13 w 140"/>
                <a:gd name="T85" fmla="*/ 1 h 117"/>
                <a:gd name="T86" fmla="*/ 16 w 140"/>
                <a:gd name="T8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117">
                  <a:moveTo>
                    <a:pt x="30" y="11"/>
                  </a:moveTo>
                  <a:lnTo>
                    <a:pt x="31" y="12"/>
                  </a:lnTo>
                  <a:lnTo>
                    <a:pt x="32" y="16"/>
                  </a:lnTo>
                  <a:lnTo>
                    <a:pt x="34" y="20"/>
                  </a:lnTo>
                  <a:lnTo>
                    <a:pt x="36" y="26"/>
                  </a:lnTo>
                  <a:lnTo>
                    <a:pt x="38" y="32"/>
                  </a:lnTo>
                  <a:lnTo>
                    <a:pt x="39" y="39"/>
                  </a:lnTo>
                  <a:lnTo>
                    <a:pt x="41" y="44"/>
                  </a:lnTo>
                  <a:lnTo>
                    <a:pt x="41" y="49"/>
                  </a:lnTo>
                  <a:lnTo>
                    <a:pt x="41" y="54"/>
                  </a:lnTo>
                  <a:lnTo>
                    <a:pt x="43" y="60"/>
                  </a:lnTo>
                  <a:lnTo>
                    <a:pt x="45" y="66"/>
                  </a:lnTo>
                  <a:lnTo>
                    <a:pt x="48" y="73"/>
                  </a:lnTo>
                  <a:lnTo>
                    <a:pt x="50" y="80"/>
                  </a:lnTo>
                  <a:lnTo>
                    <a:pt x="52" y="85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60" y="91"/>
                  </a:lnTo>
                  <a:lnTo>
                    <a:pt x="65" y="93"/>
                  </a:lnTo>
                  <a:lnTo>
                    <a:pt x="73" y="94"/>
                  </a:lnTo>
                  <a:lnTo>
                    <a:pt x="81" y="95"/>
                  </a:lnTo>
                  <a:lnTo>
                    <a:pt x="89" y="96"/>
                  </a:lnTo>
                  <a:lnTo>
                    <a:pt x="96" y="97"/>
                  </a:lnTo>
                  <a:lnTo>
                    <a:pt x="100" y="98"/>
                  </a:lnTo>
                  <a:lnTo>
                    <a:pt x="102" y="98"/>
                  </a:lnTo>
                  <a:lnTo>
                    <a:pt x="104" y="97"/>
                  </a:lnTo>
                  <a:lnTo>
                    <a:pt x="106" y="96"/>
                  </a:lnTo>
                  <a:lnTo>
                    <a:pt x="108" y="96"/>
                  </a:lnTo>
                  <a:lnTo>
                    <a:pt x="111" y="95"/>
                  </a:lnTo>
                  <a:lnTo>
                    <a:pt x="113" y="94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20" y="95"/>
                  </a:lnTo>
                  <a:lnTo>
                    <a:pt x="122" y="96"/>
                  </a:lnTo>
                  <a:lnTo>
                    <a:pt x="126" y="97"/>
                  </a:lnTo>
                  <a:lnTo>
                    <a:pt x="129" y="98"/>
                  </a:lnTo>
                  <a:lnTo>
                    <a:pt x="133" y="100"/>
                  </a:lnTo>
                  <a:lnTo>
                    <a:pt x="135" y="102"/>
                  </a:lnTo>
                  <a:lnTo>
                    <a:pt x="137" y="104"/>
                  </a:lnTo>
                  <a:lnTo>
                    <a:pt x="139" y="106"/>
                  </a:lnTo>
                  <a:lnTo>
                    <a:pt x="139" y="108"/>
                  </a:lnTo>
                  <a:lnTo>
                    <a:pt x="137" y="109"/>
                  </a:lnTo>
                  <a:lnTo>
                    <a:pt x="135" y="111"/>
                  </a:lnTo>
                  <a:lnTo>
                    <a:pt x="132" y="112"/>
                  </a:lnTo>
                  <a:lnTo>
                    <a:pt x="128" y="114"/>
                  </a:lnTo>
                  <a:lnTo>
                    <a:pt x="124" y="115"/>
                  </a:lnTo>
                  <a:lnTo>
                    <a:pt x="120" y="115"/>
                  </a:lnTo>
                  <a:lnTo>
                    <a:pt x="115" y="115"/>
                  </a:lnTo>
                  <a:lnTo>
                    <a:pt x="112" y="115"/>
                  </a:lnTo>
                  <a:lnTo>
                    <a:pt x="110" y="114"/>
                  </a:lnTo>
                  <a:lnTo>
                    <a:pt x="107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0" y="115"/>
                  </a:lnTo>
                  <a:lnTo>
                    <a:pt x="98" y="116"/>
                  </a:lnTo>
                  <a:lnTo>
                    <a:pt x="91" y="116"/>
                  </a:lnTo>
                  <a:lnTo>
                    <a:pt x="82" y="116"/>
                  </a:lnTo>
                  <a:lnTo>
                    <a:pt x="71" y="116"/>
                  </a:lnTo>
                  <a:lnTo>
                    <a:pt x="60" y="116"/>
                  </a:lnTo>
                  <a:lnTo>
                    <a:pt x="51" y="115"/>
                  </a:lnTo>
                  <a:lnTo>
                    <a:pt x="42" y="114"/>
                  </a:lnTo>
                  <a:lnTo>
                    <a:pt x="38" y="111"/>
                  </a:lnTo>
                  <a:lnTo>
                    <a:pt x="34" y="108"/>
                  </a:lnTo>
                  <a:lnTo>
                    <a:pt x="30" y="104"/>
                  </a:lnTo>
                  <a:lnTo>
                    <a:pt x="26" y="100"/>
                  </a:lnTo>
                  <a:lnTo>
                    <a:pt x="21" y="94"/>
                  </a:lnTo>
                  <a:lnTo>
                    <a:pt x="17" y="88"/>
                  </a:lnTo>
                  <a:lnTo>
                    <a:pt x="13" y="82"/>
                  </a:lnTo>
                  <a:lnTo>
                    <a:pt x="9" y="75"/>
                  </a:lnTo>
                  <a:lnTo>
                    <a:pt x="6" y="68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2" y="43"/>
                  </a:lnTo>
                  <a:lnTo>
                    <a:pt x="1" y="35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30" y="11"/>
                  </a:lnTo>
                </a:path>
              </a:pathLst>
            </a:custGeom>
            <a:solidFill>
              <a:srgbClr val="A4E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99" name="Freeform 59"/>
            <p:cNvSpPr>
              <a:spLocks/>
            </p:cNvSpPr>
            <p:nvPr/>
          </p:nvSpPr>
          <p:spPr bwMode="auto">
            <a:xfrm>
              <a:off x="552" y="1621"/>
              <a:ext cx="283" cy="257"/>
            </a:xfrm>
            <a:custGeom>
              <a:avLst/>
              <a:gdLst>
                <a:gd name="T0" fmla="*/ 282 w 283"/>
                <a:gd name="T1" fmla="*/ 256 h 257"/>
                <a:gd name="T2" fmla="*/ 282 w 283"/>
                <a:gd name="T3" fmla="*/ 42 h 257"/>
                <a:gd name="T4" fmla="*/ 0 w 283"/>
                <a:gd name="T5" fmla="*/ 0 h 257"/>
                <a:gd name="T6" fmla="*/ 0 w 283"/>
                <a:gd name="T7" fmla="*/ 200 h 257"/>
                <a:gd name="T8" fmla="*/ 282 w 283"/>
                <a:gd name="T9" fmla="*/ 25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57">
                  <a:moveTo>
                    <a:pt x="282" y="256"/>
                  </a:moveTo>
                  <a:lnTo>
                    <a:pt x="282" y="42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282" y="256"/>
                  </a:lnTo>
                </a:path>
              </a:pathLst>
            </a:custGeom>
            <a:solidFill>
              <a:srgbClr val="E7B9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101" name="Text Box 61"/>
          <p:cNvSpPr txBox="1">
            <a:spLocks noChangeArrowheads="1"/>
          </p:cNvSpPr>
          <p:nvPr/>
        </p:nvSpPr>
        <p:spPr bwMode="auto">
          <a:xfrm>
            <a:off x="3048000" y="381000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4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Проблеми побудови ЦЗО</a:t>
            </a:r>
            <a:endParaRPr lang="ru-RU" altLang="ru-RU"/>
          </a:p>
        </p:txBody>
      </p:sp>
      <p:sp>
        <p:nvSpPr>
          <p:cNvPr id="215105" name="Text Box 65"/>
          <p:cNvSpPr txBox="1">
            <a:spLocks noChangeArrowheads="1"/>
          </p:cNvSpPr>
          <p:nvPr/>
        </p:nvSpPr>
        <p:spPr bwMode="auto">
          <a:xfrm>
            <a:off x="533400" y="1395413"/>
            <a:ext cx="8382000" cy="587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600"/>
              <a:t>На даний час для побудови технологічної складової ЦЗО потребують опрацювання наступні питання:</a:t>
            </a:r>
          </a:p>
          <a:p>
            <a:pPr>
              <a:buFontTx/>
              <a:buChar char="-"/>
            </a:pPr>
            <a:r>
              <a:rPr lang="uk-UA" altLang="ru-RU" sz="2600"/>
              <a:t>завершення НДКР у рамках Національної програми інформатизації по створенню інфраструктури системи електронного цифрового підпису;</a:t>
            </a:r>
          </a:p>
          <a:p>
            <a:pPr>
              <a:buFontTx/>
              <a:buChar char="-"/>
            </a:pPr>
            <a:r>
              <a:rPr lang="uk-UA" altLang="ru-RU" sz="2600"/>
              <a:t>розробка комплексу програмно-технічних засобів ЦЗО;</a:t>
            </a:r>
          </a:p>
          <a:p>
            <a:pPr>
              <a:buFontTx/>
              <a:buChar char="-"/>
            </a:pPr>
            <a:r>
              <a:rPr lang="uk-UA" altLang="ru-RU" sz="2600"/>
              <a:t>розробка проектної документації на будівельно-монтажні роботи для приміщення ЦЗО;</a:t>
            </a:r>
          </a:p>
          <a:p>
            <a:pPr>
              <a:buFontTx/>
              <a:buChar char="-"/>
            </a:pPr>
            <a:r>
              <a:rPr lang="uk-UA" altLang="ru-RU" sz="2600"/>
              <a:t>проведення заходів з забезпечення необхідного рівня безпеки ЦЗО;</a:t>
            </a:r>
          </a:p>
          <a:p>
            <a:pPr>
              <a:spcBef>
                <a:spcPts val="600"/>
              </a:spcBef>
            </a:pPr>
            <a:r>
              <a:rPr lang="uk-UA" altLang="ru-RU" sz="2600"/>
              <a:t>При цьому загальні витрати для побудови та функціонування центрального засвідчувального органу  на 2005 рік складуть близько  2.7 млн. грн.</a:t>
            </a: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215106" name="Picture 66" descr="man_with_briefc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1000" y="228600"/>
            <a:ext cx="4968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7" name="Picture 67" descr="business_woman_on_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133600" y="228600"/>
            <a:ext cx="531813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153" name="Picture 65" descr="D:\Nav\Glob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79950"/>
            <a:ext cx="22098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1143000" y="228600"/>
            <a:ext cx="854075" cy="1063625"/>
            <a:chOff x="432" y="1248"/>
            <a:chExt cx="538" cy="670"/>
          </a:xfrm>
        </p:grpSpPr>
        <p:sp>
          <p:nvSpPr>
            <p:cNvPr id="217091" name="Freeform 3"/>
            <p:cNvSpPr>
              <a:spLocks/>
            </p:cNvSpPr>
            <p:nvPr/>
          </p:nvSpPr>
          <p:spPr bwMode="auto">
            <a:xfrm>
              <a:off x="471" y="1248"/>
              <a:ext cx="283" cy="541"/>
            </a:xfrm>
            <a:custGeom>
              <a:avLst/>
              <a:gdLst>
                <a:gd name="T0" fmla="*/ 126 w 283"/>
                <a:gd name="T1" fmla="*/ 169 h 541"/>
                <a:gd name="T2" fmla="*/ 119 w 283"/>
                <a:gd name="T3" fmla="*/ 122 h 541"/>
                <a:gd name="T4" fmla="*/ 94 w 283"/>
                <a:gd name="T5" fmla="*/ 112 h 541"/>
                <a:gd name="T6" fmla="*/ 93 w 283"/>
                <a:gd name="T7" fmla="*/ 104 h 541"/>
                <a:gd name="T8" fmla="*/ 96 w 283"/>
                <a:gd name="T9" fmla="*/ 102 h 541"/>
                <a:gd name="T10" fmla="*/ 105 w 283"/>
                <a:gd name="T11" fmla="*/ 99 h 541"/>
                <a:gd name="T12" fmla="*/ 111 w 283"/>
                <a:gd name="T13" fmla="*/ 81 h 541"/>
                <a:gd name="T14" fmla="*/ 112 w 283"/>
                <a:gd name="T15" fmla="*/ 72 h 541"/>
                <a:gd name="T16" fmla="*/ 117 w 283"/>
                <a:gd name="T17" fmla="*/ 70 h 541"/>
                <a:gd name="T18" fmla="*/ 116 w 283"/>
                <a:gd name="T19" fmla="*/ 59 h 541"/>
                <a:gd name="T20" fmla="*/ 110 w 283"/>
                <a:gd name="T21" fmla="*/ 43 h 541"/>
                <a:gd name="T22" fmla="*/ 104 w 283"/>
                <a:gd name="T23" fmla="*/ 21 h 541"/>
                <a:gd name="T24" fmla="*/ 87 w 283"/>
                <a:gd name="T25" fmla="*/ 5 h 541"/>
                <a:gd name="T26" fmla="*/ 64 w 283"/>
                <a:gd name="T27" fmla="*/ 1 h 541"/>
                <a:gd name="T28" fmla="*/ 42 w 283"/>
                <a:gd name="T29" fmla="*/ 15 h 541"/>
                <a:gd name="T30" fmla="*/ 35 w 283"/>
                <a:gd name="T31" fmla="*/ 36 h 541"/>
                <a:gd name="T32" fmla="*/ 35 w 283"/>
                <a:gd name="T33" fmla="*/ 62 h 541"/>
                <a:gd name="T34" fmla="*/ 42 w 283"/>
                <a:gd name="T35" fmla="*/ 81 h 541"/>
                <a:gd name="T36" fmla="*/ 46 w 283"/>
                <a:gd name="T37" fmla="*/ 105 h 541"/>
                <a:gd name="T38" fmla="*/ 19 w 283"/>
                <a:gd name="T39" fmla="*/ 129 h 541"/>
                <a:gd name="T40" fmla="*/ 4 w 283"/>
                <a:gd name="T41" fmla="*/ 151 h 541"/>
                <a:gd name="T42" fmla="*/ 1 w 283"/>
                <a:gd name="T43" fmla="*/ 181 h 541"/>
                <a:gd name="T44" fmla="*/ 15 w 283"/>
                <a:gd name="T45" fmla="*/ 245 h 541"/>
                <a:gd name="T46" fmla="*/ 15 w 283"/>
                <a:gd name="T47" fmla="*/ 292 h 541"/>
                <a:gd name="T48" fmla="*/ 19 w 283"/>
                <a:gd name="T49" fmla="*/ 337 h 541"/>
                <a:gd name="T50" fmla="*/ 46 w 283"/>
                <a:gd name="T51" fmla="*/ 372 h 541"/>
                <a:gd name="T52" fmla="*/ 76 w 283"/>
                <a:gd name="T53" fmla="*/ 372 h 541"/>
                <a:gd name="T54" fmla="*/ 121 w 283"/>
                <a:gd name="T55" fmla="*/ 367 h 541"/>
                <a:gd name="T56" fmla="*/ 160 w 283"/>
                <a:gd name="T57" fmla="*/ 367 h 541"/>
                <a:gd name="T58" fmla="*/ 197 w 283"/>
                <a:gd name="T59" fmla="*/ 376 h 541"/>
                <a:gd name="T60" fmla="*/ 197 w 283"/>
                <a:gd name="T61" fmla="*/ 396 h 541"/>
                <a:gd name="T62" fmla="*/ 195 w 283"/>
                <a:gd name="T63" fmla="*/ 437 h 541"/>
                <a:gd name="T64" fmla="*/ 202 w 283"/>
                <a:gd name="T65" fmla="*/ 488 h 541"/>
                <a:gd name="T66" fmla="*/ 198 w 283"/>
                <a:gd name="T67" fmla="*/ 515 h 541"/>
                <a:gd name="T68" fmla="*/ 203 w 283"/>
                <a:gd name="T69" fmla="*/ 540 h 541"/>
                <a:gd name="T70" fmla="*/ 222 w 283"/>
                <a:gd name="T71" fmla="*/ 536 h 541"/>
                <a:gd name="T72" fmla="*/ 245 w 283"/>
                <a:gd name="T73" fmla="*/ 537 h 541"/>
                <a:gd name="T74" fmla="*/ 270 w 283"/>
                <a:gd name="T75" fmla="*/ 538 h 541"/>
                <a:gd name="T76" fmla="*/ 281 w 283"/>
                <a:gd name="T77" fmla="*/ 530 h 541"/>
                <a:gd name="T78" fmla="*/ 271 w 283"/>
                <a:gd name="T79" fmla="*/ 520 h 541"/>
                <a:gd name="T80" fmla="*/ 237 w 283"/>
                <a:gd name="T81" fmla="*/ 508 h 541"/>
                <a:gd name="T82" fmla="*/ 232 w 283"/>
                <a:gd name="T83" fmla="*/ 486 h 541"/>
                <a:gd name="T84" fmla="*/ 237 w 283"/>
                <a:gd name="T85" fmla="*/ 451 h 541"/>
                <a:gd name="T86" fmla="*/ 243 w 283"/>
                <a:gd name="T87" fmla="*/ 405 h 541"/>
                <a:gd name="T88" fmla="*/ 246 w 283"/>
                <a:gd name="T89" fmla="*/ 385 h 541"/>
                <a:gd name="T90" fmla="*/ 252 w 283"/>
                <a:gd name="T91" fmla="*/ 367 h 541"/>
                <a:gd name="T92" fmla="*/ 246 w 283"/>
                <a:gd name="T93" fmla="*/ 346 h 541"/>
                <a:gd name="T94" fmla="*/ 212 w 283"/>
                <a:gd name="T95" fmla="*/ 327 h 541"/>
                <a:gd name="T96" fmla="*/ 184 w 283"/>
                <a:gd name="T97" fmla="*/ 311 h 541"/>
                <a:gd name="T98" fmla="*/ 156 w 283"/>
                <a:gd name="T99" fmla="*/ 304 h 541"/>
                <a:gd name="T100" fmla="*/ 140 w 283"/>
                <a:gd name="T101" fmla="*/ 29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3" h="541">
                  <a:moveTo>
                    <a:pt x="121" y="205"/>
                  </a:moveTo>
                  <a:lnTo>
                    <a:pt x="122" y="202"/>
                  </a:lnTo>
                  <a:lnTo>
                    <a:pt x="123" y="194"/>
                  </a:lnTo>
                  <a:lnTo>
                    <a:pt x="124" y="182"/>
                  </a:lnTo>
                  <a:lnTo>
                    <a:pt x="126" y="169"/>
                  </a:lnTo>
                  <a:lnTo>
                    <a:pt x="126" y="155"/>
                  </a:lnTo>
                  <a:lnTo>
                    <a:pt x="127" y="142"/>
                  </a:lnTo>
                  <a:lnTo>
                    <a:pt x="126" y="132"/>
                  </a:lnTo>
                  <a:lnTo>
                    <a:pt x="123" y="125"/>
                  </a:lnTo>
                  <a:lnTo>
                    <a:pt x="119" y="122"/>
                  </a:lnTo>
                  <a:lnTo>
                    <a:pt x="114" y="119"/>
                  </a:lnTo>
                  <a:lnTo>
                    <a:pt x="108" y="117"/>
                  </a:lnTo>
                  <a:lnTo>
                    <a:pt x="103" y="115"/>
                  </a:lnTo>
                  <a:lnTo>
                    <a:pt x="98" y="113"/>
                  </a:lnTo>
                  <a:lnTo>
                    <a:pt x="94" y="112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2" y="107"/>
                  </a:lnTo>
                  <a:lnTo>
                    <a:pt x="93" y="106"/>
                  </a:lnTo>
                  <a:lnTo>
                    <a:pt x="93" y="104"/>
                  </a:lnTo>
                  <a:lnTo>
                    <a:pt x="94" y="103"/>
                  </a:lnTo>
                  <a:lnTo>
                    <a:pt x="94" y="102"/>
                  </a:lnTo>
                  <a:lnTo>
                    <a:pt x="94" y="101"/>
                  </a:lnTo>
                  <a:lnTo>
                    <a:pt x="95" y="102"/>
                  </a:lnTo>
                  <a:lnTo>
                    <a:pt x="96" y="102"/>
                  </a:lnTo>
                  <a:lnTo>
                    <a:pt x="97" y="101"/>
                  </a:lnTo>
                  <a:lnTo>
                    <a:pt x="99" y="101"/>
                  </a:lnTo>
                  <a:lnTo>
                    <a:pt x="101" y="101"/>
                  </a:lnTo>
                  <a:lnTo>
                    <a:pt x="103" y="100"/>
                  </a:lnTo>
                  <a:lnTo>
                    <a:pt x="105" y="99"/>
                  </a:lnTo>
                  <a:lnTo>
                    <a:pt x="106" y="97"/>
                  </a:lnTo>
                  <a:lnTo>
                    <a:pt x="108" y="93"/>
                  </a:lnTo>
                  <a:lnTo>
                    <a:pt x="109" y="89"/>
                  </a:lnTo>
                  <a:lnTo>
                    <a:pt x="110" y="85"/>
                  </a:lnTo>
                  <a:lnTo>
                    <a:pt x="111" y="81"/>
                  </a:lnTo>
                  <a:lnTo>
                    <a:pt x="111" y="77"/>
                  </a:lnTo>
                  <a:lnTo>
                    <a:pt x="112" y="74"/>
                  </a:lnTo>
                  <a:lnTo>
                    <a:pt x="112" y="72"/>
                  </a:lnTo>
                  <a:lnTo>
                    <a:pt x="112" y="71"/>
                  </a:lnTo>
                  <a:lnTo>
                    <a:pt x="112" y="72"/>
                  </a:lnTo>
                  <a:lnTo>
                    <a:pt x="113" y="72"/>
                  </a:lnTo>
                  <a:lnTo>
                    <a:pt x="114" y="72"/>
                  </a:lnTo>
                  <a:lnTo>
                    <a:pt x="115" y="71"/>
                  </a:lnTo>
                  <a:lnTo>
                    <a:pt x="116" y="71"/>
                  </a:lnTo>
                  <a:lnTo>
                    <a:pt x="117" y="70"/>
                  </a:lnTo>
                  <a:lnTo>
                    <a:pt x="118" y="69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7" y="63"/>
                  </a:lnTo>
                  <a:lnTo>
                    <a:pt x="116" y="59"/>
                  </a:lnTo>
                  <a:lnTo>
                    <a:pt x="115" y="56"/>
                  </a:lnTo>
                  <a:lnTo>
                    <a:pt x="113" y="52"/>
                  </a:lnTo>
                  <a:lnTo>
                    <a:pt x="112" y="49"/>
                  </a:lnTo>
                  <a:lnTo>
                    <a:pt x="111" y="46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6"/>
                  </a:lnTo>
                  <a:lnTo>
                    <a:pt x="108" y="32"/>
                  </a:lnTo>
                  <a:lnTo>
                    <a:pt x="107" y="26"/>
                  </a:lnTo>
                  <a:lnTo>
                    <a:pt x="104" y="21"/>
                  </a:lnTo>
                  <a:lnTo>
                    <a:pt x="102" y="16"/>
                  </a:lnTo>
                  <a:lnTo>
                    <a:pt x="98" y="12"/>
                  </a:lnTo>
                  <a:lnTo>
                    <a:pt x="96" y="10"/>
                  </a:lnTo>
                  <a:lnTo>
                    <a:pt x="91" y="7"/>
                  </a:lnTo>
                  <a:lnTo>
                    <a:pt x="87" y="5"/>
                  </a:lnTo>
                  <a:lnTo>
                    <a:pt x="84" y="3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3"/>
                  </a:lnTo>
                  <a:lnTo>
                    <a:pt x="54" y="6"/>
                  </a:lnTo>
                  <a:lnTo>
                    <a:pt x="50" y="9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1"/>
                  </a:lnTo>
                  <a:lnTo>
                    <a:pt x="36" y="25"/>
                  </a:lnTo>
                  <a:lnTo>
                    <a:pt x="35" y="31"/>
                  </a:lnTo>
                  <a:lnTo>
                    <a:pt x="35" y="36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34" y="53"/>
                  </a:lnTo>
                  <a:lnTo>
                    <a:pt x="34" y="58"/>
                  </a:lnTo>
                  <a:lnTo>
                    <a:pt x="35" y="62"/>
                  </a:lnTo>
                  <a:lnTo>
                    <a:pt x="36" y="66"/>
                  </a:lnTo>
                  <a:lnTo>
                    <a:pt x="38" y="69"/>
                  </a:lnTo>
                  <a:lnTo>
                    <a:pt x="40" y="72"/>
                  </a:lnTo>
                  <a:lnTo>
                    <a:pt x="41" y="76"/>
                  </a:lnTo>
                  <a:lnTo>
                    <a:pt x="42" y="81"/>
                  </a:lnTo>
                  <a:lnTo>
                    <a:pt x="43" y="86"/>
                  </a:lnTo>
                  <a:lnTo>
                    <a:pt x="44" y="92"/>
                  </a:lnTo>
                  <a:lnTo>
                    <a:pt x="45" y="97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5" y="108"/>
                  </a:lnTo>
                  <a:lnTo>
                    <a:pt x="40" y="113"/>
                  </a:lnTo>
                  <a:lnTo>
                    <a:pt x="34" y="118"/>
                  </a:lnTo>
                  <a:lnTo>
                    <a:pt x="27" y="124"/>
                  </a:lnTo>
                  <a:lnTo>
                    <a:pt x="19" y="129"/>
                  </a:lnTo>
                  <a:lnTo>
                    <a:pt x="13" y="135"/>
                  </a:lnTo>
                  <a:lnTo>
                    <a:pt x="8" y="140"/>
                  </a:lnTo>
                  <a:lnTo>
                    <a:pt x="6" y="144"/>
                  </a:lnTo>
                  <a:lnTo>
                    <a:pt x="6" y="147"/>
                  </a:lnTo>
                  <a:lnTo>
                    <a:pt x="4" y="151"/>
                  </a:lnTo>
                  <a:lnTo>
                    <a:pt x="2" y="155"/>
                  </a:lnTo>
                  <a:lnTo>
                    <a:pt x="1" y="159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1" y="181"/>
                  </a:lnTo>
                  <a:lnTo>
                    <a:pt x="5" y="191"/>
                  </a:lnTo>
                  <a:lnTo>
                    <a:pt x="8" y="203"/>
                  </a:lnTo>
                  <a:lnTo>
                    <a:pt x="11" y="216"/>
                  </a:lnTo>
                  <a:lnTo>
                    <a:pt x="14" y="231"/>
                  </a:lnTo>
                  <a:lnTo>
                    <a:pt x="15" y="245"/>
                  </a:lnTo>
                  <a:lnTo>
                    <a:pt x="16" y="258"/>
                  </a:lnTo>
                  <a:lnTo>
                    <a:pt x="16" y="270"/>
                  </a:lnTo>
                  <a:lnTo>
                    <a:pt x="16" y="280"/>
                  </a:lnTo>
                  <a:lnTo>
                    <a:pt x="16" y="286"/>
                  </a:lnTo>
                  <a:lnTo>
                    <a:pt x="15" y="292"/>
                  </a:lnTo>
                  <a:lnTo>
                    <a:pt x="15" y="299"/>
                  </a:lnTo>
                  <a:lnTo>
                    <a:pt x="15" y="308"/>
                  </a:lnTo>
                  <a:lnTo>
                    <a:pt x="16" y="317"/>
                  </a:lnTo>
                  <a:lnTo>
                    <a:pt x="17" y="326"/>
                  </a:lnTo>
                  <a:lnTo>
                    <a:pt x="19" y="337"/>
                  </a:lnTo>
                  <a:lnTo>
                    <a:pt x="23" y="347"/>
                  </a:lnTo>
                  <a:lnTo>
                    <a:pt x="28" y="357"/>
                  </a:lnTo>
                  <a:lnTo>
                    <a:pt x="32" y="364"/>
                  </a:lnTo>
                  <a:lnTo>
                    <a:pt x="39" y="369"/>
                  </a:lnTo>
                  <a:lnTo>
                    <a:pt x="46" y="372"/>
                  </a:lnTo>
                  <a:lnTo>
                    <a:pt x="53" y="373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3" y="373"/>
                  </a:lnTo>
                  <a:lnTo>
                    <a:pt x="76" y="372"/>
                  </a:lnTo>
                  <a:lnTo>
                    <a:pt x="83" y="372"/>
                  </a:lnTo>
                  <a:lnTo>
                    <a:pt x="92" y="371"/>
                  </a:lnTo>
                  <a:lnTo>
                    <a:pt x="101" y="370"/>
                  </a:lnTo>
                  <a:lnTo>
                    <a:pt x="111" y="369"/>
                  </a:lnTo>
                  <a:lnTo>
                    <a:pt x="121" y="367"/>
                  </a:lnTo>
                  <a:lnTo>
                    <a:pt x="130" y="366"/>
                  </a:lnTo>
                  <a:lnTo>
                    <a:pt x="139" y="365"/>
                  </a:lnTo>
                  <a:lnTo>
                    <a:pt x="145" y="365"/>
                  </a:lnTo>
                  <a:lnTo>
                    <a:pt x="152" y="366"/>
                  </a:lnTo>
                  <a:lnTo>
                    <a:pt x="160" y="367"/>
                  </a:lnTo>
                  <a:lnTo>
                    <a:pt x="168" y="369"/>
                  </a:lnTo>
                  <a:lnTo>
                    <a:pt x="177" y="371"/>
                  </a:lnTo>
                  <a:lnTo>
                    <a:pt x="186" y="373"/>
                  </a:lnTo>
                  <a:lnTo>
                    <a:pt x="192" y="374"/>
                  </a:lnTo>
                  <a:lnTo>
                    <a:pt x="197" y="376"/>
                  </a:lnTo>
                  <a:lnTo>
                    <a:pt x="198" y="376"/>
                  </a:lnTo>
                  <a:lnTo>
                    <a:pt x="198" y="378"/>
                  </a:lnTo>
                  <a:lnTo>
                    <a:pt x="198" y="382"/>
                  </a:lnTo>
                  <a:lnTo>
                    <a:pt x="198" y="388"/>
                  </a:lnTo>
                  <a:lnTo>
                    <a:pt x="197" y="396"/>
                  </a:lnTo>
                  <a:lnTo>
                    <a:pt x="196" y="405"/>
                  </a:lnTo>
                  <a:lnTo>
                    <a:pt x="196" y="414"/>
                  </a:lnTo>
                  <a:lnTo>
                    <a:pt x="195" y="422"/>
                  </a:lnTo>
                  <a:lnTo>
                    <a:pt x="195" y="430"/>
                  </a:lnTo>
                  <a:lnTo>
                    <a:pt x="195" y="437"/>
                  </a:lnTo>
                  <a:lnTo>
                    <a:pt x="197" y="447"/>
                  </a:lnTo>
                  <a:lnTo>
                    <a:pt x="198" y="457"/>
                  </a:lnTo>
                  <a:lnTo>
                    <a:pt x="199" y="468"/>
                  </a:lnTo>
                  <a:lnTo>
                    <a:pt x="201" y="478"/>
                  </a:lnTo>
                  <a:lnTo>
                    <a:pt x="202" y="488"/>
                  </a:lnTo>
                  <a:lnTo>
                    <a:pt x="202" y="496"/>
                  </a:lnTo>
                  <a:lnTo>
                    <a:pt x="201" y="502"/>
                  </a:lnTo>
                  <a:lnTo>
                    <a:pt x="200" y="507"/>
                  </a:lnTo>
                  <a:lnTo>
                    <a:pt x="199" y="511"/>
                  </a:lnTo>
                  <a:lnTo>
                    <a:pt x="198" y="515"/>
                  </a:lnTo>
                  <a:lnTo>
                    <a:pt x="198" y="519"/>
                  </a:lnTo>
                  <a:lnTo>
                    <a:pt x="198" y="521"/>
                  </a:lnTo>
                  <a:lnTo>
                    <a:pt x="198" y="523"/>
                  </a:lnTo>
                  <a:lnTo>
                    <a:pt x="198" y="525"/>
                  </a:lnTo>
                  <a:lnTo>
                    <a:pt x="203" y="540"/>
                  </a:lnTo>
                  <a:lnTo>
                    <a:pt x="204" y="539"/>
                  </a:lnTo>
                  <a:lnTo>
                    <a:pt x="208" y="539"/>
                  </a:lnTo>
                  <a:lnTo>
                    <a:pt x="211" y="538"/>
                  </a:lnTo>
                  <a:lnTo>
                    <a:pt x="217" y="537"/>
                  </a:lnTo>
                  <a:lnTo>
                    <a:pt x="222" y="536"/>
                  </a:lnTo>
                  <a:lnTo>
                    <a:pt x="229" y="536"/>
                  </a:lnTo>
                  <a:lnTo>
                    <a:pt x="233" y="536"/>
                  </a:lnTo>
                  <a:lnTo>
                    <a:pt x="237" y="536"/>
                  </a:lnTo>
                  <a:lnTo>
                    <a:pt x="241" y="537"/>
                  </a:lnTo>
                  <a:lnTo>
                    <a:pt x="245" y="537"/>
                  </a:lnTo>
                  <a:lnTo>
                    <a:pt x="251" y="538"/>
                  </a:lnTo>
                  <a:lnTo>
                    <a:pt x="256" y="538"/>
                  </a:lnTo>
                  <a:lnTo>
                    <a:pt x="261" y="538"/>
                  </a:lnTo>
                  <a:lnTo>
                    <a:pt x="266" y="538"/>
                  </a:lnTo>
                  <a:lnTo>
                    <a:pt x="270" y="538"/>
                  </a:lnTo>
                  <a:lnTo>
                    <a:pt x="272" y="537"/>
                  </a:lnTo>
                  <a:lnTo>
                    <a:pt x="275" y="536"/>
                  </a:lnTo>
                  <a:lnTo>
                    <a:pt x="277" y="534"/>
                  </a:lnTo>
                  <a:lnTo>
                    <a:pt x="279" y="532"/>
                  </a:lnTo>
                  <a:lnTo>
                    <a:pt x="281" y="530"/>
                  </a:lnTo>
                  <a:lnTo>
                    <a:pt x="282" y="527"/>
                  </a:lnTo>
                  <a:lnTo>
                    <a:pt x="281" y="525"/>
                  </a:lnTo>
                  <a:lnTo>
                    <a:pt x="280" y="523"/>
                  </a:lnTo>
                  <a:lnTo>
                    <a:pt x="277" y="522"/>
                  </a:lnTo>
                  <a:lnTo>
                    <a:pt x="271" y="520"/>
                  </a:lnTo>
                  <a:lnTo>
                    <a:pt x="264" y="518"/>
                  </a:lnTo>
                  <a:lnTo>
                    <a:pt x="257" y="516"/>
                  </a:lnTo>
                  <a:lnTo>
                    <a:pt x="250" y="514"/>
                  </a:lnTo>
                  <a:lnTo>
                    <a:pt x="243" y="511"/>
                  </a:lnTo>
                  <a:lnTo>
                    <a:pt x="237" y="508"/>
                  </a:lnTo>
                  <a:lnTo>
                    <a:pt x="233" y="504"/>
                  </a:lnTo>
                  <a:lnTo>
                    <a:pt x="232" y="501"/>
                  </a:lnTo>
                  <a:lnTo>
                    <a:pt x="232" y="496"/>
                  </a:lnTo>
                  <a:lnTo>
                    <a:pt x="232" y="491"/>
                  </a:lnTo>
                  <a:lnTo>
                    <a:pt x="232" y="486"/>
                  </a:lnTo>
                  <a:lnTo>
                    <a:pt x="233" y="479"/>
                  </a:lnTo>
                  <a:lnTo>
                    <a:pt x="233" y="473"/>
                  </a:lnTo>
                  <a:lnTo>
                    <a:pt x="234" y="465"/>
                  </a:lnTo>
                  <a:lnTo>
                    <a:pt x="236" y="458"/>
                  </a:lnTo>
                  <a:lnTo>
                    <a:pt x="237" y="451"/>
                  </a:lnTo>
                  <a:lnTo>
                    <a:pt x="239" y="442"/>
                  </a:lnTo>
                  <a:lnTo>
                    <a:pt x="241" y="433"/>
                  </a:lnTo>
                  <a:lnTo>
                    <a:pt x="242" y="423"/>
                  </a:lnTo>
                  <a:lnTo>
                    <a:pt x="243" y="414"/>
                  </a:lnTo>
                  <a:lnTo>
                    <a:pt x="243" y="405"/>
                  </a:lnTo>
                  <a:lnTo>
                    <a:pt x="244" y="397"/>
                  </a:lnTo>
                  <a:lnTo>
                    <a:pt x="245" y="392"/>
                  </a:lnTo>
                  <a:lnTo>
                    <a:pt x="244" y="389"/>
                  </a:lnTo>
                  <a:lnTo>
                    <a:pt x="245" y="387"/>
                  </a:lnTo>
                  <a:lnTo>
                    <a:pt x="246" y="385"/>
                  </a:lnTo>
                  <a:lnTo>
                    <a:pt x="247" y="382"/>
                  </a:lnTo>
                  <a:lnTo>
                    <a:pt x="249" y="379"/>
                  </a:lnTo>
                  <a:lnTo>
                    <a:pt x="250" y="375"/>
                  </a:lnTo>
                  <a:lnTo>
                    <a:pt x="252" y="371"/>
                  </a:lnTo>
                  <a:lnTo>
                    <a:pt x="252" y="367"/>
                  </a:lnTo>
                  <a:lnTo>
                    <a:pt x="252" y="363"/>
                  </a:lnTo>
                  <a:lnTo>
                    <a:pt x="251" y="359"/>
                  </a:lnTo>
                  <a:lnTo>
                    <a:pt x="250" y="355"/>
                  </a:lnTo>
                  <a:lnTo>
                    <a:pt x="249" y="350"/>
                  </a:lnTo>
                  <a:lnTo>
                    <a:pt x="246" y="346"/>
                  </a:lnTo>
                  <a:lnTo>
                    <a:pt x="243" y="341"/>
                  </a:lnTo>
                  <a:lnTo>
                    <a:pt x="238" y="337"/>
                  </a:lnTo>
                  <a:lnTo>
                    <a:pt x="232" y="333"/>
                  </a:lnTo>
                  <a:lnTo>
                    <a:pt x="222" y="330"/>
                  </a:lnTo>
                  <a:lnTo>
                    <a:pt x="212" y="327"/>
                  </a:lnTo>
                  <a:lnTo>
                    <a:pt x="205" y="323"/>
                  </a:lnTo>
                  <a:lnTo>
                    <a:pt x="198" y="320"/>
                  </a:lnTo>
                  <a:lnTo>
                    <a:pt x="193" y="317"/>
                  </a:lnTo>
                  <a:lnTo>
                    <a:pt x="188" y="314"/>
                  </a:lnTo>
                  <a:lnTo>
                    <a:pt x="184" y="311"/>
                  </a:lnTo>
                  <a:lnTo>
                    <a:pt x="179" y="310"/>
                  </a:lnTo>
                  <a:lnTo>
                    <a:pt x="174" y="309"/>
                  </a:lnTo>
                  <a:lnTo>
                    <a:pt x="168" y="308"/>
                  </a:lnTo>
                  <a:lnTo>
                    <a:pt x="162" y="306"/>
                  </a:lnTo>
                  <a:lnTo>
                    <a:pt x="156" y="304"/>
                  </a:lnTo>
                  <a:lnTo>
                    <a:pt x="151" y="302"/>
                  </a:lnTo>
                  <a:lnTo>
                    <a:pt x="146" y="299"/>
                  </a:lnTo>
                  <a:lnTo>
                    <a:pt x="142" y="297"/>
                  </a:lnTo>
                  <a:lnTo>
                    <a:pt x="141" y="296"/>
                  </a:lnTo>
                  <a:lnTo>
                    <a:pt x="140" y="295"/>
                  </a:lnTo>
                  <a:lnTo>
                    <a:pt x="121" y="205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092" name="Freeform 4"/>
            <p:cNvSpPr>
              <a:spLocks/>
            </p:cNvSpPr>
            <p:nvPr/>
          </p:nvSpPr>
          <p:spPr bwMode="auto">
            <a:xfrm>
              <a:off x="833" y="1491"/>
              <a:ext cx="131" cy="408"/>
            </a:xfrm>
            <a:custGeom>
              <a:avLst/>
              <a:gdLst>
                <a:gd name="T0" fmla="*/ 0 w 131"/>
                <a:gd name="T1" fmla="*/ 407 h 408"/>
                <a:gd name="T2" fmla="*/ 0 w 131"/>
                <a:gd name="T3" fmla="*/ 133 h 408"/>
                <a:gd name="T4" fmla="*/ 130 w 131"/>
                <a:gd name="T5" fmla="*/ 0 h 408"/>
                <a:gd name="T6" fmla="*/ 130 w 131"/>
                <a:gd name="T7" fmla="*/ 256 h 408"/>
                <a:gd name="T8" fmla="*/ 0 w 131"/>
                <a:gd name="T9" fmla="*/ 40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08">
                  <a:moveTo>
                    <a:pt x="0" y="407"/>
                  </a:moveTo>
                  <a:lnTo>
                    <a:pt x="0" y="133"/>
                  </a:lnTo>
                  <a:lnTo>
                    <a:pt x="130" y="0"/>
                  </a:lnTo>
                  <a:lnTo>
                    <a:pt x="130" y="256"/>
                  </a:lnTo>
                  <a:lnTo>
                    <a:pt x="0" y="407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093" name="Freeform 5"/>
            <p:cNvSpPr>
              <a:spLocks/>
            </p:cNvSpPr>
            <p:nvPr/>
          </p:nvSpPr>
          <p:spPr bwMode="auto">
            <a:xfrm>
              <a:off x="582" y="1701"/>
              <a:ext cx="20" cy="22"/>
            </a:xfrm>
            <a:custGeom>
              <a:avLst/>
              <a:gdLst>
                <a:gd name="T0" fmla="*/ 10 w 20"/>
                <a:gd name="T1" fmla="*/ 21 h 22"/>
                <a:gd name="T2" fmla="*/ 12 w 20"/>
                <a:gd name="T3" fmla="*/ 21 h 22"/>
                <a:gd name="T4" fmla="*/ 14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4 w 20"/>
                <a:gd name="T29" fmla="*/ 0 h 22"/>
                <a:gd name="T30" fmla="*/ 12 w 20"/>
                <a:gd name="T31" fmla="*/ 0 h 22"/>
                <a:gd name="T32" fmla="*/ 10 w 20"/>
                <a:gd name="T33" fmla="*/ 0 h 22"/>
                <a:gd name="T34" fmla="*/ 7 w 20"/>
                <a:gd name="T35" fmla="*/ 0 h 22"/>
                <a:gd name="T36" fmla="*/ 6 w 20"/>
                <a:gd name="T37" fmla="*/ 0 h 22"/>
                <a:gd name="T38" fmla="*/ 5 w 20"/>
                <a:gd name="T39" fmla="*/ 1 h 22"/>
                <a:gd name="T40" fmla="*/ 3 w 20"/>
                <a:gd name="T41" fmla="*/ 3 h 22"/>
                <a:gd name="T42" fmla="*/ 2 w 20"/>
                <a:gd name="T43" fmla="*/ 4 h 22"/>
                <a:gd name="T44" fmla="*/ 1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1 w 20"/>
                <a:gd name="T53" fmla="*/ 14 h 22"/>
                <a:gd name="T54" fmla="*/ 2 w 20"/>
                <a:gd name="T55" fmla="*/ 16 h 22"/>
                <a:gd name="T56" fmla="*/ 3 w 20"/>
                <a:gd name="T57" fmla="*/ 18 h 22"/>
                <a:gd name="T58" fmla="*/ 5 w 20"/>
                <a:gd name="T59" fmla="*/ 19 h 22"/>
                <a:gd name="T60" fmla="*/ 6 w 20"/>
                <a:gd name="T61" fmla="*/ 20 h 22"/>
                <a:gd name="T62" fmla="*/ 7 w 20"/>
                <a:gd name="T63" fmla="*/ 21 h 22"/>
                <a:gd name="T64" fmla="*/ 10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10" y="21"/>
                  </a:moveTo>
                  <a:lnTo>
                    <a:pt x="12" y="21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10" y="2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094" name="Freeform 6"/>
            <p:cNvSpPr>
              <a:spLocks/>
            </p:cNvSpPr>
            <p:nvPr/>
          </p:nvSpPr>
          <p:spPr bwMode="auto">
            <a:xfrm>
              <a:off x="508" y="1691"/>
              <a:ext cx="20" cy="22"/>
            </a:xfrm>
            <a:custGeom>
              <a:avLst/>
              <a:gdLst>
                <a:gd name="T0" fmla="*/ 9 w 20"/>
                <a:gd name="T1" fmla="*/ 21 h 22"/>
                <a:gd name="T2" fmla="*/ 11 w 20"/>
                <a:gd name="T3" fmla="*/ 20 h 22"/>
                <a:gd name="T4" fmla="*/ 13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3 w 20"/>
                <a:gd name="T29" fmla="*/ 0 h 22"/>
                <a:gd name="T30" fmla="*/ 11 w 20"/>
                <a:gd name="T31" fmla="*/ 0 h 22"/>
                <a:gd name="T32" fmla="*/ 9 w 20"/>
                <a:gd name="T33" fmla="*/ 0 h 22"/>
                <a:gd name="T34" fmla="*/ 7 w 20"/>
                <a:gd name="T35" fmla="*/ 0 h 22"/>
                <a:gd name="T36" fmla="*/ 5 w 20"/>
                <a:gd name="T37" fmla="*/ 0 h 22"/>
                <a:gd name="T38" fmla="*/ 4 w 20"/>
                <a:gd name="T39" fmla="*/ 1 h 22"/>
                <a:gd name="T40" fmla="*/ 3 w 20"/>
                <a:gd name="T41" fmla="*/ 3 h 22"/>
                <a:gd name="T42" fmla="*/ 1 w 20"/>
                <a:gd name="T43" fmla="*/ 4 h 22"/>
                <a:gd name="T44" fmla="*/ 0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0 w 20"/>
                <a:gd name="T53" fmla="*/ 14 h 22"/>
                <a:gd name="T54" fmla="*/ 1 w 20"/>
                <a:gd name="T55" fmla="*/ 16 h 22"/>
                <a:gd name="T56" fmla="*/ 3 w 20"/>
                <a:gd name="T57" fmla="*/ 18 h 22"/>
                <a:gd name="T58" fmla="*/ 4 w 20"/>
                <a:gd name="T59" fmla="*/ 19 h 22"/>
                <a:gd name="T60" fmla="*/ 5 w 20"/>
                <a:gd name="T61" fmla="*/ 20 h 22"/>
                <a:gd name="T62" fmla="*/ 7 w 20"/>
                <a:gd name="T63" fmla="*/ 20 h 22"/>
                <a:gd name="T64" fmla="*/ 9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9" y="21"/>
                  </a:moveTo>
                  <a:lnTo>
                    <a:pt x="11" y="20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9" y="2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095" name="Freeform 7"/>
            <p:cNvSpPr>
              <a:spLocks/>
            </p:cNvSpPr>
            <p:nvPr/>
          </p:nvSpPr>
          <p:spPr bwMode="auto">
            <a:xfrm>
              <a:off x="538" y="1631"/>
              <a:ext cx="16" cy="89"/>
            </a:xfrm>
            <a:custGeom>
              <a:avLst/>
              <a:gdLst>
                <a:gd name="T0" fmla="*/ 15 w 16"/>
                <a:gd name="T1" fmla="*/ 88 h 89"/>
                <a:gd name="T2" fmla="*/ 15 w 16"/>
                <a:gd name="T3" fmla="*/ 0 h 89"/>
                <a:gd name="T4" fmla="*/ 0 w 16"/>
                <a:gd name="T5" fmla="*/ 0 h 89"/>
                <a:gd name="T6" fmla="*/ 0 w 16"/>
                <a:gd name="T7" fmla="*/ 88 h 89"/>
                <a:gd name="T8" fmla="*/ 15 w 16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9">
                  <a:moveTo>
                    <a:pt x="15" y="8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5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096" name="Freeform 8"/>
            <p:cNvSpPr>
              <a:spLocks/>
            </p:cNvSpPr>
            <p:nvPr/>
          </p:nvSpPr>
          <p:spPr bwMode="auto">
            <a:xfrm>
              <a:off x="539" y="1709"/>
              <a:ext cx="59" cy="53"/>
            </a:xfrm>
            <a:custGeom>
              <a:avLst/>
              <a:gdLst>
                <a:gd name="T0" fmla="*/ 9 w 59"/>
                <a:gd name="T1" fmla="*/ 0 h 53"/>
                <a:gd name="T2" fmla="*/ 58 w 59"/>
                <a:gd name="T3" fmla="*/ 45 h 53"/>
                <a:gd name="T4" fmla="*/ 58 w 59"/>
                <a:gd name="T5" fmla="*/ 52 h 53"/>
                <a:gd name="T6" fmla="*/ 0 w 59"/>
                <a:gd name="T7" fmla="*/ 14 h 53"/>
                <a:gd name="T8" fmla="*/ 9 w 5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3">
                  <a:moveTo>
                    <a:pt x="9" y="0"/>
                  </a:moveTo>
                  <a:lnTo>
                    <a:pt x="58" y="45"/>
                  </a:lnTo>
                  <a:lnTo>
                    <a:pt x="58" y="52"/>
                  </a:lnTo>
                  <a:lnTo>
                    <a:pt x="0" y="1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097" name="Freeform 9"/>
            <p:cNvSpPr>
              <a:spLocks/>
            </p:cNvSpPr>
            <p:nvPr/>
          </p:nvSpPr>
          <p:spPr bwMode="auto">
            <a:xfrm>
              <a:off x="509" y="1715"/>
              <a:ext cx="40" cy="66"/>
            </a:xfrm>
            <a:custGeom>
              <a:avLst/>
              <a:gdLst>
                <a:gd name="T0" fmla="*/ 31 w 40"/>
                <a:gd name="T1" fmla="*/ 0 h 66"/>
                <a:gd name="T2" fmla="*/ 0 w 40"/>
                <a:gd name="T3" fmla="*/ 53 h 66"/>
                <a:gd name="T4" fmla="*/ 0 w 40"/>
                <a:gd name="T5" fmla="*/ 65 h 66"/>
                <a:gd name="T6" fmla="*/ 39 w 40"/>
                <a:gd name="T7" fmla="*/ 11 h 66"/>
                <a:gd name="T8" fmla="*/ 31 w 4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6">
                  <a:moveTo>
                    <a:pt x="31" y="0"/>
                  </a:moveTo>
                  <a:lnTo>
                    <a:pt x="0" y="53"/>
                  </a:lnTo>
                  <a:lnTo>
                    <a:pt x="0" y="65"/>
                  </a:lnTo>
                  <a:lnTo>
                    <a:pt x="39" y="11"/>
                  </a:lnTo>
                  <a:lnTo>
                    <a:pt x="3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098" name="Freeform 10"/>
            <p:cNvSpPr>
              <a:spLocks/>
            </p:cNvSpPr>
            <p:nvPr/>
          </p:nvSpPr>
          <p:spPr bwMode="auto">
            <a:xfrm>
              <a:off x="478" y="1714"/>
              <a:ext cx="64" cy="17"/>
            </a:xfrm>
            <a:custGeom>
              <a:avLst/>
              <a:gdLst>
                <a:gd name="T0" fmla="*/ 59 w 64"/>
                <a:gd name="T1" fmla="*/ 0 h 17"/>
                <a:gd name="T2" fmla="*/ 0 w 64"/>
                <a:gd name="T3" fmla="*/ 10 h 17"/>
                <a:gd name="T4" fmla="*/ 0 w 64"/>
                <a:gd name="T5" fmla="*/ 16 h 17"/>
                <a:gd name="T6" fmla="*/ 63 w 64"/>
                <a:gd name="T7" fmla="*/ 12 h 17"/>
                <a:gd name="T8" fmla="*/ 59 w 6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">
                  <a:moveTo>
                    <a:pt x="59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63" y="12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099" name="Freeform 11"/>
            <p:cNvSpPr>
              <a:spLocks/>
            </p:cNvSpPr>
            <p:nvPr/>
          </p:nvSpPr>
          <p:spPr bwMode="auto">
            <a:xfrm>
              <a:off x="548" y="1696"/>
              <a:ext cx="46" cy="26"/>
            </a:xfrm>
            <a:custGeom>
              <a:avLst/>
              <a:gdLst>
                <a:gd name="T0" fmla="*/ 0 w 46"/>
                <a:gd name="T1" fmla="*/ 16 h 26"/>
                <a:gd name="T2" fmla="*/ 45 w 46"/>
                <a:gd name="T3" fmla="*/ 0 h 26"/>
                <a:gd name="T4" fmla="*/ 45 w 46"/>
                <a:gd name="T5" fmla="*/ 4 h 26"/>
                <a:gd name="T6" fmla="*/ 1 w 46"/>
                <a:gd name="T7" fmla="*/ 25 h 26"/>
                <a:gd name="T8" fmla="*/ 0 w 4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0" y="16"/>
                  </a:moveTo>
                  <a:lnTo>
                    <a:pt x="45" y="0"/>
                  </a:lnTo>
                  <a:lnTo>
                    <a:pt x="45" y="4"/>
                  </a:lnTo>
                  <a:lnTo>
                    <a:pt x="1" y="25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00" name="Freeform 12"/>
            <p:cNvSpPr>
              <a:spLocks/>
            </p:cNvSpPr>
            <p:nvPr/>
          </p:nvSpPr>
          <p:spPr bwMode="auto">
            <a:xfrm>
              <a:off x="518" y="1685"/>
              <a:ext cx="25" cy="36"/>
            </a:xfrm>
            <a:custGeom>
              <a:avLst/>
              <a:gdLst>
                <a:gd name="T0" fmla="*/ 24 w 25"/>
                <a:gd name="T1" fmla="*/ 25 h 36"/>
                <a:gd name="T2" fmla="*/ 0 w 25"/>
                <a:gd name="T3" fmla="*/ 0 h 36"/>
                <a:gd name="T4" fmla="*/ 0 w 25"/>
                <a:gd name="T5" fmla="*/ 4 h 36"/>
                <a:gd name="T6" fmla="*/ 19 w 25"/>
                <a:gd name="T7" fmla="*/ 35 h 36"/>
                <a:gd name="T8" fmla="*/ 24 w 25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6">
                  <a:moveTo>
                    <a:pt x="24" y="25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9" y="35"/>
                  </a:lnTo>
                  <a:lnTo>
                    <a:pt x="24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01" name="Freeform 13"/>
            <p:cNvSpPr>
              <a:spLocks/>
            </p:cNvSpPr>
            <p:nvPr/>
          </p:nvSpPr>
          <p:spPr bwMode="auto">
            <a:xfrm>
              <a:off x="498" y="1775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5 h 27"/>
                <a:gd name="T4" fmla="*/ 17 w 25"/>
                <a:gd name="T5" fmla="*/ 25 h 27"/>
                <a:gd name="T6" fmla="*/ 19 w 25"/>
                <a:gd name="T7" fmla="*/ 23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5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5 h 27"/>
                <a:gd name="T24" fmla="*/ 20 w 25"/>
                <a:gd name="T25" fmla="*/ 3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10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3 h 27"/>
                <a:gd name="T42" fmla="*/ 2 w 25"/>
                <a:gd name="T43" fmla="*/ 5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5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3 h 27"/>
                <a:gd name="T60" fmla="*/ 7 w 25"/>
                <a:gd name="T61" fmla="*/ 25 h 27"/>
                <a:gd name="T62" fmla="*/ 10 w 25"/>
                <a:gd name="T63" fmla="*/ 25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5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02" name="Freeform 14"/>
            <p:cNvSpPr>
              <a:spLocks/>
            </p:cNvSpPr>
            <p:nvPr/>
          </p:nvSpPr>
          <p:spPr bwMode="auto">
            <a:xfrm>
              <a:off x="466" y="1727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4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1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1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4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5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1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1 h 27"/>
                <a:gd name="T56" fmla="*/ 4 w 25"/>
                <a:gd name="T57" fmla="*/ 22 h 27"/>
                <a:gd name="T58" fmla="*/ 5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4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03" name="Freeform 15"/>
            <p:cNvSpPr>
              <a:spLocks/>
            </p:cNvSpPr>
            <p:nvPr/>
          </p:nvSpPr>
          <p:spPr bwMode="auto">
            <a:xfrm>
              <a:off x="586" y="1759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04" name="Freeform 16"/>
            <p:cNvSpPr>
              <a:spLocks/>
            </p:cNvSpPr>
            <p:nvPr/>
          </p:nvSpPr>
          <p:spPr bwMode="auto">
            <a:xfrm>
              <a:off x="582" y="1701"/>
              <a:ext cx="20" cy="22"/>
            </a:xfrm>
            <a:custGeom>
              <a:avLst/>
              <a:gdLst>
                <a:gd name="T0" fmla="*/ 10 w 20"/>
                <a:gd name="T1" fmla="*/ 21 h 22"/>
                <a:gd name="T2" fmla="*/ 12 w 20"/>
                <a:gd name="T3" fmla="*/ 21 h 22"/>
                <a:gd name="T4" fmla="*/ 14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4 w 20"/>
                <a:gd name="T29" fmla="*/ 0 h 22"/>
                <a:gd name="T30" fmla="*/ 12 w 20"/>
                <a:gd name="T31" fmla="*/ 0 h 22"/>
                <a:gd name="T32" fmla="*/ 10 w 20"/>
                <a:gd name="T33" fmla="*/ 0 h 22"/>
                <a:gd name="T34" fmla="*/ 7 w 20"/>
                <a:gd name="T35" fmla="*/ 0 h 22"/>
                <a:gd name="T36" fmla="*/ 6 w 20"/>
                <a:gd name="T37" fmla="*/ 0 h 22"/>
                <a:gd name="T38" fmla="*/ 5 w 20"/>
                <a:gd name="T39" fmla="*/ 1 h 22"/>
                <a:gd name="T40" fmla="*/ 3 w 20"/>
                <a:gd name="T41" fmla="*/ 3 h 22"/>
                <a:gd name="T42" fmla="*/ 2 w 20"/>
                <a:gd name="T43" fmla="*/ 4 h 22"/>
                <a:gd name="T44" fmla="*/ 1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1 w 20"/>
                <a:gd name="T53" fmla="*/ 14 h 22"/>
                <a:gd name="T54" fmla="*/ 2 w 20"/>
                <a:gd name="T55" fmla="*/ 16 h 22"/>
                <a:gd name="T56" fmla="*/ 3 w 20"/>
                <a:gd name="T57" fmla="*/ 18 h 22"/>
                <a:gd name="T58" fmla="*/ 5 w 20"/>
                <a:gd name="T59" fmla="*/ 19 h 22"/>
                <a:gd name="T60" fmla="*/ 6 w 20"/>
                <a:gd name="T61" fmla="*/ 20 h 22"/>
                <a:gd name="T62" fmla="*/ 7 w 20"/>
                <a:gd name="T63" fmla="*/ 21 h 22"/>
                <a:gd name="T64" fmla="*/ 10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10" y="21"/>
                  </a:moveTo>
                  <a:lnTo>
                    <a:pt x="12" y="21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10" y="2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05" name="Freeform 17"/>
            <p:cNvSpPr>
              <a:spLocks/>
            </p:cNvSpPr>
            <p:nvPr/>
          </p:nvSpPr>
          <p:spPr bwMode="auto">
            <a:xfrm>
              <a:off x="508" y="1691"/>
              <a:ext cx="20" cy="22"/>
            </a:xfrm>
            <a:custGeom>
              <a:avLst/>
              <a:gdLst>
                <a:gd name="T0" fmla="*/ 9 w 20"/>
                <a:gd name="T1" fmla="*/ 21 h 22"/>
                <a:gd name="T2" fmla="*/ 11 w 20"/>
                <a:gd name="T3" fmla="*/ 20 h 22"/>
                <a:gd name="T4" fmla="*/ 13 w 20"/>
                <a:gd name="T5" fmla="*/ 20 h 22"/>
                <a:gd name="T6" fmla="*/ 15 w 20"/>
                <a:gd name="T7" fmla="*/ 19 h 22"/>
                <a:gd name="T8" fmla="*/ 16 w 20"/>
                <a:gd name="T9" fmla="*/ 18 h 22"/>
                <a:gd name="T10" fmla="*/ 17 w 20"/>
                <a:gd name="T11" fmla="*/ 16 h 22"/>
                <a:gd name="T12" fmla="*/ 18 w 20"/>
                <a:gd name="T13" fmla="*/ 14 h 22"/>
                <a:gd name="T14" fmla="*/ 19 w 20"/>
                <a:gd name="T15" fmla="*/ 12 h 22"/>
                <a:gd name="T16" fmla="*/ 19 w 20"/>
                <a:gd name="T17" fmla="*/ 10 h 22"/>
                <a:gd name="T18" fmla="*/ 19 w 20"/>
                <a:gd name="T19" fmla="*/ 8 h 22"/>
                <a:gd name="T20" fmla="*/ 18 w 20"/>
                <a:gd name="T21" fmla="*/ 6 h 22"/>
                <a:gd name="T22" fmla="*/ 17 w 20"/>
                <a:gd name="T23" fmla="*/ 4 h 22"/>
                <a:gd name="T24" fmla="*/ 16 w 20"/>
                <a:gd name="T25" fmla="*/ 3 h 22"/>
                <a:gd name="T26" fmla="*/ 15 w 20"/>
                <a:gd name="T27" fmla="*/ 1 h 22"/>
                <a:gd name="T28" fmla="*/ 13 w 20"/>
                <a:gd name="T29" fmla="*/ 0 h 22"/>
                <a:gd name="T30" fmla="*/ 11 w 20"/>
                <a:gd name="T31" fmla="*/ 0 h 22"/>
                <a:gd name="T32" fmla="*/ 9 w 20"/>
                <a:gd name="T33" fmla="*/ 0 h 22"/>
                <a:gd name="T34" fmla="*/ 7 w 20"/>
                <a:gd name="T35" fmla="*/ 0 h 22"/>
                <a:gd name="T36" fmla="*/ 5 w 20"/>
                <a:gd name="T37" fmla="*/ 0 h 22"/>
                <a:gd name="T38" fmla="*/ 4 w 20"/>
                <a:gd name="T39" fmla="*/ 1 h 22"/>
                <a:gd name="T40" fmla="*/ 3 w 20"/>
                <a:gd name="T41" fmla="*/ 3 h 22"/>
                <a:gd name="T42" fmla="*/ 1 w 20"/>
                <a:gd name="T43" fmla="*/ 4 h 22"/>
                <a:gd name="T44" fmla="*/ 0 w 20"/>
                <a:gd name="T45" fmla="*/ 6 h 22"/>
                <a:gd name="T46" fmla="*/ 0 w 20"/>
                <a:gd name="T47" fmla="*/ 8 h 22"/>
                <a:gd name="T48" fmla="*/ 0 w 20"/>
                <a:gd name="T49" fmla="*/ 10 h 22"/>
                <a:gd name="T50" fmla="*/ 0 w 20"/>
                <a:gd name="T51" fmla="*/ 12 h 22"/>
                <a:gd name="T52" fmla="*/ 0 w 20"/>
                <a:gd name="T53" fmla="*/ 14 h 22"/>
                <a:gd name="T54" fmla="*/ 1 w 20"/>
                <a:gd name="T55" fmla="*/ 16 h 22"/>
                <a:gd name="T56" fmla="*/ 3 w 20"/>
                <a:gd name="T57" fmla="*/ 18 h 22"/>
                <a:gd name="T58" fmla="*/ 4 w 20"/>
                <a:gd name="T59" fmla="*/ 19 h 22"/>
                <a:gd name="T60" fmla="*/ 5 w 20"/>
                <a:gd name="T61" fmla="*/ 20 h 22"/>
                <a:gd name="T62" fmla="*/ 7 w 20"/>
                <a:gd name="T63" fmla="*/ 20 h 22"/>
                <a:gd name="T64" fmla="*/ 9 w 20"/>
                <a:gd name="T6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2">
                  <a:moveTo>
                    <a:pt x="9" y="21"/>
                  </a:moveTo>
                  <a:lnTo>
                    <a:pt x="11" y="20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9" y="21"/>
                  </a:lnTo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06" name="Freeform 18"/>
            <p:cNvSpPr>
              <a:spLocks/>
            </p:cNvSpPr>
            <p:nvPr/>
          </p:nvSpPr>
          <p:spPr bwMode="auto">
            <a:xfrm>
              <a:off x="538" y="1631"/>
              <a:ext cx="16" cy="89"/>
            </a:xfrm>
            <a:custGeom>
              <a:avLst/>
              <a:gdLst>
                <a:gd name="T0" fmla="*/ 15 w 16"/>
                <a:gd name="T1" fmla="*/ 88 h 89"/>
                <a:gd name="T2" fmla="*/ 15 w 16"/>
                <a:gd name="T3" fmla="*/ 0 h 89"/>
                <a:gd name="T4" fmla="*/ 0 w 16"/>
                <a:gd name="T5" fmla="*/ 0 h 89"/>
                <a:gd name="T6" fmla="*/ 0 w 16"/>
                <a:gd name="T7" fmla="*/ 88 h 89"/>
                <a:gd name="T8" fmla="*/ 15 w 16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9">
                  <a:moveTo>
                    <a:pt x="15" y="8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5" y="88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07" name="Freeform 19"/>
            <p:cNvSpPr>
              <a:spLocks/>
            </p:cNvSpPr>
            <p:nvPr/>
          </p:nvSpPr>
          <p:spPr bwMode="auto">
            <a:xfrm>
              <a:off x="539" y="1709"/>
              <a:ext cx="59" cy="53"/>
            </a:xfrm>
            <a:custGeom>
              <a:avLst/>
              <a:gdLst>
                <a:gd name="T0" fmla="*/ 9 w 59"/>
                <a:gd name="T1" fmla="*/ 0 h 53"/>
                <a:gd name="T2" fmla="*/ 58 w 59"/>
                <a:gd name="T3" fmla="*/ 45 h 53"/>
                <a:gd name="T4" fmla="*/ 58 w 59"/>
                <a:gd name="T5" fmla="*/ 52 h 53"/>
                <a:gd name="T6" fmla="*/ 0 w 59"/>
                <a:gd name="T7" fmla="*/ 14 h 53"/>
                <a:gd name="T8" fmla="*/ 9 w 5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3">
                  <a:moveTo>
                    <a:pt x="9" y="0"/>
                  </a:moveTo>
                  <a:lnTo>
                    <a:pt x="58" y="45"/>
                  </a:lnTo>
                  <a:lnTo>
                    <a:pt x="58" y="52"/>
                  </a:lnTo>
                  <a:lnTo>
                    <a:pt x="0" y="14"/>
                  </a:lnTo>
                  <a:lnTo>
                    <a:pt x="9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08" name="Freeform 20"/>
            <p:cNvSpPr>
              <a:spLocks/>
            </p:cNvSpPr>
            <p:nvPr/>
          </p:nvSpPr>
          <p:spPr bwMode="auto">
            <a:xfrm>
              <a:off x="509" y="1715"/>
              <a:ext cx="40" cy="66"/>
            </a:xfrm>
            <a:custGeom>
              <a:avLst/>
              <a:gdLst>
                <a:gd name="T0" fmla="*/ 31 w 40"/>
                <a:gd name="T1" fmla="*/ 0 h 66"/>
                <a:gd name="T2" fmla="*/ 0 w 40"/>
                <a:gd name="T3" fmla="*/ 53 h 66"/>
                <a:gd name="T4" fmla="*/ 0 w 40"/>
                <a:gd name="T5" fmla="*/ 65 h 66"/>
                <a:gd name="T6" fmla="*/ 39 w 40"/>
                <a:gd name="T7" fmla="*/ 11 h 66"/>
                <a:gd name="T8" fmla="*/ 31 w 4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6">
                  <a:moveTo>
                    <a:pt x="31" y="0"/>
                  </a:moveTo>
                  <a:lnTo>
                    <a:pt x="0" y="53"/>
                  </a:lnTo>
                  <a:lnTo>
                    <a:pt x="0" y="65"/>
                  </a:lnTo>
                  <a:lnTo>
                    <a:pt x="39" y="11"/>
                  </a:lnTo>
                  <a:lnTo>
                    <a:pt x="31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09" name="Freeform 21"/>
            <p:cNvSpPr>
              <a:spLocks/>
            </p:cNvSpPr>
            <p:nvPr/>
          </p:nvSpPr>
          <p:spPr bwMode="auto">
            <a:xfrm>
              <a:off x="478" y="1714"/>
              <a:ext cx="64" cy="17"/>
            </a:xfrm>
            <a:custGeom>
              <a:avLst/>
              <a:gdLst>
                <a:gd name="T0" fmla="*/ 59 w 64"/>
                <a:gd name="T1" fmla="*/ 0 h 17"/>
                <a:gd name="T2" fmla="*/ 0 w 64"/>
                <a:gd name="T3" fmla="*/ 10 h 17"/>
                <a:gd name="T4" fmla="*/ 0 w 64"/>
                <a:gd name="T5" fmla="*/ 16 h 17"/>
                <a:gd name="T6" fmla="*/ 63 w 64"/>
                <a:gd name="T7" fmla="*/ 12 h 17"/>
                <a:gd name="T8" fmla="*/ 59 w 6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">
                  <a:moveTo>
                    <a:pt x="59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63" y="12"/>
                  </a:lnTo>
                  <a:lnTo>
                    <a:pt x="59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10" name="Freeform 22"/>
            <p:cNvSpPr>
              <a:spLocks/>
            </p:cNvSpPr>
            <p:nvPr/>
          </p:nvSpPr>
          <p:spPr bwMode="auto">
            <a:xfrm>
              <a:off x="548" y="1696"/>
              <a:ext cx="46" cy="26"/>
            </a:xfrm>
            <a:custGeom>
              <a:avLst/>
              <a:gdLst>
                <a:gd name="T0" fmla="*/ 0 w 46"/>
                <a:gd name="T1" fmla="*/ 16 h 26"/>
                <a:gd name="T2" fmla="*/ 45 w 46"/>
                <a:gd name="T3" fmla="*/ 0 h 26"/>
                <a:gd name="T4" fmla="*/ 45 w 46"/>
                <a:gd name="T5" fmla="*/ 4 h 26"/>
                <a:gd name="T6" fmla="*/ 1 w 46"/>
                <a:gd name="T7" fmla="*/ 25 h 26"/>
                <a:gd name="T8" fmla="*/ 0 w 4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0" y="16"/>
                  </a:moveTo>
                  <a:lnTo>
                    <a:pt x="45" y="0"/>
                  </a:lnTo>
                  <a:lnTo>
                    <a:pt x="45" y="4"/>
                  </a:lnTo>
                  <a:lnTo>
                    <a:pt x="1" y="25"/>
                  </a:lnTo>
                  <a:lnTo>
                    <a:pt x="0" y="16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11" name="Freeform 23"/>
            <p:cNvSpPr>
              <a:spLocks/>
            </p:cNvSpPr>
            <p:nvPr/>
          </p:nvSpPr>
          <p:spPr bwMode="auto">
            <a:xfrm>
              <a:off x="518" y="1685"/>
              <a:ext cx="25" cy="36"/>
            </a:xfrm>
            <a:custGeom>
              <a:avLst/>
              <a:gdLst>
                <a:gd name="T0" fmla="*/ 24 w 25"/>
                <a:gd name="T1" fmla="*/ 25 h 36"/>
                <a:gd name="T2" fmla="*/ 0 w 25"/>
                <a:gd name="T3" fmla="*/ 0 h 36"/>
                <a:gd name="T4" fmla="*/ 0 w 25"/>
                <a:gd name="T5" fmla="*/ 4 h 36"/>
                <a:gd name="T6" fmla="*/ 19 w 25"/>
                <a:gd name="T7" fmla="*/ 35 h 36"/>
                <a:gd name="T8" fmla="*/ 24 w 25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6">
                  <a:moveTo>
                    <a:pt x="24" y="25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9" y="35"/>
                  </a:lnTo>
                  <a:lnTo>
                    <a:pt x="24" y="2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12" name="Freeform 24"/>
            <p:cNvSpPr>
              <a:spLocks/>
            </p:cNvSpPr>
            <p:nvPr/>
          </p:nvSpPr>
          <p:spPr bwMode="auto">
            <a:xfrm>
              <a:off x="498" y="1775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5 h 27"/>
                <a:gd name="T4" fmla="*/ 17 w 25"/>
                <a:gd name="T5" fmla="*/ 25 h 27"/>
                <a:gd name="T6" fmla="*/ 19 w 25"/>
                <a:gd name="T7" fmla="*/ 23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5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5 h 27"/>
                <a:gd name="T24" fmla="*/ 20 w 25"/>
                <a:gd name="T25" fmla="*/ 3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10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3 h 27"/>
                <a:gd name="T42" fmla="*/ 2 w 25"/>
                <a:gd name="T43" fmla="*/ 5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5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3 h 27"/>
                <a:gd name="T60" fmla="*/ 7 w 25"/>
                <a:gd name="T61" fmla="*/ 25 h 27"/>
                <a:gd name="T62" fmla="*/ 10 w 25"/>
                <a:gd name="T63" fmla="*/ 25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5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6"/>
                  </a:lnTo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13" name="Freeform 25"/>
            <p:cNvSpPr>
              <a:spLocks/>
            </p:cNvSpPr>
            <p:nvPr/>
          </p:nvSpPr>
          <p:spPr bwMode="auto">
            <a:xfrm>
              <a:off x="466" y="1727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4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1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1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4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5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1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1 h 27"/>
                <a:gd name="T56" fmla="*/ 4 w 25"/>
                <a:gd name="T57" fmla="*/ 22 h 27"/>
                <a:gd name="T58" fmla="*/ 5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4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14" name="Freeform 26"/>
            <p:cNvSpPr>
              <a:spLocks/>
            </p:cNvSpPr>
            <p:nvPr/>
          </p:nvSpPr>
          <p:spPr bwMode="auto">
            <a:xfrm>
              <a:off x="586" y="1759"/>
              <a:ext cx="25" cy="27"/>
            </a:xfrm>
            <a:custGeom>
              <a:avLst/>
              <a:gdLst>
                <a:gd name="T0" fmla="*/ 12 w 25"/>
                <a:gd name="T1" fmla="*/ 26 h 27"/>
                <a:gd name="T2" fmla="*/ 15 w 25"/>
                <a:gd name="T3" fmla="*/ 26 h 27"/>
                <a:gd name="T4" fmla="*/ 17 w 25"/>
                <a:gd name="T5" fmla="*/ 25 h 27"/>
                <a:gd name="T6" fmla="*/ 19 w 25"/>
                <a:gd name="T7" fmla="*/ 24 h 27"/>
                <a:gd name="T8" fmla="*/ 20 w 25"/>
                <a:gd name="T9" fmla="*/ 22 h 27"/>
                <a:gd name="T10" fmla="*/ 22 w 25"/>
                <a:gd name="T11" fmla="*/ 20 h 27"/>
                <a:gd name="T12" fmla="*/ 23 w 25"/>
                <a:gd name="T13" fmla="*/ 18 h 27"/>
                <a:gd name="T14" fmla="*/ 24 w 25"/>
                <a:gd name="T15" fmla="*/ 16 h 27"/>
                <a:gd name="T16" fmla="*/ 24 w 25"/>
                <a:gd name="T17" fmla="*/ 13 h 27"/>
                <a:gd name="T18" fmla="*/ 24 w 25"/>
                <a:gd name="T19" fmla="*/ 10 h 27"/>
                <a:gd name="T20" fmla="*/ 23 w 25"/>
                <a:gd name="T21" fmla="*/ 8 h 27"/>
                <a:gd name="T22" fmla="*/ 22 w 25"/>
                <a:gd name="T23" fmla="*/ 6 h 27"/>
                <a:gd name="T24" fmla="*/ 20 w 25"/>
                <a:gd name="T25" fmla="*/ 4 h 27"/>
                <a:gd name="T26" fmla="*/ 19 w 25"/>
                <a:gd name="T27" fmla="*/ 2 h 27"/>
                <a:gd name="T28" fmla="*/ 17 w 25"/>
                <a:gd name="T29" fmla="*/ 1 h 27"/>
                <a:gd name="T30" fmla="*/ 15 w 25"/>
                <a:gd name="T31" fmla="*/ 0 h 27"/>
                <a:gd name="T32" fmla="*/ 12 w 25"/>
                <a:gd name="T33" fmla="*/ 0 h 27"/>
                <a:gd name="T34" fmla="*/ 9 w 25"/>
                <a:gd name="T35" fmla="*/ 0 h 27"/>
                <a:gd name="T36" fmla="*/ 7 w 25"/>
                <a:gd name="T37" fmla="*/ 1 h 27"/>
                <a:gd name="T38" fmla="*/ 6 w 25"/>
                <a:gd name="T39" fmla="*/ 2 h 27"/>
                <a:gd name="T40" fmla="*/ 4 w 25"/>
                <a:gd name="T41" fmla="*/ 4 h 27"/>
                <a:gd name="T42" fmla="*/ 2 w 25"/>
                <a:gd name="T43" fmla="*/ 6 h 27"/>
                <a:gd name="T44" fmla="*/ 1 w 25"/>
                <a:gd name="T45" fmla="*/ 8 h 27"/>
                <a:gd name="T46" fmla="*/ 0 w 25"/>
                <a:gd name="T47" fmla="*/ 10 h 27"/>
                <a:gd name="T48" fmla="*/ 0 w 25"/>
                <a:gd name="T49" fmla="*/ 13 h 27"/>
                <a:gd name="T50" fmla="*/ 0 w 25"/>
                <a:gd name="T51" fmla="*/ 16 h 27"/>
                <a:gd name="T52" fmla="*/ 1 w 25"/>
                <a:gd name="T53" fmla="*/ 18 h 27"/>
                <a:gd name="T54" fmla="*/ 2 w 25"/>
                <a:gd name="T55" fmla="*/ 20 h 27"/>
                <a:gd name="T56" fmla="*/ 4 w 25"/>
                <a:gd name="T57" fmla="*/ 22 h 27"/>
                <a:gd name="T58" fmla="*/ 6 w 25"/>
                <a:gd name="T59" fmla="*/ 24 h 27"/>
                <a:gd name="T60" fmla="*/ 7 w 25"/>
                <a:gd name="T61" fmla="*/ 25 h 27"/>
                <a:gd name="T62" fmla="*/ 9 w 25"/>
                <a:gd name="T63" fmla="*/ 26 h 27"/>
                <a:gd name="T64" fmla="*/ 12 w 25"/>
                <a:gd name="T6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lnTo>
                    <a:pt x="15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2" y="2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15" name="Freeform 27"/>
            <p:cNvSpPr>
              <a:spLocks/>
            </p:cNvSpPr>
            <p:nvPr/>
          </p:nvSpPr>
          <p:spPr bwMode="auto">
            <a:xfrm>
              <a:off x="476" y="1551"/>
              <a:ext cx="44" cy="85"/>
            </a:xfrm>
            <a:custGeom>
              <a:avLst/>
              <a:gdLst>
                <a:gd name="T0" fmla="*/ 7 w 44"/>
                <a:gd name="T1" fmla="*/ 0 h 85"/>
                <a:gd name="T2" fmla="*/ 7 w 44"/>
                <a:gd name="T3" fmla="*/ 1 h 85"/>
                <a:gd name="T4" fmla="*/ 6 w 44"/>
                <a:gd name="T5" fmla="*/ 4 h 85"/>
                <a:gd name="T6" fmla="*/ 5 w 44"/>
                <a:gd name="T7" fmla="*/ 8 h 85"/>
                <a:gd name="T8" fmla="*/ 5 w 44"/>
                <a:gd name="T9" fmla="*/ 13 h 85"/>
                <a:gd name="T10" fmla="*/ 3 w 44"/>
                <a:gd name="T11" fmla="*/ 19 h 85"/>
                <a:gd name="T12" fmla="*/ 2 w 44"/>
                <a:gd name="T13" fmla="*/ 25 h 85"/>
                <a:gd name="T14" fmla="*/ 0 w 44"/>
                <a:gd name="T15" fmla="*/ 32 h 85"/>
                <a:gd name="T16" fmla="*/ 0 w 44"/>
                <a:gd name="T17" fmla="*/ 39 h 85"/>
                <a:gd name="T18" fmla="*/ 0 w 44"/>
                <a:gd name="T19" fmla="*/ 46 h 85"/>
                <a:gd name="T20" fmla="*/ 2 w 44"/>
                <a:gd name="T21" fmla="*/ 52 h 85"/>
                <a:gd name="T22" fmla="*/ 5 w 44"/>
                <a:gd name="T23" fmla="*/ 58 h 85"/>
                <a:gd name="T24" fmla="*/ 7 w 44"/>
                <a:gd name="T25" fmla="*/ 63 h 85"/>
                <a:gd name="T26" fmla="*/ 11 w 44"/>
                <a:gd name="T27" fmla="*/ 68 h 85"/>
                <a:gd name="T28" fmla="*/ 15 w 44"/>
                <a:gd name="T29" fmla="*/ 73 h 85"/>
                <a:gd name="T30" fmla="*/ 17 w 44"/>
                <a:gd name="T31" fmla="*/ 77 h 85"/>
                <a:gd name="T32" fmla="*/ 19 w 44"/>
                <a:gd name="T33" fmla="*/ 80 h 85"/>
                <a:gd name="T34" fmla="*/ 21 w 44"/>
                <a:gd name="T35" fmla="*/ 83 h 85"/>
                <a:gd name="T36" fmla="*/ 24 w 44"/>
                <a:gd name="T37" fmla="*/ 84 h 85"/>
                <a:gd name="T38" fmla="*/ 28 w 44"/>
                <a:gd name="T39" fmla="*/ 84 h 85"/>
                <a:gd name="T40" fmla="*/ 32 w 44"/>
                <a:gd name="T41" fmla="*/ 83 h 85"/>
                <a:gd name="T42" fmla="*/ 37 w 44"/>
                <a:gd name="T43" fmla="*/ 82 h 85"/>
                <a:gd name="T44" fmla="*/ 40 w 44"/>
                <a:gd name="T45" fmla="*/ 80 h 85"/>
                <a:gd name="T46" fmla="*/ 42 w 44"/>
                <a:gd name="T47" fmla="*/ 79 h 85"/>
                <a:gd name="T48" fmla="*/ 43 w 44"/>
                <a:gd name="T49" fmla="*/ 78 h 85"/>
                <a:gd name="T50" fmla="*/ 41 w 44"/>
                <a:gd name="T51" fmla="*/ 78 h 85"/>
                <a:gd name="T52" fmla="*/ 39 w 44"/>
                <a:gd name="T53" fmla="*/ 79 h 85"/>
                <a:gd name="T54" fmla="*/ 37 w 44"/>
                <a:gd name="T55" fmla="*/ 78 h 85"/>
                <a:gd name="T56" fmla="*/ 35 w 44"/>
                <a:gd name="T57" fmla="*/ 78 h 85"/>
                <a:gd name="T58" fmla="*/ 32 w 44"/>
                <a:gd name="T59" fmla="*/ 77 h 85"/>
                <a:gd name="T60" fmla="*/ 30 w 44"/>
                <a:gd name="T61" fmla="*/ 75 h 85"/>
                <a:gd name="T62" fmla="*/ 28 w 44"/>
                <a:gd name="T63" fmla="*/ 73 h 85"/>
                <a:gd name="T64" fmla="*/ 27 w 44"/>
                <a:gd name="T65" fmla="*/ 70 h 85"/>
                <a:gd name="T66" fmla="*/ 23 w 44"/>
                <a:gd name="T67" fmla="*/ 66 h 85"/>
                <a:gd name="T68" fmla="*/ 18 w 44"/>
                <a:gd name="T69" fmla="*/ 61 h 85"/>
                <a:gd name="T70" fmla="*/ 14 w 44"/>
                <a:gd name="T71" fmla="*/ 56 h 85"/>
                <a:gd name="T72" fmla="*/ 10 w 44"/>
                <a:gd name="T73" fmla="*/ 50 h 85"/>
                <a:gd name="T74" fmla="*/ 6 w 44"/>
                <a:gd name="T75" fmla="*/ 43 h 85"/>
                <a:gd name="T76" fmla="*/ 5 w 44"/>
                <a:gd name="T77" fmla="*/ 35 h 85"/>
                <a:gd name="T78" fmla="*/ 5 w 44"/>
                <a:gd name="T79" fmla="*/ 26 h 85"/>
                <a:gd name="T80" fmla="*/ 7 w 44"/>
                <a:gd name="T81" fmla="*/ 21 h 85"/>
                <a:gd name="T82" fmla="*/ 8 w 44"/>
                <a:gd name="T83" fmla="*/ 16 h 85"/>
                <a:gd name="T84" fmla="*/ 9 w 44"/>
                <a:gd name="T85" fmla="*/ 12 h 85"/>
                <a:gd name="T86" fmla="*/ 10 w 44"/>
                <a:gd name="T87" fmla="*/ 9 h 85"/>
                <a:gd name="T88" fmla="*/ 11 w 44"/>
                <a:gd name="T89" fmla="*/ 6 h 85"/>
                <a:gd name="T90" fmla="*/ 12 w 44"/>
                <a:gd name="T91" fmla="*/ 4 h 85"/>
                <a:gd name="T92" fmla="*/ 13 w 44"/>
                <a:gd name="T93" fmla="*/ 3 h 85"/>
                <a:gd name="T94" fmla="*/ 7 w 44"/>
                <a:gd name="T9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85">
                  <a:moveTo>
                    <a:pt x="7" y="0"/>
                  </a:moveTo>
                  <a:lnTo>
                    <a:pt x="7" y="1"/>
                  </a:lnTo>
                  <a:lnTo>
                    <a:pt x="6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3" y="19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7" y="63"/>
                  </a:lnTo>
                  <a:lnTo>
                    <a:pt x="11" y="68"/>
                  </a:lnTo>
                  <a:lnTo>
                    <a:pt x="15" y="73"/>
                  </a:lnTo>
                  <a:lnTo>
                    <a:pt x="17" y="77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4" y="84"/>
                  </a:lnTo>
                  <a:lnTo>
                    <a:pt x="28" y="84"/>
                  </a:lnTo>
                  <a:lnTo>
                    <a:pt x="32" y="83"/>
                  </a:lnTo>
                  <a:lnTo>
                    <a:pt x="37" y="82"/>
                  </a:lnTo>
                  <a:lnTo>
                    <a:pt x="40" y="80"/>
                  </a:lnTo>
                  <a:lnTo>
                    <a:pt x="42" y="79"/>
                  </a:lnTo>
                  <a:lnTo>
                    <a:pt x="43" y="78"/>
                  </a:lnTo>
                  <a:lnTo>
                    <a:pt x="41" y="78"/>
                  </a:lnTo>
                  <a:lnTo>
                    <a:pt x="39" y="79"/>
                  </a:lnTo>
                  <a:lnTo>
                    <a:pt x="37" y="78"/>
                  </a:lnTo>
                  <a:lnTo>
                    <a:pt x="35" y="78"/>
                  </a:lnTo>
                  <a:lnTo>
                    <a:pt x="32" y="77"/>
                  </a:lnTo>
                  <a:lnTo>
                    <a:pt x="30" y="75"/>
                  </a:lnTo>
                  <a:lnTo>
                    <a:pt x="28" y="73"/>
                  </a:lnTo>
                  <a:lnTo>
                    <a:pt x="27" y="70"/>
                  </a:lnTo>
                  <a:lnTo>
                    <a:pt x="23" y="66"/>
                  </a:lnTo>
                  <a:lnTo>
                    <a:pt x="18" y="61"/>
                  </a:lnTo>
                  <a:lnTo>
                    <a:pt x="14" y="56"/>
                  </a:lnTo>
                  <a:lnTo>
                    <a:pt x="10" y="50"/>
                  </a:lnTo>
                  <a:lnTo>
                    <a:pt x="6" y="43"/>
                  </a:lnTo>
                  <a:lnTo>
                    <a:pt x="5" y="35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8" y="16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7" y="0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16" name="Freeform 28"/>
            <p:cNvSpPr>
              <a:spLocks/>
            </p:cNvSpPr>
            <p:nvPr/>
          </p:nvSpPr>
          <p:spPr bwMode="auto">
            <a:xfrm>
              <a:off x="432" y="1390"/>
              <a:ext cx="99" cy="190"/>
            </a:xfrm>
            <a:custGeom>
              <a:avLst/>
              <a:gdLst>
                <a:gd name="T0" fmla="*/ 41 w 99"/>
                <a:gd name="T1" fmla="*/ 188 h 190"/>
                <a:gd name="T2" fmla="*/ 55 w 99"/>
                <a:gd name="T3" fmla="*/ 185 h 190"/>
                <a:gd name="T4" fmla="*/ 74 w 99"/>
                <a:gd name="T5" fmla="*/ 177 h 190"/>
                <a:gd name="T6" fmla="*/ 91 w 99"/>
                <a:gd name="T7" fmla="*/ 164 h 190"/>
                <a:gd name="T8" fmla="*/ 98 w 99"/>
                <a:gd name="T9" fmla="*/ 146 h 190"/>
                <a:gd name="T10" fmla="*/ 93 w 99"/>
                <a:gd name="T11" fmla="*/ 129 h 190"/>
                <a:gd name="T12" fmla="*/ 81 w 99"/>
                <a:gd name="T13" fmla="*/ 111 h 190"/>
                <a:gd name="T14" fmla="*/ 68 w 99"/>
                <a:gd name="T15" fmla="*/ 91 h 190"/>
                <a:gd name="T16" fmla="*/ 61 w 99"/>
                <a:gd name="T17" fmla="*/ 66 h 190"/>
                <a:gd name="T18" fmla="*/ 68 w 99"/>
                <a:gd name="T19" fmla="*/ 41 h 190"/>
                <a:gd name="T20" fmla="*/ 79 w 99"/>
                <a:gd name="T21" fmla="*/ 19 h 190"/>
                <a:gd name="T22" fmla="*/ 83 w 99"/>
                <a:gd name="T23" fmla="*/ 5 h 190"/>
                <a:gd name="T24" fmla="*/ 75 w 99"/>
                <a:gd name="T25" fmla="*/ 0 h 190"/>
                <a:gd name="T26" fmla="*/ 54 w 99"/>
                <a:gd name="T27" fmla="*/ 1 h 190"/>
                <a:gd name="T28" fmla="*/ 29 w 99"/>
                <a:gd name="T29" fmla="*/ 6 h 190"/>
                <a:gd name="T30" fmla="*/ 11 w 99"/>
                <a:gd name="T31" fmla="*/ 13 h 190"/>
                <a:gd name="T32" fmla="*/ 5 w 99"/>
                <a:gd name="T33" fmla="*/ 21 h 190"/>
                <a:gd name="T34" fmla="*/ 1 w 99"/>
                <a:gd name="T35" fmla="*/ 28 h 190"/>
                <a:gd name="T36" fmla="*/ 0 w 99"/>
                <a:gd name="T37" fmla="*/ 35 h 190"/>
                <a:gd name="T38" fmla="*/ 2 w 99"/>
                <a:gd name="T39" fmla="*/ 47 h 190"/>
                <a:gd name="T40" fmla="*/ 7 w 99"/>
                <a:gd name="T41" fmla="*/ 63 h 190"/>
                <a:gd name="T42" fmla="*/ 12 w 99"/>
                <a:gd name="T43" fmla="*/ 74 h 190"/>
                <a:gd name="T44" fmla="*/ 15 w 99"/>
                <a:gd name="T45" fmla="*/ 82 h 190"/>
                <a:gd name="T46" fmla="*/ 16 w 99"/>
                <a:gd name="T47" fmla="*/ 95 h 190"/>
                <a:gd name="T48" fmla="*/ 17 w 99"/>
                <a:gd name="T49" fmla="*/ 116 h 190"/>
                <a:gd name="T50" fmla="*/ 16 w 99"/>
                <a:gd name="T51" fmla="*/ 131 h 190"/>
                <a:gd name="T52" fmla="*/ 15 w 99"/>
                <a:gd name="T53" fmla="*/ 142 h 190"/>
                <a:gd name="T54" fmla="*/ 14 w 99"/>
                <a:gd name="T55" fmla="*/ 153 h 190"/>
                <a:gd name="T56" fmla="*/ 16 w 99"/>
                <a:gd name="T57" fmla="*/ 167 h 190"/>
                <a:gd name="T58" fmla="*/ 17 w 99"/>
                <a:gd name="T59" fmla="*/ 176 h 190"/>
                <a:gd name="T60" fmla="*/ 20 w 99"/>
                <a:gd name="T61" fmla="*/ 182 h 190"/>
                <a:gd name="T62" fmla="*/ 24 w 99"/>
                <a:gd name="T63" fmla="*/ 185 h 190"/>
                <a:gd name="T64" fmla="*/ 28 w 99"/>
                <a:gd name="T65" fmla="*/ 187 h 190"/>
                <a:gd name="T66" fmla="*/ 32 w 99"/>
                <a:gd name="T67" fmla="*/ 188 h 190"/>
                <a:gd name="T68" fmla="*/ 37 w 99"/>
                <a:gd name="T69" fmla="*/ 189 h 190"/>
                <a:gd name="T70" fmla="*/ 39 w 99"/>
                <a:gd name="T7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90">
                  <a:moveTo>
                    <a:pt x="39" y="189"/>
                  </a:moveTo>
                  <a:lnTo>
                    <a:pt x="41" y="188"/>
                  </a:lnTo>
                  <a:lnTo>
                    <a:pt x="47" y="187"/>
                  </a:lnTo>
                  <a:lnTo>
                    <a:pt x="55" y="185"/>
                  </a:lnTo>
                  <a:lnTo>
                    <a:pt x="64" y="181"/>
                  </a:lnTo>
                  <a:lnTo>
                    <a:pt x="74" y="177"/>
                  </a:lnTo>
                  <a:lnTo>
                    <a:pt x="83" y="171"/>
                  </a:lnTo>
                  <a:lnTo>
                    <a:pt x="91" y="164"/>
                  </a:lnTo>
                  <a:lnTo>
                    <a:pt x="96" y="156"/>
                  </a:lnTo>
                  <a:lnTo>
                    <a:pt x="98" y="146"/>
                  </a:lnTo>
                  <a:lnTo>
                    <a:pt x="97" y="138"/>
                  </a:lnTo>
                  <a:lnTo>
                    <a:pt x="93" y="129"/>
                  </a:lnTo>
                  <a:lnTo>
                    <a:pt x="87" y="120"/>
                  </a:lnTo>
                  <a:lnTo>
                    <a:pt x="81" y="111"/>
                  </a:lnTo>
                  <a:lnTo>
                    <a:pt x="74" y="101"/>
                  </a:lnTo>
                  <a:lnTo>
                    <a:pt x="68" y="91"/>
                  </a:lnTo>
                  <a:lnTo>
                    <a:pt x="63" y="80"/>
                  </a:lnTo>
                  <a:lnTo>
                    <a:pt x="61" y="66"/>
                  </a:lnTo>
                  <a:lnTo>
                    <a:pt x="63" y="53"/>
                  </a:lnTo>
                  <a:lnTo>
                    <a:pt x="68" y="41"/>
                  </a:lnTo>
                  <a:lnTo>
                    <a:pt x="73" y="29"/>
                  </a:lnTo>
                  <a:lnTo>
                    <a:pt x="79" y="19"/>
                  </a:lnTo>
                  <a:lnTo>
                    <a:pt x="82" y="11"/>
                  </a:lnTo>
                  <a:lnTo>
                    <a:pt x="83" y="5"/>
                  </a:lnTo>
                  <a:lnTo>
                    <a:pt x="82" y="2"/>
                  </a:lnTo>
                  <a:lnTo>
                    <a:pt x="75" y="0"/>
                  </a:lnTo>
                  <a:lnTo>
                    <a:pt x="65" y="0"/>
                  </a:lnTo>
                  <a:lnTo>
                    <a:pt x="54" y="1"/>
                  </a:lnTo>
                  <a:lnTo>
                    <a:pt x="41" y="3"/>
                  </a:lnTo>
                  <a:lnTo>
                    <a:pt x="29" y="6"/>
                  </a:lnTo>
                  <a:lnTo>
                    <a:pt x="19" y="9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3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7"/>
                  </a:lnTo>
                  <a:lnTo>
                    <a:pt x="5" y="55"/>
                  </a:lnTo>
                  <a:lnTo>
                    <a:pt x="7" y="63"/>
                  </a:lnTo>
                  <a:lnTo>
                    <a:pt x="10" y="69"/>
                  </a:lnTo>
                  <a:lnTo>
                    <a:pt x="12" y="74"/>
                  </a:lnTo>
                  <a:lnTo>
                    <a:pt x="14" y="78"/>
                  </a:lnTo>
                  <a:lnTo>
                    <a:pt x="15" y="82"/>
                  </a:lnTo>
                  <a:lnTo>
                    <a:pt x="16" y="88"/>
                  </a:lnTo>
                  <a:lnTo>
                    <a:pt x="16" y="95"/>
                  </a:lnTo>
                  <a:lnTo>
                    <a:pt x="16" y="105"/>
                  </a:lnTo>
                  <a:lnTo>
                    <a:pt x="17" y="116"/>
                  </a:lnTo>
                  <a:lnTo>
                    <a:pt x="16" y="124"/>
                  </a:lnTo>
                  <a:lnTo>
                    <a:pt x="16" y="131"/>
                  </a:lnTo>
                  <a:lnTo>
                    <a:pt x="16" y="137"/>
                  </a:lnTo>
                  <a:lnTo>
                    <a:pt x="15" y="142"/>
                  </a:lnTo>
                  <a:lnTo>
                    <a:pt x="14" y="147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7"/>
                  </a:lnTo>
                  <a:lnTo>
                    <a:pt x="16" y="172"/>
                  </a:lnTo>
                  <a:lnTo>
                    <a:pt x="17" y="176"/>
                  </a:lnTo>
                  <a:lnTo>
                    <a:pt x="19" y="179"/>
                  </a:lnTo>
                  <a:lnTo>
                    <a:pt x="20" y="182"/>
                  </a:lnTo>
                  <a:lnTo>
                    <a:pt x="22" y="184"/>
                  </a:lnTo>
                  <a:lnTo>
                    <a:pt x="24" y="185"/>
                  </a:lnTo>
                  <a:lnTo>
                    <a:pt x="26" y="186"/>
                  </a:lnTo>
                  <a:lnTo>
                    <a:pt x="28" y="187"/>
                  </a:lnTo>
                  <a:lnTo>
                    <a:pt x="30" y="188"/>
                  </a:lnTo>
                  <a:lnTo>
                    <a:pt x="32" y="188"/>
                  </a:lnTo>
                  <a:lnTo>
                    <a:pt x="35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9" y="189"/>
                  </a:lnTo>
                </a:path>
              </a:pathLst>
            </a:custGeom>
            <a:solidFill>
              <a:srgbClr val="006A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17" name="Freeform 29"/>
            <p:cNvSpPr>
              <a:spLocks/>
            </p:cNvSpPr>
            <p:nvPr/>
          </p:nvSpPr>
          <p:spPr bwMode="auto">
            <a:xfrm>
              <a:off x="464" y="1594"/>
              <a:ext cx="155" cy="84"/>
            </a:xfrm>
            <a:custGeom>
              <a:avLst/>
              <a:gdLst>
                <a:gd name="T0" fmla="*/ 18 w 155"/>
                <a:gd name="T1" fmla="*/ 83 h 84"/>
                <a:gd name="T2" fmla="*/ 132 w 155"/>
                <a:gd name="T3" fmla="*/ 83 h 84"/>
                <a:gd name="T4" fmla="*/ 133 w 155"/>
                <a:gd name="T5" fmla="*/ 83 h 84"/>
                <a:gd name="T6" fmla="*/ 136 w 155"/>
                <a:gd name="T7" fmla="*/ 80 h 84"/>
                <a:gd name="T8" fmla="*/ 139 w 155"/>
                <a:gd name="T9" fmla="*/ 76 h 84"/>
                <a:gd name="T10" fmla="*/ 144 w 155"/>
                <a:gd name="T11" fmla="*/ 71 h 84"/>
                <a:gd name="T12" fmla="*/ 149 w 155"/>
                <a:gd name="T13" fmla="*/ 66 h 84"/>
                <a:gd name="T14" fmla="*/ 152 w 155"/>
                <a:gd name="T15" fmla="*/ 60 h 84"/>
                <a:gd name="T16" fmla="*/ 154 w 155"/>
                <a:gd name="T17" fmla="*/ 55 h 84"/>
                <a:gd name="T18" fmla="*/ 154 w 155"/>
                <a:gd name="T19" fmla="*/ 51 h 84"/>
                <a:gd name="T20" fmla="*/ 153 w 155"/>
                <a:gd name="T21" fmla="*/ 46 h 84"/>
                <a:gd name="T22" fmla="*/ 153 w 155"/>
                <a:gd name="T23" fmla="*/ 42 h 84"/>
                <a:gd name="T24" fmla="*/ 152 w 155"/>
                <a:gd name="T25" fmla="*/ 38 h 84"/>
                <a:gd name="T26" fmla="*/ 151 w 155"/>
                <a:gd name="T27" fmla="*/ 35 h 84"/>
                <a:gd name="T28" fmla="*/ 149 w 155"/>
                <a:gd name="T29" fmla="*/ 33 h 84"/>
                <a:gd name="T30" fmla="*/ 147 w 155"/>
                <a:gd name="T31" fmla="*/ 31 h 84"/>
                <a:gd name="T32" fmla="*/ 142 w 155"/>
                <a:gd name="T33" fmla="*/ 30 h 84"/>
                <a:gd name="T34" fmla="*/ 136 w 155"/>
                <a:gd name="T35" fmla="*/ 30 h 84"/>
                <a:gd name="T36" fmla="*/ 128 w 155"/>
                <a:gd name="T37" fmla="*/ 28 h 84"/>
                <a:gd name="T38" fmla="*/ 121 w 155"/>
                <a:gd name="T39" fmla="*/ 24 h 84"/>
                <a:gd name="T40" fmla="*/ 115 w 155"/>
                <a:gd name="T41" fmla="*/ 19 h 84"/>
                <a:gd name="T42" fmla="*/ 107 w 155"/>
                <a:gd name="T43" fmla="*/ 13 h 84"/>
                <a:gd name="T44" fmla="*/ 101 w 155"/>
                <a:gd name="T45" fmla="*/ 7 h 84"/>
                <a:gd name="T46" fmla="*/ 93 w 155"/>
                <a:gd name="T47" fmla="*/ 2 h 84"/>
                <a:gd name="T48" fmla="*/ 84 w 155"/>
                <a:gd name="T49" fmla="*/ 0 h 84"/>
                <a:gd name="T50" fmla="*/ 75 w 155"/>
                <a:gd name="T51" fmla="*/ 0 h 84"/>
                <a:gd name="T52" fmla="*/ 65 w 155"/>
                <a:gd name="T53" fmla="*/ 3 h 84"/>
                <a:gd name="T54" fmla="*/ 54 w 155"/>
                <a:gd name="T55" fmla="*/ 8 h 84"/>
                <a:gd name="T56" fmla="*/ 42 w 155"/>
                <a:gd name="T57" fmla="*/ 14 h 84"/>
                <a:gd name="T58" fmla="*/ 31 w 155"/>
                <a:gd name="T59" fmla="*/ 21 h 84"/>
                <a:gd name="T60" fmla="*/ 21 w 155"/>
                <a:gd name="T61" fmla="*/ 29 h 84"/>
                <a:gd name="T62" fmla="*/ 13 w 155"/>
                <a:gd name="T63" fmla="*/ 36 h 84"/>
                <a:gd name="T64" fmla="*/ 7 w 155"/>
                <a:gd name="T65" fmla="*/ 42 h 84"/>
                <a:gd name="T66" fmla="*/ 5 w 155"/>
                <a:gd name="T67" fmla="*/ 47 h 84"/>
                <a:gd name="T68" fmla="*/ 3 w 155"/>
                <a:gd name="T69" fmla="*/ 51 h 84"/>
                <a:gd name="T70" fmla="*/ 2 w 155"/>
                <a:gd name="T71" fmla="*/ 54 h 84"/>
                <a:gd name="T72" fmla="*/ 1 w 155"/>
                <a:gd name="T73" fmla="*/ 57 h 84"/>
                <a:gd name="T74" fmla="*/ 0 w 155"/>
                <a:gd name="T75" fmla="*/ 60 h 84"/>
                <a:gd name="T76" fmla="*/ 0 w 155"/>
                <a:gd name="T77" fmla="*/ 63 h 84"/>
                <a:gd name="T78" fmla="*/ 0 w 155"/>
                <a:gd name="T79" fmla="*/ 65 h 84"/>
                <a:gd name="T80" fmla="*/ 1 w 155"/>
                <a:gd name="T81" fmla="*/ 68 h 84"/>
                <a:gd name="T82" fmla="*/ 3 w 155"/>
                <a:gd name="T83" fmla="*/ 70 h 84"/>
                <a:gd name="T84" fmla="*/ 5 w 155"/>
                <a:gd name="T85" fmla="*/ 72 h 84"/>
                <a:gd name="T86" fmla="*/ 7 w 155"/>
                <a:gd name="T87" fmla="*/ 74 h 84"/>
                <a:gd name="T88" fmla="*/ 10 w 155"/>
                <a:gd name="T89" fmla="*/ 77 h 84"/>
                <a:gd name="T90" fmla="*/ 13 w 155"/>
                <a:gd name="T91" fmla="*/ 79 h 84"/>
                <a:gd name="T92" fmla="*/ 15 w 155"/>
                <a:gd name="T93" fmla="*/ 81 h 84"/>
                <a:gd name="T94" fmla="*/ 17 w 155"/>
                <a:gd name="T95" fmla="*/ 82 h 84"/>
                <a:gd name="T96" fmla="*/ 18 w 155"/>
                <a:gd name="T97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84">
                  <a:moveTo>
                    <a:pt x="18" y="83"/>
                  </a:moveTo>
                  <a:lnTo>
                    <a:pt x="132" y="83"/>
                  </a:lnTo>
                  <a:lnTo>
                    <a:pt x="133" y="83"/>
                  </a:lnTo>
                  <a:lnTo>
                    <a:pt x="136" y="80"/>
                  </a:lnTo>
                  <a:lnTo>
                    <a:pt x="139" y="76"/>
                  </a:lnTo>
                  <a:lnTo>
                    <a:pt x="144" y="71"/>
                  </a:lnTo>
                  <a:lnTo>
                    <a:pt x="149" y="66"/>
                  </a:lnTo>
                  <a:lnTo>
                    <a:pt x="152" y="60"/>
                  </a:lnTo>
                  <a:lnTo>
                    <a:pt x="154" y="55"/>
                  </a:lnTo>
                  <a:lnTo>
                    <a:pt x="154" y="51"/>
                  </a:lnTo>
                  <a:lnTo>
                    <a:pt x="153" y="46"/>
                  </a:lnTo>
                  <a:lnTo>
                    <a:pt x="153" y="42"/>
                  </a:lnTo>
                  <a:lnTo>
                    <a:pt x="152" y="38"/>
                  </a:lnTo>
                  <a:lnTo>
                    <a:pt x="151" y="35"/>
                  </a:lnTo>
                  <a:lnTo>
                    <a:pt x="149" y="33"/>
                  </a:lnTo>
                  <a:lnTo>
                    <a:pt x="147" y="31"/>
                  </a:lnTo>
                  <a:lnTo>
                    <a:pt x="142" y="30"/>
                  </a:lnTo>
                  <a:lnTo>
                    <a:pt x="136" y="30"/>
                  </a:lnTo>
                  <a:lnTo>
                    <a:pt x="128" y="28"/>
                  </a:lnTo>
                  <a:lnTo>
                    <a:pt x="121" y="24"/>
                  </a:lnTo>
                  <a:lnTo>
                    <a:pt x="115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3" y="2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5" y="3"/>
                  </a:lnTo>
                  <a:lnTo>
                    <a:pt x="54" y="8"/>
                  </a:lnTo>
                  <a:lnTo>
                    <a:pt x="42" y="14"/>
                  </a:lnTo>
                  <a:lnTo>
                    <a:pt x="31" y="21"/>
                  </a:lnTo>
                  <a:lnTo>
                    <a:pt x="21" y="29"/>
                  </a:lnTo>
                  <a:lnTo>
                    <a:pt x="13" y="36"/>
                  </a:lnTo>
                  <a:lnTo>
                    <a:pt x="7" y="42"/>
                  </a:lnTo>
                  <a:lnTo>
                    <a:pt x="5" y="47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3" y="70"/>
                  </a:lnTo>
                  <a:lnTo>
                    <a:pt x="5" y="72"/>
                  </a:lnTo>
                  <a:lnTo>
                    <a:pt x="7" y="74"/>
                  </a:lnTo>
                  <a:lnTo>
                    <a:pt x="10" y="77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7" y="82"/>
                  </a:lnTo>
                  <a:lnTo>
                    <a:pt x="18" y="83"/>
                  </a:lnTo>
                </a:path>
              </a:pathLst>
            </a:custGeom>
            <a:solidFill>
              <a:srgbClr val="006A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18" name="Freeform 30"/>
            <p:cNvSpPr>
              <a:spLocks/>
            </p:cNvSpPr>
            <p:nvPr/>
          </p:nvSpPr>
          <p:spPr bwMode="auto">
            <a:xfrm>
              <a:off x="470" y="1250"/>
              <a:ext cx="282" cy="541"/>
            </a:xfrm>
            <a:custGeom>
              <a:avLst/>
              <a:gdLst>
                <a:gd name="T0" fmla="*/ 124 w 282"/>
                <a:gd name="T1" fmla="*/ 186 h 541"/>
                <a:gd name="T2" fmla="*/ 125 w 282"/>
                <a:gd name="T3" fmla="*/ 132 h 541"/>
                <a:gd name="T4" fmla="*/ 108 w 282"/>
                <a:gd name="T5" fmla="*/ 117 h 541"/>
                <a:gd name="T6" fmla="*/ 91 w 282"/>
                <a:gd name="T7" fmla="*/ 110 h 541"/>
                <a:gd name="T8" fmla="*/ 92 w 282"/>
                <a:gd name="T9" fmla="*/ 105 h 541"/>
                <a:gd name="T10" fmla="*/ 95 w 282"/>
                <a:gd name="T11" fmla="*/ 102 h 541"/>
                <a:gd name="T12" fmla="*/ 103 w 282"/>
                <a:gd name="T13" fmla="*/ 100 h 541"/>
                <a:gd name="T14" fmla="*/ 109 w 282"/>
                <a:gd name="T15" fmla="*/ 89 h 541"/>
                <a:gd name="T16" fmla="*/ 111 w 282"/>
                <a:gd name="T17" fmla="*/ 74 h 541"/>
                <a:gd name="T18" fmla="*/ 113 w 282"/>
                <a:gd name="T19" fmla="*/ 72 h 541"/>
                <a:gd name="T20" fmla="*/ 116 w 282"/>
                <a:gd name="T21" fmla="*/ 70 h 541"/>
                <a:gd name="T22" fmla="*/ 116 w 282"/>
                <a:gd name="T23" fmla="*/ 63 h 541"/>
                <a:gd name="T24" fmla="*/ 112 w 282"/>
                <a:gd name="T25" fmla="*/ 49 h 541"/>
                <a:gd name="T26" fmla="*/ 109 w 282"/>
                <a:gd name="T27" fmla="*/ 37 h 541"/>
                <a:gd name="T28" fmla="*/ 102 w 282"/>
                <a:gd name="T29" fmla="*/ 16 h 541"/>
                <a:gd name="T30" fmla="*/ 87 w 282"/>
                <a:gd name="T31" fmla="*/ 5 h 541"/>
                <a:gd name="T32" fmla="*/ 70 w 282"/>
                <a:gd name="T33" fmla="*/ 0 h 541"/>
                <a:gd name="T34" fmla="*/ 49 w 282"/>
                <a:gd name="T35" fmla="*/ 9 h 541"/>
                <a:gd name="T36" fmla="*/ 37 w 282"/>
                <a:gd name="T37" fmla="*/ 21 h 541"/>
                <a:gd name="T38" fmla="*/ 34 w 282"/>
                <a:gd name="T39" fmla="*/ 42 h 541"/>
                <a:gd name="T40" fmla="*/ 35 w 282"/>
                <a:gd name="T41" fmla="*/ 62 h 541"/>
                <a:gd name="T42" fmla="*/ 41 w 282"/>
                <a:gd name="T43" fmla="*/ 76 h 541"/>
                <a:gd name="T44" fmla="*/ 45 w 282"/>
                <a:gd name="T45" fmla="*/ 97 h 541"/>
                <a:gd name="T46" fmla="*/ 40 w 282"/>
                <a:gd name="T47" fmla="*/ 113 h 541"/>
                <a:gd name="T48" fmla="*/ 13 w 282"/>
                <a:gd name="T49" fmla="*/ 135 h 541"/>
                <a:gd name="T50" fmla="*/ 4 w 282"/>
                <a:gd name="T51" fmla="*/ 151 h 541"/>
                <a:gd name="T52" fmla="*/ 0 w 282"/>
                <a:gd name="T53" fmla="*/ 172 h 541"/>
                <a:gd name="T54" fmla="*/ 11 w 282"/>
                <a:gd name="T55" fmla="*/ 217 h 541"/>
                <a:gd name="T56" fmla="*/ 16 w 282"/>
                <a:gd name="T57" fmla="*/ 270 h 541"/>
                <a:gd name="T58" fmla="*/ 15 w 282"/>
                <a:gd name="T59" fmla="*/ 299 h 541"/>
                <a:gd name="T60" fmla="*/ 19 w 282"/>
                <a:gd name="T61" fmla="*/ 337 h 541"/>
                <a:gd name="T62" fmla="*/ 38 w 282"/>
                <a:gd name="T63" fmla="*/ 371 h 541"/>
                <a:gd name="T64" fmla="*/ 68 w 282"/>
                <a:gd name="T65" fmla="*/ 383 h 541"/>
                <a:gd name="T66" fmla="*/ 92 w 282"/>
                <a:gd name="T67" fmla="*/ 381 h 541"/>
                <a:gd name="T68" fmla="*/ 130 w 282"/>
                <a:gd name="T69" fmla="*/ 368 h 541"/>
                <a:gd name="T70" fmla="*/ 159 w 282"/>
                <a:gd name="T71" fmla="*/ 367 h 541"/>
                <a:gd name="T72" fmla="*/ 191 w 282"/>
                <a:gd name="T73" fmla="*/ 374 h 541"/>
                <a:gd name="T74" fmla="*/ 198 w 282"/>
                <a:gd name="T75" fmla="*/ 382 h 541"/>
                <a:gd name="T76" fmla="*/ 195 w 282"/>
                <a:gd name="T77" fmla="*/ 414 h 541"/>
                <a:gd name="T78" fmla="*/ 196 w 282"/>
                <a:gd name="T79" fmla="*/ 447 h 541"/>
                <a:gd name="T80" fmla="*/ 201 w 282"/>
                <a:gd name="T81" fmla="*/ 488 h 541"/>
                <a:gd name="T82" fmla="*/ 198 w 282"/>
                <a:gd name="T83" fmla="*/ 511 h 541"/>
                <a:gd name="T84" fmla="*/ 197 w 282"/>
                <a:gd name="T85" fmla="*/ 523 h 541"/>
                <a:gd name="T86" fmla="*/ 206 w 282"/>
                <a:gd name="T87" fmla="*/ 539 h 541"/>
                <a:gd name="T88" fmla="*/ 228 w 282"/>
                <a:gd name="T89" fmla="*/ 536 h 541"/>
                <a:gd name="T90" fmla="*/ 244 w 282"/>
                <a:gd name="T91" fmla="*/ 537 h 541"/>
                <a:gd name="T92" fmla="*/ 265 w 282"/>
                <a:gd name="T93" fmla="*/ 538 h 541"/>
                <a:gd name="T94" fmla="*/ 276 w 282"/>
                <a:gd name="T95" fmla="*/ 534 h 541"/>
                <a:gd name="T96" fmla="*/ 280 w 282"/>
                <a:gd name="T97" fmla="*/ 525 h 541"/>
                <a:gd name="T98" fmla="*/ 263 w 282"/>
                <a:gd name="T99" fmla="*/ 518 h 541"/>
                <a:gd name="T100" fmla="*/ 236 w 282"/>
                <a:gd name="T101" fmla="*/ 508 h 541"/>
                <a:gd name="T102" fmla="*/ 232 w 282"/>
                <a:gd name="T103" fmla="*/ 491 h 541"/>
                <a:gd name="T104" fmla="*/ 233 w 282"/>
                <a:gd name="T105" fmla="*/ 466 h 541"/>
                <a:gd name="T106" fmla="*/ 239 w 282"/>
                <a:gd name="T107" fmla="*/ 433 h 541"/>
                <a:gd name="T108" fmla="*/ 244 w 282"/>
                <a:gd name="T109" fmla="*/ 397 h 541"/>
                <a:gd name="T110" fmla="*/ 244 w 282"/>
                <a:gd name="T111" fmla="*/ 385 h 541"/>
                <a:gd name="T112" fmla="*/ 251 w 282"/>
                <a:gd name="T113" fmla="*/ 371 h 541"/>
                <a:gd name="T114" fmla="*/ 249 w 282"/>
                <a:gd name="T115" fmla="*/ 355 h 541"/>
                <a:gd name="T116" fmla="*/ 237 w 282"/>
                <a:gd name="T117" fmla="*/ 337 h 541"/>
                <a:gd name="T118" fmla="*/ 204 w 282"/>
                <a:gd name="T119" fmla="*/ 323 h 541"/>
                <a:gd name="T120" fmla="*/ 183 w 282"/>
                <a:gd name="T121" fmla="*/ 311 h 541"/>
                <a:gd name="T122" fmla="*/ 161 w 282"/>
                <a:gd name="T123" fmla="*/ 306 h 541"/>
                <a:gd name="T124" fmla="*/ 142 w 282"/>
                <a:gd name="T125" fmla="*/ 29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2" h="541">
                  <a:moveTo>
                    <a:pt x="121" y="210"/>
                  </a:moveTo>
                  <a:lnTo>
                    <a:pt x="122" y="207"/>
                  </a:lnTo>
                  <a:lnTo>
                    <a:pt x="123" y="198"/>
                  </a:lnTo>
                  <a:lnTo>
                    <a:pt x="124" y="186"/>
                  </a:lnTo>
                  <a:lnTo>
                    <a:pt x="125" y="171"/>
                  </a:lnTo>
                  <a:lnTo>
                    <a:pt x="125" y="157"/>
                  </a:lnTo>
                  <a:lnTo>
                    <a:pt x="126" y="143"/>
                  </a:lnTo>
                  <a:lnTo>
                    <a:pt x="125" y="132"/>
                  </a:lnTo>
                  <a:lnTo>
                    <a:pt x="123" y="125"/>
                  </a:lnTo>
                  <a:lnTo>
                    <a:pt x="119" y="122"/>
                  </a:lnTo>
                  <a:lnTo>
                    <a:pt x="114" y="119"/>
                  </a:lnTo>
                  <a:lnTo>
                    <a:pt x="108" y="117"/>
                  </a:lnTo>
                  <a:lnTo>
                    <a:pt x="103" y="115"/>
                  </a:lnTo>
                  <a:lnTo>
                    <a:pt x="98" y="113"/>
                  </a:lnTo>
                  <a:lnTo>
                    <a:pt x="93" y="112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5"/>
                  </a:lnTo>
                  <a:lnTo>
                    <a:pt x="93" y="103"/>
                  </a:lnTo>
                  <a:lnTo>
                    <a:pt x="93" y="102"/>
                  </a:lnTo>
                  <a:lnTo>
                    <a:pt x="94" y="102"/>
                  </a:lnTo>
                  <a:lnTo>
                    <a:pt x="95" y="102"/>
                  </a:lnTo>
                  <a:lnTo>
                    <a:pt x="97" y="101"/>
                  </a:lnTo>
                  <a:lnTo>
                    <a:pt x="99" y="101"/>
                  </a:lnTo>
                  <a:lnTo>
                    <a:pt x="101" y="101"/>
                  </a:lnTo>
                  <a:lnTo>
                    <a:pt x="103" y="100"/>
                  </a:lnTo>
                  <a:lnTo>
                    <a:pt x="104" y="99"/>
                  </a:lnTo>
                  <a:lnTo>
                    <a:pt x="105" y="97"/>
                  </a:lnTo>
                  <a:lnTo>
                    <a:pt x="107" y="93"/>
                  </a:lnTo>
                  <a:lnTo>
                    <a:pt x="109" y="89"/>
                  </a:lnTo>
                  <a:lnTo>
                    <a:pt x="110" y="85"/>
                  </a:lnTo>
                  <a:lnTo>
                    <a:pt x="110" y="81"/>
                  </a:lnTo>
                  <a:lnTo>
                    <a:pt x="111" y="77"/>
                  </a:lnTo>
                  <a:lnTo>
                    <a:pt x="111" y="74"/>
                  </a:lnTo>
                  <a:lnTo>
                    <a:pt x="112" y="72"/>
                  </a:lnTo>
                  <a:lnTo>
                    <a:pt x="112" y="71"/>
                  </a:lnTo>
                  <a:lnTo>
                    <a:pt x="112" y="72"/>
                  </a:lnTo>
                  <a:lnTo>
                    <a:pt x="113" y="72"/>
                  </a:lnTo>
                  <a:lnTo>
                    <a:pt x="114" y="72"/>
                  </a:lnTo>
                  <a:lnTo>
                    <a:pt x="114" y="71"/>
                  </a:lnTo>
                  <a:lnTo>
                    <a:pt x="115" y="71"/>
                  </a:lnTo>
                  <a:lnTo>
                    <a:pt x="116" y="70"/>
                  </a:lnTo>
                  <a:lnTo>
                    <a:pt x="117" y="69"/>
                  </a:lnTo>
                  <a:lnTo>
                    <a:pt x="117" y="68"/>
                  </a:lnTo>
                  <a:lnTo>
                    <a:pt x="117" y="66"/>
                  </a:lnTo>
                  <a:lnTo>
                    <a:pt x="116" y="63"/>
                  </a:lnTo>
                  <a:lnTo>
                    <a:pt x="115" y="60"/>
                  </a:lnTo>
                  <a:lnTo>
                    <a:pt x="114" y="56"/>
                  </a:lnTo>
                  <a:lnTo>
                    <a:pt x="113" y="52"/>
                  </a:lnTo>
                  <a:lnTo>
                    <a:pt x="112" y="49"/>
                  </a:lnTo>
                  <a:lnTo>
                    <a:pt x="111" y="46"/>
                  </a:lnTo>
                  <a:lnTo>
                    <a:pt x="110" y="43"/>
                  </a:lnTo>
                  <a:lnTo>
                    <a:pt x="109" y="41"/>
                  </a:lnTo>
                  <a:lnTo>
                    <a:pt x="109" y="37"/>
                  </a:lnTo>
                  <a:lnTo>
                    <a:pt x="107" y="32"/>
                  </a:lnTo>
                  <a:lnTo>
                    <a:pt x="105" y="26"/>
                  </a:lnTo>
                  <a:lnTo>
                    <a:pt x="103" y="21"/>
                  </a:lnTo>
                  <a:lnTo>
                    <a:pt x="102" y="16"/>
                  </a:lnTo>
                  <a:lnTo>
                    <a:pt x="98" y="12"/>
                  </a:lnTo>
                  <a:lnTo>
                    <a:pt x="95" y="10"/>
                  </a:lnTo>
                  <a:lnTo>
                    <a:pt x="91" y="7"/>
                  </a:lnTo>
                  <a:lnTo>
                    <a:pt x="87" y="5"/>
                  </a:lnTo>
                  <a:lnTo>
                    <a:pt x="83" y="3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3"/>
                  </a:lnTo>
                  <a:lnTo>
                    <a:pt x="54" y="6"/>
                  </a:lnTo>
                  <a:lnTo>
                    <a:pt x="49" y="9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39" y="18"/>
                  </a:lnTo>
                  <a:lnTo>
                    <a:pt x="37" y="21"/>
                  </a:lnTo>
                  <a:lnTo>
                    <a:pt x="36" y="25"/>
                  </a:lnTo>
                  <a:lnTo>
                    <a:pt x="35" y="31"/>
                  </a:lnTo>
                  <a:lnTo>
                    <a:pt x="35" y="36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34" y="53"/>
                  </a:lnTo>
                  <a:lnTo>
                    <a:pt x="34" y="58"/>
                  </a:lnTo>
                  <a:lnTo>
                    <a:pt x="35" y="62"/>
                  </a:lnTo>
                  <a:lnTo>
                    <a:pt x="36" y="66"/>
                  </a:lnTo>
                  <a:lnTo>
                    <a:pt x="38" y="69"/>
                  </a:lnTo>
                  <a:lnTo>
                    <a:pt x="39" y="72"/>
                  </a:lnTo>
                  <a:lnTo>
                    <a:pt x="41" y="76"/>
                  </a:lnTo>
                  <a:lnTo>
                    <a:pt x="42" y="81"/>
                  </a:lnTo>
                  <a:lnTo>
                    <a:pt x="43" y="87"/>
                  </a:lnTo>
                  <a:lnTo>
                    <a:pt x="44" y="92"/>
                  </a:lnTo>
                  <a:lnTo>
                    <a:pt x="45" y="97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5" y="108"/>
                  </a:lnTo>
                  <a:lnTo>
                    <a:pt x="40" y="113"/>
                  </a:lnTo>
                  <a:lnTo>
                    <a:pt x="34" y="118"/>
                  </a:lnTo>
                  <a:lnTo>
                    <a:pt x="27" y="124"/>
                  </a:lnTo>
                  <a:lnTo>
                    <a:pt x="19" y="129"/>
                  </a:lnTo>
                  <a:lnTo>
                    <a:pt x="13" y="135"/>
                  </a:lnTo>
                  <a:lnTo>
                    <a:pt x="8" y="140"/>
                  </a:lnTo>
                  <a:lnTo>
                    <a:pt x="6" y="144"/>
                  </a:lnTo>
                  <a:lnTo>
                    <a:pt x="5" y="147"/>
                  </a:lnTo>
                  <a:lnTo>
                    <a:pt x="4" y="151"/>
                  </a:lnTo>
                  <a:lnTo>
                    <a:pt x="2" y="155"/>
                  </a:lnTo>
                  <a:lnTo>
                    <a:pt x="1" y="159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1" y="181"/>
                  </a:lnTo>
                  <a:lnTo>
                    <a:pt x="5" y="191"/>
                  </a:lnTo>
                  <a:lnTo>
                    <a:pt x="8" y="203"/>
                  </a:lnTo>
                  <a:lnTo>
                    <a:pt x="11" y="217"/>
                  </a:lnTo>
                  <a:lnTo>
                    <a:pt x="14" y="231"/>
                  </a:lnTo>
                  <a:lnTo>
                    <a:pt x="15" y="245"/>
                  </a:lnTo>
                  <a:lnTo>
                    <a:pt x="16" y="258"/>
                  </a:lnTo>
                  <a:lnTo>
                    <a:pt x="16" y="270"/>
                  </a:lnTo>
                  <a:lnTo>
                    <a:pt x="16" y="280"/>
                  </a:lnTo>
                  <a:lnTo>
                    <a:pt x="16" y="286"/>
                  </a:lnTo>
                  <a:lnTo>
                    <a:pt x="15" y="292"/>
                  </a:lnTo>
                  <a:lnTo>
                    <a:pt x="15" y="299"/>
                  </a:lnTo>
                  <a:lnTo>
                    <a:pt x="15" y="308"/>
                  </a:lnTo>
                  <a:lnTo>
                    <a:pt x="16" y="317"/>
                  </a:lnTo>
                  <a:lnTo>
                    <a:pt x="17" y="326"/>
                  </a:lnTo>
                  <a:lnTo>
                    <a:pt x="19" y="337"/>
                  </a:lnTo>
                  <a:lnTo>
                    <a:pt x="23" y="347"/>
                  </a:lnTo>
                  <a:lnTo>
                    <a:pt x="27" y="357"/>
                  </a:lnTo>
                  <a:lnTo>
                    <a:pt x="32" y="365"/>
                  </a:lnTo>
                  <a:lnTo>
                    <a:pt x="38" y="371"/>
                  </a:lnTo>
                  <a:lnTo>
                    <a:pt x="46" y="376"/>
                  </a:lnTo>
                  <a:lnTo>
                    <a:pt x="53" y="379"/>
                  </a:lnTo>
                  <a:lnTo>
                    <a:pt x="60" y="382"/>
                  </a:lnTo>
                  <a:lnTo>
                    <a:pt x="68" y="383"/>
                  </a:lnTo>
                  <a:lnTo>
                    <a:pt x="72" y="384"/>
                  </a:lnTo>
                  <a:lnTo>
                    <a:pt x="76" y="385"/>
                  </a:lnTo>
                  <a:lnTo>
                    <a:pt x="83" y="384"/>
                  </a:lnTo>
                  <a:lnTo>
                    <a:pt x="92" y="381"/>
                  </a:lnTo>
                  <a:lnTo>
                    <a:pt x="101" y="378"/>
                  </a:lnTo>
                  <a:lnTo>
                    <a:pt x="111" y="375"/>
                  </a:lnTo>
                  <a:lnTo>
                    <a:pt x="121" y="371"/>
                  </a:lnTo>
                  <a:lnTo>
                    <a:pt x="130" y="368"/>
                  </a:lnTo>
                  <a:lnTo>
                    <a:pt x="138" y="366"/>
                  </a:lnTo>
                  <a:lnTo>
                    <a:pt x="145" y="365"/>
                  </a:lnTo>
                  <a:lnTo>
                    <a:pt x="151" y="366"/>
                  </a:lnTo>
                  <a:lnTo>
                    <a:pt x="159" y="367"/>
                  </a:lnTo>
                  <a:lnTo>
                    <a:pt x="168" y="369"/>
                  </a:lnTo>
                  <a:lnTo>
                    <a:pt x="177" y="371"/>
                  </a:lnTo>
                  <a:lnTo>
                    <a:pt x="185" y="373"/>
                  </a:lnTo>
                  <a:lnTo>
                    <a:pt x="191" y="374"/>
                  </a:lnTo>
                  <a:lnTo>
                    <a:pt x="196" y="376"/>
                  </a:lnTo>
                  <a:lnTo>
                    <a:pt x="198" y="376"/>
                  </a:lnTo>
                  <a:lnTo>
                    <a:pt x="198" y="378"/>
                  </a:lnTo>
                  <a:lnTo>
                    <a:pt x="198" y="382"/>
                  </a:lnTo>
                  <a:lnTo>
                    <a:pt x="197" y="389"/>
                  </a:lnTo>
                  <a:lnTo>
                    <a:pt x="196" y="396"/>
                  </a:lnTo>
                  <a:lnTo>
                    <a:pt x="195" y="405"/>
                  </a:lnTo>
                  <a:lnTo>
                    <a:pt x="195" y="414"/>
                  </a:lnTo>
                  <a:lnTo>
                    <a:pt x="194" y="422"/>
                  </a:lnTo>
                  <a:lnTo>
                    <a:pt x="194" y="430"/>
                  </a:lnTo>
                  <a:lnTo>
                    <a:pt x="194" y="437"/>
                  </a:lnTo>
                  <a:lnTo>
                    <a:pt x="196" y="447"/>
                  </a:lnTo>
                  <a:lnTo>
                    <a:pt x="197" y="457"/>
                  </a:lnTo>
                  <a:lnTo>
                    <a:pt x="199" y="468"/>
                  </a:lnTo>
                  <a:lnTo>
                    <a:pt x="201" y="478"/>
                  </a:lnTo>
                  <a:lnTo>
                    <a:pt x="201" y="488"/>
                  </a:lnTo>
                  <a:lnTo>
                    <a:pt x="201" y="496"/>
                  </a:lnTo>
                  <a:lnTo>
                    <a:pt x="201" y="502"/>
                  </a:lnTo>
                  <a:lnTo>
                    <a:pt x="200" y="507"/>
                  </a:lnTo>
                  <a:lnTo>
                    <a:pt x="198" y="511"/>
                  </a:lnTo>
                  <a:lnTo>
                    <a:pt x="198" y="515"/>
                  </a:lnTo>
                  <a:lnTo>
                    <a:pt x="197" y="519"/>
                  </a:lnTo>
                  <a:lnTo>
                    <a:pt x="197" y="521"/>
                  </a:lnTo>
                  <a:lnTo>
                    <a:pt x="197" y="523"/>
                  </a:lnTo>
                  <a:lnTo>
                    <a:pt x="197" y="525"/>
                  </a:lnTo>
                  <a:lnTo>
                    <a:pt x="202" y="540"/>
                  </a:lnTo>
                  <a:lnTo>
                    <a:pt x="203" y="540"/>
                  </a:lnTo>
                  <a:lnTo>
                    <a:pt x="206" y="539"/>
                  </a:lnTo>
                  <a:lnTo>
                    <a:pt x="211" y="538"/>
                  </a:lnTo>
                  <a:lnTo>
                    <a:pt x="216" y="537"/>
                  </a:lnTo>
                  <a:lnTo>
                    <a:pt x="222" y="537"/>
                  </a:lnTo>
                  <a:lnTo>
                    <a:pt x="228" y="536"/>
                  </a:lnTo>
                  <a:lnTo>
                    <a:pt x="233" y="536"/>
                  </a:lnTo>
                  <a:lnTo>
                    <a:pt x="236" y="536"/>
                  </a:lnTo>
                  <a:lnTo>
                    <a:pt x="240" y="537"/>
                  </a:lnTo>
                  <a:lnTo>
                    <a:pt x="244" y="537"/>
                  </a:lnTo>
                  <a:lnTo>
                    <a:pt x="250" y="538"/>
                  </a:lnTo>
                  <a:lnTo>
                    <a:pt x="255" y="538"/>
                  </a:lnTo>
                  <a:lnTo>
                    <a:pt x="260" y="538"/>
                  </a:lnTo>
                  <a:lnTo>
                    <a:pt x="265" y="538"/>
                  </a:lnTo>
                  <a:lnTo>
                    <a:pt x="268" y="538"/>
                  </a:lnTo>
                  <a:lnTo>
                    <a:pt x="271" y="537"/>
                  </a:lnTo>
                  <a:lnTo>
                    <a:pt x="274" y="536"/>
                  </a:lnTo>
                  <a:lnTo>
                    <a:pt x="276" y="534"/>
                  </a:lnTo>
                  <a:lnTo>
                    <a:pt x="278" y="532"/>
                  </a:lnTo>
                  <a:lnTo>
                    <a:pt x="280" y="530"/>
                  </a:lnTo>
                  <a:lnTo>
                    <a:pt x="281" y="527"/>
                  </a:lnTo>
                  <a:lnTo>
                    <a:pt x="280" y="525"/>
                  </a:lnTo>
                  <a:lnTo>
                    <a:pt x="279" y="523"/>
                  </a:lnTo>
                  <a:lnTo>
                    <a:pt x="276" y="522"/>
                  </a:lnTo>
                  <a:lnTo>
                    <a:pt x="270" y="520"/>
                  </a:lnTo>
                  <a:lnTo>
                    <a:pt x="263" y="518"/>
                  </a:lnTo>
                  <a:lnTo>
                    <a:pt x="255" y="516"/>
                  </a:lnTo>
                  <a:lnTo>
                    <a:pt x="249" y="514"/>
                  </a:lnTo>
                  <a:lnTo>
                    <a:pt x="242" y="511"/>
                  </a:lnTo>
                  <a:lnTo>
                    <a:pt x="236" y="508"/>
                  </a:lnTo>
                  <a:lnTo>
                    <a:pt x="233" y="504"/>
                  </a:lnTo>
                  <a:lnTo>
                    <a:pt x="232" y="501"/>
                  </a:lnTo>
                  <a:lnTo>
                    <a:pt x="232" y="496"/>
                  </a:lnTo>
                  <a:lnTo>
                    <a:pt x="232" y="491"/>
                  </a:lnTo>
                  <a:lnTo>
                    <a:pt x="232" y="486"/>
                  </a:lnTo>
                  <a:lnTo>
                    <a:pt x="233" y="479"/>
                  </a:lnTo>
                  <a:lnTo>
                    <a:pt x="233" y="473"/>
                  </a:lnTo>
                  <a:lnTo>
                    <a:pt x="233" y="466"/>
                  </a:lnTo>
                  <a:lnTo>
                    <a:pt x="235" y="458"/>
                  </a:lnTo>
                  <a:lnTo>
                    <a:pt x="236" y="451"/>
                  </a:lnTo>
                  <a:lnTo>
                    <a:pt x="238" y="442"/>
                  </a:lnTo>
                  <a:lnTo>
                    <a:pt x="239" y="433"/>
                  </a:lnTo>
                  <a:lnTo>
                    <a:pt x="241" y="423"/>
                  </a:lnTo>
                  <a:lnTo>
                    <a:pt x="242" y="414"/>
                  </a:lnTo>
                  <a:lnTo>
                    <a:pt x="243" y="405"/>
                  </a:lnTo>
                  <a:lnTo>
                    <a:pt x="244" y="397"/>
                  </a:lnTo>
                  <a:lnTo>
                    <a:pt x="244" y="392"/>
                  </a:lnTo>
                  <a:lnTo>
                    <a:pt x="244" y="389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6" y="382"/>
                  </a:lnTo>
                  <a:lnTo>
                    <a:pt x="248" y="379"/>
                  </a:lnTo>
                  <a:lnTo>
                    <a:pt x="249" y="375"/>
                  </a:lnTo>
                  <a:lnTo>
                    <a:pt x="251" y="371"/>
                  </a:lnTo>
                  <a:lnTo>
                    <a:pt x="251" y="367"/>
                  </a:lnTo>
                  <a:lnTo>
                    <a:pt x="251" y="363"/>
                  </a:lnTo>
                  <a:lnTo>
                    <a:pt x="250" y="359"/>
                  </a:lnTo>
                  <a:lnTo>
                    <a:pt x="249" y="355"/>
                  </a:lnTo>
                  <a:lnTo>
                    <a:pt x="247" y="350"/>
                  </a:lnTo>
                  <a:lnTo>
                    <a:pt x="245" y="346"/>
                  </a:lnTo>
                  <a:lnTo>
                    <a:pt x="243" y="341"/>
                  </a:lnTo>
                  <a:lnTo>
                    <a:pt x="237" y="337"/>
                  </a:lnTo>
                  <a:lnTo>
                    <a:pt x="231" y="333"/>
                  </a:lnTo>
                  <a:lnTo>
                    <a:pt x="222" y="330"/>
                  </a:lnTo>
                  <a:lnTo>
                    <a:pt x="211" y="327"/>
                  </a:lnTo>
                  <a:lnTo>
                    <a:pt x="204" y="323"/>
                  </a:lnTo>
                  <a:lnTo>
                    <a:pt x="198" y="320"/>
                  </a:lnTo>
                  <a:lnTo>
                    <a:pt x="192" y="317"/>
                  </a:lnTo>
                  <a:lnTo>
                    <a:pt x="188" y="314"/>
                  </a:lnTo>
                  <a:lnTo>
                    <a:pt x="183" y="311"/>
                  </a:lnTo>
                  <a:lnTo>
                    <a:pt x="179" y="310"/>
                  </a:lnTo>
                  <a:lnTo>
                    <a:pt x="173" y="309"/>
                  </a:lnTo>
                  <a:lnTo>
                    <a:pt x="167" y="308"/>
                  </a:lnTo>
                  <a:lnTo>
                    <a:pt x="161" y="306"/>
                  </a:lnTo>
                  <a:lnTo>
                    <a:pt x="156" y="304"/>
                  </a:lnTo>
                  <a:lnTo>
                    <a:pt x="150" y="301"/>
                  </a:lnTo>
                  <a:lnTo>
                    <a:pt x="146" y="299"/>
                  </a:lnTo>
                  <a:lnTo>
                    <a:pt x="142" y="297"/>
                  </a:lnTo>
                  <a:lnTo>
                    <a:pt x="139" y="295"/>
                  </a:lnTo>
                  <a:lnTo>
                    <a:pt x="138" y="294"/>
                  </a:lnTo>
                  <a:lnTo>
                    <a:pt x="121" y="210"/>
                  </a:lnTo>
                </a:path>
              </a:pathLst>
            </a:custGeom>
            <a:solidFill>
              <a:srgbClr val="A4E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19" name="Freeform 31"/>
            <p:cNvSpPr>
              <a:spLocks/>
            </p:cNvSpPr>
            <p:nvPr/>
          </p:nvSpPr>
          <p:spPr bwMode="auto">
            <a:xfrm>
              <a:off x="550" y="1448"/>
              <a:ext cx="419" cy="179"/>
            </a:xfrm>
            <a:custGeom>
              <a:avLst/>
              <a:gdLst>
                <a:gd name="T0" fmla="*/ 174 w 419"/>
                <a:gd name="T1" fmla="*/ 0 h 179"/>
                <a:gd name="T2" fmla="*/ 0 w 419"/>
                <a:gd name="T3" fmla="*/ 136 h 179"/>
                <a:gd name="T4" fmla="*/ 285 w 419"/>
                <a:gd name="T5" fmla="*/ 178 h 179"/>
                <a:gd name="T6" fmla="*/ 418 w 419"/>
                <a:gd name="T7" fmla="*/ 35 h 179"/>
                <a:gd name="T8" fmla="*/ 174 w 41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179">
                  <a:moveTo>
                    <a:pt x="174" y="0"/>
                  </a:moveTo>
                  <a:lnTo>
                    <a:pt x="0" y="136"/>
                  </a:lnTo>
                  <a:lnTo>
                    <a:pt x="285" y="178"/>
                  </a:lnTo>
                  <a:lnTo>
                    <a:pt x="418" y="35"/>
                  </a:lnTo>
                  <a:lnTo>
                    <a:pt x="174" y="0"/>
                  </a:lnTo>
                </a:path>
              </a:pathLst>
            </a:custGeom>
            <a:solidFill>
              <a:srgbClr val="F5E1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20" name="Freeform 32"/>
            <p:cNvSpPr>
              <a:spLocks/>
            </p:cNvSpPr>
            <p:nvPr/>
          </p:nvSpPr>
          <p:spPr bwMode="auto">
            <a:xfrm>
              <a:off x="626" y="1478"/>
              <a:ext cx="109" cy="55"/>
            </a:xfrm>
            <a:custGeom>
              <a:avLst/>
              <a:gdLst>
                <a:gd name="T0" fmla="*/ 108 w 109"/>
                <a:gd name="T1" fmla="*/ 0 h 55"/>
                <a:gd name="T2" fmla="*/ 69 w 109"/>
                <a:gd name="T3" fmla="*/ 1 h 55"/>
                <a:gd name="T4" fmla="*/ 0 w 109"/>
                <a:gd name="T5" fmla="*/ 54 h 55"/>
                <a:gd name="T6" fmla="*/ 51 w 109"/>
                <a:gd name="T7" fmla="*/ 52 h 55"/>
                <a:gd name="T8" fmla="*/ 108 w 10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5">
                  <a:moveTo>
                    <a:pt x="108" y="0"/>
                  </a:moveTo>
                  <a:lnTo>
                    <a:pt x="69" y="1"/>
                  </a:lnTo>
                  <a:lnTo>
                    <a:pt x="0" y="54"/>
                  </a:lnTo>
                  <a:lnTo>
                    <a:pt x="51" y="52"/>
                  </a:lnTo>
                  <a:lnTo>
                    <a:pt x="108" y="0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21" name="Freeform 33"/>
            <p:cNvSpPr>
              <a:spLocks/>
            </p:cNvSpPr>
            <p:nvPr/>
          </p:nvSpPr>
          <p:spPr bwMode="auto">
            <a:xfrm>
              <a:off x="626" y="1475"/>
              <a:ext cx="109" cy="54"/>
            </a:xfrm>
            <a:custGeom>
              <a:avLst/>
              <a:gdLst>
                <a:gd name="T0" fmla="*/ 108 w 109"/>
                <a:gd name="T1" fmla="*/ 0 h 54"/>
                <a:gd name="T2" fmla="*/ 69 w 109"/>
                <a:gd name="T3" fmla="*/ 1 h 54"/>
                <a:gd name="T4" fmla="*/ 0 w 109"/>
                <a:gd name="T5" fmla="*/ 53 h 54"/>
                <a:gd name="T6" fmla="*/ 51 w 109"/>
                <a:gd name="T7" fmla="*/ 51 h 54"/>
                <a:gd name="T8" fmla="*/ 108 w 10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4">
                  <a:moveTo>
                    <a:pt x="108" y="0"/>
                  </a:moveTo>
                  <a:lnTo>
                    <a:pt x="69" y="1"/>
                  </a:lnTo>
                  <a:lnTo>
                    <a:pt x="0" y="53"/>
                  </a:lnTo>
                  <a:lnTo>
                    <a:pt x="51" y="51"/>
                  </a:lnTo>
                  <a:lnTo>
                    <a:pt x="108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22" name="Freeform 34"/>
            <p:cNvSpPr>
              <a:spLocks/>
            </p:cNvSpPr>
            <p:nvPr/>
          </p:nvSpPr>
          <p:spPr bwMode="auto">
            <a:xfrm>
              <a:off x="491" y="1379"/>
              <a:ext cx="194" cy="153"/>
            </a:xfrm>
            <a:custGeom>
              <a:avLst/>
              <a:gdLst>
                <a:gd name="T0" fmla="*/ 26 w 194"/>
                <a:gd name="T1" fmla="*/ 14 h 153"/>
                <a:gd name="T2" fmla="*/ 31 w 194"/>
                <a:gd name="T3" fmla="*/ 26 h 153"/>
                <a:gd name="T4" fmla="*/ 39 w 194"/>
                <a:gd name="T5" fmla="*/ 43 h 153"/>
                <a:gd name="T6" fmla="*/ 47 w 194"/>
                <a:gd name="T7" fmla="*/ 60 h 153"/>
                <a:gd name="T8" fmla="*/ 50 w 194"/>
                <a:gd name="T9" fmla="*/ 72 h 153"/>
                <a:gd name="T10" fmla="*/ 55 w 194"/>
                <a:gd name="T11" fmla="*/ 86 h 153"/>
                <a:gd name="T12" fmla="*/ 60 w 194"/>
                <a:gd name="T13" fmla="*/ 98 h 153"/>
                <a:gd name="T14" fmla="*/ 66 w 194"/>
                <a:gd name="T15" fmla="*/ 107 h 153"/>
                <a:gd name="T16" fmla="*/ 74 w 194"/>
                <a:gd name="T17" fmla="*/ 109 h 153"/>
                <a:gd name="T18" fmla="*/ 98 w 194"/>
                <a:gd name="T19" fmla="*/ 112 h 153"/>
                <a:gd name="T20" fmla="*/ 127 w 194"/>
                <a:gd name="T21" fmla="*/ 115 h 153"/>
                <a:gd name="T22" fmla="*/ 149 w 194"/>
                <a:gd name="T23" fmla="*/ 118 h 153"/>
                <a:gd name="T24" fmla="*/ 153 w 194"/>
                <a:gd name="T25" fmla="*/ 118 h 153"/>
                <a:gd name="T26" fmla="*/ 155 w 194"/>
                <a:gd name="T27" fmla="*/ 117 h 153"/>
                <a:gd name="T28" fmla="*/ 159 w 194"/>
                <a:gd name="T29" fmla="*/ 115 h 153"/>
                <a:gd name="T30" fmla="*/ 165 w 194"/>
                <a:gd name="T31" fmla="*/ 115 h 153"/>
                <a:gd name="T32" fmla="*/ 169 w 194"/>
                <a:gd name="T33" fmla="*/ 116 h 153"/>
                <a:gd name="T34" fmla="*/ 177 w 194"/>
                <a:gd name="T35" fmla="*/ 119 h 153"/>
                <a:gd name="T36" fmla="*/ 185 w 194"/>
                <a:gd name="T37" fmla="*/ 123 h 153"/>
                <a:gd name="T38" fmla="*/ 191 w 194"/>
                <a:gd name="T39" fmla="*/ 127 h 153"/>
                <a:gd name="T40" fmla="*/ 193 w 194"/>
                <a:gd name="T41" fmla="*/ 132 h 153"/>
                <a:gd name="T42" fmla="*/ 189 w 194"/>
                <a:gd name="T43" fmla="*/ 136 h 153"/>
                <a:gd name="T44" fmla="*/ 182 w 194"/>
                <a:gd name="T45" fmla="*/ 138 h 153"/>
                <a:gd name="T46" fmla="*/ 172 w 194"/>
                <a:gd name="T47" fmla="*/ 139 h 153"/>
                <a:gd name="T48" fmla="*/ 163 w 194"/>
                <a:gd name="T49" fmla="*/ 138 h 153"/>
                <a:gd name="T50" fmla="*/ 156 w 194"/>
                <a:gd name="T51" fmla="*/ 136 h 153"/>
                <a:gd name="T52" fmla="*/ 151 w 194"/>
                <a:gd name="T53" fmla="*/ 136 h 153"/>
                <a:gd name="T54" fmla="*/ 148 w 194"/>
                <a:gd name="T55" fmla="*/ 136 h 153"/>
                <a:gd name="T56" fmla="*/ 144 w 194"/>
                <a:gd name="T57" fmla="*/ 138 h 153"/>
                <a:gd name="T58" fmla="*/ 124 w 194"/>
                <a:gd name="T59" fmla="*/ 144 h 153"/>
                <a:gd name="T60" fmla="*/ 100 w 194"/>
                <a:gd name="T61" fmla="*/ 150 h 153"/>
                <a:gd name="T62" fmla="*/ 78 w 194"/>
                <a:gd name="T63" fmla="*/ 152 h 153"/>
                <a:gd name="T64" fmla="*/ 66 w 194"/>
                <a:gd name="T65" fmla="*/ 147 h 153"/>
                <a:gd name="T66" fmla="*/ 53 w 194"/>
                <a:gd name="T67" fmla="*/ 137 h 153"/>
                <a:gd name="T68" fmla="*/ 38 w 194"/>
                <a:gd name="T69" fmla="*/ 123 h 153"/>
                <a:gd name="T70" fmla="*/ 26 w 194"/>
                <a:gd name="T71" fmla="*/ 107 h 153"/>
                <a:gd name="T72" fmla="*/ 16 w 194"/>
                <a:gd name="T73" fmla="*/ 89 h 153"/>
                <a:gd name="T74" fmla="*/ 11 w 194"/>
                <a:gd name="T75" fmla="*/ 71 h 153"/>
                <a:gd name="T76" fmla="*/ 8 w 194"/>
                <a:gd name="T77" fmla="*/ 54 h 153"/>
                <a:gd name="T78" fmla="*/ 6 w 194"/>
                <a:gd name="T79" fmla="*/ 40 h 153"/>
                <a:gd name="T80" fmla="*/ 6 w 194"/>
                <a:gd name="T81" fmla="*/ 30 h 153"/>
                <a:gd name="T82" fmla="*/ 5 w 194"/>
                <a:gd name="T83" fmla="*/ 20 h 153"/>
                <a:gd name="T84" fmla="*/ 2 w 194"/>
                <a:gd name="T85" fmla="*/ 10 h 153"/>
                <a:gd name="T86" fmla="*/ 0 w 194"/>
                <a:gd name="T87" fmla="*/ 2 h 153"/>
                <a:gd name="T88" fmla="*/ 25 w 194"/>
                <a:gd name="T89" fmla="*/ 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153">
                  <a:moveTo>
                    <a:pt x="25" y="12"/>
                  </a:moveTo>
                  <a:lnTo>
                    <a:pt x="26" y="14"/>
                  </a:lnTo>
                  <a:lnTo>
                    <a:pt x="27" y="19"/>
                  </a:lnTo>
                  <a:lnTo>
                    <a:pt x="31" y="26"/>
                  </a:lnTo>
                  <a:lnTo>
                    <a:pt x="35" y="34"/>
                  </a:lnTo>
                  <a:lnTo>
                    <a:pt x="39" y="43"/>
                  </a:lnTo>
                  <a:lnTo>
                    <a:pt x="43" y="52"/>
                  </a:lnTo>
                  <a:lnTo>
                    <a:pt x="47" y="60"/>
                  </a:lnTo>
                  <a:lnTo>
                    <a:pt x="48" y="66"/>
                  </a:lnTo>
                  <a:lnTo>
                    <a:pt x="50" y="72"/>
                  </a:lnTo>
                  <a:lnTo>
                    <a:pt x="53" y="79"/>
                  </a:lnTo>
                  <a:lnTo>
                    <a:pt x="55" y="86"/>
                  </a:lnTo>
                  <a:lnTo>
                    <a:pt x="58" y="92"/>
                  </a:lnTo>
                  <a:lnTo>
                    <a:pt x="60" y="98"/>
                  </a:lnTo>
                  <a:lnTo>
                    <a:pt x="63" y="103"/>
                  </a:lnTo>
                  <a:lnTo>
                    <a:pt x="66" y="107"/>
                  </a:lnTo>
                  <a:lnTo>
                    <a:pt x="69" y="108"/>
                  </a:lnTo>
                  <a:lnTo>
                    <a:pt x="74" y="109"/>
                  </a:lnTo>
                  <a:lnTo>
                    <a:pt x="84" y="110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7" y="115"/>
                  </a:lnTo>
                  <a:lnTo>
                    <a:pt x="140" y="117"/>
                  </a:lnTo>
                  <a:lnTo>
                    <a:pt x="149" y="118"/>
                  </a:lnTo>
                  <a:lnTo>
                    <a:pt x="152" y="118"/>
                  </a:lnTo>
                  <a:lnTo>
                    <a:pt x="153" y="118"/>
                  </a:lnTo>
                  <a:lnTo>
                    <a:pt x="154" y="117"/>
                  </a:lnTo>
                  <a:lnTo>
                    <a:pt x="155" y="117"/>
                  </a:lnTo>
                  <a:lnTo>
                    <a:pt x="157" y="116"/>
                  </a:lnTo>
                  <a:lnTo>
                    <a:pt x="159" y="115"/>
                  </a:lnTo>
                  <a:lnTo>
                    <a:pt x="162" y="115"/>
                  </a:lnTo>
                  <a:lnTo>
                    <a:pt x="165" y="115"/>
                  </a:lnTo>
                  <a:lnTo>
                    <a:pt x="167" y="115"/>
                  </a:lnTo>
                  <a:lnTo>
                    <a:pt x="169" y="116"/>
                  </a:lnTo>
                  <a:lnTo>
                    <a:pt x="173" y="117"/>
                  </a:lnTo>
                  <a:lnTo>
                    <a:pt x="177" y="119"/>
                  </a:lnTo>
                  <a:lnTo>
                    <a:pt x="181" y="121"/>
                  </a:lnTo>
                  <a:lnTo>
                    <a:pt x="185" y="123"/>
                  </a:lnTo>
                  <a:lnTo>
                    <a:pt x="189" y="125"/>
                  </a:lnTo>
                  <a:lnTo>
                    <a:pt x="191" y="127"/>
                  </a:lnTo>
                  <a:lnTo>
                    <a:pt x="193" y="130"/>
                  </a:lnTo>
                  <a:lnTo>
                    <a:pt x="193" y="132"/>
                  </a:lnTo>
                  <a:lnTo>
                    <a:pt x="192" y="134"/>
                  </a:lnTo>
                  <a:lnTo>
                    <a:pt x="189" y="136"/>
                  </a:lnTo>
                  <a:lnTo>
                    <a:pt x="186" y="137"/>
                  </a:lnTo>
                  <a:lnTo>
                    <a:pt x="182" y="138"/>
                  </a:lnTo>
                  <a:lnTo>
                    <a:pt x="178" y="139"/>
                  </a:lnTo>
                  <a:lnTo>
                    <a:pt x="172" y="139"/>
                  </a:lnTo>
                  <a:lnTo>
                    <a:pt x="167" y="139"/>
                  </a:lnTo>
                  <a:lnTo>
                    <a:pt x="163" y="138"/>
                  </a:lnTo>
                  <a:lnTo>
                    <a:pt x="158" y="137"/>
                  </a:lnTo>
                  <a:lnTo>
                    <a:pt x="156" y="136"/>
                  </a:lnTo>
                  <a:lnTo>
                    <a:pt x="153" y="136"/>
                  </a:lnTo>
                  <a:lnTo>
                    <a:pt x="151" y="136"/>
                  </a:lnTo>
                  <a:lnTo>
                    <a:pt x="150" y="136"/>
                  </a:lnTo>
                  <a:lnTo>
                    <a:pt x="148" y="136"/>
                  </a:lnTo>
                  <a:lnTo>
                    <a:pt x="147" y="137"/>
                  </a:lnTo>
                  <a:lnTo>
                    <a:pt x="144" y="138"/>
                  </a:lnTo>
                  <a:lnTo>
                    <a:pt x="135" y="141"/>
                  </a:lnTo>
                  <a:lnTo>
                    <a:pt x="124" y="144"/>
                  </a:lnTo>
                  <a:lnTo>
                    <a:pt x="113" y="147"/>
                  </a:lnTo>
                  <a:lnTo>
                    <a:pt x="100" y="150"/>
                  </a:lnTo>
                  <a:lnTo>
                    <a:pt x="88" y="152"/>
                  </a:lnTo>
                  <a:lnTo>
                    <a:pt x="78" y="152"/>
                  </a:lnTo>
                  <a:lnTo>
                    <a:pt x="71" y="151"/>
                  </a:lnTo>
                  <a:lnTo>
                    <a:pt x="66" y="147"/>
                  </a:lnTo>
                  <a:lnTo>
                    <a:pt x="59" y="143"/>
                  </a:lnTo>
                  <a:lnTo>
                    <a:pt x="53" y="137"/>
                  </a:lnTo>
                  <a:lnTo>
                    <a:pt x="46" y="131"/>
                  </a:lnTo>
                  <a:lnTo>
                    <a:pt x="38" y="123"/>
                  </a:lnTo>
                  <a:lnTo>
                    <a:pt x="32" y="115"/>
                  </a:lnTo>
                  <a:lnTo>
                    <a:pt x="26" y="107"/>
                  </a:lnTo>
                  <a:lnTo>
                    <a:pt x="20" y="98"/>
                  </a:lnTo>
                  <a:lnTo>
                    <a:pt x="16" y="89"/>
                  </a:lnTo>
                  <a:lnTo>
                    <a:pt x="14" y="80"/>
                  </a:lnTo>
                  <a:lnTo>
                    <a:pt x="11" y="71"/>
                  </a:lnTo>
                  <a:lnTo>
                    <a:pt x="9" y="62"/>
                  </a:lnTo>
                  <a:lnTo>
                    <a:pt x="8" y="54"/>
                  </a:lnTo>
                  <a:lnTo>
                    <a:pt x="7" y="46"/>
                  </a:lnTo>
                  <a:lnTo>
                    <a:pt x="6" y="40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2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25" y="12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23" name="Freeform 35"/>
            <p:cNvSpPr>
              <a:spLocks/>
            </p:cNvSpPr>
            <p:nvPr/>
          </p:nvSpPr>
          <p:spPr bwMode="auto">
            <a:xfrm>
              <a:off x="483" y="1377"/>
              <a:ext cx="206" cy="150"/>
            </a:xfrm>
            <a:custGeom>
              <a:avLst/>
              <a:gdLst>
                <a:gd name="T0" fmla="*/ 33 w 206"/>
                <a:gd name="T1" fmla="*/ 13 h 150"/>
                <a:gd name="T2" fmla="*/ 37 w 206"/>
                <a:gd name="T3" fmla="*/ 25 h 150"/>
                <a:gd name="T4" fmla="*/ 43 w 206"/>
                <a:gd name="T5" fmla="*/ 42 h 150"/>
                <a:gd name="T6" fmla="*/ 49 w 206"/>
                <a:gd name="T7" fmla="*/ 59 h 150"/>
                <a:gd name="T8" fmla="*/ 53 w 206"/>
                <a:gd name="T9" fmla="*/ 71 h 150"/>
                <a:gd name="T10" fmla="*/ 61 w 206"/>
                <a:gd name="T11" fmla="*/ 84 h 150"/>
                <a:gd name="T12" fmla="*/ 69 w 206"/>
                <a:gd name="T13" fmla="*/ 96 h 150"/>
                <a:gd name="T14" fmla="*/ 77 w 206"/>
                <a:gd name="T15" fmla="*/ 105 h 150"/>
                <a:gd name="T16" fmla="*/ 86 w 206"/>
                <a:gd name="T17" fmla="*/ 107 h 150"/>
                <a:gd name="T18" fmla="*/ 109 w 206"/>
                <a:gd name="T19" fmla="*/ 109 h 150"/>
                <a:gd name="T20" fmla="*/ 140 w 206"/>
                <a:gd name="T21" fmla="*/ 113 h 150"/>
                <a:gd name="T22" fmla="*/ 161 w 206"/>
                <a:gd name="T23" fmla="*/ 115 h 150"/>
                <a:gd name="T24" fmla="*/ 165 w 206"/>
                <a:gd name="T25" fmla="*/ 115 h 150"/>
                <a:gd name="T26" fmla="*/ 167 w 206"/>
                <a:gd name="T27" fmla="*/ 114 h 150"/>
                <a:gd name="T28" fmla="*/ 172 w 206"/>
                <a:gd name="T29" fmla="*/ 113 h 150"/>
                <a:gd name="T30" fmla="*/ 177 w 206"/>
                <a:gd name="T31" fmla="*/ 112 h 150"/>
                <a:gd name="T32" fmla="*/ 182 w 206"/>
                <a:gd name="T33" fmla="*/ 114 h 150"/>
                <a:gd name="T34" fmla="*/ 189 w 206"/>
                <a:gd name="T35" fmla="*/ 116 h 150"/>
                <a:gd name="T36" fmla="*/ 198 w 206"/>
                <a:gd name="T37" fmla="*/ 120 h 150"/>
                <a:gd name="T38" fmla="*/ 203 w 206"/>
                <a:gd name="T39" fmla="*/ 125 h 150"/>
                <a:gd name="T40" fmla="*/ 205 w 206"/>
                <a:gd name="T41" fmla="*/ 130 h 150"/>
                <a:gd name="T42" fmla="*/ 202 w 206"/>
                <a:gd name="T43" fmla="*/ 133 h 150"/>
                <a:gd name="T44" fmla="*/ 195 w 206"/>
                <a:gd name="T45" fmla="*/ 136 h 150"/>
                <a:gd name="T46" fmla="*/ 185 w 206"/>
                <a:gd name="T47" fmla="*/ 137 h 150"/>
                <a:gd name="T48" fmla="*/ 175 w 206"/>
                <a:gd name="T49" fmla="*/ 135 h 150"/>
                <a:gd name="T50" fmla="*/ 168 w 206"/>
                <a:gd name="T51" fmla="*/ 134 h 150"/>
                <a:gd name="T52" fmla="*/ 164 w 206"/>
                <a:gd name="T53" fmla="*/ 133 h 150"/>
                <a:gd name="T54" fmla="*/ 161 w 206"/>
                <a:gd name="T55" fmla="*/ 134 h 150"/>
                <a:gd name="T56" fmla="*/ 155 w 206"/>
                <a:gd name="T57" fmla="*/ 136 h 150"/>
                <a:gd name="T58" fmla="*/ 137 w 206"/>
                <a:gd name="T59" fmla="*/ 141 h 150"/>
                <a:gd name="T60" fmla="*/ 111 w 206"/>
                <a:gd name="T61" fmla="*/ 147 h 150"/>
                <a:gd name="T62" fmla="*/ 89 w 206"/>
                <a:gd name="T63" fmla="*/ 149 h 150"/>
                <a:gd name="T64" fmla="*/ 78 w 206"/>
                <a:gd name="T65" fmla="*/ 145 h 150"/>
                <a:gd name="T66" fmla="*/ 65 w 206"/>
                <a:gd name="T67" fmla="*/ 135 h 150"/>
                <a:gd name="T68" fmla="*/ 51 w 206"/>
                <a:gd name="T69" fmla="*/ 121 h 150"/>
                <a:gd name="T70" fmla="*/ 38 w 206"/>
                <a:gd name="T71" fmla="*/ 104 h 150"/>
                <a:gd name="T72" fmla="*/ 28 w 206"/>
                <a:gd name="T73" fmla="*/ 86 h 150"/>
                <a:gd name="T74" fmla="*/ 17 w 206"/>
                <a:gd name="T75" fmla="*/ 63 h 150"/>
                <a:gd name="T76" fmla="*/ 7 w 206"/>
                <a:gd name="T77" fmla="*/ 39 h 150"/>
                <a:gd name="T78" fmla="*/ 1 w 206"/>
                <a:gd name="T79" fmla="*/ 20 h 150"/>
                <a:gd name="T80" fmla="*/ 0 w 206"/>
                <a:gd name="T81" fmla="*/ 10 h 150"/>
                <a:gd name="T82" fmla="*/ 2 w 206"/>
                <a:gd name="T83" fmla="*/ 6 h 150"/>
                <a:gd name="T84" fmla="*/ 5 w 206"/>
                <a:gd name="T85" fmla="*/ 3 h 150"/>
                <a:gd name="T86" fmla="*/ 9 w 206"/>
                <a:gd name="T87" fmla="*/ 2 h 150"/>
                <a:gd name="T88" fmla="*/ 32 w 206"/>
                <a:gd name="T8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6" h="150">
                  <a:moveTo>
                    <a:pt x="32" y="12"/>
                  </a:moveTo>
                  <a:lnTo>
                    <a:pt x="33" y="13"/>
                  </a:lnTo>
                  <a:lnTo>
                    <a:pt x="35" y="18"/>
                  </a:lnTo>
                  <a:lnTo>
                    <a:pt x="37" y="25"/>
                  </a:lnTo>
                  <a:lnTo>
                    <a:pt x="40" y="33"/>
                  </a:lnTo>
                  <a:lnTo>
                    <a:pt x="43" y="42"/>
                  </a:lnTo>
                  <a:lnTo>
                    <a:pt x="46" y="51"/>
                  </a:lnTo>
                  <a:lnTo>
                    <a:pt x="49" y="59"/>
                  </a:lnTo>
                  <a:lnTo>
                    <a:pt x="51" y="66"/>
                  </a:lnTo>
                  <a:lnTo>
                    <a:pt x="53" y="71"/>
                  </a:lnTo>
                  <a:lnTo>
                    <a:pt x="56" y="78"/>
                  </a:lnTo>
                  <a:lnTo>
                    <a:pt x="61" y="84"/>
                  </a:lnTo>
                  <a:lnTo>
                    <a:pt x="64" y="91"/>
                  </a:lnTo>
                  <a:lnTo>
                    <a:pt x="69" y="96"/>
                  </a:lnTo>
                  <a:lnTo>
                    <a:pt x="74" y="101"/>
                  </a:lnTo>
                  <a:lnTo>
                    <a:pt x="77" y="105"/>
                  </a:lnTo>
                  <a:lnTo>
                    <a:pt x="81" y="106"/>
                  </a:lnTo>
                  <a:lnTo>
                    <a:pt x="86" y="107"/>
                  </a:lnTo>
                  <a:lnTo>
                    <a:pt x="97" y="108"/>
                  </a:lnTo>
                  <a:lnTo>
                    <a:pt x="109" y="109"/>
                  </a:lnTo>
                  <a:lnTo>
                    <a:pt x="125" y="111"/>
                  </a:lnTo>
                  <a:lnTo>
                    <a:pt x="140" y="113"/>
                  </a:lnTo>
                  <a:lnTo>
                    <a:pt x="152" y="114"/>
                  </a:lnTo>
                  <a:lnTo>
                    <a:pt x="161" y="115"/>
                  </a:lnTo>
                  <a:lnTo>
                    <a:pt x="165" y="116"/>
                  </a:lnTo>
                  <a:lnTo>
                    <a:pt x="165" y="115"/>
                  </a:lnTo>
                  <a:lnTo>
                    <a:pt x="166" y="115"/>
                  </a:lnTo>
                  <a:lnTo>
                    <a:pt x="167" y="114"/>
                  </a:lnTo>
                  <a:lnTo>
                    <a:pt x="169" y="113"/>
                  </a:lnTo>
                  <a:lnTo>
                    <a:pt x="172" y="113"/>
                  </a:lnTo>
                  <a:lnTo>
                    <a:pt x="174" y="112"/>
                  </a:lnTo>
                  <a:lnTo>
                    <a:pt x="177" y="112"/>
                  </a:lnTo>
                  <a:lnTo>
                    <a:pt x="179" y="113"/>
                  </a:lnTo>
                  <a:lnTo>
                    <a:pt x="182" y="114"/>
                  </a:lnTo>
                  <a:lnTo>
                    <a:pt x="186" y="115"/>
                  </a:lnTo>
                  <a:lnTo>
                    <a:pt x="189" y="116"/>
                  </a:lnTo>
                  <a:lnTo>
                    <a:pt x="193" y="118"/>
                  </a:lnTo>
                  <a:lnTo>
                    <a:pt x="198" y="120"/>
                  </a:lnTo>
                  <a:lnTo>
                    <a:pt x="201" y="122"/>
                  </a:lnTo>
                  <a:lnTo>
                    <a:pt x="203" y="125"/>
                  </a:lnTo>
                  <a:lnTo>
                    <a:pt x="205" y="127"/>
                  </a:lnTo>
                  <a:lnTo>
                    <a:pt x="205" y="130"/>
                  </a:lnTo>
                  <a:lnTo>
                    <a:pt x="204" y="132"/>
                  </a:lnTo>
                  <a:lnTo>
                    <a:pt x="202" y="133"/>
                  </a:lnTo>
                  <a:lnTo>
                    <a:pt x="199" y="135"/>
                  </a:lnTo>
                  <a:lnTo>
                    <a:pt x="195" y="136"/>
                  </a:lnTo>
                  <a:lnTo>
                    <a:pt x="190" y="137"/>
                  </a:lnTo>
                  <a:lnTo>
                    <a:pt x="185" y="137"/>
                  </a:lnTo>
                  <a:lnTo>
                    <a:pt x="179" y="136"/>
                  </a:lnTo>
                  <a:lnTo>
                    <a:pt x="175" y="135"/>
                  </a:lnTo>
                  <a:lnTo>
                    <a:pt x="171" y="135"/>
                  </a:lnTo>
                  <a:lnTo>
                    <a:pt x="168" y="134"/>
                  </a:lnTo>
                  <a:lnTo>
                    <a:pt x="166" y="134"/>
                  </a:lnTo>
                  <a:lnTo>
                    <a:pt x="164" y="133"/>
                  </a:lnTo>
                  <a:lnTo>
                    <a:pt x="162" y="133"/>
                  </a:lnTo>
                  <a:lnTo>
                    <a:pt x="161" y="134"/>
                  </a:lnTo>
                  <a:lnTo>
                    <a:pt x="159" y="134"/>
                  </a:lnTo>
                  <a:lnTo>
                    <a:pt x="155" y="136"/>
                  </a:lnTo>
                  <a:lnTo>
                    <a:pt x="148" y="138"/>
                  </a:lnTo>
                  <a:lnTo>
                    <a:pt x="137" y="141"/>
                  </a:lnTo>
                  <a:lnTo>
                    <a:pt x="124" y="145"/>
                  </a:lnTo>
                  <a:lnTo>
                    <a:pt x="111" y="147"/>
                  </a:lnTo>
                  <a:lnTo>
                    <a:pt x="99" y="149"/>
                  </a:lnTo>
                  <a:lnTo>
                    <a:pt x="89" y="149"/>
                  </a:lnTo>
                  <a:lnTo>
                    <a:pt x="83" y="148"/>
                  </a:lnTo>
                  <a:lnTo>
                    <a:pt x="78" y="145"/>
                  </a:lnTo>
                  <a:lnTo>
                    <a:pt x="72" y="140"/>
                  </a:lnTo>
                  <a:lnTo>
                    <a:pt x="65" y="135"/>
                  </a:lnTo>
                  <a:lnTo>
                    <a:pt x="58" y="128"/>
                  </a:lnTo>
                  <a:lnTo>
                    <a:pt x="51" y="121"/>
                  </a:lnTo>
                  <a:lnTo>
                    <a:pt x="43" y="113"/>
                  </a:lnTo>
                  <a:lnTo>
                    <a:pt x="38" y="104"/>
                  </a:lnTo>
                  <a:lnTo>
                    <a:pt x="32" y="96"/>
                  </a:lnTo>
                  <a:lnTo>
                    <a:pt x="28" y="86"/>
                  </a:lnTo>
                  <a:lnTo>
                    <a:pt x="22" y="75"/>
                  </a:lnTo>
                  <a:lnTo>
                    <a:pt x="17" y="63"/>
                  </a:lnTo>
                  <a:lnTo>
                    <a:pt x="12" y="51"/>
                  </a:lnTo>
                  <a:lnTo>
                    <a:pt x="7" y="39"/>
                  </a:lnTo>
                  <a:lnTo>
                    <a:pt x="4" y="28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32" y="12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24" name="Freeform 36"/>
            <p:cNvSpPr>
              <a:spLocks/>
            </p:cNvSpPr>
            <p:nvPr/>
          </p:nvSpPr>
          <p:spPr bwMode="auto">
            <a:xfrm>
              <a:off x="568" y="1599"/>
              <a:ext cx="267" cy="313"/>
            </a:xfrm>
            <a:custGeom>
              <a:avLst/>
              <a:gdLst>
                <a:gd name="T0" fmla="*/ 266 w 267"/>
                <a:gd name="T1" fmla="*/ 312 h 313"/>
                <a:gd name="T2" fmla="*/ 266 w 267"/>
                <a:gd name="T3" fmla="*/ 38 h 313"/>
                <a:gd name="T4" fmla="*/ 0 w 267"/>
                <a:gd name="T5" fmla="*/ 0 h 313"/>
                <a:gd name="T6" fmla="*/ 0 w 267"/>
                <a:gd name="T7" fmla="*/ 256 h 313"/>
                <a:gd name="T8" fmla="*/ 266 w 267"/>
                <a:gd name="T9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313">
                  <a:moveTo>
                    <a:pt x="266" y="312"/>
                  </a:moveTo>
                  <a:lnTo>
                    <a:pt x="266" y="38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266" y="312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25" name="Freeform 37"/>
            <p:cNvSpPr>
              <a:spLocks/>
            </p:cNvSpPr>
            <p:nvPr/>
          </p:nvSpPr>
          <p:spPr bwMode="auto">
            <a:xfrm>
              <a:off x="552" y="1831"/>
              <a:ext cx="284" cy="87"/>
            </a:xfrm>
            <a:custGeom>
              <a:avLst/>
              <a:gdLst>
                <a:gd name="T0" fmla="*/ 283 w 284"/>
                <a:gd name="T1" fmla="*/ 86 h 87"/>
                <a:gd name="T2" fmla="*/ 283 w 284"/>
                <a:gd name="T3" fmla="*/ 57 h 87"/>
                <a:gd name="T4" fmla="*/ 0 w 284"/>
                <a:gd name="T5" fmla="*/ 0 h 87"/>
                <a:gd name="T6" fmla="*/ 0 w 284"/>
                <a:gd name="T7" fmla="*/ 26 h 87"/>
                <a:gd name="T8" fmla="*/ 283 w 284"/>
                <a:gd name="T9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87">
                  <a:moveTo>
                    <a:pt x="283" y="86"/>
                  </a:moveTo>
                  <a:lnTo>
                    <a:pt x="283" y="57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83" y="86"/>
                  </a:lnTo>
                </a:path>
              </a:pathLst>
            </a:custGeom>
            <a:solidFill>
              <a:srgbClr val="E7B9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26" name="Freeform 38"/>
            <p:cNvSpPr>
              <a:spLocks/>
            </p:cNvSpPr>
            <p:nvPr/>
          </p:nvSpPr>
          <p:spPr bwMode="auto">
            <a:xfrm>
              <a:off x="550" y="1584"/>
              <a:ext cx="286" cy="70"/>
            </a:xfrm>
            <a:custGeom>
              <a:avLst/>
              <a:gdLst>
                <a:gd name="T0" fmla="*/ 285 w 286"/>
                <a:gd name="T1" fmla="*/ 69 h 70"/>
                <a:gd name="T2" fmla="*/ 285 w 286"/>
                <a:gd name="T3" fmla="*/ 42 h 70"/>
                <a:gd name="T4" fmla="*/ 0 w 286"/>
                <a:gd name="T5" fmla="*/ 0 h 70"/>
                <a:gd name="T6" fmla="*/ 1 w 286"/>
                <a:gd name="T7" fmla="*/ 27 h 70"/>
                <a:gd name="T8" fmla="*/ 285 w 286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70">
                  <a:moveTo>
                    <a:pt x="285" y="69"/>
                  </a:moveTo>
                  <a:lnTo>
                    <a:pt x="285" y="42"/>
                  </a:lnTo>
                  <a:lnTo>
                    <a:pt x="0" y="0"/>
                  </a:lnTo>
                  <a:lnTo>
                    <a:pt x="1" y="27"/>
                  </a:lnTo>
                  <a:lnTo>
                    <a:pt x="285" y="69"/>
                  </a:lnTo>
                </a:path>
              </a:pathLst>
            </a:custGeom>
            <a:solidFill>
              <a:srgbClr val="E7B9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27" name="Freeform 39"/>
            <p:cNvSpPr>
              <a:spLocks/>
            </p:cNvSpPr>
            <p:nvPr/>
          </p:nvSpPr>
          <p:spPr bwMode="auto">
            <a:xfrm>
              <a:off x="835" y="1721"/>
              <a:ext cx="135" cy="197"/>
            </a:xfrm>
            <a:custGeom>
              <a:avLst/>
              <a:gdLst>
                <a:gd name="T0" fmla="*/ 0 w 135"/>
                <a:gd name="T1" fmla="*/ 196 h 197"/>
                <a:gd name="T2" fmla="*/ 0 w 135"/>
                <a:gd name="T3" fmla="*/ 167 h 197"/>
                <a:gd name="T4" fmla="*/ 134 w 135"/>
                <a:gd name="T5" fmla="*/ 0 h 197"/>
                <a:gd name="T6" fmla="*/ 134 w 135"/>
                <a:gd name="T7" fmla="*/ 26 h 197"/>
                <a:gd name="T8" fmla="*/ 0 w 135"/>
                <a:gd name="T9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97">
                  <a:moveTo>
                    <a:pt x="0" y="196"/>
                  </a:moveTo>
                  <a:lnTo>
                    <a:pt x="0" y="167"/>
                  </a:lnTo>
                  <a:lnTo>
                    <a:pt x="134" y="0"/>
                  </a:lnTo>
                  <a:lnTo>
                    <a:pt x="134" y="26"/>
                  </a:lnTo>
                  <a:lnTo>
                    <a:pt x="0" y="196"/>
                  </a:lnTo>
                </a:path>
              </a:pathLst>
            </a:custGeom>
            <a:solidFill>
              <a:srgbClr val="D39F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28" name="Freeform 40"/>
            <p:cNvSpPr>
              <a:spLocks/>
            </p:cNvSpPr>
            <p:nvPr/>
          </p:nvSpPr>
          <p:spPr bwMode="auto">
            <a:xfrm>
              <a:off x="834" y="1483"/>
              <a:ext cx="134" cy="173"/>
            </a:xfrm>
            <a:custGeom>
              <a:avLst/>
              <a:gdLst>
                <a:gd name="T0" fmla="*/ 0 w 134"/>
                <a:gd name="T1" fmla="*/ 172 h 173"/>
                <a:gd name="T2" fmla="*/ 0 w 134"/>
                <a:gd name="T3" fmla="*/ 144 h 173"/>
                <a:gd name="T4" fmla="*/ 133 w 134"/>
                <a:gd name="T5" fmla="*/ 0 h 173"/>
                <a:gd name="T6" fmla="*/ 133 w 134"/>
                <a:gd name="T7" fmla="*/ 26 h 173"/>
                <a:gd name="T8" fmla="*/ 0 w 134"/>
                <a:gd name="T9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3">
                  <a:moveTo>
                    <a:pt x="0" y="172"/>
                  </a:moveTo>
                  <a:lnTo>
                    <a:pt x="0" y="144"/>
                  </a:lnTo>
                  <a:lnTo>
                    <a:pt x="133" y="0"/>
                  </a:lnTo>
                  <a:lnTo>
                    <a:pt x="133" y="26"/>
                  </a:lnTo>
                  <a:lnTo>
                    <a:pt x="0" y="172"/>
                  </a:lnTo>
                </a:path>
              </a:pathLst>
            </a:custGeom>
            <a:solidFill>
              <a:srgbClr val="D39F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29" name="Freeform 41"/>
            <p:cNvSpPr>
              <a:spLocks/>
            </p:cNvSpPr>
            <p:nvPr/>
          </p:nvSpPr>
          <p:spPr bwMode="auto">
            <a:xfrm>
              <a:off x="833" y="1516"/>
              <a:ext cx="136" cy="363"/>
            </a:xfrm>
            <a:custGeom>
              <a:avLst/>
              <a:gdLst>
                <a:gd name="T0" fmla="*/ 0 w 136"/>
                <a:gd name="T1" fmla="*/ 362 h 363"/>
                <a:gd name="T2" fmla="*/ 0 w 136"/>
                <a:gd name="T3" fmla="*/ 148 h 363"/>
                <a:gd name="T4" fmla="*/ 135 w 136"/>
                <a:gd name="T5" fmla="*/ 0 h 363"/>
                <a:gd name="T6" fmla="*/ 135 w 136"/>
                <a:gd name="T7" fmla="*/ 200 h 363"/>
                <a:gd name="T8" fmla="*/ 0 w 136"/>
                <a:gd name="T9" fmla="*/ 36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63">
                  <a:moveTo>
                    <a:pt x="0" y="362"/>
                  </a:moveTo>
                  <a:lnTo>
                    <a:pt x="0" y="148"/>
                  </a:lnTo>
                  <a:lnTo>
                    <a:pt x="135" y="0"/>
                  </a:lnTo>
                  <a:lnTo>
                    <a:pt x="135" y="200"/>
                  </a:lnTo>
                  <a:lnTo>
                    <a:pt x="0" y="362"/>
                  </a:lnTo>
                </a:path>
              </a:pathLst>
            </a:custGeom>
            <a:solidFill>
              <a:srgbClr val="D39F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30" name="Freeform 42"/>
            <p:cNvSpPr>
              <a:spLocks/>
            </p:cNvSpPr>
            <p:nvPr/>
          </p:nvSpPr>
          <p:spPr bwMode="auto">
            <a:xfrm>
              <a:off x="471" y="1633"/>
              <a:ext cx="141" cy="38"/>
            </a:xfrm>
            <a:custGeom>
              <a:avLst/>
              <a:gdLst>
                <a:gd name="T0" fmla="*/ 139 w 141"/>
                <a:gd name="T1" fmla="*/ 0 h 38"/>
                <a:gd name="T2" fmla="*/ 138 w 141"/>
                <a:gd name="T3" fmla="*/ 2 h 38"/>
                <a:gd name="T4" fmla="*/ 137 w 141"/>
                <a:gd name="T5" fmla="*/ 4 h 38"/>
                <a:gd name="T6" fmla="*/ 136 w 141"/>
                <a:gd name="T7" fmla="*/ 6 h 38"/>
                <a:gd name="T8" fmla="*/ 135 w 141"/>
                <a:gd name="T9" fmla="*/ 8 h 38"/>
                <a:gd name="T10" fmla="*/ 134 w 141"/>
                <a:gd name="T11" fmla="*/ 10 h 38"/>
                <a:gd name="T12" fmla="*/ 132 w 141"/>
                <a:gd name="T13" fmla="*/ 12 h 38"/>
                <a:gd name="T14" fmla="*/ 130 w 141"/>
                <a:gd name="T15" fmla="*/ 13 h 38"/>
                <a:gd name="T16" fmla="*/ 128 w 141"/>
                <a:gd name="T17" fmla="*/ 14 h 38"/>
                <a:gd name="T18" fmla="*/ 123 w 141"/>
                <a:gd name="T19" fmla="*/ 16 h 38"/>
                <a:gd name="T20" fmla="*/ 111 w 141"/>
                <a:gd name="T21" fmla="*/ 17 h 38"/>
                <a:gd name="T22" fmla="*/ 96 w 141"/>
                <a:gd name="T23" fmla="*/ 19 h 38"/>
                <a:gd name="T24" fmla="*/ 80 w 141"/>
                <a:gd name="T25" fmla="*/ 20 h 38"/>
                <a:gd name="T26" fmla="*/ 63 w 141"/>
                <a:gd name="T27" fmla="*/ 22 h 38"/>
                <a:gd name="T28" fmla="*/ 48 w 141"/>
                <a:gd name="T29" fmla="*/ 23 h 38"/>
                <a:gd name="T30" fmla="*/ 35 w 141"/>
                <a:gd name="T31" fmla="*/ 23 h 38"/>
                <a:gd name="T32" fmla="*/ 27 w 141"/>
                <a:gd name="T33" fmla="*/ 23 h 38"/>
                <a:gd name="T34" fmla="*/ 24 w 141"/>
                <a:gd name="T35" fmla="*/ 23 h 38"/>
                <a:gd name="T36" fmla="*/ 20 w 141"/>
                <a:gd name="T37" fmla="*/ 22 h 38"/>
                <a:gd name="T38" fmla="*/ 17 w 141"/>
                <a:gd name="T39" fmla="*/ 21 h 38"/>
                <a:gd name="T40" fmla="*/ 14 w 141"/>
                <a:gd name="T41" fmla="*/ 21 h 38"/>
                <a:gd name="T42" fmla="*/ 10 w 141"/>
                <a:gd name="T43" fmla="*/ 20 h 38"/>
                <a:gd name="T44" fmla="*/ 6 w 141"/>
                <a:gd name="T45" fmla="*/ 19 h 38"/>
                <a:gd name="T46" fmla="*/ 4 w 141"/>
                <a:gd name="T47" fmla="*/ 18 h 38"/>
                <a:gd name="T48" fmla="*/ 0 w 141"/>
                <a:gd name="T49" fmla="*/ 17 h 38"/>
                <a:gd name="T50" fmla="*/ 0 w 141"/>
                <a:gd name="T51" fmla="*/ 18 h 38"/>
                <a:gd name="T52" fmla="*/ 0 w 141"/>
                <a:gd name="T53" fmla="*/ 19 h 38"/>
                <a:gd name="T54" fmla="*/ 0 w 141"/>
                <a:gd name="T55" fmla="*/ 20 h 38"/>
                <a:gd name="T56" fmla="*/ 1 w 141"/>
                <a:gd name="T57" fmla="*/ 21 h 38"/>
                <a:gd name="T58" fmla="*/ 1 w 141"/>
                <a:gd name="T59" fmla="*/ 22 h 38"/>
                <a:gd name="T60" fmla="*/ 1 w 141"/>
                <a:gd name="T61" fmla="*/ 23 h 38"/>
                <a:gd name="T62" fmla="*/ 2 w 141"/>
                <a:gd name="T63" fmla="*/ 24 h 38"/>
                <a:gd name="T64" fmla="*/ 3 w 141"/>
                <a:gd name="T65" fmla="*/ 25 h 38"/>
                <a:gd name="T66" fmla="*/ 5 w 141"/>
                <a:gd name="T67" fmla="*/ 27 h 38"/>
                <a:gd name="T68" fmla="*/ 6 w 141"/>
                <a:gd name="T69" fmla="*/ 29 h 38"/>
                <a:gd name="T70" fmla="*/ 9 w 141"/>
                <a:gd name="T71" fmla="*/ 31 h 38"/>
                <a:gd name="T72" fmla="*/ 12 w 141"/>
                <a:gd name="T73" fmla="*/ 33 h 38"/>
                <a:gd name="T74" fmla="*/ 14 w 141"/>
                <a:gd name="T75" fmla="*/ 35 h 38"/>
                <a:gd name="T76" fmla="*/ 16 w 141"/>
                <a:gd name="T77" fmla="*/ 36 h 38"/>
                <a:gd name="T78" fmla="*/ 16 w 141"/>
                <a:gd name="T79" fmla="*/ 37 h 38"/>
                <a:gd name="T80" fmla="*/ 17 w 141"/>
                <a:gd name="T81" fmla="*/ 37 h 38"/>
                <a:gd name="T82" fmla="*/ 120 w 141"/>
                <a:gd name="T83" fmla="*/ 37 h 38"/>
                <a:gd name="T84" fmla="*/ 121 w 141"/>
                <a:gd name="T85" fmla="*/ 36 h 38"/>
                <a:gd name="T86" fmla="*/ 124 w 141"/>
                <a:gd name="T87" fmla="*/ 34 h 38"/>
                <a:gd name="T88" fmla="*/ 126 w 141"/>
                <a:gd name="T89" fmla="*/ 30 h 38"/>
                <a:gd name="T90" fmla="*/ 131 w 141"/>
                <a:gd name="T91" fmla="*/ 26 h 38"/>
                <a:gd name="T92" fmla="*/ 135 w 141"/>
                <a:gd name="T93" fmla="*/ 21 h 38"/>
                <a:gd name="T94" fmla="*/ 138 w 141"/>
                <a:gd name="T95" fmla="*/ 16 h 38"/>
                <a:gd name="T96" fmla="*/ 140 w 141"/>
                <a:gd name="T97" fmla="*/ 12 h 38"/>
                <a:gd name="T98" fmla="*/ 140 w 141"/>
                <a:gd name="T99" fmla="*/ 7 h 38"/>
                <a:gd name="T100" fmla="*/ 140 w 141"/>
                <a:gd name="T101" fmla="*/ 6 h 38"/>
                <a:gd name="T102" fmla="*/ 139 w 141"/>
                <a:gd name="T103" fmla="*/ 5 h 38"/>
                <a:gd name="T104" fmla="*/ 139 w 141"/>
                <a:gd name="T105" fmla="*/ 4 h 38"/>
                <a:gd name="T106" fmla="*/ 139 w 141"/>
                <a:gd name="T107" fmla="*/ 3 h 38"/>
                <a:gd name="T108" fmla="*/ 139 w 141"/>
                <a:gd name="T109" fmla="*/ 2 h 38"/>
                <a:gd name="T110" fmla="*/ 139 w 141"/>
                <a:gd name="T111" fmla="*/ 1 h 38"/>
                <a:gd name="T112" fmla="*/ 139 w 141"/>
                <a:gd name="T1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38">
                  <a:moveTo>
                    <a:pt x="139" y="0"/>
                  </a:moveTo>
                  <a:lnTo>
                    <a:pt x="138" y="2"/>
                  </a:lnTo>
                  <a:lnTo>
                    <a:pt x="137" y="4"/>
                  </a:lnTo>
                  <a:lnTo>
                    <a:pt x="136" y="6"/>
                  </a:lnTo>
                  <a:lnTo>
                    <a:pt x="135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0" y="13"/>
                  </a:lnTo>
                  <a:lnTo>
                    <a:pt x="128" y="14"/>
                  </a:lnTo>
                  <a:lnTo>
                    <a:pt x="123" y="16"/>
                  </a:lnTo>
                  <a:lnTo>
                    <a:pt x="111" y="17"/>
                  </a:lnTo>
                  <a:lnTo>
                    <a:pt x="96" y="19"/>
                  </a:lnTo>
                  <a:lnTo>
                    <a:pt x="80" y="20"/>
                  </a:lnTo>
                  <a:lnTo>
                    <a:pt x="63" y="22"/>
                  </a:lnTo>
                  <a:lnTo>
                    <a:pt x="48" y="23"/>
                  </a:lnTo>
                  <a:lnTo>
                    <a:pt x="35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0" y="22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7"/>
                  </a:lnTo>
                  <a:lnTo>
                    <a:pt x="120" y="37"/>
                  </a:lnTo>
                  <a:lnTo>
                    <a:pt x="121" y="36"/>
                  </a:lnTo>
                  <a:lnTo>
                    <a:pt x="124" y="34"/>
                  </a:lnTo>
                  <a:lnTo>
                    <a:pt x="126" y="30"/>
                  </a:lnTo>
                  <a:lnTo>
                    <a:pt x="131" y="26"/>
                  </a:lnTo>
                  <a:lnTo>
                    <a:pt x="135" y="21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0" y="7"/>
                  </a:lnTo>
                  <a:lnTo>
                    <a:pt x="140" y="6"/>
                  </a:lnTo>
                  <a:lnTo>
                    <a:pt x="139" y="5"/>
                  </a:lnTo>
                  <a:lnTo>
                    <a:pt x="139" y="4"/>
                  </a:lnTo>
                  <a:lnTo>
                    <a:pt x="139" y="3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31" name="Freeform 43"/>
            <p:cNvSpPr>
              <a:spLocks/>
            </p:cNvSpPr>
            <p:nvPr/>
          </p:nvSpPr>
          <p:spPr bwMode="auto">
            <a:xfrm>
              <a:off x="445" y="1448"/>
              <a:ext cx="27" cy="120"/>
            </a:xfrm>
            <a:custGeom>
              <a:avLst/>
              <a:gdLst>
                <a:gd name="T0" fmla="*/ 13 w 27"/>
                <a:gd name="T1" fmla="*/ 101 h 120"/>
                <a:gd name="T2" fmla="*/ 12 w 27"/>
                <a:gd name="T3" fmla="*/ 92 h 120"/>
                <a:gd name="T4" fmla="*/ 10 w 27"/>
                <a:gd name="T5" fmla="*/ 79 h 120"/>
                <a:gd name="T6" fmla="*/ 11 w 27"/>
                <a:gd name="T7" fmla="*/ 64 h 120"/>
                <a:gd name="T8" fmla="*/ 13 w 27"/>
                <a:gd name="T9" fmla="*/ 51 h 120"/>
                <a:gd name="T10" fmla="*/ 15 w 27"/>
                <a:gd name="T11" fmla="*/ 42 h 120"/>
                <a:gd name="T12" fmla="*/ 14 w 27"/>
                <a:gd name="T13" fmla="*/ 33 h 120"/>
                <a:gd name="T14" fmla="*/ 13 w 27"/>
                <a:gd name="T15" fmla="*/ 24 h 120"/>
                <a:gd name="T16" fmla="*/ 11 w 27"/>
                <a:gd name="T17" fmla="*/ 18 h 120"/>
                <a:gd name="T18" fmla="*/ 8 w 27"/>
                <a:gd name="T19" fmla="*/ 14 h 120"/>
                <a:gd name="T20" fmla="*/ 5 w 27"/>
                <a:gd name="T21" fmla="*/ 8 h 120"/>
                <a:gd name="T22" fmla="*/ 2 w 27"/>
                <a:gd name="T23" fmla="*/ 3 h 120"/>
                <a:gd name="T24" fmla="*/ 2 w 27"/>
                <a:gd name="T25" fmla="*/ 5 h 120"/>
                <a:gd name="T26" fmla="*/ 4 w 27"/>
                <a:gd name="T27" fmla="*/ 12 h 120"/>
                <a:gd name="T28" fmla="*/ 6 w 27"/>
                <a:gd name="T29" fmla="*/ 20 h 120"/>
                <a:gd name="T30" fmla="*/ 7 w 27"/>
                <a:gd name="T31" fmla="*/ 31 h 120"/>
                <a:gd name="T32" fmla="*/ 7 w 27"/>
                <a:gd name="T33" fmla="*/ 50 h 120"/>
                <a:gd name="T34" fmla="*/ 7 w 27"/>
                <a:gd name="T35" fmla="*/ 64 h 120"/>
                <a:gd name="T36" fmla="*/ 5 w 27"/>
                <a:gd name="T37" fmla="*/ 75 h 120"/>
                <a:gd name="T38" fmla="*/ 5 w 27"/>
                <a:gd name="T39" fmla="*/ 85 h 120"/>
                <a:gd name="T40" fmla="*/ 6 w 27"/>
                <a:gd name="T41" fmla="*/ 98 h 120"/>
                <a:gd name="T42" fmla="*/ 8 w 27"/>
                <a:gd name="T43" fmla="*/ 107 h 120"/>
                <a:gd name="T44" fmla="*/ 11 w 27"/>
                <a:gd name="T45" fmla="*/ 112 h 120"/>
                <a:gd name="T46" fmla="*/ 13 w 27"/>
                <a:gd name="T47" fmla="*/ 115 h 120"/>
                <a:gd name="T48" fmla="*/ 17 w 27"/>
                <a:gd name="T49" fmla="*/ 117 h 120"/>
                <a:gd name="T50" fmla="*/ 20 w 27"/>
                <a:gd name="T51" fmla="*/ 118 h 120"/>
                <a:gd name="T52" fmla="*/ 23 w 27"/>
                <a:gd name="T53" fmla="*/ 119 h 120"/>
                <a:gd name="T54" fmla="*/ 25 w 27"/>
                <a:gd name="T55" fmla="*/ 119 h 120"/>
                <a:gd name="T56" fmla="*/ 24 w 27"/>
                <a:gd name="T57" fmla="*/ 117 h 120"/>
                <a:gd name="T58" fmla="*/ 20 w 27"/>
                <a:gd name="T59" fmla="*/ 114 h 120"/>
                <a:gd name="T60" fmla="*/ 16 w 27"/>
                <a:gd name="T61" fmla="*/ 109 h 120"/>
                <a:gd name="T62" fmla="*/ 13 w 27"/>
                <a:gd name="T63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120">
                  <a:moveTo>
                    <a:pt x="13" y="104"/>
                  </a:moveTo>
                  <a:lnTo>
                    <a:pt x="13" y="101"/>
                  </a:lnTo>
                  <a:lnTo>
                    <a:pt x="13" y="97"/>
                  </a:lnTo>
                  <a:lnTo>
                    <a:pt x="12" y="92"/>
                  </a:lnTo>
                  <a:lnTo>
                    <a:pt x="11" y="86"/>
                  </a:lnTo>
                  <a:lnTo>
                    <a:pt x="10" y="79"/>
                  </a:lnTo>
                  <a:lnTo>
                    <a:pt x="10" y="72"/>
                  </a:lnTo>
                  <a:lnTo>
                    <a:pt x="11" y="64"/>
                  </a:lnTo>
                  <a:lnTo>
                    <a:pt x="13" y="56"/>
                  </a:lnTo>
                  <a:lnTo>
                    <a:pt x="13" y="51"/>
                  </a:lnTo>
                  <a:lnTo>
                    <a:pt x="14" y="47"/>
                  </a:lnTo>
                  <a:lnTo>
                    <a:pt x="15" y="42"/>
                  </a:lnTo>
                  <a:lnTo>
                    <a:pt x="15" y="38"/>
                  </a:lnTo>
                  <a:lnTo>
                    <a:pt x="14" y="33"/>
                  </a:lnTo>
                  <a:lnTo>
                    <a:pt x="14" y="29"/>
                  </a:lnTo>
                  <a:lnTo>
                    <a:pt x="13" y="24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5" y="8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3" y="9"/>
                  </a:lnTo>
                  <a:lnTo>
                    <a:pt x="4" y="12"/>
                  </a:lnTo>
                  <a:lnTo>
                    <a:pt x="5" y="16"/>
                  </a:lnTo>
                  <a:lnTo>
                    <a:pt x="6" y="20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7" y="50"/>
                  </a:lnTo>
                  <a:lnTo>
                    <a:pt x="7" y="58"/>
                  </a:lnTo>
                  <a:lnTo>
                    <a:pt x="7" y="64"/>
                  </a:lnTo>
                  <a:lnTo>
                    <a:pt x="6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5" y="85"/>
                  </a:lnTo>
                  <a:lnTo>
                    <a:pt x="5" y="91"/>
                  </a:lnTo>
                  <a:lnTo>
                    <a:pt x="6" y="98"/>
                  </a:lnTo>
                  <a:lnTo>
                    <a:pt x="7" y="103"/>
                  </a:lnTo>
                  <a:lnTo>
                    <a:pt x="8" y="107"/>
                  </a:lnTo>
                  <a:lnTo>
                    <a:pt x="9" y="110"/>
                  </a:lnTo>
                  <a:lnTo>
                    <a:pt x="11" y="112"/>
                  </a:lnTo>
                  <a:lnTo>
                    <a:pt x="12" y="114"/>
                  </a:lnTo>
                  <a:lnTo>
                    <a:pt x="13" y="115"/>
                  </a:lnTo>
                  <a:lnTo>
                    <a:pt x="15" y="116"/>
                  </a:lnTo>
                  <a:lnTo>
                    <a:pt x="17" y="117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6" y="119"/>
                  </a:lnTo>
                  <a:lnTo>
                    <a:pt x="24" y="117"/>
                  </a:lnTo>
                  <a:lnTo>
                    <a:pt x="22" y="116"/>
                  </a:lnTo>
                  <a:lnTo>
                    <a:pt x="20" y="114"/>
                  </a:lnTo>
                  <a:lnTo>
                    <a:pt x="18" y="111"/>
                  </a:lnTo>
                  <a:lnTo>
                    <a:pt x="16" y="109"/>
                  </a:lnTo>
                  <a:lnTo>
                    <a:pt x="14" y="107"/>
                  </a:lnTo>
                  <a:lnTo>
                    <a:pt x="13" y="105"/>
                  </a:lnTo>
                  <a:lnTo>
                    <a:pt x="13" y="1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32" name="Freeform 44"/>
            <p:cNvSpPr>
              <a:spLocks/>
            </p:cNvSpPr>
            <p:nvPr/>
          </p:nvSpPr>
          <p:spPr bwMode="auto">
            <a:xfrm>
              <a:off x="686" y="1503"/>
              <a:ext cx="164" cy="70"/>
            </a:xfrm>
            <a:custGeom>
              <a:avLst/>
              <a:gdLst>
                <a:gd name="T0" fmla="*/ 0 w 164"/>
                <a:gd name="T1" fmla="*/ 0 h 70"/>
                <a:gd name="T2" fmla="*/ 0 w 164"/>
                <a:gd name="T3" fmla="*/ 47 h 70"/>
                <a:gd name="T4" fmla="*/ 163 w 164"/>
                <a:gd name="T5" fmla="*/ 69 h 70"/>
                <a:gd name="T6" fmla="*/ 163 w 164"/>
                <a:gd name="T7" fmla="*/ 23 h 70"/>
                <a:gd name="T8" fmla="*/ 0 w 164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70">
                  <a:moveTo>
                    <a:pt x="0" y="0"/>
                  </a:moveTo>
                  <a:lnTo>
                    <a:pt x="0" y="47"/>
                  </a:lnTo>
                  <a:lnTo>
                    <a:pt x="163" y="69"/>
                  </a:lnTo>
                  <a:lnTo>
                    <a:pt x="163" y="2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33" name="Freeform 45"/>
            <p:cNvSpPr>
              <a:spLocks/>
            </p:cNvSpPr>
            <p:nvPr/>
          </p:nvSpPr>
          <p:spPr bwMode="auto">
            <a:xfrm>
              <a:off x="849" y="1477"/>
              <a:ext cx="51" cy="96"/>
            </a:xfrm>
            <a:custGeom>
              <a:avLst/>
              <a:gdLst>
                <a:gd name="T0" fmla="*/ 0 w 51"/>
                <a:gd name="T1" fmla="*/ 49 h 96"/>
                <a:gd name="T2" fmla="*/ 0 w 51"/>
                <a:gd name="T3" fmla="*/ 95 h 96"/>
                <a:gd name="T4" fmla="*/ 50 w 51"/>
                <a:gd name="T5" fmla="*/ 40 h 96"/>
                <a:gd name="T6" fmla="*/ 50 w 51"/>
                <a:gd name="T7" fmla="*/ 0 h 96"/>
                <a:gd name="T8" fmla="*/ 0 w 51"/>
                <a:gd name="T9" fmla="*/ 4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6">
                  <a:moveTo>
                    <a:pt x="0" y="49"/>
                  </a:moveTo>
                  <a:lnTo>
                    <a:pt x="0" y="95"/>
                  </a:lnTo>
                  <a:lnTo>
                    <a:pt x="50" y="40"/>
                  </a:lnTo>
                  <a:lnTo>
                    <a:pt x="50" y="0"/>
                  </a:lnTo>
                  <a:lnTo>
                    <a:pt x="0" y="49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34" name="Freeform 46"/>
            <p:cNvSpPr>
              <a:spLocks/>
            </p:cNvSpPr>
            <p:nvPr/>
          </p:nvSpPr>
          <p:spPr bwMode="auto">
            <a:xfrm>
              <a:off x="686" y="1454"/>
              <a:ext cx="213" cy="72"/>
            </a:xfrm>
            <a:custGeom>
              <a:avLst/>
              <a:gdLst>
                <a:gd name="T0" fmla="*/ 68 w 213"/>
                <a:gd name="T1" fmla="*/ 0 h 72"/>
                <a:gd name="T2" fmla="*/ 0 w 213"/>
                <a:gd name="T3" fmla="*/ 49 h 72"/>
                <a:gd name="T4" fmla="*/ 163 w 213"/>
                <a:gd name="T5" fmla="*/ 71 h 72"/>
                <a:gd name="T6" fmla="*/ 212 w 213"/>
                <a:gd name="T7" fmla="*/ 23 h 72"/>
                <a:gd name="T8" fmla="*/ 68 w 21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72">
                  <a:moveTo>
                    <a:pt x="68" y="0"/>
                  </a:moveTo>
                  <a:lnTo>
                    <a:pt x="0" y="49"/>
                  </a:lnTo>
                  <a:lnTo>
                    <a:pt x="163" y="71"/>
                  </a:lnTo>
                  <a:lnTo>
                    <a:pt x="212" y="23"/>
                  </a:lnTo>
                  <a:lnTo>
                    <a:pt x="68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35" name="Freeform 47"/>
            <p:cNvSpPr>
              <a:spLocks/>
            </p:cNvSpPr>
            <p:nvPr/>
          </p:nvSpPr>
          <p:spPr bwMode="auto">
            <a:xfrm>
              <a:off x="716" y="1346"/>
              <a:ext cx="25" cy="127"/>
            </a:xfrm>
            <a:custGeom>
              <a:avLst/>
              <a:gdLst>
                <a:gd name="T0" fmla="*/ 24 w 25"/>
                <a:gd name="T1" fmla="*/ 0 h 127"/>
                <a:gd name="T2" fmla="*/ 23 w 25"/>
                <a:gd name="T3" fmla="*/ 1 h 127"/>
                <a:gd name="T4" fmla="*/ 22 w 25"/>
                <a:gd name="T5" fmla="*/ 3 h 127"/>
                <a:gd name="T6" fmla="*/ 20 w 25"/>
                <a:gd name="T7" fmla="*/ 7 h 127"/>
                <a:gd name="T8" fmla="*/ 17 w 25"/>
                <a:gd name="T9" fmla="*/ 12 h 127"/>
                <a:gd name="T10" fmla="*/ 14 w 25"/>
                <a:gd name="T11" fmla="*/ 20 h 127"/>
                <a:gd name="T12" fmla="*/ 11 w 25"/>
                <a:gd name="T13" fmla="*/ 30 h 127"/>
                <a:gd name="T14" fmla="*/ 7 w 25"/>
                <a:gd name="T15" fmla="*/ 43 h 127"/>
                <a:gd name="T16" fmla="*/ 4 w 25"/>
                <a:gd name="T17" fmla="*/ 58 h 127"/>
                <a:gd name="T18" fmla="*/ 2 w 25"/>
                <a:gd name="T19" fmla="*/ 73 h 127"/>
                <a:gd name="T20" fmla="*/ 0 w 25"/>
                <a:gd name="T21" fmla="*/ 87 h 127"/>
                <a:gd name="T22" fmla="*/ 0 w 25"/>
                <a:gd name="T23" fmla="*/ 99 h 127"/>
                <a:gd name="T24" fmla="*/ 0 w 25"/>
                <a:gd name="T25" fmla="*/ 108 h 127"/>
                <a:gd name="T26" fmla="*/ 0 w 25"/>
                <a:gd name="T27" fmla="*/ 116 h 127"/>
                <a:gd name="T28" fmla="*/ 1 w 25"/>
                <a:gd name="T29" fmla="*/ 121 h 127"/>
                <a:gd name="T30" fmla="*/ 2 w 25"/>
                <a:gd name="T31" fmla="*/ 124 h 127"/>
                <a:gd name="T32" fmla="*/ 2 w 25"/>
                <a:gd name="T33" fmla="*/ 126 h 127"/>
                <a:gd name="T34" fmla="*/ 24 w 25"/>
                <a:gd name="T3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127">
                  <a:moveTo>
                    <a:pt x="24" y="0"/>
                  </a:moveTo>
                  <a:lnTo>
                    <a:pt x="23" y="1"/>
                  </a:lnTo>
                  <a:lnTo>
                    <a:pt x="22" y="3"/>
                  </a:lnTo>
                  <a:lnTo>
                    <a:pt x="20" y="7"/>
                  </a:lnTo>
                  <a:lnTo>
                    <a:pt x="17" y="12"/>
                  </a:lnTo>
                  <a:lnTo>
                    <a:pt x="14" y="20"/>
                  </a:lnTo>
                  <a:lnTo>
                    <a:pt x="11" y="30"/>
                  </a:lnTo>
                  <a:lnTo>
                    <a:pt x="7" y="43"/>
                  </a:lnTo>
                  <a:lnTo>
                    <a:pt x="4" y="58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36" name="Freeform 48"/>
            <p:cNvSpPr>
              <a:spLocks/>
            </p:cNvSpPr>
            <p:nvPr/>
          </p:nvSpPr>
          <p:spPr bwMode="auto">
            <a:xfrm>
              <a:off x="740" y="1399"/>
              <a:ext cx="100" cy="108"/>
            </a:xfrm>
            <a:custGeom>
              <a:avLst/>
              <a:gdLst>
                <a:gd name="T0" fmla="*/ 49 w 100"/>
                <a:gd name="T1" fmla="*/ 107 h 108"/>
                <a:gd name="T2" fmla="*/ 59 w 100"/>
                <a:gd name="T3" fmla="*/ 106 h 108"/>
                <a:gd name="T4" fmla="*/ 69 w 100"/>
                <a:gd name="T5" fmla="*/ 103 h 108"/>
                <a:gd name="T6" fmla="*/ 77 w 100"/>
                <a:gd name="T7" fmla="*/ 98 h 108"/>
                <a:gd name="T8" fmla="*/ 84 w 100"/>
                <a:gd name="T9" fmla="*/ 92 h 108"/>
                <a:gd name="T10" fmla="*/ 91 w 100"/>
                <a:gd name="T11" fmla="*/ 84 h 108"/>
                <a:gd name="T12" fmla="*/ 95 w 100"/>
                <a:gd name="T13" fmla="*/ 75 h 108"/>
                <a:gd name="T14" fmla="*/ 98 w 100"/>
                <a:gd name="T15" fmla="*/ 64 h 108"/>
                <a:gd name="T16" fmla="*/ 99 w 100"/>
                <a:gd name="T17" fmla="*/ 54 h 108"/>
                <a:gd name="T18" fmla="*/ 98 w 100"/>
                <a:gd name="T19" fmla="*/ 43 h 108"/>
                <a:gd name="T20" fmla="*/ 95 w 100"/>
                <a:gd name="T21" fmla="*/ 33 h 108"/>
                <a:gd name="T22" fmla="*/ 91 w 100"/>
                <a:gd name="T23" fmla="*/ 24 h 108"/>
                <a:gd name="T24" fmla="*/ 84 w 100"/>
                <a:gd name="T25" fmla="*/ 16 h 108"/>
                <a:gd name="T26" fmla="*/ 77 w 100"/>
                <a:gd name="T27" fmla="*/ 9 h 108"/>
                <a:gd name="T28" fmla="*/ 69 w 100"/>
                <a:gd name="T29" fmla="*/ 4 h 108"/>
                <a:gd name="T30" fmla="*/ 59 w 100"/>
                <a:gd name="T31" fmla="*/ 1 h 108"/>
                <a:gd name="T32" fmla="*/ 49 w 100"/>
                <a:gd name="T33" fmla="*/ 0 h 108"/>
                <a:gd name="T34" fmla="*/ 39 w 100"/>
                <a:gd name="T35" fmla="*/ 1 h 108"/>
                <a:gd name="T36" fmla="*/ 30 w 100"/>
                <a:gd name="T37" fmla="*/ 4 h 108"/>
                <a:gd name="T38" fmla="*/ 21 w 100"/>
                <a:gd name="T39" fmla="*/ 9 h 108"/>
                <a:gd name="T40" fmla="*/ 14 w 100"/>
                <a:gd name="T41" fmla="*/ 16 h 108"/>
                <a:gd name="T42" fmla="*/ 8 w 100"/>
                <a:gd name="T43" fmla="*/ 24 h 108"/>
                <a:gd name="T44" fmla="*/ 4 w 100"/>
                <a:gd name="T45" fmla="*/ 33 h 108"/>
                <a:gd name="T46" fmla="*/ 1 w 100"/>
                <a:gd name="T47" fmla="*/ 43 h 108"/>
                <a:gd name="T48" fmla="*/ 0 w 100"/>
                <a:gd name="T49" fmla="*/ 54 h 108"/>
                <a:gd name="T50" fmla="*/ 1 w 100"/>
                <a:gd name="T51" fmla="*/ 64 h 108"/>
                <a:gd name="T52" fmla="*/ 4 w 100"/>
                <a:gd name="T53" fmla="*/ 75 h 108"/>
                <a:gd name="T54" fmla="*/ 8 w 100"/>
                <a:gd name="T55" fmla="*/ 84 h 108"/>
                <a:gd name="T56" fmla="*/ 14 w 100"/>
                <a:gd name="T57" fmla="*/ 92 h 108"/>
                <a:gd name="T58" fmla="*/ 21 w 100"/>
                <a:gd name="T59" fmla="*/ 98 h 108"/>
                <a:gd name="T60" fmla="*/ 30 w 100"/>
                <a:gd name="T61" fmla="*/ 103 h 108"/>
                <a:gd name="T62" fmla="*/ 39 w 100"/>
                <a:gd name="T63" fmla="*/ 106 h 108"/>
                <a:gd name="T64" fmla="*/ 49 w 100"/>
                <a:gd name="T65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8">
                  <a:moveTo>
                    <a:pt x="49" y="107"/>
                  </a:moveTo>
                  <a:lnTo>
                    <a:pt x="59" y="106"/>
                  </a:lnTo>
                  <a:lnTo>
                    <a:pt x="69" y="103"/>
                  </a:lnTo>
                  <a:lnTo>
                    <a:pt x="77" y="98"/>
                  </a:lnTo>
                  <a:lnTo>
                    <a:pt x="84" y="92"/>
                  </a:lnTo>
                  <a:lnTo>
                    <a:pt x="91" y="84"/>
                  </a:lnTo>
                  <a:lnTo>
                    <a:pt x="95" y="75"/>
                  </a:lnTo>
                  <a:lnTo>
                    <a:pt x="98" y="64"/>
                  </a:lnTo>
                  <a:lnTo>
                    <a:pt x="99" y="54"/>
                  </a:lnTo>
                  <a:lnTo>
                    <a:pt x="98" y="43"/>
                  </a:lnTo>
                  <a:lnTo>
                    <a:pt x="95" y="33"/>
                  </a:lnTo>
                  <a:lnTo>
                    <a:pt x="91" y="24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3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4"/>
                  </a:lnTo>
                  <a:lnTo>
                    <a:pt x="4" y="75"/>
                  </a:lnTo>
                  <a:lnTo>
                    <a:pt x="8" y="84"/>
                  </a:lnTo>
                  <a:lnTo>
                    <a:pt x="14" y="92"/>
                  </a:lnTo>
                  <a:lnTo>
                    <a:pt x="21" y="98"/>
                  </a:lnTo>
                  <a:lnTo>
                    <a:pt x="30" y="103"/>
                  </a:lnTo>
                  <a:lnTo>
                    <a:pt x="39" y="106"/>
                  </a:lnTo>
                  <a:lnTo>
                    <a:pt x="49" y="107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37" name="Freeform 49"/>
            <p:cNvSpPr>
              <a:spLocks/>
            </p:cNvSpPr>
            <p:nvPr/>
          </p:nvSpPr>
          <p:spPr bwMode="auto">
            <a:xfrm>
              <a:off x="712" y="1331"/>
              <a:ext cx="140" cy="177"/>
            </a:xfrm>
            <a:custGeom>
              <a:avLst/>
              <a:gdLst>
                <a:gd name="T0" fmla="*/ 107 w 140"/>
                <a:gd name="T1" fmla="*/ 37 h 177"/>
                <a:gd name="T2" fmla="*/ 64 w 140"/>
                <a:gd name="T3" fmla="*/ 7 h 177"/>
                <a:gd name="T4" fmla="*/ 30 w 140"/>
                <a:gd name="T5" fmla="*/ 0 h 177"/>
                <a:gd name="T6" fmla="*/ 0 w 140"/>
                <a:gd name="T7" fmla="*/ 168 h 177"/>
                <a:gd name="T8" fmla="*/ 33 w 140"/>
                <a:gd name="T9" fmla="*/ 176 h 177"/>
                <a:gd name="T10" fmla="*/ 85 w 140"/>
                <a:gd name="T11" fmla="*/ 156 h 177"/>
                <a:gd name="T12" fmla="*/ 118 w 140"/>
                <a:gd name="T13" fmla="*/ 164 h 177"/>
                <a:gd name="T14" fmla="*/ 139 w 140"/>
                <a:gd name="T15" fmla="*/ 46 h 177"/>
                <a:gd name="T16" fmla="*/ 107 w 140"/>
                <a:gd name="T17" fmla="*/ 3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77">
                  <a:moveTo>
                    <a:pt x="107" y="37"/>
                  </a:moveTo>
                  <a:lnTo>
                    <a:pt x="64" y="7"/>
                  </a:lnTo>
                  <a:lnTo>
                    <a:pt x="30" y="0"/>
                  </a:lnTo>
                  <a:lnTo>
                    <a:pt x="0" y="168"/>
                  </a:lnTo>
                  <a:lnTo>
                    <a:pt x="33" y="176"/>
                  </a:lnTo>
                  <a:lnTo>
                    <a:pt x="85" y="156"/>
                  </a:lnTo>
                  <a:lnTo>
                    <a:pt x="118" y="164"/>
                  </a:lnTo>
                  <a:lnTo>
                    <a:pt x="139" y="46"/>
                  </a:lnTo>
                  <a:lnTo>
                    <a:pt x="107" y="3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38" name="Freeform 50"/>
            <p:cNvSpPr>
              <a:spLocks/>
            </p:cNvSpPr>
            <p:nvPr/>
          </p:nvSpPr>
          <p:spPr bwMode="auto">
            <a:xfrm>
              <a:off x="830" y="1362"/>
              <a:ext cx="52" cy="134"/>
            </a:xfrm>
            <a:custGeom>
              <a:avLst/>
              <a:gdLst>
                <a:gd name="T0" fmla="*/ 21 w 52"/>
                <a:gd name="T1" fmla="*/ 15 h 134"/>
                <a:gd name="T2" fmla="*/ 0 w 52"/>
                <a:gd name="T3" fmla="*/ 133 h 134"/>
                <a:gd name="T4" fmla="*/ 35 w 52"/>
                <a:gd name="T5" fmla="*/ 103 h 134"/>
                <a:gd name="T6" fmla="*/ 51 w 52"/>
                <a:gd name="T7" fmla="*/ 0 h 134"/>
                <a:gd name="T8" fmla="*/ 21 w 52"/>
                <a:gd name="T9" fmla="*/ 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34">
                  <a:moveTo>
                    <a:pt x="21" y="15"/>
                  </a:moveTo>
                  <a:lnTo>
                    <a:pt x="0" y="133"/>
                  </a:lnTo>
                  <a:lnTo>
                    <a:pt x="35" y="103"/>
                  </a:lnTo>
                  <a:lnTo>
                    <a:pt x="51" y="0"/>
                  </a:lnTo>
                  <a:lnTo>
                    <a:pt x="21" y="15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39" name="Freeform 51"/>
            <p:cNvSpPr>
              <a:spLocks/>
            </p:cNvSpPr>
            <p:nvPr/>
          </p:nvSpPr>
          <p:spPr bwMode="auto">
            <a:xfrm>
              <a:off x="798" y="1377"/>
              <a:ext cx="46" cy="113"/>
            </a:xfrm>
            <a:custGeom>
              <a:avLst/>
              <a:gdLst>
                <a:gd name="T0" fmla="*/ 45 w 46"/>
                <a:gd name="T1" fmla="*/ 5 h 113"/>
                <a:gd name="T2" fmla="*/ 20 w 46"/>
                <a:gd name="T3" fmla="*/ 0 h 113"/>
                <a:gd name="T4" fmla="*/ 0 w 46"/>
                <a:gd name="T5" fmla="*/ 105 h 113"/>
                <a:gd name="T6" fmla="*/ 27 w 46"/>
                <a:gd name="T7" fmla="*/ 112 h 113"/>
                <a:gd name="T8" fmla="*/ 45 w 46"/>
                <a:gd name="T9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3">
                  <a:moveTo>
                    <a:pt x="45" y="5"/>
                  </a:moveTo>
                  <a:lnTo>
                    <a:pt x="20" y="0"/>
                  </a:lnTo>
                  <a:lnTo>
                    <a:pt x="0" y="105"/>
                  </a:lnTo>
                  <a:lnTo>
                    <a:pt x="27" y="112"/>
                  </a:lnTo>
                  <a:lnTo>
                    <a:pt x="45" y="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40" name="Freeform 52"/>
            <p:cNvSpPr>
              <a:spLocks/>
            </p:cNvSpPr>
            <p:nvPr/>
          </p:nvSpPr>
          <p:spPr bwMode="auto">
            <a:xfrm>
              <a:off x="746" y="1348"/>
              <a:ext cx="66" cy="151"/>
            </a:xfrm>
            <a:custGeom>
              <a:avLst/>
              <a:gdLst>
                <a:gd name="T0" fmla="*/ 65 w 66"/>
                <a:gd name="T1" fmla="*/ 25 h 151"/>
                <a:gd name="T2" fmla="*/ 29 w 66"/>
                <a:gd name="T3" fmla="*/ 0 h 151"/>
                <a:gd name="T4" fmla="*/ 0 w 66"/>
                <a:gd name="T5" fmla="*/ 150 h 151"/>
                <a:gd name="T6" fmla="*/ 46 w 66"/>
                <a:gd name="T7" fmla="*/ 134 h 151"/>
                <a:gd name="T8" fmla="*/ 65 w 66"/>
                <a:gd name="T9" fmla="*/ 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1">
                  <a:moveTo>
                    <a:pt x="65" y="25"/>
                  </a:moveTo>
                  <a:lnTo>
                    <a:pt x="29" y="0"/>
                  </a:lnTo>
                  <a:lnTo>
                    <a:pt x="0" y="150"/>
                  </a:lnTo>
                  <a:lnTo>
                    <a:pt x="46" y="134"/>
                  </a:lnTo>
                  <a:lnTo>
                    <a:pt x="65" y="2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41" name="Freeform 53"/>
            <p:cNvSpPr>
              <a:spLocks/>
            </p:cNvSpPr>
            <p:nvPr/>
          </p:nvSpPr>
          <p:spPr bwMode="auto">
            <a:xfrm>
              <a:off x="718" y="1339"/>
              <a:ext cx="52" cy="159"/>
            </a:xfrm>
            <a:custGeom>
              <a:avLst/>
              <a:gdLst>
                <a:gd name="T0" fmla="*/ 51 w 52"/>
                <a:gd name="T1" fmla="*/ 5 h 159"/>
                <a:gd name="T2" fmla="*/ 27 w 52"/>
                <a:gd name="T3" fmla="*/ 0 h 159"/>
                <a:gd name="T4" fmla="*/ 0 w 52"/>
                <a:gd name="T5" fmla="*/ 154 h 159"/>
                <a:gd name="T6" fmla="*/ 22 w 52"/>
                <a:gd name="T7" fmla="*/ 158 h 159"/>
                <a:gd name="T8" fmla="*/ 51 w 52"/>
                <a:gd name="T9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59">
                  <a:moveTo>
                    <a:pt x="51" y="5"/>
                  </a:moveTo>
                  <a:lnTo>
                    <a:pt x="27" y="0"/>
                  </a:lnTo>
                  <a:lnTo>
                    <a:pt x="0" y="154"/>
                  </a:lnTo>
                  <a:lnTo>
                    <a:pt x="22" y="158"/>
                  </a:lnTo>
                  <a:lnTo>
                    <a:pt x="51" y="5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42" name="Freeform 54"/>
            <p:cNvSpPr>
              <a:spLocks/>
            </p:cNvSpPr>
            <p:nvPr/>
          </p:nvSpPr>
          <p:spPr bwMode="auto">
            <a:xfrm>
              <a:off x="742" y="1311"/>
              <a:ext cx="140" cy="65"/>
            </a:xfrm>
            <a:custGeom>
              <a:avLst/>
              <a:gdLst>
                <a:gd name="T0" fmla="*/ 0 w 140"/>
                <a:gd name="T1" fmla="*/ 20 h 65"/>
                <a:gd name="T2" fmla="*/ 36 w 140"/>
                <a:gd name="T3" fmla="*/ 0 h 65"/>
                <a:gd name="T4" fmla="*/ 64 w 140"/>
                <a:gd name="T5" fmla="*/ 7 h 65"/>
                <a:gd name="T6" fmla="*/ 99 w 140"/>
                <a:gd name="T7" fmla="*/ 39 h 65"/>
                <a:gd name="T8" fmla="*/ 139 w 140"/>
                <a:gd name="T9" fmla="*/ 51 h 65"/>
                <a:gd name="T10" fmla="*/ 109 w 140"/>
                <a:gd name="T11" fmla="*/ 64 h 65"/>
                <a:gd name="T12" fmla="*/ 76 w 140"/>
                <a:gd name="T13" fmla="*/ 57 h 65"/>
                <a:gd name="T14" fmla="*/ 34 w 140"/>
                <a:gd name="T15" fmla="*/ 27 h 65"/>
                <a:gd name="T16" fmla="*/ 0 w 140"/>
                <a:gd name="T17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65">
                  <a:moveTo>
                    <a:pt x="0" y="20"/>
                  </a:moveTo>
                  <a:lnTo>
                    <a:pt x="36" y="0"/>
                  </a:lnTo>
                  <a:lnTo>
                    <a:pt x="64" y="7"/>
                  </a:lnTo>
                  <a:lnTo>
                    <a:pt x="99" y="39"/>
                  </a:lnTo>
                  <a:lnTo>
                    <a:pt x="139" y="51"/>
                  </a:lnTo>
                  <a:lnTo>
                    <a:pt x="109" y="64"/>
                  </a:lnTo>
                  <a:lnTo>
                    <a:pt x="76" y="57"/>
                  </a:lnTo>
                  <a:lnTo>
                    <a:pt x="34" y="27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43" name="Freeform 55"/>
            <p:cNvSpPr>
              <a:spLocks/>
            </p:cNvSpPr>
            <p:nvPr/>
          </p:nvSpPr>
          <p:spPr bwMode="auto">
            <a:xfrm>
              <a:off x="568" y="1375"/>
              <a:ext cx="136" cy="118"/>
            </a:xfrm>
            <a:custGeom>
              <a:avLst/>
              <a:gdLst>
                <a:gd name="T0" fmla="*/ 28 w 136"/>
                <a:gd name="T1" fmla="*/ 13 h 118"/>
                <a:gd name="T2" fmla="*/ 29 w 136"/>
                <a:gd name="T3" fmla="*/ 21 h 118"/>
                <a:gd name="T4" fmla="*/ 33 w 136"/>
                <a:gd name="T5" fmla="*/ 32 h 118"/>
                <a:gd name="T6" fmla="*/ 36 w 136"/>
                <a:gd name="T7" fmla="*/ 44 h 118"/>
                <a:gd name="T8" fmla="*/ 38 w 136"/>
                <a:gd name="T9" fmla="*/ 54 h 118"/>
                <a:gd name="T10" fmla="*/ 41 w 136"/>
                <a:gd name="T11" fmla="*/ 67 h 118"/>
                <a:gd name="T12" fmla="*/ 46 w 136"/>
                <a:gd name="T13" fmla="*/ 80 h 118"/>
                <a:gd name="T14" fmla="*/ 51 w 136"/>
                <a:gd name="T15" fmla="*/ 89 h 118"/>
                <a:gd name="T16" fmla="*/ 56 w 136"/>
                <a:gd name="T17" fmla="*/ 92 h 118"/>
                <a:gd name="T18" fmla="*/ 69 w 136"/>
                <a:gd name="T19" fmla="*/ 94 h 118"/>
                <a:gd name="T20" fmla="*/ 85 w 136"/>
                <a:gd name="T21" fmla="*/ 96 h 118"/>
                <a:gd name="T22" fmla="*/ 96 w 136"/>
                <a:gd name="T23" fmla="*/ 98 h 118"/>
                <a:gd name="T24" fmla="*/ 100 w 136"/>
                <a:gd name="T25" fmla="*/ 97 h 118"/>
                <a:gd name="T26" fmla="*/ 104 w 136"/>
                <a:gd name="T27" fmla="*/ 96 h 118"/>
                <a:gd name="T28" fmla="*/ 109 w 136"/>
                <a:gd name="T29" fmla="*/ 94 h 118"/>
                <a:gd name="T30" fmla="*/ 114 w 136"/>
                <a:gd name="T31" fmla="*/ 94 h 118"/>
                <a:gd name="T32" fmla="*/ 119 w 136"/>
                <a:gd name="T33" fmla="*/ 96 h 118"/>
                <a:gd name="T34" fmla="*/ 125 w 136"/>
                <a:gd name="T35" fmla="*/ 99 h 118"/>
                <a:gd name="T36" fmla="*/ 131 w 136"/>
                <a:gd name="T37" fmla="*/ 102 h 118"/>
                <a:gd name="T38" fmla="*/ 135 w 136"/>
                <a:gd name="T39" fmla="*/ 106 h 118"/>
                <a:gd name="T40" fmla="*/ 133 w 136"/>
                <a:gd name="T41" fmla="*/ 109 h 118"/>
                <a:gd name="T42" fmla="*/ 128 w 136"/>
                <a:gd name="T43" fmla="*/ 113 h 118"/>
                <a:gd name="T44" fmla="*/ 119 w 136"/>
                <a:gd name="T45" fmla="*/ 115 h 118"/>
                <a:gd name="T46" fmla="*/ 111 w 136"/>
                <a:gd name="T47" fmla="*/ 115 h 118"/>
                <a:gd name="T48" fmla="*/ 105 w 136"/>
                <a:gd name="T49" fmla="*/ 115 h 118"/>
                <a:gd name="T50" fmla="*/ 101 w 136"/>
                <a:gd name="T51" fmla="*/ 114 h 118"/>
                <a:gd name="T52" fmla="*/ 98 w 136"/>
                <a:gd name="T53" fmla="*/ 114 h 118"/>
                <a:gd name="T54" fmla="*/ 96 w 136"/>
                <a:gd name="T55" fmla="*/ 115 h 118"/>
                <a:gd name="T56" fmla="*/ 87 w 136"/>
                <a:gd name="T57" fmla="*/ 116 h 118"/>
                <a:gd name="T58" fmla="*/ 67 w 136"/>
                <a:gd name="T59" fmla="*/ 117 h 118"/>
                <a:gd name="T60" fmla="*/ 46 w 136"/>
                <a:gd name="T61" fmla="*/ 115 h 118"/>
                <a:gd name="T62" fmla="*/ 34 w 136"/>
                <a:gd name="T63" fmla="*/ 112 h 118"/>
                <a:gd name="T64" fmla="*/ 29 w 136"/>
                <a:gd name="T65" fmla="*/ 106 h 118"/>
                <a:gd name="T66" fmla="*/ 28 w 136"/>
                <a:gd name="T67" fmla="*/ 100 h 118"/>
                <a:gd name="T68" fmla="*/ 27 w 136"/>
                <a:gd name="T69" fmla="*/ 92 h 118"/>
                <a:gd name="T70" fmla="*/ 25 w 136"/>
                <a:gd name="T71" fmla="*/ 80 h 118"/>
                <a:gd name="T72" fmla="*/ 18 w 136"/>
                <a:gd name="T73" fmla="*/ 62 h 118"/>
                <a:gd name="T74" fmla="*/ 10 w 136"/>
                <a:gd name="T75" fmla="*/ 41 h 118"/>
                <a:gd name="T76" fmla="*/ 3 w 136"/>
                <a:gd name="T77" fmla="*/ 22 h 118"/>
                <a:gd name="T78" fmla="*/ 0 w 136"/>
                <a:gd name="T79" fmla="*/ 10 h 118"/>
                <a:gd name="T80" fmla="*/ 3 w 136"/>
                <a:gd name="T81" fmla="*/ 6 h 118"/>
                <a:gd name="T82" fmla="*/ 6 w 136"/>
                <a:gd name="T83" fmla="*/ 3 h 118"/>
                <a:gd name="T84" fmla="*/ 9 w 136"/>
                <a:gd name="T85" fmla="*/ 2 h 118"/>
                <a:gd name="T86" fmla="*/ 12 w 136"/>
                <a:gd name="T8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18">
                  <a:moveTo>
                    <a:pt x="27" y="11"/>
                  </a:moveTo>
                  <a:lnTo>
                    <a:pt x="28" y="13"/>
                  </a:lnTo>
                  <a:lnTo>
                    <a:pt x="28" y="16"/>
                  </a:lnTo>
                  <a:lnTo>
                    <a:pt x="29" y="21"/>
                  </a:lnTo>
                  <a:lnTo>
                    <a:pt x="31" y="26"/>
                  </a:lnTo>
                  <a:lnTo>
                    <a:pt x="33" y="32"/>
                  </a:lnTo>
                  <a:lnTo>
                    <a:pt x="35" y="39"/>
                  </a:lnTo>
                  <a:lnTo>
                    <a:pt x="36" y="44"/>
                  </a:lnTo>
                  <a:lnTo>
                    <a:pt x="37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7"/>
                  </a:lnTo>
                  <a:lnTo>
                    <a:pt x="43" y="73"/>
                  </a:lnTo>
                  <a:lnTo>
                    <a:pt x="46" y="80"/>
                  </a:lnTo>
                  <a:lnTo>
                    <a:pt x="49" y="85"/>
                  </a:lnTo>
                  <a:lnTo>
                    <a:pt x="51" y="89"/>
                  </a:lnTo>
                  <a:lnTo>
                    <a:pt x="53" y="91"/>
                  </a:lnTo>
                  <a:lnTo>
                    <a:pt x="56" y="92"/>
                  </a:lnTo>
                  <a:lnTo>
                    <a:pt x="62" y="93"/>
                  </a:lnTo>
                  <a:lnTo>
                    <a:pt x="69" y="94"/>
                  </a:lnTo>
                  <a:lnTo>
                    <a:pt x="77" y="95"/>
                  </a:lnTo>
                  <a:lnTo>
                    <a:pt x="85" y="96"/>
                  </a:lnTo>
                  <a:lnTo>
                    <a:pt x="92" y="97"/>
                  </a:lnTo>
                  <a:lnTo>
                    <a:pt x="96" y="98"/>
                  </a:lnTo>
                  <a:lnTo>
                    <a:pt x="98" y="98"/>
                  </a:lnTo>
                  <a:lnTo>
                    <a:pt x="100" y="97"/>
                  </a:lnTo>
                  <a:lnTo>
                    <a:pt x="102" y="97"/>
                  </a:lnTo>
                  <a:lnTo>
                    <a:pt x="104" y="96"/>
                  </a:lnTo>
                  <a:lnTo>
                    <a:pt x="107" y="95"/>
                  </a:lnTo>
                  <a:lnTo>
                    <a:pt x="109" y="94"/>
                  </a:lnTo>
                  <a:lnTo>
                    <a:pt x="111" y="94"/>
                  </a:lnTo>
                  <a:lnTo>
                    <a:pt x="114" y="94"/>
                  </a:lnTo>
                  <a:lnTo>
                    <a:pt x="116" y="95"/>
                  </a:lnTo>
                  <a:lnTo>
                    <a:pt x="119" y="96"/>
                  </a:lnTo>
                  <a:lnTo>
                    <a:pt x="122" y="97"/>
                  </a:lnTo>
                  <a:lnTo>
                    <a:pt x="125" y="99"/>
                  </a:lnTo>
                  <a:lnTo>
                    <a:pt x="129" y="100"/>
                  </a:lnTo>
                  <a:lnTo>
                    <a:pt x="131" y="102"/>
                  </a:lnTo>
                  <a:lnTo>
                    <a:pt x="133" y="104"/>
                  </a:lnTo>
                  <a:lnTo>
                    <a:pt x="135" y="106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131" y="111"/>
                  </a:lnTo>
                  <a:lnTo>
                    <a:pt x="128" y="113"/>
                  </a:lnTo>
                  <a:lnTo>
                    <a:pt x="124" y="114"/>
                  </a:lnTo>
                  <a:lnTo>
                    <a:pt x="119" y="115"/>
                  </a:lnTo>
                  <a:lnTo>
                    <a:pt x="116" y="115"/>
                  </a:lnTo>
                  <a:lnTo>
                    <a:pt x="111" y="115"/>
                  </a:lnTo>
                  <a:lnTo>
                    <a:pt x="108" y="115"/>
                  </a:lnTo>
                  <a:lnTo>
                    <a:pt x="105" y="115"/>
                  </a:lnTo>
                  <a:lnTo>
                    <a:pt x="103" y="114"/>
                  </a:lnTo>
                  <a:lnTo>
                    <a:pt x="101" y="114"/>
                  </a:lnTo>
                  <a:lnTo>
                    <a:pt x="99" y="114"/>
                  </a:lnTo>
                  <a:lnTo>
                    <a:pt x="98" y="114"/>
                  </a:lnTo>
                  <a:lnTo>
                    <a:pt x="97" y="114"/>
                  </a:lnTo>
                  <a:lnTo>
                    <a:pt x="96" y="115"/>
                  </a:lnTo>
                  <a:lnTo>
                    <a:pt x="94" y="116"/>
                  </a:lnTo>
                  <a:lnTo>
                    <a:pt x="87" y="116"/>
                  </a:lnTo>
                  <a:lnTo>
                    <a:pt x="77" y="117"/>
                  </a:lnTo>
                  <a:lnTo>
                    <a:pt x="67" y="117"/>
                  </a:lnTo>
                  <a:lnTo>
                    <a:pt x="56" y="116"/>
                  </a:lnTo>
                  <a:lnTo>
                    <a:pt x="46" y="115"/>
                  </a:lnTo>
                  <a:lnTo>
                    <a:pt x="39" y="114"/>
                  </a:lnTo>
                  <a:lnTo>
                    <a:pt x="34" y="112"/>
                  </a:lnTo>
                  <a:lnTo>
                    <a:pt x="31" y="109"/>
                  </a:lnTo>
                  <a:lnTo>
                    <a:pt x="29" y="106"/>
                  </a:lnTo>
                  <a:lnTo>
                    <a:pt x="28" y="103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27" y="92"/>
                  </a:lnTo>
                  <a:lnTo>
                    <a:pt x="26" y="86"/>
                  </a:lnTo>
                  <a:lnTo>
                    <a:pt x="25" y="80"/>
                  </a:lnTo>
                  <a:lnTo>
                    <a:pt x="22" y="72"/>
                  </a:lnTo>
                  <a:lnTo>
                    <a:pt x="18" y="62"/>
                  </a:lnTo>
                  <a:lnTo>
                    <a:pt x="14" y="52"/>
                  </a:lnTo>
                  <a:lnTo>
                    <a:pt x="10" y="41"/>
                  </a:lnTo>
                  <a:lnTo>
                    <a:pt x="6" y="31"/>
                  </a:lnTo>
                  <a:lnTo>
                    <a:pt x="3" y="22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27" y="11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44" name="Freeform 56"/>
            <p:cNvSpPr>
              <a:spLocks/>
            </p:cNvSpPr>
            <p:nvPr/>
          </p:nvSpPr>
          <p:spPr bwMode="auto">
            <a:xfrm>
              <a:off x="482" y="1376"/>
              <a:ext cx="207" cy="153"/>
            </a:xfrm>
            <a:custGeom>
              <a:avLst/>
              <a:gdLst>
                <a:gd name="T0" fmla="*/ 38 w 207"/>
                <a:gd name="T1" fmla="*/ 14 h 153"/>
                <a:gd name="T2" fmla="*/ 43 w 207"/>
                <a:gd name="T3" fmla="*/ 26 h 153"/>
                <a:gd name="T4" fmla="*/ 52 w 207"/>
                <a:gd name="T5" fmla="*/ 43 h 153"/>
                <a:gd name="T6" fmla="*/ 58 w 207"/>
                <a:gd name="T7" fmla="*/ 60 h 153"/>
                <a:gd name="T8" fmla="*/ 63 w 207"/>
                <a:gd name="T9" fmla="*/ 73 h 153"/>
                <a:gd name="T10" fmla="*/ 67 w 207"/>
                <a:gd name="T11" fmla="*/ 86 h 153"/>
                <a:gd name="T12" fmla="*/ 73 w 207"/>
                <a:gd name="T13" fmla="*/ 99 h 153"/>
                <a:gd name="T14" fmla="*/ 78 w 207"/>
                <a:gd name="T15" fmla="*/ 107 h 153"/>
                <a:gd name="T16" fmla="*/ 86 w 207"/>
                <a:gd name="T17" fmla="*/ 109 h 153"/>
                <a:gd name="T18" fmla="*/ 109 w 207"/>
                <a:gd name="T19" fmla="*/ 112 h 153"/>
                <a:gd name="T20" fmla="*/ 140 w 207"/>
                <a:gd name="T21" fmla="*/ 116 h 153"/>
                <a:gd name="T22" fmla="*/ 161 w 207"/>
                <a:gd name="T23" fmla="*/ 118 h 153"/>
                <a:gd name="T24" fmla="*/ 166 w 207"/>
                <a:gd name="T25" fmla="*/ 118 h 153"/>
                <a:gd name="T26" fmla="*/ 169 w 207"/>
                <a:gd name="T27" fmla="*/ 116 h 153"/>
                <a:gd name="T28" fmla="*/ 174 w 207"/>
                <a:gd name="T29" fmla="*/ 115 h 153"/>
                <a:gd name="T30" fmla="*/ 179 w 207"/>
                <a:gd name="T31" fmla="*/ 116 h 153"/>
                <a:gd name="T32" fmla="*/ 186 w 207"/>
                <a:gd name="T33" fmla="*/ 118 h 153"/>
                <a:gd name="T34" fmla="*/ 194 w 207"/>
                <a:gd name="T35" fmla="*/ 121 h 153"/>
                <a:gd name="T36" fmla="*/ 201 w 207"/>
                <a:gd name="T37" fmla="*/ 125 h 153"/>
                <a:gd name="T38" fmla="*/ 205 w 207"/>
                <a:gd name="T39" fmla="*/ 130 h 153"/>
                <a:gd name="T40" fmla="*/ 204 w 207"/>
                <a:gd name="T41" fmla="*/ 134 h 153"/>
                <a:gd name="T42" fmla="*/ 199 w 207"/>
                <a:gd name="T43" fmla="*/ 138 h 153"/>
                <a:gd name="T44" fmla="*/ 190 w 207"/>
                <a:gd name="T45" fmla="*/ 139 h 153"/>
                <a:gd name="T46" fmla="*/ 179 w 207"/>
                <a:gd name="T47" fmla="*/ 139 h 153"/>
                <a:gd name="T48" fmla="*/ 171 w 207"/>
                <a:gd name="T49" fmla="*/ 138 h 153"/>
                <a:gd name="T50" fmla="*/ 166 w 207"/>
                <a:gd name="T51" fmla="*/ 136 h 153"/>
                <a:gd name="T52" fmla="*/ 162 w 207"/>
                <a:gd name="T53" fmla="*/ 136 h 153"/>
                <a:gd name="T54" fmla="*/ 160 w 207"/>
                <a:gd name="T55" fmla="*/ 137 h 153"/>
                <a:gd name="T56" fmla="*/ 148 w 207"/>
                <a:gd name="T57" fmla="*/ 141 h 153"/>
                <a:gd name="T58" fmla="*/ 124 w 207"/>
                <a:gd name="T59" fmla="*/ 147 h 153"/>
                <a:gd name="T60" fmla="*/ 99 w 207"/>
                <a:gd name="T61" fmla="*/ 152 h 153"/>
                <a:gd name="T62" fmla="*/ 83 w 207"/>
                <a:gd name="T63" fmla="*/ 151 h 153"/>
                <a:gd name="T64" fmla="*/ 72 w 207"/>
                <a:gd name="T65" fmla="*/ 143 h 153"/>
                <a:gd name="T66" fmla="*/ 58 w 207"/>
                <a:gd name="T67" fmla="*/ 131 h 153"/>
                <a:gd name="T68" fmla="*/ 43 w 207"/>
                <a:gd name="T69" fmla="*/ 116 h 153"/>
                <a:gd name="T70" fmla="*/ 32 w 207"/>
                <a:gd name="T71" fmla="*/ 99 h 153"/>
                <a:gd name="T72" fmla="*/ 22 w 207"/>
                <a:gd name="T73" fmla="*/ 78 h 153"/>
                <a:gd name="T74" fmla="*/ 12 w 207"/>
                <a:gd name="T75" fmla="*/ 53 h 153"/>
                <a:gd name="T76" fmla="*/ 4 w 207"/>
                <a:gd name="T77" fmla="*/ 31 h 153"/>
                <a:gd name="T78" fmla="*/ 0 w 207"/>
                <a:gd name="T79" fmla="*/ 17 h 153"/>
                <a:gd name="T80" fmla="*/ 1 w 207"/>
                <a:gd name="T81" fmla="*/ 10 h 153"/>
                <a:gd name="T82" fmla="*/ 4 w 207"/>
                <a:gd name="T83" fmla="*/ 6 h 153"/>
                <a:gd name="T84" fmla="*/ 7 w 207"/>
                <a:gd name="T85" fmla="*/ 3 h 153"/>
                <a:gd name="T86" fmla="*/ 12 w 207"/>
                <a:gd name="T8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153">
                  <a:moveTo>
                    <a:pt x="37" y="13"/>
                  </a:moveTo>
                  <a:lnTo>
                    <a:pt x="38" y="14"/>
                  </a:lnTo>
                  <a:lnTo>
                    <a:pt x="40" y="19"/>
                  </a:lnTo>
                  <a:lnTo>
                    <a:pt x="43" y="26"/>
                  </a:lnTo>
                  <a:lnTo>
                    <a:pt x="47" y="34"/>
                  </a:lnTo>
                  <a:lnTo>
                    <a:pt x="52" y="43"/>
                  </a:lnTo>
                  <a:lnTo>
                    <a:pt x="55" y="52"/>
                  </a:lnTo>
                  <a:lnTo>
                    <a:pt x="58" y="60"/>
                  </a:lnTo>
                  <a:lnTo>
                    <a:pt x="61" y="67"/>
                  </a:lnTo>
                  <a:lnTo>
                    <a:pt x="63" y="73"/>
                  </a:lnTo>
                  <a:lnTo>
                    <a:pt x="64" y="79"/>
                  </a:lnTo>
                  <a:lnTo>
                    <a:pt x="67" y="86"/>
                  </a:lnTo>
                  <a:lnTo>
                    <a:pt x="70" y="93"/>
                  </a:lnTo>
                  <a:lnTo>
                    <a:pt x="73" y="99"/>
                  </a:lnTo>
                  <a:lnTo>
                    <a:pt x="75" y="104"/>
                  </a:lnTo>
                  <a:lnTo>
                    <a:pt x="78" y="107"/>
                  </a:lnTo>
                  <a:lnTo>
                    <a:pt x="81" y="109"/>
                  </a:lnTo>
                  <a:lnTo>
                    <a:pt x="86" y="109"/>
                  </a:lnTo>
                  <a:lnTo>
                    <a:pt x="97" y="111"/>
                  </a:lnTo>
                  <a:lnTo>
                    <a:pt x="109" y="112"/>
                  </a:lnTo>
                  <a:lnTo>
                    <a:pt x="125" y="114"/>
                  </a:lnTo>
                  <a:lnTo>
                    <a:pt x="140" y="116"/>
                  </a:lnTo>
                  <a:lnTo>
                    <a:pt x="153" y="117"/>
                  </a:lnTo>
                  <a:lnTo>
                    <a:pt x="161" y="118"/>
                  </a:lnTo>
                  <a:lnTo>
                    <a:pt x="165" y="118"/>
                  </a:lnTo>
                  <a:lnTo>
                    <a:pt x="166" y="118"/>
                  </a:lnTo>
                  <a:lnTo>
                    <a:pt x="167" y="117"/>
                  </a:lnTo>
                  <a:lnTo>
                    <a:pt x="169" y="116"/>
                  </a:lnTo>
                  <a:lnTo>
                    <a:pt x="172" y="116"/>
                  </a:lnTo>
                  <a:lnTo>
                    <a:pt x="174" y="115"/>
                  </a:lnTo>
                  <a:lnTo>
                    <a:pt x="177" y="115"/>
                  </a:lnTo>
                  <a:lnTo>
                    <a:pt x="179" y="116"/>
                  </a:lnTo>
                  <a:lnTo>
                    <a:pt x="182" y="117"/>
                  </a:lnTo>
                  <a:lnTo>
                    <a:pt x="186" y="118"/>
                  </a:lnTo>
                  <a:lnTo>
                    <a:pt x="190" y="119"/>
                  </a:lnTo>
                  <a:lnTo>
                    <a:pt x="194" y="121"/>
                  </a:lnTo>
                  <a:lnTo>
                    <a:pt x="198" y="123"/>
                  </a:lnTo>
                  <a:lnTo>
                    <a:pt x="201" y="125"/>
                  </a:lnTo>
                  <a:lnTo>
                    <a:pt x="204" y="128"/>
                  </a:lnTo>
                  <a:lnTo>
                    <a:pt x="205" y="130"/>
                  </a:lnTo>
                  <a:lnTo>
                    <a:pt x="206" y="132"/>
                  </a:lnTo>
                  <a:lnTo>
                    <a:pt x="204" y="134"/>
                  </a:lnTo>
                  <a:lnTo>
                    <a:pt x="202" y="136"/>
                  </a:lnTo>
                  <a:lnTo>
                    <a:pt x="199" y="138"/>
                  </a:lnTo>
                  <a:lnTo>
                    <a:pt x="195" y="139"/>
                  </a:lnTo>
                  <a:lnTo>
                    <a:pt x="190" y="139"/>
                  </a:lnTo>
                  <a:lnTo>
                    <a:pt x="185" y="140"/>
                  </a:lnTo>
                  <a:lnTo>
                    <a:pt x="179" y="139"/>
                  </a:lnTo>
                  <a:lnTo>
                    <a:pt x="175" y="138"/>
                  </a:lnTo>
                  <a:lnTo>
                    <a:pt x="171" y="138"/>
                  </a:lnTo>
                  <a:lnTo>
                    <a:pt x="168" y="137"/>
                  </a:lnTo>
                  <a:lnTo>
                    <a:pt x="166" y="136"/>
                  </a:lnTo>
                  <a:lnTo>
                    <a:pt x="164" y="136"/>
                  </a:lnTo>
                  <a:lnTo>
                    <a:pt x="162" y="136"/>
                  </a:lnTo>
                  <a:lnTo>
                    <a:pt x="161" y="136"/>
                  </a:lnTo>
                  <a:lnTo>
                    <a:pt x="160" y="137"/>
                  </a:lnTo>
                  <a:lnTo>
                    <a:pt x="155" y="139"/>
                  </a:lnTo>
                  <a:lnTo>
                    <a:pt x="148" y="141"/>
                  </a:lnTo>
                  <a:lnTo>
                    <a:pt x="137" y="144"/>
                  </a:lnTo>
                  <a:lnTo>
                    <a:pt x="124" y="147"/>
                  </a:lnTo>
                  <a:lnTo>
                    <a:pt x="111" y="150"/>
                  </a:lnTo>
                  <a:lnTo>
                    <a:pt x="99" y="152"/>
                  </a:lnTo>
                  <a:lnTo>
                    <a:pt x="89" y="152"/>
                  </a:lnTo>
                  <a:lnTo>
                    <a:pt x="83" y="151"/>
                  </a:lnTo>
                  <a:lnTo>
                    <a:pt x="78" y="148"/>
                  </a:lnTo>
                  <a:lnTo>
                    <a:pt x="72" y="143"/>
                  </a:lnTo>
                  <a:lnTo>
                    <a:pt x="65" y="138"/>
                  </a:lnTo>
                  <a:lnTo>
                    <a:pt x="58" y="131"/>
                  </a:lnTo>
                  <a:lnTo>
                    <a:pt x="51" y="124"/>
                  </a:lnTo>
                  <a:lnTo>
                    <a:pt x="43" y="116"/>
                  </a:lnTo>
                  <a:lnTo>
                    <a:pt x="38" y="107"/>
                  </a:lnTo>
                  <a:lnTo>
                    <a:pt x="32" y="99"/>
                  </a:lnTo>
                  <a:lnTo>
                    <a:pt x="28" y="89"/>
                  </a:lnTo>
                  <a:lnTo>
                    <a:pt x="22" y="78"/>
                  </a:lnTo>
                  <a:lnTo>
                    <a:pt x="17" y="66"/>
                  </a:lnTo>
                  <a:lnTo>
                    <a:pt x="12" y="53"/>
                  </a:lnTo>
                  <a:lnTo>
                    <a:pt x="7" y="42"/>
                  </a:lnTo>
                  <a:lnTo>
                    <a:pt x="4" y="31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37" y="13"/>
                  </a:lnTo>
                </a:path>
              </a:pathLst>
            </a:custGeom>
            <a:solidFill>
              <a:srgbClr val="A4E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45" name="Freeform 57"/>
            <p:cNvSpPr>
              <a:spLocks/>
            </p:cNvSpPr>
            <p:nvPr/>
          </p:nvSpPr>
          <p:spPr bwMode="auto">
            <a:xfrm>
              <a:off x="568" y="1377"/>
              <a:ext cx="139" cy="111"/>
            </a:xfrm>
            <a:custGeom>
              <a:avLst/>
              <a:gdLst>
                <a:gd name="T0" fmla="*/ 30 w 139"/>
                <a:gd name="T1" fmla="*/ 9 h 111"/>
                <a:gd name="T2" fmla="*/ 33 w 139"/>
                <a:gd name="T3" fmla="*/ 16 h 111"/>
                <a:gd name="T4" fmla="*/ 37 w 139"/>
                <a:gd name="T5" fmla="*/ 27 h 111"/>
                <a:gd name="T6" fmla="*/ 40 w 139"/>
                <a:gd name="T7" fmla="*/ 38 h 111"/>
                <a:gd name="T8" fmla="*/ 41 w 139"/>
                <a:gd name="T9" fmla="*/ 48 h 111"/>
                <a:gd name="T10" fmla="*/ 44 w 139"/>
                <a:gd name="T11" fmla="*/ 60 h 111"/>
                <a:gd name="T12" fmla="*/ 50 w 139"/>
                <a:gd name="T13" fmla="*/ 73 h 111"/>
                <a:gd name="T14" fmla="*/ 54 w 139"/>
                <a:gd name="T15" fmla="*/ 82 h 111"/>
                <a:gd name="T16" fmla="*/ 60 w 139"/>
                <a:gd name="T17" fmla="*/ 85 h 111"/>
                <a:gd name="T18" fmla="*/ 73 w 139"/>
                <a:gd name="T19" fmla="*/ 87 h 111"/>
                <a:gd name="T20" fmla="*/ 88 w 139"/>
                <a:gd name="T21" fmla="*/ 90 h 111"/>
                <a:gd name="T22" fmla="*/ 99 w 139"/>
                <a:gd name="T23" fmla="*/ 91 h 111"/>
                <a:gd name="T24" fmla="*/ 102 w 139"/>
                <a:gd name="T25" fmla="*/ 91 h 111"/>
                <a:gd name="T26" fmla="*/ 105 w 139"/>
                <a:gd name="T27" fmla="*/ 90 h 111"/>
                <a:gd name="T28" fmla="*/ 110 w 139"/>
                <a:gd name="T29" fmla="*/ 88 h 111"/>
                <a:gd name="T30" fmla="*/ 115 w 139"/>
                <a:gd name="T31" fmla="*/ 87 h 111"/>
                <a:gd name="T32" fmla="*/ 120 w 139"/>
                <a:gd name="T33" fmla="*/ 88 h 111"/>
                <a:gd name="T34" fmla="*/ 125 w 139"/>
                <a:gd name="T35" fmla="*/ 90 h 111"/>
                <a:gd name="T36" fmla="*/ 132 w 139"/>
                <a:gd name="T37" fmla="*/ 94 h 111"/>
                <a:gd name="T38" fmla="*/ 137 w 139"/>
                <a:gd name="T39" fmla="*/ 98 h 111"/>
                <a:gd name="T40" fmla="*/ 138 w 139"/>
                <a:gd name="T41" fmla="*/ 101 h 111"/>
                <a:gd name="T42" fmla="*/ 134 w 139"/>
                <a:gd name="T43" fmla="*/ 104 h 111"/>
                <a:gd name="T44" fmla="*/ 127 w 139"/>
                <a:gd name="T45" fmla="*/ 107 h 111"/>
                <a:gd name="T46" fmla="*/ 119 w 139"/>
                <a:gd name="T47" fmla="*/ 109 h 111"/>
                <a:gd name="T48" fmla="*/ 111 w 139"/>
                <a:gd name="T49" fmla="*/ 108 h 111"/>
                <a:gd name="T50" fmla="*/ 106 w 139"/>
                <a:gd name="T51" fmla="*/ 108 h 111"/>
                <a:gd name="T52" fmla="*/ 103 w 139"/>
                <a:gd name="T53" fmla="*/ 107 h 111"/>
                <a:gd name="T54" fmla="*/ 101 w 139"/>
                <a:gd name="T55" fmla="*/ 108 h 111"/>
                <a:gd name="T56" fmla="*/ 97 w 139"/>
                <a:gd name="T57" fmla="*/ 109 h 111"/>
                <a:gd name="T58" fmla="*/ 81 w 139"/>
                <a:gd name="T59" fmla="*/ 110 h 111"/>
                <a:gd name="T60" fmla="*/ 60 w 139"/>
                <a:gd name="T61" fmla="*/ 110 h 111"/>
                <a:gd name="T62" fmla="*/ 41 w 139"/>
                <a:gd name="T63" fmla="*/ 107 h 111"/>
                <a:gd name="T64" fmla="*/ 34 w 139"/>
                <a:gd name="T65" fmla="*/ 102 h 111"/>
                <a:gd name="T66" fmla="*/ 26 w 139"/>
                <a:gd name="T67" fmla="*/ 93 h 111"/>
                <a:gd name="T68" fmla="*/ 16 w 139"/>
                <a:gd name="T69" fmla="*/ 82 h 111"/>
                <a:gd name="T70" fmla="*/ 8 w 139"/>
                <a:gd name="T71" fmla="*/ 68 h 111"/>
                <a:gd name="T72" fmla="*/ 5 w 139"/>
                <a:gd name="T73" fmla="*/ 54 h 111"/>
                <a:gd name="T74" fmla="*/ 2 w 139"/>
                <a:gd name="T75" fmla="*/ 37 h 111"/>
                <a:gd name="T76" fmla="*/ 0 w 139"/>
                <a:gd name="T77" fmla="*/ 20 h 111"/>
                <a:gd name="T78" fmla="*/ 0 w 139"/>
                <a:gd name="T79" fmla="*/ 7 h 111"/>
                <a:gd name="T80" fmla="*/ 1 w 139"/>
                <a:gd name="T81" fmla="*/ 1 h 111"/>
                <a:gd name="T82" fmla="*/ 4 w 139"/>
                <a:gd name="T83" fmla="*/ 0 h 111"/>
                <a:gd name="T84" fmla="*/ 6 w 139"/>
                <a:gd name="T85" fmla="*/ 2 h 111"/>
                <a:gd name="T86" fmla="*/ 9 w 139"/>
                <a:gd name="T87" fmla="*/ 3 h 111"/>
                <a:gd name="T88" fmla="*/ 29 w 139"/>
                <a:gd name="T8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11">
                  <a:moveTo>
                    <a:pt x="29" y="7"/>
                  </a:moveTo>
                  <a:lnTo>
                    <a:pt x="30" y="9"/>
                  </a:lnTo>
                  <a:lnTo>
                    <a:pt x="31" y="11"/>
                  </a:lnTo>
                  <a:lnTo>
                    <a:pt x="33" y="16"/>
                  </a:lnTo>
                  <a:lnTo>
                    <a:pt x="35" y="21"/>
                  </a:lnTo>
                  <a:lnTo>
                    <a:pt x="37" y="27"/>
                  </a:lnTo>
                  <a:lnTo>
                    <a:pt x="39" y="33"/>
                  </a:lnTo>
                  <a:lnTo>
                    <a:pt x="40" y="38"/>
                  </a:lnTo>
                  <a:lnTo>
                    <a:pt x="41" y="43"/>
                  </a:lnTo>
                  <a:lnTo>
                    <a:pt x="41" y="48"/>
                  </a:lnTo>
                  <a:lnTo>
                    <a:pt x="42" y="53"/>
                  </a:lnTo>
                  <a:lnTo>
                    <a:pt x="44" y="60"/>
                  </a:lnTo>
                  <a:lnTo>
                    <a:pt x="47" y="67"/>
                  </a:lnTo>
                  <a:lnTo>
                    <a:pt x="50" y="73"/>
                  </a:lnTo>
                  <a:lnTo>
                    <a:pt x="52" y="78"/>
                  </a:lnTo>
                  <a:lnTo>
                    <a:pt x="54" y="82"/>
                  </a:lnTo>
                  <a:lnTo>
                    <a:pt x="56" y="84"/>
                  </a:lnTo>
                  <a:lnTo>
                    <a:pt x="60" y="85"/>
                  </a:lnTo>
                  <a:lnTo>
                    <a:pt x="65" y="86"/>
                  </a:lnTo>
                  <a:lnTo>
                    <a:pt x="73" y="87"/>
                  </a:lnTo>
                  <a:lnTo>
                    <a:pt x="81" y="89"/>
                  </a:lnTo>
                  <a:lnTo>
                    <a:pt x="88" y="90"/>
                  </a:lnTo>
                  <a:lnTo>
                    <a:pt x="95" y="91"/>
                  </a:lnTo>
                  <a:lnTo>
                    <a:pt x="99" y="91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5" y="90"/>
                  </a:lnTo>
                  <a:lnTo>
                    <a:pt x="108" y="89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5" y="87"/>
                  </a:lnTo>
                  <a:lnTo>
                    <a:pt x="117" y="88"/>
                  </a:lnTo>
                  <a:lnTo>
                    <a:pt x="120" y="88"/>
                  </a:lnTo>
                  <a:lnTo>
                    <a:pt x="122" y="89"/>
                  </a:lnTo>
                  <a:lnTo>
                    <a:pt x="125" y="90"/>
                  </a:lnTo>
                  <a:lnTo>
                    <a:pt x="129" y="92"/>
                  </a:lnTo>
                  <a:lnTo>
                    <a:pt x="132" y="94"/>
                  </a:lnTo>
                  <a:lnTo>
                    <a:pt x="134" y="96"/>
                  </a:lnTo>
                  <a:lnTo>
                    <a:pt x="137" y="98"/>
                  </a:lnTo>
                  <a:lnTo>
                    <a:pt x="138" y="100"/>
                  </a:lnTo>
                  <a:lnTo>
                    <a:pt x="138" y="101"/>
                  </a:lnTo>
                  <a:lnTo>
                    <a:pt x="137" y="103"/>
                  </a:lnTo>
                  <a:lnTo>
                    <a:pt x="134" y="104"/>
                  </a:lnTo>
                  <a:lnTo>
                    <a:pt x="132" y="106"/>
                  </a:lnTo>
                  <a:lnTo>
                    <a:pt x="127" y="107"/>
                  </a:lnTo>
                  <a:lnTo>
                    <a:pt x="123" y="108"/>
                  </a:lnTo>
                  <a:lnTo>
                    <a:pt x="119" y="109"/>
                  </a:lnTo>
                  <a:lnTo>
                    <a:pt x="115" y="109"/>
                  </a:lnTo>
                  <a:lnTo>
                    <a:pt x="111" y="108"/>
                  </a:lnTo>
                  <a:lnTo>
                    <a:pt x="109" y="108"/>
                  </a:lnTo>
                  <a:lnTo>
                    <a:pt x="106" y="108"/>
                  </a:lnTo>
                  <a:lnTo>
                    <a:pt x="104" y="108"/>
                  </a:lnTo>
                  <a:lnTo>
                    <a:pt x="103" y="107"/>
                  </a:lnTo>
                  <a:lnTo>
                    <a:pt x="102" y="108"/>
                  </a:lnTo>
                  <a:lnTo>
                    <a:pt x="101" y="108"/>
                  </a:lnTo>
                  <a:lnTo>
                    <a:pt x="100" y="108"/>
                  </a:lnTo>
                  <a:lnTo>
                    <a:pt x="97" y="109"/>
                  </a:lnTo>
                  <a:lnTo>
                    <a:pt x="90" y="110"/>
                  </a:lnTo>
                  <a:lnTo>
                    <a:pt x="81" y="110"/>
                  </a:lnTo>
                  <a:lnTo>
                    <a:pt x="71" y="110"/>
                  </a:lnTo>
                  <a:lnTo>
                    <a:pt x="60" y="110"/>
                  </a:lnTo>
                  <a:lnTo>
                    <a:pt x="50" y="109"/>
                  </a:lnTo>
                  <a:lnTo>
                    <a:pt x="41" y="107"/>
                  </a:lnTo>
                  <a:lnTo>
                    <a:pt x="37" y="105"/>
                  </a:lnTo>
                  <a:lnTo>
                    <a:pt x="34" y="102"/>
                  </a:lnTo>
                  <a:lnTo>
                    <a:pt x="29" y="98"/>
                  </a:lnTo>
                  <a:lnTo>
                    <a:pt x="26" y="93"/>
                  </a:lnTo>
                  <a:lnTo>
                    <a:pt x="20" y="88"/>
                  </a:lnTo>
                  <a:lnTo>
                    <a:pt x="16" y="82"/>
                  </a:lnTo>
                  <a:lnTo>
                    <a:pt x="12" y="75"/>
                  </a:lnTo>
                  <a:lnTo>
                    <a:pt x="8" y="68"/>
                  </a:lnTo>
                  <a:lnTo>
                    <a:pt x="6" y="61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2" y="37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2"/>
                  </a:lnTo>
                  <a:lnTo>
                    <a:pt x="29" y="7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46" name="Freeform 58"/>
            <p:cNvSpPr>
              <a:spLocks/>
            </p:cNvSpPr>
            <p:nvPr/>
          </p:nvSpPr>
          <p:spPr bwMode="auto">
            <a:xfrm>
              <a:off x="565" y="1373"/>
              <a:ext cx="140" cy="117"/>
            </a:xfrm>
            <a:custGeom>
              <a:avLst/>
              <a:gdLst>
                <a:gd name="T0" fmla="*/ 31 w 140"/>
                <a:gd name="T1" fmla="*/ 12 h 117"/>
                <a:gd name="T2" fmla="*/ 34 w 140"/>
                <a:gd name="T3" fmla="*/ 20 h 117"/>
                <a:gd name="T4" fmla="*/ 38 w 140"/>
                <a:gd name="T5" fmla="*/ 32 h 117"/>
                <a:gd name="T6" fmla="*/ 41 w 140"/>
                <a:gd name="T7" fmla="*/ 44 h 117"/>
                <a:gd name="T8" fmla="*/ 41 w 140"/>
                <a:gd name="T9" fmla="*/ 54 h 117"/>
                <a:gd name="T10" fmla="*/ 45 w 140"/>
                <a:gd name="T11" fmla="*/ 66 h 117"/>
                <a:gd name="T12" fmla="*/ 50 w 140"/>
                <a:gd name="T13" fmla="*/ 80 h 117"/>
                <a:gd name="T14" fmla="*/ 55 w 140"/>
                <a:gd name="T15" fmla="*/ 89 h 117"/>
                <a:gd name="T16" fmla="*/ 60 w 140"/>
                <a:gd name="T17" fmla="*/ 91 h 117"/>
                <a:gd name="T18" fmla="*/ 73 w 140"/>
                <a:gd name="T19" fmla="*/ 94 h 117"/>
                <a:gd name="T20" fmla="*/ 89 w 140"/>
                <a:gd name="T21" fmla="*/ 96 h 117"/>
                <a:gd name="T22" fmla="*/ 100 w 140"/>
                <a:gd name="T23" fmla="*/ 98 h 117"/>
                <a:gd name="T24" fmla="*/ 104 w 140"/>
                <a:gd name="T25" fmla="*/ 97 h 117"/>
                <a:gd name="T26" fmla="*/ 108 w 140"/>
                <a:gd name="T27" fmla="*/ 96 h 117"/>
                <a:gd name="T28" fmla="*/ 113 w 140"/>
                <a:gd name="T29" fmla="*/ 94 h 117"/>
                <a:gd name="T30" fmla="*/ 118 w 140"/>
                <a:gd name="T31" fmla="*/ 94 h 117"/>
                <a:gd name="T32" fmla="*/ 122 w 140"/>
                <a:gd name="T33" fmla="*/ 96 h 117"/>
                <a:gd name="T34" fmla="*/ 129 w 140"/>
                <a:gd name="T35" fmla="*/ 98 h 117"/>
                <a:gd name="T36" fmla="*/ 135 w 140"/>
                <a:gd name="T37" fmla="*/ 102 h 117"/>
                <a:gd name="T38" fmla="*/ 139 w 140"/>
                <a:gd name="T39" fmla="*/ 106 h 117"/>
                <a:gd name="T40" fmla="*/ 137 w 140"/>
                <a:gd name="T41" fmla="*/ 109 h 117"/>
                <a:gd name="T42" fmla="*/ 132 w 140"/>
                <a:gd name="T43" fmla="*/ 112 h 117"/>
                <a:gd name="T44" fmla="*/ 124 w 140"/>
                <a:gd name="T45" fmla="*/ 115 h 117"/>
                <a:gd name="T46" fmla="*/ 115 w 140"/>
                <a:gd name="T47" fmla="*/ 115 h 117"/>
                <a:gd name="T48" fmla="*/ 110 w 140"/>
                <a:gd name="T49" fmla="*/ 114 h 117"/>
                <a:gd name="T50" fmla="*/ 105 w 140"/>
                <a:gd name="T51" fmla="*/ 114 h 117"/>
                <a:gd name="T52" fmla="*/ 102 w 140"/>
                <a:gd name="T53" fmla="*/ 114 h 117"/>
                <a:gd name="T54" fmla="*/ 100 w 140"/>
                <a:gd name="T55" fmla="*/ 115 h 117"/>
                <a:gd name="T56" fmla="*/ 91 w 140"/>
                <a:gd name="T57" fmla="*/ 116 h 117"/>
                <a:gd name="T58" fmla="*/ 71 w 140"/>
                <a:gd name="T59" fmla="*/ 116 h 117"/>
                <a:gd name="T60" fmla="*/ 51 w 140"/>
                <a:gd name="T61" fmla="*/ 115 h 117"/>
                <a:gd name="T62" fmla="*/ 38 w 140"/>
                <a:gd name="T63" fmla="*/ 111 h 117"/>
                <a:gd name="T64" fmla="*/ 30 w 140"/>
                <a:gd name="T65" fmla="*/ 104 h 117"/>
                <a:gd name="T66" fmla="*/ 21 w 140"/>
                <a:gd name="T67" fmla="*/ 94 h 117"/>
                <a:gd name="T68" fmla="*/ 13 w 140"/>
                <a:gd name="T69" fmla="*/ 82 h 117"/>
                <a:gd name="T70" fmla="*/ 6 w 140"/>
                <a:gd name="T71" fmla="*/ 68 h 117"/>
                <a:gd name="T72" fmla="*/ 4 w 140"/>
                <a:gd name="T73" fmla="*/ 52 h 117"/>
                <a:gd name="T74" fmla="*/ 1 w 140"/>
                <a:gd name="T75" fmla="*/ 35 h 117"/>
                <a:gd name="T76" fmla="*/ 0 w 140"/>
                <a:gd name="T77" fmla="*/ 19 h 117"/>
                <a:gd name="T78" fmla="*/ 1 w 140"/>
                <a:gd name="T79" fmla="*/ 9 h 117"/>
                <a:gd name="T80" fmla="*/ 4 w 140"/>
                <a:gd name="T81" fmla="*/ 5 h 117"/>
                <a:gd name="T82" fmla="*/ 8 w 140"/>
                <a:gd name="T83" fmla="*/ 3 h 117"/>
                <a:gd name="T84" fmla="*/ 13 w 140"/>
                <a:gd name="T85" fmla="*/ 1 h 117"/>
                <a:gd name="T86" fmla="*/ 16 w 140"/>
                <a:gd name="T8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117">
                  <a:moveTo>
                    <a:pt x="30" y="11"/>
                  </a:moveTo>
                  <a:lnTo>
                    <a:pt x="31" y="12"/>
                  </a:lnTo>
                  <a:lnTo>
                    <a:pt x="32" y="16"/>
                  </a:lnTo>
                  <a:lnTo>
                    <a:pt x="34" y="20"/>
                  </a:lnTo>
                  <a:lnTo>
                    <a:pt x="36" y="26"/>
                  </a:lnTo>
                  <a:lnTo>
                    <a:pt x="38" y="32"/>
                  </a:lnTo>
                  <a:lnTo>
                    <a:pt x="39" y="39"/>
                  </a:lnTo>
                  <a:lnTo>
                    <a:pt x="41" y="44"/>
                  </a:lnTo>
                  <a:lnTo>
                    <a:pt x="41" y="49"/>
                  </a:lnTo>
                  <a:lnTo>
                    <a:pt x="41" y="54"/>
                  </a:lnTo>
                  <a:lnTo>
                    <a:pt x="43" y="60"/>
                  </a:lnTo>
                  <a:lnTo>
                    <a:pt x="45" y="66"/>
                  </a:lnTo>
                  <a:lnTo>
                    <a:pt x="48" y="73"/>
                  </a:lnTo>
                  <a:lnTo>
                    <a:pt x="50" y="80"/>
                  </a:lnTo>
                  <a:lnTo>
                    <a:pt x="52" y="85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60" y="91"/>
                  </a:lnTo>
                  <a:lnTo>
                    <a:pt x="65" y="93"/>
                  </a:lnTo>
                  <a:lnTo>
                    <a:pt x="73" y="94"/>
                  </a:lnTo>
                  <a:lnTo>
                    <a:pt x="81" y="95"/>
                  </a:lnTo>
                  <a:lnTo>
                    <a:pt x="89" y="96"/>
                  </a:lnTo>
                  <a:lnTo>
                    <a:pt x="96" y="97"/>
                  </a:lnTo>
                  <a:lnTo>
                    <a:pt x="100" y="98"/>
                  </a:lnTo>
                  <a:lnTo>
                    <a:pt x="102" y="98"/>
                  </a:lnTo>
                  <a:lnTo>
                    <a:pt x="104" y="97"/>
                  </a:lnTo>
                  <a:lnTo>
                    <a:pt x="106" y="96"/>
                  </a:lnTo>
                  <a:lnTo>
                    <a:pt x="108" y="96"/>
                  </a:lnTo>
                  <a:lnTo>
                    <a:pt x="111" y="95"/>
                  </a:lnTo>
                  <a:lnTo>
                    <a:pt x="113" y="94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20" y="95"/>
                  </a:lnTo>
                  <a:lnTo>
                    <a:pt x="122" y="96"/>
                  </a:lnTo>
                  <a:lnTo>
                    <a:pt x="126" y="97"/>
                  </a:lnTo>
                  <a:lnTo>
                    <a:pt x="129" y="98"/>
                  </a:lnTo>
                  <a:lnTo>
                    <a:pt x="133" y="100"/>
                  </a:lnTo>
                  <a:lnTo>
                    <a:pt x="135" y="102"/>
                  </a:lnTo>
                  <a:lnTo>
                    <a:pt x="137" y="104"/>
                  </a:lnTo>
                  <a:lnTo>
                    <a:pt x="139" y="106"/>
                  </a:lnTo>
                  <a:lnTo>
                    <a:pt x="139" y="108"/>
                  </a:lnTo>
                  <a:lnTo>
                    <a:pt x="137" y="109"/>
                  </a:lnTo>
                  <a:lnTo>
                    <a:pt x="135" y="111"/>
                  </a:lnTo>
                  <a:lnTo>
                    <a:pt x="132" y="112"/>
                  </a:lnTo>
                  <a:lnTo>
                    <a:pt x="128" y="114"/>
                  </a:lnTo>
                  <a:lnTo>
                    <a:pt x="124" y="115"/>
                  </a:lnTo>
                  <a:lnTo>
                    <a:pt x="120" y="115"/>
                  </a:lnTo>
                  <a:lnTo>
                    <a:pt x="115" y="115"/>
                  </a:lnTo>
                  <a:lnTo>
                    <a:pt x="112" y="115"/>
                  </a:lnTo>
                  <a:lnTo>
                    <a:pt x="110" y="114"/>
                  </a:lnTo>
                  <a:lnTo>
                    <a:pt x="107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0" y="115"/>
                  </a:lnTo>
                  <a:lnTo>
                    <a:pt x="98" y="116"/>
                  </a:lnTo>
                  <a:lnTo>
                    <a:pt x="91" y="116"/>
                  </a:lnTo>
                  <a:lnTo>
                    <a:pt x="82" y="116"/>
                  </a:lnTo>
                  <a:lnTo>
                    <a:pt x="71" y="116"/>
                  </a:lnTo>
                  <a:lnTo>
                    <a:pt x="60" y="116"/>
                  </a:lnTo>
                  <a:lnTo>
                    <a:pt x="51" y="115"/>
                  </a:lnTo>
                  <a:lnTo>
                    <a:pt x="42" y="114"/>
                  </a:lnTo>
                  <a:lnTo>
                    <a:pt x="38" y="111"/>
                  </a:lnTo>
                  <a:lnTo>
                    <a:pt x="34" y="108"/>
                  </a:lnTo>
                  <a:lnTo>
                    <a:pt x="30" y="104"/>
                  </a:lnTo>
                  <a:lnTo>
                    <a:pt x="26" y="100"/>
                  </a:lnTo>
                  <a:lnTo>
                    <a:pt x="21" y="94"/>
                  </a:lnTo>
                  <a:lnTo>
                    <a:pt x="17" y="88"/>
                  </a:lnTo>
                  <a:lnTo>
                    <a:pt x="13" y="82"/>
                  </a:lnTo>
                  <a:lnTo>
                    <a:pt x="9" y="75"/>
                  </a:lnTo>
                  <a:lnTo>
                    <a:pt x="6" y="68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2" y="43"/>
                  </a:lnTo>
                  <a:lnTo>
                    <a:pt x="1" y="35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30" y="11"/>
                  </a:lnTo>
                </a:path>
              </a:pathLst>
            </a:custGeom>
            <a:solidFill>
              <a:srgbClr val="A4E0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147" name="Freeform 59"/>
            <p:cNvSpPr>
              <a:spLocks/>
            </p:cNvSpPr>
            <p:nvPr/>
          </p:nvSpPr>
          <p:spPr bwMode="auto">
            <a:xfrm>
              <a:off x="552" y="1621"/>
              <a:ext cx="283" cy="257"/>
            </a:xfrm>
            <a:custGeom>
              <a:avLst/>
              <a:gdLst>
                <a:gd name="T0" fmla="*/ 282 w 283"/>
                <a:gd name="T1" fmla="*/ 256 h 257"/>
                <a:gd name="T2" fmla="*/ 282 w 283"/>
                <a:gd name="T3" fmla="*/ 42 h 257"/>
                <a:gd name="T4" fmla="*/ 0 w 283"/>
                <a:gd name="T5" fmla="*/ 0 h 257"/>
                <a:gd name="T6" fmla="*/ 0 w 283"/>
                <a:gd name="T7" fmla="*/ 200 h 257"/>
                <a:gd name="T8" fmla="*/ 282 w 283"/>
                <a:gd name="T9" fmla="*/ 25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57">
                  <a:moveTo>
                    <a:pt x="282" y="256"/>
                  </a:moveTo>
                  <a:lnTo>
                    <a:pt x="282" y="42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282" y="256"/>
                  </a:lnTo>
                </a:path>
              </a:pathLst>
            </a:custGeom>
            <a:solidFill>
              <a:srgbClr val="E7B9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7149" name="Text Box 61"/>
          <p:cNvSpPr txBox="1">
            <a:spLocks noChangeArrowheads="1"/>
          </p:cNvSpPr>
          <p:nvPr/>
        </p:nvSpPr>
        <p:spPr bwMode="auto">
          <a:xfrm>
            <a:off x="838200" y="1676400"/>
            <a:ext cx="76962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altLang="ru-RU" sz="2600"/>
              <a:t>розробка достатньої номенклатури організаційної і технологічної документації;</a:t>
            </a:r>
          </a:p>
          <a:p>
            <a:pPr>
              <a:buFontTx/>
              <a:buChar char="-"/>
            </a:pPr>
            <a:r>
              <a:rPr lang="uk-UA" altLang="ru-RU" sz="2600"/>
              <a:t>закупка необхідного обладнання, яку потрібно здійснювати з дотриманням необхідних вимог безпеки, у сертифікованих вітчизняних виробників; </a:t>
            </a:r>
          </a:p>
          <a:p>
            <a:pPr>
              <a:buFontTx/>
              <a:buChar char="-"/>
            </a:pPr>
            <a:r>
              <a:rPr lang="uk-UA" altLang="ru-RU" sz="2600"/>
              <a:t>необхідно скористатися досвідом іноземних фірм при підготовці спеціалістів (навчання, стажування) та при інтеграції вітчизняної інфраструктури відкритого ключа в європейську. </a:t>
            </a: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217150" name="Picture 62" descr="man_with_briefc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57200" y="304800"/>
            <a:ext cx="4968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51" name="Picture 63" descr="business_woman_on_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057400" y="228600"/>
            <a:ext cx="531813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52" name="Text Box 64"/>
          <p:cNvSpPr txBox="1">
            <a:spLocks noChangeArrowheads="1"/>
          </p:cNvSpPr>
          <p:nvPr/>
        </p:nvSpPr>
        <p:spPr bwMode="auto">
          <a:xfrm>
            <a:off x="3048000" y="381000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4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Проблеми побудови ЦЗО</a:t>
            </a:r>
            <a:endParaRPr lang="ru-RU" altLang="ru-RU"/>
          </a:p>
        </p:txBody>
      </p:sp>
    </p:spTree>
  </p:cSld>
  <p:clrMapOvr>
    <a:masterClrMapping/>
  </p:clrMapOvr>
  <p:transition spd="slow">
    <p:split orient="vert"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1" name="Picture 7" descr="C:\Documents and Settings\hp.aarmstrong\Desktop\13372_PPT-Transition\images_3 set of 50\ph_1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8" b="11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800" b="1">
                <a:solidFill>
                  <a:srgbClr val="00FFFF"/>
                </a:solidFill>
                <a:latin typeface="Arial Narrow" pitchFamily="34" charset="0"/>
              </a:rPr>
              <a:t>Революція у сфері інформаційно-комунікаційних технологій відкриває нові можливості економічного росту і соціального розвитку</a:t>
            </a:r>
            <a:r>
              <a:rPr lang="uk-UA" altLang="ru-RU" b="1">
                <a:solidFill>
                  <a:srgbClr val="00FFFF"/>
                </a:solidFill>
                <a:latin typeface="Arial Narrow" pitchFamily="34" charset="0"/>
              </a:rPr>
              <a:t>  </a:t>
            </a: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228600" y="4191000"/>
            <a:ext cx="8534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Треба розвивати загальне бачення того, як, використовуючи ІКТ, перетворити виклики інформаційного суспільства </a:t>
            </a:r>
            <a:r>
              <a:rPr lang="en-US" alt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                   </a:t>
            </a:r>
            <a:r>
              <a:rPr lang="uk-UA" alt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в можливості</a:t>
            </a:r>
            <a:r>
              <a:rPr lang="uk-UA" altLang="ru-RU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6" name="Picture 10" descr="C:\Documents and Settings\NAV\Мои документы\Мои рисунки\burstingho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81000" y="53340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altLang="ru-RU" sz="2800">
                <a:solidFill>
                  <a:srgbClr val="66FFFF"/>
                </a:solidFill>
                <a:latin typeface="Arial Narrow" pitchFamily="34" charset="0"/>
              </a:rPr>
              <a:t>Нестеренко </a:t>
            </a:r>
          </a:p>
          <a:p>
            <a:pPr eaLnBrk="0" hangingPunct="0"/>
            <a:r>
              <a:rPr lang="en-US" altLang="ru-RU" sz="2800">
                <a:solidFill>
                  <a:srgbClr val="FFFF00"/>
                </a:solidFill>
                <a:latin typeface="Arial Narrow" pitchFamily="34" charset="0"/>
              </a:rPr>
              <a:t>nav@stc.gov.ua</a:t>
            </a:r>
            <a:r>
              <a:rPr lang="uk-UA" altLang="ru-RU" sz="2800">
                <a:solidFill>
                  <a:srgbClr val="66FFFF"/>
                </a:solidFill>
                <a:latin typeface="Arial Narrow" pitchFamily="34" charset="0"/>
              </a:rPr>
              <a:t>      Олександр Васильович</a:t>
            </a:r>
            <a:r>
              <a:rPr lang="uk-UA" altLang="ru-RU" sz="2800">
                <a:latin typeface="Arial Narrow" pitchFamily="34" charset="0"/>
              </a:rPr>
              <a:t>     </a:t>
            </a:r>
            <a:r>
              <a:rPr lang="uk-UA" altLang="ru-RU" sz="2800">
                <a:solidFill>
                  <a:srgbClr val="FFFF66"/>
                </a:solidFill>
                <a:latin typeface="Arial Narrow" pitchFamily="34" charset="0"/>
              </a:rPr>
              <a:t>(044) 278-29-89</a:t>
            </a:r>
            <a:endParaRPr lang="ru-RU" altLang="ru-RU" sz="280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524000" y="990600"/>
            <a:ext cx="61722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ru-RU" sz="6000" i="1">
                <a:solidFill>
                  <a:srgbClr val="FFFF66"/>
                </a:solidFill>
                <a:latin typeface="Arial" pitchFamily="34" charset="0"/>
              </a:rPr>
              <a:t>       </a:t>
            </a:r>
            <a:r>
              <a:rPr lang="uk-UA" altLang="ru-RU" sz="60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 я к у ю </a:t>
            </a:r>
            <a:endParaRPr lang="en-US" altLang="ru-RU" sz="60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/>
            <a:endParaRPr lang="uk-UA" altLang="ru-RU" sz="36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/>
            <a:r>
              <a:rPr lang="uk-UA" altLang="ru-RU" sz="60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       з а</a:t>
            </a:r>
            <a:r>
              <a:rPr lang="uk-UA" altLang="ru-RU" sz="60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en-US" altLang="ru-RU" sz="60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/>
            <a:endParaRPr lang="uk-UA" altLang="ru-RU" sz="36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/>
            <a:r>
              <a:rPr lang="uk-UA" altLang="ru-RU" sz="60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у в а г у!</a:t>
            </a:r>
            <a:endParaRPr lang="ru-RU" altLang="ru-RU" sz="60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106511" name="Group 15"/>
          <p:cNvGrpSpPr>
            <a:grpSpLocks/>
          </p:cNvGrpSpPr>
          <p:nvPr/>
        </p:nvGrpSpPr>
        <p:grpSpPr bwMode="auto">
          <a:xfrm>
            <a:off x="990600" y="4495800"/>
            <a:ext cx="7010400" cy="1143000"/>
            <a:chOff x="624" y="2832"/>
            <a:chExt cx="4416" cy="720"/>
          </a:xfrm>
        </p:grpSpPr>
        <p:pic>
          <p:nvPicPr>
            <p:cNvPr id="106508" name="Picture 12" descr="D:\Мy doc\рис\телеф\biblio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832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10" name="Picture 14" descr="D:\Мy doc\рис\@\@-2.b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832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75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75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build="p" autoUpdateAnimBg="0" advAuto="0"/>
      <p:bldP spid="106502" grpId="0" autoUpdateAnimBg="0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685800" y="3124200"/>
            <a:ext cx="8001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uk-UA" altLang="ru-RU" sz="4000" b="1">
              <a:solidFill>
                <a:srgbClr val="FFFF00"/>
              </a:solidFill>
            </a:endParaRPr>
          </a:p>
        </p:txBody>
      </p:sp>
      <p:pic>
        <p:nvPicPr>
          <p:cNvPr id="153603" name="Picture 3" descr="C:\Documents and Settings\NAV\Мои документы\Мои рисунки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2415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1295400" y="1143000"/>
            <a:ext cx="754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Комюніке “Групи восьми”(</a:t>
            </a:r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charset="-52"/>
                <a:cs typeface="Times New Roman" pitchFamily="18" charset="0"/>
              </a:rPr>
              <a:t>G8</a:t>
            </a:r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charset="-52"/>
                <a:cs typeface="Times New Roman" pitchFamily="18" charset="0"/>
              </a:rPr>
              <a:t> </a:t>
            </a:r>
            <a:endParaRPr lang="en-US" altLang="ru-RU" sz="40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  <a:cs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uk-UA" altLang="ru-RU" sz="2800" b="1" i="1">
                <a:solidFill>
                  <a:srgbClr val="FFFF00"/>
                </a:solidFill>
              </a:rPr>
              <a:t>Прийняте 23 липня 2000 року в місті Наго (префектура Окінава, Японія)</a:t>
            </a:r>
            <a:r>
              <a:rPr lang="uk-UA" altLang="ru-RU" sz="2800" b="1" i="1">
                <a:solidFill>
                  <a:srgbClr val="FFFF00"/>
                </a:solidFill>
                <a:latin typeface="TIMES NEW ROMAN CYR" charset="-52"/>
                <a:cs typeface="Times New Roman" pitchFamily="18" charset="0"/>
              </a:rPr>
              <a:t>  </a:t>
            </a:r>
            <a:r>
              <a:rPr lang="uk-UA" altLang="ru-RU" i="1">
                <a:solidFill>
                  <a:srgbClr val="FFFF00"/>
                </a:solidFill>
                <a:latin typeface="TIMES NEW ROMAN CYR" charset="-52"/>
                <a:cs typeface="Times New Roman" pitchFamily="18" charset="0"/>
              </a:rPr>
              <a:t> </a:t>
            </a:r>
            <a:endParaRPr lang="en-US" altLang="ru-RU" i="1">
              <a:solidFill>
                <a:srgbClr val="FFFF00"/>
              </a:solidFill>
              <a:latin typeface="TIMES NEW ROMAN CYR" charset="-52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4400" b="1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239000" cy="2365375"/>
          </a:xfrm>
        </p:spPr>
        <p:txBody>
          <a:bodyPr/>
          <a:lstStyle/>
          <a:p>
            <a:pPr algn="l"/>
            <a:r>
              <a:rPr lang="ru-RU" altLang="ru-RU" sz="4000" b="1">
                <a:solidFill>
                  <a:srgbClr val="FFFF00"/>
                </a:solidFill>
                <a:latin typeface="Times New Roman" pitchFamily="18" charset="0"/>
              </a:rPr>
              <a:t>Розглянуто низку найважливіших питань, що мають визначити життя нашої планети в ХХІ столітті</a:t>
            </a:r>
            <a:r>
              <a:rPr lang="ru-RU" altLang="ru-RU" b="1">
                <a:solidFill>
                  <a:srgbClr val="FFFF00"/>
                </a:solidFill>
              </a:rPr>
              <a:t>  </a:t>
            </a:r>
            <a:endParaRPr lang="ru-RU" alt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2" name="Picture 8" descr="C:\Documents and Settings\NAV\Мои документы\Мои рисунки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2415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1" name="Picture 7" descr="bd0501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219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905000" y="762000"/>
            <a:ext cx="7239000" cy="1371600"/>
          </a:xfrm>
        </p:spPr>
        <p:txBody>
          <a:bodyPr/>
          <a:lstStyle/>
          <a:p>
            <a:pPr algn="ctr"/>
            <a:r>
              <a:rPr lang="ru-RU" altLang="ru-RU" sz="4000" b="1">
                <a:solidFill>
                  <a:srgbClr val="66FFFF"/>
                </a:solidFill>
                <a:latin typeface="Times New Roman" pitchFamily="18" charset="0"/>
              </a:rPr>
              <a:t>«Окінавська хартія глобального інформаційного  суспільства»</a:t>
            </a:r>
          </a:p>
        </p:txBody>
      </p:sp>
      <p:sp>
        <p:nvSpPr>
          <p:cNvPr id="12391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02025"/>
            <a:ext cx="8382000" cy="3355975"/>
          </a:xfrm>
        </p:spPr>
        <p:txBody>
          <a:bodyPr/>
          <a:lstStyle/>
          <a:p>
            <a:pPr algn="l"/>
            <a:r>
              <a:rPr lang="uk-UA" altLang="ru-RU" b="1">
                <a:latin typeface="Times New Roman" pitchFamily="18" charset="0"/>
              </a:rPr>
              <a:t>1. Інформаційно-комунікаційні технології (ІКТ) є одним з найбільш важливіших факторів, що впливають на формування суспільства двадцять першого століття. Їхній революційний вплив стосується способу життя людей, їхньої освіти і роботи, а також взаємодії уряду і цивільного суспільства.</a:t>
            </a:r>
            <a:r>
              <a:rPr lang="uk-UA" altLang="ru-RU"/>
              <a:t> </a:t>
            </a:r>
            <a:endParaRPr lang="en-US" altLang="ru-RU"/>
          </a:p>
          <a:p>
            <a:endParaRPr lang="ru-RU" alt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133600"/>
            <a:ext cx="8305800" cy="1752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uk-UA" altLang="ru-RU" b="1">
                <a:solidFill>
                  <a:srgbClr val="FFFFFF"/>
                </a:solidFill>
                <a:latin typeface="Arial Narrow" pitchFamily="34" charset="0"/>
              </a:rPr>
              <a:t>Генеральна Асамблея ООН у грудні 2001 року прийняла резолюцію (А\RES\56\183) про проведення Всесвітнього Самміту з Інформаційного Суспільства (WSIS)</a:t>
            </a:r>
            <a:endParaRPr lang="en-US" altLang="ru-RU" b="1">
              <a:solidFill>
                <a:srgbClr val="FFFFFF"/>
              </a:solidFill>
              <a:latin typeface="Arial Narrow" pitchFamily="34" charset="0"/>
            </a:endParaRPr>
          </a:p>
          <a:p>
            <a:pPr marL="0" indent="0" algn="just">
              <a:buFontTx/>
              <a:buNone/>
            </a:pPr>
            <a:endParaRPr lang="ru-RU" altLang="ru-RU" sz="1600" b="1">
              <a:solidFill>
                <a:srgbClr val="FFFFFF"/>
              </a:solidFill>
              <a:latin typeface="Arial Narrow" pitchFamily="34" charset="0"/>
            </a:endParaRPr>
          </a:p>
          <a:p>
            <a:pPr marL="0" indent="0" algn="just">
              <a:buFontTx/>
              <a:buNone/>
            </a:pPr>
            <a:r>
              <a:rPr lang="uk-UA" altLang="ru-RU">
                <a:solidFill>
                  <a:srgbClr val="FFFFFF"/>
                </a:solidFill>
                <a:latin typeface="Arial Narrow" pitchFamily="34" charset="0"/>
              </a:rPr>
              <a:t>Два етапи: </a:t>
            </a:r>
          </a:p>
          <a:p>
            <a:pPr marL="0" indent="0" algn="just">
              <a:buFontTx/>
              <a:buNone/>
            </a:pPr>
            <a:r>
              <a:rPr lang="uk-UA" altLang="ru-RU">
                <a:solidFill>
                  <a:srgbClr val="FFFFFF"/>
                </a:solidFill>
                <a:latin typeface="Arial Narrow" pitchFamily="34" charset="0"/>
              </a:rPr>
              <a:t>перший - 10-12 грудня 2003 року в Женеві </a:t>
            </a:r>
          </a:p>
          <a:p>
            <a:pPr marL="0" indent="0" algn="just">
              <a:buFontTx/>
              <a:buNone/>
            </a:pPr>
            <a:r>
              <a:rPr lang="uk-UA" altLang="ru-RU">
                <a:solidFill>
                  <a:srgbClr val="FFFFFF"/>
                </a:solidFill>
                <a:latin typeface="Arial Narrow" pitchFamily="34" charset="0"/>
              </a:rPr>
              <a:t>другий – в 2005 році в Тунісі  </a:t>
            </a:r>
            <a:endParaRPr lang="en-US" alt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-731838" y="30019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762000" y="304800"/>
            <a:ext cx="7696200" cy="1600200"/>
            <a:chOff x="720" y="2496"/>
            <a:chExt cx="3552" cy="774"/>
          </a:xfrm>
        </p:grpSpPr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96"/>
              <a:ext cx="3552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990" name="Picture 6" descr="ООН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640"/>
              <a:ext cx="624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1" name="Picture 7" descr="http://im-tub.yandex.ru/i?id=9240058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CFFFD"/>
                </a:clrFrom>
                <a:clrTo>
                  <a:srgbClr val="FC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544"/>
              <a:ext cx="576" cy="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4052888" y="294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143000" cy="1069975"/>
          </a:xfrm>
          <a:prstGeom prst="rect">
            <a:avLst/>
          </a:prstGeom>
          <a:solidFill>
            <a:srgbClr val="3366FF">
              <a:alpha val="50000"/>
            </a:srgbClr>
          </a:solidFill>
        </p:spPr>
      </p:pic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524000" y="-304800"/>
            <a:ext cx="731520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uk-UA" altLang="ru-RU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uk-UA" altLang="ru-RU" sz="3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Декларація принципів</a:t>
            </a:r>
            <a:r>
              <a:rPr lang="uk-UA" alt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uk-UA" altLang="ru-RU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Побудова інформаційного суспільства – </a:t>
            </a:r>
            <a:r>
              <a:rPr lang="ru-RU" altLang="ru-RU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глобальне завдання в новому тисячолітті</a:t>
            </a:r>
            <a:r>
              <a:rPr lang="uk-UA" altLang="ru-RU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uk-UA" altLang="ru-RU" sz="2800" b="1">
              <a:solidFill>
                <a:srgbClr val="66FFFF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uk-UA" altLang="ru-RU" sz="2800">
              <a:solidFill>
                <a:srgbClr val="66FFFF"/>
              </a:solidFill>
            </a:endParaRP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33400" y="1981200"/>
            <a:ext cx="8458200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 i="1">
                <a:solidFill>
                  <a:srgbClr val="FFFF00"/>
                </a:solidFill>
              </a:rPr>
              <a:t>B</a:t>
            </a:r>
            <a:r>
              <a:rPr lang="uk-UA" altLang="ru-RU" b="1" i="1">
                <a:solidFill>
                  <a:srgbClr val="FFFF00"/>
                </a:solidFill>
              </a:rPr>
              <a:t>. Інформаційне суспільство для усіх: основні принципи</a:t>
            </a:r>
            <a:r>
              <a:rPr lang="uk-UA" altLang="ru-RU" sz="2600" b="1">
                <a:solidFill>
                  <a:srgbClr val="FFFF00"/>
                </a:solidFill>
              </a:rPr>
              <a:t> </a:t>
            </a:r>
          </a:p>
          <a:p>
            <a:r>
              <a:rPr lang="uk-UA" altLang="ru-RU" sz="2600" b="1">
                <a:solidFill>
                  <a:srgbClr val="FFFF00"/>
                </a:solidFill>
              </a:rPr>
              <a:t>2)</a:t>
            </a:r>
            <a:r>
              <a:rPr lang="uk-UA" altLang="ru-RU" b="1" u="sng"/>
              <a:t>Інформаційна і комунікаційна інфраструктура – необхідний фундамент відкритого для всіх інформаційного суспільства</a:t>
            </a:r>
          </a:p>
          <a:p>
            <a:r>
              <a:rPr lang="uk-UA" altLang="ru-RU" sz="2600" b="1">
                <a:solidFill>
                  <a:srgbClr val="FFFF00"/>
                </a:solidFill>
              </a:rPr>
              <a:t>21.</a:t>
            </a:r>
            <a:r>
              <a:rPr lang="uk-UA" altLang="ru-RU" b="1"/>
              <a:t>Забезпечення підключення є одним з головних факторів побудови інформаційного суспільства. Надання універсального, повсюдного, справедливого і прийнятного в ціновому відношенні доступу до інфраструктури ІКТ і послугам на базі ІКТ складає одну з задач інформаційного суспільства і має стати метою всіх зацікавлених сторін, що беруть участь у його побудові. </a:t>
            </a:r>
          </a:p>
          <a:p>
            <a:endParaRPr lang="en-US" altLang="ru-RU"/>
          </a:p>
          <a:p>
            <a:pPr>
              <a:spcBef>
                <a:spcPct val="50000"/>
              </a:spcBef>
            </a:pPr>
            <a:endParaRPr lang="uk-UA" altLang="ru-RU" b="1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685800" y="3505200"/>
            <a:ext cx="815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buFont typeface="Arial" pitchFamily="34" charset="0"/>
              <a:buBlip>
                <a:blip r:embed="rId3"/>
              </a:buBlip>
            </a:pPr>
            <a:r>
              <a:rPr lang="uk-UA" altLang="ru-RU" sz="320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uk-UA" altLang="ru-RU" sz="3200" b="1">
                <a:solidFill>
                  <a:srgbClr val="FFFFFF"/>
                </a:solidFill>
                <a:latin typeface="Arial Narrow" pitchFamily="34" charset="0"/>
              </a:rPr>
              <a:t>Інформаційні технології все глибше  втілюються у життя і діяльність людства</a:t>
            </a:r>
            <a:endParaRPr lang="ru-RU" altLang="ru-RU" sz="3200" b="1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125000"/>
              </a:lnSpc>
              <a:buFont typeface="Arial" pitchFamily="34" charset="0"/>
              <a:buBlip>
                <a:blip r:embed="rId3"/>
              </a:buBlip>
            </a:pPr>
            <a:r>
              <a:rPr lang="uk-UA" altLang="ru-RU" sz="3200" b="1">
                <a:solidFill>
                  <a:srgbClr val="FFFFFF"/>
                </a:solidFill>
                <a:latin typeface="Arial Narrow" pitchFamily="34" charset="0"/>
              </a:rPr>
              <a:t> Докорінно змінюються економічні відношення та виробництво</a:t>
            </a:r>
            <a:endParaRPr lang="ru-RU" altLang="ru-RU" sz="3200" b="1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125000"/>
              </a:lnSpc>
              <a:buFontTx/>
              <a:buBlip>
                <a:blip r:embed="rId3"/>
              </a:buBlip>
            </a:pPr>
            <a:r>
              <a:rPr lang="uk-UA" altLang="ru-RU" sz="3200" b="1">
                <a:solidFill>
                  <a:srgbClr val="FFFFFF"/>
                </a:solidFill>
                <a:latin typeface="Arial Narrow" pitchFamily="34" charset="0"/>
              </a:rPr>
              <a:t> Значно підвищується продуктивність праці</a:t>
            </a:r>
            <a:endParaRPr lang="ru-RU" altLang="ru-RU" sz="32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k-UA" altLang="ru-RU" sz="5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Інформаційне суспільство</a:t>
            </a:r>
            <a:endParaRPr lang="ru-RU" altLang="ru-RU" sz="54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050"/>
          <p:cNvSpPr>
            <a:spLocks noChangeArrowheads="1"/>
          </p:cNvSpPr>
          <p:nvPr/>
        </p:nvSpPr>
        <p:spPr bwMode="auto">
          <a:xfrm>
            <a:off x="838200" y="2895600"/>
            <a:ext cx="7391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buFont typeface="Arial" pitchFamily="34" charset="0"/>
              <a:buNone/>
            </a:pPr>
            <a:endParaRPr lang="uk-UA" altLang="ru-RU" sz="32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2800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4147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4" name="Picture 2052" descr="..\Infsoc\WSIS\Vyctavka\stand_ZENE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63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Rectangle 2053"/>
          <p:cNvSpPr>
            <a:spLocks noChangeArrowheads="1"/>
          </p:cNvSpPr>
          <p:nvPr/>
        </p:nvSpPr>
        <p:spPr bwMode="auto">
          <a:xfrm>
            <a:off x="2514600" y="1143000"/>
            <a:ext cx="457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Інформаційне </a:t>
            </a:r>
          </a:p>
          <a:p>
            <a:pPr algn="ctr"/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суспільство</a:t>
            </a:r>
            <a:endParaRPr lang="ru-RU" altLang="ru-RU" sz="40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28006" name="Rectangle 2054"/>
          <p:cNvSpPr>
            <a:spLocks noChangeArrowheads="1"/>
          </p:cNvSpPr>
          <p:nvPr/>
        </p:nvSpPr>
        <p:spPr bwMode="auto">
          <a:xfrm>
            <a:off x="381000" y="3170238"/>
            <a:ext cx="8763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800" b="1">
                <a:latin typeface="Arial" pitchFamily="34" charset="0"/>
              </a:rPr>
              <a:t>Першочерговими пріоритетами формування інформаційного суспільства у світі є створення систем:</a:t>
            </a:r>
          </a:p>
          <a:p>
            <a:r>
              <a:rPr lang="uk-UA" altLang="ru-RU" sz="2800">
                <a:latin typeface="Arial" pitchFamily="34" charset="0"/>
              </a:rPr>
              <a:t> електронного уряду (e-Government)  </a:t>
            </a:r>
          </a:p>
          <a:p>
            <a:r>
              <a:rPr lang="uk-UA" altLang="ru-RU" sz="2800">
                <a:latin typeface="Arial" pitchFamily="34" charset="0"/>
              </a:rPr>
              <a:t> е-здоров'я (e-Health) </a:t>
            </a:r>
          </a:p>
          <a:p>
            <a:r>
              <a:rPr lang="uk-UA" altLang="ru-RU" sz="2800">
                <a:latin typeface="Arial" pitchFamily="34" charset="0"/>
              </a:rPr>
              <a:t> е-освіти (e-Learning) </a:t>
            </a:r>
          </a:p>
          <a:p>
            <a:endParaRPr lang="uk-UA" altLang="ru-RU" sz="2800">
              <a:latin typeface="Arial" pitchFamily="34" charset="0"/>
            </a:endParaRPr>
          </a:p>
          <a:p>
            <a:endParaRPr lang="uk-UA" altLang="ru-RU" sz="2800"/>
          </a:p>
        </p:txBody>
      </p:sp>
    </p:spTree>
  </p:cSld>
  <p:clrMapOvr>
    <a:masterClrMapping/>
  </p:clrMapOvr>
  <p:transition spd="slow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838200" y="2895600"/>
            <a:ext cx="7391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buFont typeface="Arial" pitchFamily="34" charset="0"/>
              <a:buNone/>
            </a:pPr>
            <a:endParaRPr lang="uk-UA" altLang="ru-RU" sz="32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4147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2" name="Picture 4" descr="..\Infsoc\WSIS\Vyctavka\stand_ZENE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63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514600" y="1143000"/>
            <a:ext cx="457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Інформаційне </a:t>
            </a:r>
          </a:p>
          <a:p>
            <a:pPr algn="ctr"/>
            <a:r>
              <a:rPr lang="uk-UA" altLang="ru-RU" sz="4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суспільство</a:t>
            </a:r>
            <a:endParaRPr lang="ru-RU" altLang="ru-RU" sz="40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381000" y="2590800"/>
            <a:ext cx="87630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3200" b="1"/>
              <a:t>Інші пріоритети: </a:t>
            </a:r>
            <a:endParaRPr lang="en-US" altLang="ru-RU" sz="3200" b="1"/>
          </a:p>
          <a:p>
            <a:r>
              <a:rPr lang="uk-UA" altLang="ru-RU" sz="3200" b="1"/>
              <a:t> </a:t>
            </a:r>
            <a:r>
              <a:rPr lang="uk-UA" altLang="ru-RU" sz="3200"/>
              <a:t>електронна комерційна діяльність </a:t>
            </a:r>
            <a:r>
              <a:rPr lang="ru-RU" altLang="ru-RU" sz="3200"/>
              <a:t>(</a:t>
            </a:r>
            <a:r>
              <a:rPr lang="en-US" altLang="ru-RU" sz="3200"/>
              <a:t>e</a:t>
            </a:r>
            <a:r>
              <a:rPr lang="ru-RU" altLang="ru-RU" sz="3200"/>
              <a:t>-</a:t>
            </a:r>
            <a:r>
              <a:rPr lang="en-US" altLang="ru-RU" sz="3200"/>
              <a:t>Business</a:t>
            </a:r>
            <a:r>
              <a:rPr lang="ru-RU" altLang="ru-RU" sz="3200"/>
              <a:t>)</a:t>
            </a:r>
            <a:r>
              <a:rPr lang="uk-UA" altLang="ru-RU" sz="3200"/>
              <a:t> </a:t>
            </a:r>
          </a:p>
          <a:p>
            <a:r>
              <a:rPr lang="uk-UA" altLang="ru-RU" sz="3200"/>
              <a:t>електронна зайнятість (</a:t>
            </a:r>
            <a:r>
              <a:rPr lang="en-US" altLang="ru-RU" sz="3200"/>
              <a:t>e</a:t>
            </a:r>
            <a:r>
              <a:rPr lang="uk-UA" altLang="ru-RU" sz="3200"/>
              <a:t>-</a:t>
            </a:r>
            <a:r>
              <a:rPr lang="en-US" altLang="ru-RU" sz="3200"/>
              <a:t>Employment</a:t>
            </a:r>
            <a:r>
              <a:rPr lang="uk-UA" altLang="ru-RU" sz="3200"/>
              <a:t>) електронна охорона навколишнього середовища (e-Environment)</a:t>
            </a:r>
            <a:endParaRPr lang="en-US" altLang="ru-RU" sz="3200"/>
          </a:p>
          <a:p>
            <a:r>
              <a:rPr lang="uk-UA" altLang="ru-RU" sz="3200"/>
              <a:t>електронне сільське господарство (</a:t>
            </a:r>
            <a:r>
              <a:rPr lang="en-GB" altLang="ru-RU" sz="3200"/>
              <a:t>e</a:t>
            </a:r>
            <a:r>
              <a:rPr lang="uk-UA" altLang="ru-RU" sz="3200"/>
              <a:t>-</a:t>
            </a:r>
            <a:r>
              <a:rPr lang="en-GB" altLang="ru-RU" sz="3200"/>
              <a:t>Agriculture</a:t>
            </a:r>
            <a:r>
              <a:rPr lang="uk-UA" altLang="ru-RU" sz="3200"/>
              <a:t>)</a:t>
            </a:r>
          </a:p>
          <a:p>
            <a:r>
              <a:rPr lang="uk-UA" altLang="ru-RU" sz="3200"/>
              <a:t>електронна наукова діяльність </a:t>
            </a:r>
            <a:r>
              <a:rPr lang="ru-RU" altLang="ru-RU" sz="3200"/>
              <a:t>(</a:t>
            </a:r>
            <a:r>
              <a:rPr lang="en-US" altLang="ru-RU" sz="3200"/>
              <a:t>e</a:t>
            </a:r>
            <a:r>
              <a:rPr lang="ru-RU" altLang="ru-RU" sz="3200"/>
              <a:t>-</a:t>
            </a:r>
            <a:r>
              <a:rPr lang="en-US" altLang="ru-RU" sz="3200"/>
              <a:t>Science</a:t>
            </a:r>
            <a:r>
              <a:rPr lang="ru-RU" altLang="ru-RU" sz="3200"/>
              <a:t>)</a:t>
            </a:r>
            <a:endParaRPr lang="uk-UA" altLang="ru-RU" sz="3200"/>
          </a:p>
        </p:txBody>
      </p:sp>
    </p:spTree>
  </p:cSld>
  <p:clrMapOvr>
    <a:masterClrMapping/>
  </p:clrMapOvr>
  <p:transition spd="slow">
    <p:split orient="vert" dir="in"/>
  </p:transition>
</p:sld>
</file>

<file path=ppt/theme/theme1.xml><?xml version="1.0" encoding="utf-8"?>
<a:theme xmlns:a="http://schemas.openxmlformats.org/drawingml/2006/main" name="Электронная паутина">
  <a:themeElements>
    <a:clrScheme name="Электронная паутина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Designs\Электронная паутина.pot</Template>
  <TotalTime>5286</TotalTime>
  <Words>988</Words>
  <Application>Microsoft Office PowerPoint</Application>
  <PresentationFormat>Экран (4:3)</PresentationFormat>
  <Paragraphs>136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Times New Roman</vt:lpstr>
      <vt:lpstr>Arial Black</vt:lpstr>
      <vt:lpstr>Arial</vt:lpstr>
      <vt:lpstr>Wingdings</vt:lpstr>
      <vt:lpstr>Arial Narrow</vt:lpstr>
      <vt:lpstr>StarSymbol</vt:lpstr>
      <vt:lpstr>TIMES NEW ROMAN CYR</vt:lpstr>
      <vt:lpstr>Tahoma</vt:lpstr>
      <vt:lpstr>Электронная паутина</vt:lpstr>
      <vt:lpstr>Диаграмма Microsoft Graph 97</vt:lpstr>
      <vt:lpstr>Презентация PowerPoint</vt:lpstr>
      <vt:lpstr>Презентация PowerPoint</vt:lpstr>
      <vt:lpstr>Презентация PowerPoint</vt:lpstr>
      <vt:lpstr>«Окінавська хартія глобального інформаційного  суспільства»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Укртелеком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Денчик</cp:lastModifiedBy>
  <cp:revision>190</cp:revision>
  <cp:lastPrinted>2005-05-16T13:38:38Z</cp:lastPrinted>
  <dcterms:created xsi:type="dcterms:W3CDTF">2002-08-19T08:47:51Z</dcterms:created>
  <dcterms:modified xsi:type="dcterms:W3CDTF">2014-06-01T16:23:41Z</dcterms:modified>
</cp:coreProperties>
</file>