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9" r:id="rId2"/>
    <p:sldId id="260" r:id="rId3"/>
    <p:sldId id="262" r:id="rId4"/>
    <p:sldId id="258" r:id="rId5"/>
    <p:sldId id="261" r:id="rId6"/>
    <p:sldId id="263" r:id="rId7"/>
    <p:sldId id="264" r:id="rId8"/>
    <p:sldId id="265" r:id="rId9"/>
    <p:sldId id="267" r:id="rId10"/>
    <p:sldId id="266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12" autoAdjust="0"/>
    <p:restoredTop sz="94643" autoAdjust="0"/>
  </p:normalViewPr>
  <p:slideViewPr>
    <p:cSldViewPr>
      <p:cViewPr>
        <p:scale>
          <a:sx n="66" d="100"/>
          <a:sy n="66" d="100"/>
        </p:scale>
        <p:origin x="-58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263C1-6463-4A00-BA43-825F9A8E6BC8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8E386-5511-450C-B2AE-228386E4E8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922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8E386-5511-450C-B2AE-228386E4E867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78D3961-F49D-4802-837E-A1FFBB400A58}" type="datetimeFigureOut">
              <a:rPr lang="ru-RU" smtClean="0"/>
              <a:pPr/>
              <a:t>29.01.2012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2FE748E-3B8D-4BA4-807C-DB82FFFD7D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HP\Desktop\Angliyskaya_narodnaya_muzika_XVI_veka_-_Greensleaves_Zelenie_rukava_Lyutnevaya_muzika_XVI-XVII_vekov_(get-tune.net).mp3" TargetMode="External"/><Relationship Id="rId1" Type="http://schemas.openxmlformats.org/officeDocument/2006/relationships/audio" Target="file:///C:\Users\HP\Desktop\&#1087;&#1088;&#1077;&#1079;&#1077;&#1085;&#1090;&#1072;&#1094;&#1099;&#1103;.mp3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4%D0%BE%D0%B1%D1%83%D1%82%D0%BE%D0%BA" TargetMode="External"/><Relationship Id="rId3" Type="http://schemas.openxmlformats.org/officeDocument/2006/relationships/hyperlink" Target="http://uk.wikipedia.org/wiki/%D0%9C%D0%B0%D1%82%D0%B5%D0%BC%D0%B0%D1%82%D0%B8%D0%BA%D0%B0" TargetMode="External"/><Relationship Id="rId7" Type="http://schemas.openxmlformats.org/officeDocument/2006/relationships/hyperlink" Target="http://uk.wikipedia.org/wiki/%D0%94%D1%96%D0%BB%D0%B5%D0%BD%D0%BD%D1%8F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uk.wikipedia.org/wiki/%D0%9A%D0%B0%D1%80%D0%B4%D0%B0%D0%BD%D0%BE" TargetMode="External"/><Relationship Id="rId5" Type="http://schemas.openxmlformats.org/officeDocument/2006/relationships/hyperlink" Target="http://uk.wikipedia.org/wiki/%D0%94%D1%96%D0%BE%D1%84%D0%B0%D0%BD%D1%82" TargetMode="External"/><Relationship Id="rId4" Type="http://schemas.openxmlformats.org/officeDocument/2006/relationships/hyperlink" Target="http://uk.wikipedia.org/wiki/%D0%90%D1%80%D1%85%D1%96%D0%BC%D0%B5%D0%B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презентацыя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pic>
        <p:nvPicPr>
          <p:cNvPr id="11" name="Angliyskaya_narodnaya_muzika_XVI_veka_-_Greensleaves_Zelenie_rukava_Lyutnevaya_muzika_XVI-XVII_vekov_(get-tune.net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214942" y="5000636"/>
            <a:ext cx="37862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Gabriola" pitchFamily="82" charset="0"/>
              </a:rPr>
              <a:t>Презентація</a:t>
            </a:r>
          </a:p>
          <a:p>
            <a:pPr algn="ctr"/>
            <a:r>
              <a:rPr lang="uk-UA" sz="2400" dirty="0" smtClean="0">
                <a:latin typeface="Gabriola" pitchFamily="82" charset="0"/>
              </a:rPr>
              <a:t> учня 7-А класу</a:t>
            </a:r>
          </a:p>
          <a:p>
            <a:pPr algn="ctr"/>
            <a:r>
              <a:rPr lang="uk-UA" sz="2400" dirty="0" smtClean="0">
                <a:latin typeface="Gabriola" pitchFamily="82" charset="0"/>
              </a:rPr>
              <a:t> КЗШ №113</a:t>
            </a:r>
          </a:p>
          <a:p>
            <a:pPr algn="ctr"/>
            <a:r>
              <a:rPr lang="uk-UA" sz="2400" dirty="0" smtClean="0">
                <a:latin typeface="Gabriola" pitchFamily="82" charset="0"/>
              </a:rPr>
              <a:t>     </a:t>
            </a:r>
            <a:r>
              <a:rPr lang="uk-UA" sz="2400" dirty="0" err="1" smtClean="0">
                <a:latin typeface="Gabriola" pitchFamily="82" charset="0"/>
              </a:rPr>
              <a:t>Мошкова</a:t>
            </a:r>
            <a:r>
              <a:rPr lang="uk-UA" sz="2400" dirty="0" smtClean="0">
                <a:latin typeface="Gabriola" pitchFamily="82" charset="0"/>
              </a:rPr>
              <a:t> Іллі</a:t>
            </a:r>
            <a:endParaRPr lang="ru-RU" sz="2400" dirty="0">
              <a:latin typeface="Gabriola" pitchFamily="82" charset="0"/>
            </a:endParaRPr>
          </a:p>
        </p:txBody>
      </p:sp>
      <p:pic>
        <p:nvPicPr>
          <p:cNvPr id="6" name="Рисунок 5" descr="алгебра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42908" y="43942"/>
            <a:ext cx="9286908" cy="68140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642910" y="214290"/>
            <a:ext cx="798443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“Батько”</a:t>
            </a:r>
            <a:r>
              <a:rPr lang="uk-UA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алгебри</a:t>
            </a:r>
          </a:p>
          <a:p>
            <a:pPr algn="ctr"/>
            <a:r>
              <a:rPr lang="uk-UA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Франсуа </a:t>
            </a:r>
            <a:r>
              <a:rPr lang="uk-UA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Вієт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4643446"/>
            <a:ext cx="4143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Презентація</a:t>
            </a:r>
          </a:p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 учня 7-А класу</a:t>
            </a:r>
          </a:p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 КЗШ №113</a:t>
            </a:r>
          </a:p>
          <a:p>
            <a:pPr algn="ctr"/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     </a:t>
            </a:r>
            <a:r>
              <a:rPr lang="uk-UA" sz="2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Мошкова</a:t>
            </a:r>
            <a:r>
              <a:rPr lang="uk-U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abriola" pitchFamily="82" charset="0"/>
              </a:rPr>
              <a:t>  Іллі</a:t>
            </a:r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abriola" pitchFamily="82" charset="0"/>
            </a:endParaRPr>
          </a:p>
          <a:p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2">
                <p:cTn id="5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numSld="13">
                <p:cTn id="5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3717032"/>
            <a:ext cx="56166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Теоре́ма</a:t>
            </a:r>
            <a:r>
              <a:rPr lang="ru-RU" b="1" dirty="0" smtClean="0"/>
              <a:t> </a:t>
            </a:r>
            <a:r>
              <a:rPr lang="ru-RU" b="1" dirty="0" err="1" smtClean="0"/>
              <a:t>Віє́та</a:t>
            </a:r>
            <a:r>
              <a:rPr lang="ru-RU" dirty="0" smtClean="0"/>
              <a:t> — </a:t>
            </a:r>
            <a:r>
              <a:rPr lang="ru-RU" dirty="0" err="1" smtClean="0"/>
              <a:t>формули</a:t>
            </a:r>
            <a:r>
              <a:rPr lang="ru-RU" dirty="0" smtClean="0"/>
              <a:t>, </a:t>
            </a:r>
            <a:r>
              <a:rPr lang="ru-RU" dirty="0" err="1" smtClean="0"/>
              <a:t>названі</a:t>
            </a:r>
            <a:r>
              <a:rPr lang="ru-RU" dirty="0" smtClean="0"/>
              <a:t> на честь Франсуа </a:t>
            </a:r>
            <a:r>
              <a:rPr lang="ru-RU" dirty="0" err="1" smtClean="0"/>
              <a:t>Вієта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виражають</a:t>
            </a:r>
            <a:r>
              <a:rPr lang="ru-RU" dirty="0" smtClean="0"/>
              <a:t> </a:t>
            </a:r>
            <a:r>
              <a:rPr lang="ru-RU" dirty="0" err="1" smtClean="0"/>
              <a:t>коефіцієнти</a:t>
            </a:r>
            <a:r>
              <a:rPr lang="ru-RU" dirty="0" smtClean="0"/>
              <a:t> многочлена через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корені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формули</a:t>
            </a:r>
            <a:r>
              <a:rPr lang="ru-RU" dirty="0" smtClean="0"/>
              <a:t> </a:t>
            </a:r>
            <a:r>
              <a:rPr lang="ru-RU" dirty="0" err="1" smtClean="0"/>
              <a:t>зручно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для </a:t>
            </a:r>
            <a:r>
              <a:rPr lang="ru-RU" dirty="0" err="1" smtClean="0"/>
              <a:t>перевірки</a:t>
            </a:r>
            <a:r>
              <a:rPr lang="ru-RU" dirty="0" smtClean="0"/>
              <a:t> </a:t>
            </a:r>
            <a:r>
              <a:rPr lang="ru-RU" dirty="0" err="1" smtClean="0"/>
              <a:t>правильності</a:t>
            </a:r>
            <a:r>
              <a:rPr lang="ru-RU" dirty="0" smtClean="0"/>
              <a:t> </a:t>
            </a:r>
            <a:r>
              <a:rPr lang="ru-RU" dirty="0" err="1" smtClean="0"/>
              <a:t>знаходження</a:t>
            </a:r>
            <a:r>
              <a:rPr lang="ru-RU" dirty="0" smtClean="0"/>
              <a:t> </a:t>
            </a:r>
            <a:r>
              <a:rPr lang="ru-RU" dirty="0" err="1" smtClean="0"/>
              <a:t>коренів</a:t>
            </a:r>
            <a:r>
              <a:rPr lang="ru-RU" dirty="0" smtClean="0"/>
              <a:t> та для </a:t>
            </a:r>
            <a:r>
              <a:rPr lang="ru-RU" dirty="0" err="1" smtClean="0"/>
              <a:t>задання</a:t>
            </a:r>
            <a:r>
              <a:rPr lang="ru-RU" dirty="0" smtClean="0"/>
              <a:t> многочлена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визначеними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0"/>
            <a:ext cx="2487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8586" y="5929330"/>
            <a:ext cx="8786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Arial" charset="0"/>
                <a:cs typeface="Arial" charset="0"/>
              </a:rPr>
              <a:t>   </a:t>
            </a:r>
            <a:endParaRPr lang="ru-RU" sz="700" dirty="0" smtClean="0">
              <a:latin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915685"/>
            <a:ext cx="52229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Вієт</a:t>
            </a:r>
            <a:r>
              <a:rPr lang="ru-RU" dirty="0"/>
              <a:t> показав,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оперуючи</a:t>
            </a:r>
            <a:r>
              <a:rPr lang="ru-RU" dirty="0"/>
              <a:t> з символами,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результат,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пристосований</a:t>
            </a:r>
            <a:r>
              <a:rPr lang="ru-RU" dirty="0"/>
              <a:t> до будь–</a:t>
            </a:r>
            <a:r>
              <a:rPr lang="ru-RU" dirty="0" err="1"/>
              <a:t>яких</a:t>
            </a:r>
            <a:r>
              <a:rPr lang="ru-RU" dirty="0"/>
              <a:t> величин,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розв’язати</a:t>
            </a:r>
            <a:r>
              <a:rPr lang="ru-RU" dirty="0"/>
              <a:t> задачу в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поклало</a:t>
            </a:r>
            <a:r>
              <a:rPr lang="ru-RU" dirty="0"/>
              <a:t> початок </a:t>
            </a:r>
            <a:r>
              <a:rPr lang="ru-RU" dirty="0" err="1"/>
              <a:t>корінній</a:t>
            </a:r>
            <a:r>
              <a:rPr lang="ru-RU" dirty="0"/>
              <a:t> </a:t>
            </a:r>
            <a:r>
              <a:rPr lang="ru-RU" dirty="0" err="1"/>
              <a:t>зміні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алгебри</a:t>
            </a:r>
            <a:r>
              <a:rPr lang="ru-RU" dirty="0"/>
              <a:t>: стало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буквенне</a:t>
            </a:r>
            <a:r>
              <a:rPr lang="ru-RU" dirty="0"/>
              <a:t> </a:t>
            </a:r>
            <a:r>
              <a:rPr lang="ru-RU" dirty="0" err="1"/>
              <a:t>обчислення</a:t>
            </a:r>
            <a:r>
              <a:rPr lang="ru-RU" dirty="0"/>
              <a:t>. Не </a:t>
            </a:r>
            <a:r>
              <a:rPr lang="ru-RU" dirty="0" err="1"/>
              <a:t>випадково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Вієта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«</a:t>
            </a:r>
            <a:r>
              <a:rPr lang="ru-RU" dirty="0" err="1"/>
              <a:t>батьком</a:t>
            </a:r>
            <a:r>
              <a:rPr lang="ru-RU" dirty="0"/>
              <a:t>» </a:t>
            </a:r>
            <a:r>
              <a:rPr lang="ru-RU" dirty="0" err="1"/>
              <a:t>алгебри</a:t>
            </a:r>
            <a:r>
              <a:rPr lang="ru-RU" dirty="0"/>
              <a:t>, основоположником </a:t>
            </a:r>
            <a:r>
              <a:rPr lang="ru-RU" dirty="0" err="1"/>
              <a:t>буквенної</a:t>
            </a:r>
            <a:r>
              <a:rPr lang="ru-RU" dirty="0"/>
              <a:t> символики.</a:t>
            </a:r>
            <a:endParaRPr lang="ru-RU" dirty="0"/>
          </a:p>
        </p:txBody>
      </p:sp>
      <p:pic>
        <p:nvPicPr>
          <p:cNvPr id="2050" name="Picture 2" descr="F:\Математика 2011\картинки, шаблон\1607219-8614c36768f981b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8822">
            <a:off x="381256" y="395997"/>
            <a:ext cx="2955062" cy="33477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14356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Великих </a:t>
            </a:r>
            <a:r>
              <a:rPr lang="ru-RU" b="1" dirty="0" err="1" smtClean="0"/>
              <a:t>успіхів</a:t>
            </a:r>
            <a:r>
              <a:rPr lang="ru-RU" b="1" dirty="0" smtClean="0"/>
              <a:t> </a:t>
            </a:r>
            <a:r>
              <a:rPr lang="ru-RU" b="1" dirty="0" err="1" smtClean="0"/>
              <a:t>досяг</a:t>
            </a:r>
            <a:r>
              <a:rPr lang="ru-RU" b="1" dirty="0" smtClean="0"/>
              <a:t> </a:t>
            </a:r>
            <a:r>
              <a:rPr lang="ru-RU" b="1" dirty="0" err="1" smtClean="0"/>
              <a:t>вчений</a:t>
            </a:r>
            <a:r>
              <a:rPr lang="ru-RU" b="1" dirty="0" smtClean="0"/>
              <a:t> і в </a:t>
            </a:r>
            <a:r>
              <a:rPr lang="ru-RU" b="1" dirty="0" err="1" smtClean="0"/>
              <a:t>геометрії</a:t>
            </a:r>
            <a:r>
              <a:rPr lang="ru-RU" b="1" dirty="0" smtClean="0"/>
              <a:t>. </a:t>
            </a:r>
            <a:endParaRPr lang="ru-RU" b="1" dirty="0" smtClean="0"/>
          </a:p>
          <a:p>
            <a:r>
              <a:rPr lang="ru-RU" dirty="0" err="1" smtClean="0"/>
              <a:t>Математиків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столітть</a:t>
            </a:r>
            <a:r>
              <a:rPr lang="ru-RU" dirty="0" smtClean="0"/>
              <a:t> </a:t>
            </a:r>
            <a:r>
              <a:rPr lang="ru-RU" dirty="0" err="1" smtClean="0"/>
              <a:t>цікавило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розв’язування</a:t>
            </a:r>
            <a:r>
              <a:rPr lang="ru-RU" dirty="0" smtClean="0"/>
              <a:t> </a:t>
            </a:r>
            <a:r>
              <a:rPr lang="ru-RU" dirty="0" err="1" smtClean="0"/>
              <a:t>трикутників</a:t>
            </a:r>
            <a:r>
              <a:rPr lang="ru-RU" dirty="0" smtClean="0"/>
              <a:t>, так як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диктувався</a:t>
            </a:r>
            <a:r>
              <a:rPr lang="ru-RU" dirty="0" smtClean="0"/>
              <a:t> потребами </a:t>
            </a:r>
            <a:r>
              <a:rPr lang="ru-RU" dirty="0" err="1" smtClean="0"/>
              <a:t>астрономії</a:t>
            </a:r>
            <a:r>
              <a:rPr lang="ru-RU" dirty="0" smtClean="0"/>
              <a:t>, </a:t>
            </a:r>
            <a:r>
              <a:rPr lang="ru-RU" dirty="0" err="1" smtClean="0"/>
              <a:t>архітектури</a:t>
            </a:r>
            <a:r>
              <a:rPr lang="ru-RU" dirty="0" smtClean="0"/>
              <a:t>, </a:t>
            </a:r>
            <a:r>
              <a:rPr lang="ru-RU" dirty="0" err="1" smtClean="0"/>
              <a:t>геодезії</a:t>
            </a:r>
            <a:r>
              <a:rPr lang="ru-RU" dirty="0" smtClean="0"/>
              <a:t>. У </a:t>
            </a:r>
            <a:r>
              <a:rPr lang="ru-RU" dirty="0" err="1" smtClean="0"/>
              <a:t>Вієта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використовувалися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придбали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завершеного</a:t>
            </a:r>
            <a:r>
              <a:rPr lang="ru-RU" dirty="0" smtClean="0"/>
              <a:t> </a:t>
            </a:r>
            <a:r>
              <a:rPr lang="ru-RU" dirty="0" err="1" smtClean="0"/>
              <a:t>вигляду</a:t>
            </a:r>
            <a:r>
              <a:rPr lang="ru-RU" dirty="0" smtClean="0"/>
              <a:t>. Так </a:t>
            </a:r>
            <a:r>
              <a:rPr lang="ru-RU" dirty="0" err="1" smtClean="0"/>
              <a:t>він</a:t>
            </a:r>
            <a:r>
              <a:rPr lang="ru-RU" dirty="0" smtClean="0"/>
              <a:t> першим явно </a:t>
            </a:r>
            <a:r>
              <a:rPr lang="ru-RU" dirty="0" err="1" smtClean="0"/>
              <a:t>сформулював</a:t>
            </a:r>
            <a:r>
              <a:rPr lang="ru-RU" dirty="0" smtClean="0"/>
              <a:t> у </a:t>
            </a:r>
            <a:r>
              <a:rPr lang="ru-RU" dirty="0" err="1" smtClean="0"/>
              <a:t>словесній</a:t>
            </a:r>
            <a:r>
              <a:rPr lang="ru-RU" dirty="0" smtClean="0"/>
              <a:t> </a:t>
            </a:r>
            <a:r>
              <a:rPr lang="ru-RU" dirty="0" err="1" smtClean="0"/>
              <a:t>формі</a:t>
            </a:r>
            <a:r>
              <a:rPr lang="ru-RU" dirty="0" smtClean="0"/>
              <a:t> теорему </a:t>
            </a:r>
            <a:r>
              <a:rPr lang="ru-RU" dirty="0" err="1" smtClean="0"/>
              <a:t>косинусів</a:t>
            </a:r>
            <a:r>
              <a:rPr lang="ru-RU" dirty="0" smtClean="0"/>
              <a:t>, </a:t>
            </a:r>
            <a:r>
              <a:rPr lang="ru-RU" dirty="0" err="1" smtClean="0"/>
              <a:t>хоча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, </a:t>
            </a:r>
            <a:r>
              <a:rPr lang="ru-RU" dirty="0" err="1" smtClean="0"/>
              <a:t>еквівалентні</a:t>
            </a:r>
            <a:r>
              <a:rPr lang="ru-RU" dirty="0" smtClean="0"/>
              <a:t> </a:t>
            </a:r>
            <a:r>
              <a:rPr lang="ru-RU" dirty="0" err="1" smtClean="0"/>
              <a:t>їй</a:t>
            </a:r>
            <a:r>
              <a:rPr lang="ru-RU" dirty="0" smtClean="0"/>
              <a:t>, </a:t>
            </a:r>
            <a:r>
              <a:rPr lang="ru-RU" dirty="0" err="1" smtClean="0"/>
              <a:t>епізодично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використовувались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першого</a:t>
            </a:r>
            <a:r>
              <a:rPr lang="ru-RU" dirty="0" smtClean="0"/>
              <a:t>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 </a:t>
            </a:r>
            <a:r>
              <a:rPr lang="ru-RU" dirty="0" err="1" smtClean="0"/>
              <a:t>ери</a:t>
            </a:r>
            <a:r>
              <a:rPr lang="ru-RU" dirty="0" smtClean="0"/>
              <a:t>. </a:t>
            </a:r>
            <a:r>
              <a:rPr lang="ru-RU" dirty="0" err="1" smtClean="0"/>
              <a:t>Відомий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</a:t>
            </a:r>
            <a:r>
              <a:rPr lang="ru-RU" dirty="0" err="1" smtClean="0"/>
              <a:t>своїю</a:t>
            </a:r>
            <a:r>
              <a:rPr lang="ru-RU" dirty="0" smtClean="0"/>
              <a:t> </a:t>
            </a:r>
            <a:r>
              <a:rPr lang="ru-RU" dirty="0" err="1" smtClean="0"/>
              <a:t>важкістю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</a:t>
            </a:r>
            <a:r>
              <a:rPr lang="ru-RU" dirty="0" err="1" smtClean="0"/>
              <a:t>розв’язування</a:t>
            </a:r>
            <a:r>
              <a:rPr lang="ru-RU" dirty="0" smtClean="0"/>
              <a:t> </a:t>
            </a:r>
            <a:r>
              <a:rPr lang="ru-RU" dirty="0" err="1" smtClean="0"/>
              <a:t>трикутника</a:t>
            </a:r>
            <a:r>
              <a:rPr lang="ru-RU" dirty="0" smtClean="0"/>
              <a:t> по двум </a:t>
            </a:r>
            <a:r>
              <a:rPr lang="ru-RU" dirty="0" err="1" smtClean="0"/>
              <a:t>даним</a:t>
            </a:r>
            <a:r>
              <a:rPr lang="ru-RU" dirty="0" smtClean="0"/>
              <a:t> сторонам </a:t>
            </a:r>
            <a:r>
              <a:rPr lang="ru-RU" dirty="0" err="1" smtClean="0"/>
              <a:t>і</a:t>
            </a:r>
            <a:r>
              <a:rPr lang="ru-RU" dirty="0" smtClean="0"/>
              <a:t> одному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протилежних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кутів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у </a:t>
            </a:r>
            <a:r>
              <a:rPr lang="ru-RU" dirty="0" err="1" smtClean="0"/>
              <a:t>Вієта</a:t>
            </a:r>
            <a:r>
              <a:rPr lang="ru-RU" dirty="0" smtClean="0"/>
              <a:t> </a:t>
            </a:r>
            <a:r>
              <a:rPr lang="ru-RU" dirty="0" err="1" smtClean="0"/>
              <a:t>вичерпний</a:t>
            </a:r>
            <a:r>
              <a:rPr lang="ru-RU" dirty="0" smtClean="0"/>
              <a:t> </a:t>
            </a:r>
            <a:r>
              <a:rPr lang="ru-RU" dirty="0" err="1" smtClean="0"/>
              <a:t>розгляд</a:t>
            </a:r>
            <a:r>
              <a:rPr lang="ru-RU" dirty="0" smtClean="0"/>
              <a:t>. </a:t>
            </a:r>
            <a:r>
              <a:rPr lang="ru-RU" dirty="0" err="1" smtClean="0"/>
              <a:t>Було</a:t>
            </a:r>
            <a:r>
              <a:rPr lang="ru-RU" dirty="0" smtClean="0"/>
              <a:t> ясно сказано,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можливе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ж </a:t>
            </a:r>
            <a:r>
              <a:rPr lang="ru-RU" dirty="0" err="1" smtClean="0"/>
              <a:t>рішення</a:t>
            </a:r>
            <a:r>
              <a:rPr lang="ru-RU" dirty="0" smtClean="0"/>
              <a:t> є, то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два</a:t>
            </a:r>
            <a:r>
              <a:rPr lang="ru-RU" dirty="0" smtClean="0"/>
              <a:t>.</a:t>
            </a:r>
            <a:endParaRPr lang="ru-RU" dirty="0" smtClean="0"/>
          </a:p>
        </p:txBody>
      </p:sp>
      <p:pic>
        <p:nvPicPr>
          <p:cNvPr id="1026" name="Picture 2" descr="C:\Users\Lionkr\Desktop\проект трикутник\урок с математики, геометрия, идеальный урок_files\a16086118e23e075e219ff133be416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789040"/>
            <a:ext cx="3477964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928802"/>
            <a:ext cx="68580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Бажаю успіхів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8674" name="Picture 2" descr="C:\Users\HP\Desktop\flowers-56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286124"/>
            <a:ext cx="2928958" cy="2353626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538" y="0"/>
            <a:ext cx="692948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Алгебра в </a:t>
            </a:r>
            <a:r>
              <a:rPr lang="ru-RU" sz="2400" b="1" dirty="0" err="1" smtClean="0"/>
              <a:t>своєму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розвитку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пройшла</a:t>
            </a:r>
            <a:r>
              <a:rPr lang="ru-RU" sz="2400" b="1" dirty="0" smtClean="0"/>
              <a:t> три </a:t>
            </a:r>
            <a:r>
              <a:rPr lang="ru-RU" sz="2400" b="1" dirty="0" err="1" smtClean="0"/>
              <a:t>стадії</a:t>
            </a:r>
            <a:r>
              <a:rPr lang="ru-RU" sz="2400" b="1" dirty="0" smtClean="0"/>
              <a:t>: </a:t>
            </a:r>
          </a:p>
          <a:p>
            <a:pPr>
              <a:buFontTx/>
              <a:buChar char="-"/>
            </a:pPr>
            <a:r>
              <a:rPr lang="ru-RU" sz="2400" b="1" dirty="0" err="1" smtClean="0"/>
              <a:t>період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алгебри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риторичної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або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розповідної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Евклід</a:t>
            </a:r>
            <a:r>
              <a:rPr lang="ru-RU" sz="2400" b="1" dirty="0" smtClean="0"/>
              <a:t>, </a:t>
            </a:r>
            <a:r>
              <a:rPr lang="en-US" sz="2400" b="1" dirty="0" smtClean="0"/>
              <a:t>IV-III </a:t>
            </a:r>
            <a:r>
              <a:rPr lang="ru-RU" sz="2400" b="1" dirty="0" smtClean="0"/>
              <a:t>ст. до н.е., </a:t>
            </a:r>
            <a:r>
              <a:rPr lang="ru-RU" sz="2400" b="1" dirty="0" err="1" smtClean="0"/>
              <a:t>Архімед</a:t>
            </a:r>
            <a:r>
              <a:rPr lang="ru-RU" sz="2400" b="1" dirty="0" smtClean="0"/>
              <a:t>, ІІІ ст. до н.е. та </a:t>
            </a:r>
            <a:r>
              <a:rPr lang="ru-RU" sz="2400" b="1" dirty="0" err="1" smtClean="0"/>
              <a:t>інші</a:t>
            </a:r>
            <a:r>
              <a:rPr lang="ru-RU" sz="2400" b="1" dirty="0" smtClean="0"/>
              <a:t>), </a:t>
            </a:r>
          </a:p>
          <a:p>
            <a:pPr>
              <a:buFontTx/>
              <a:buChar char="-"/>
            </a:pPr>
            <a:r>
              <a:rPr lang="ru-RU" sz="2400" b="1" dirty="0" err="1" smtClean="0"/>
              <a:t>період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синкопічної</a:t>
            </a:r>
            <a:r>
              <a:rPr lang="ru-RU" sz="2400" b="1" dirty="0" smtClean="0"/>
              <a:t> , коли </a:t>
            </a:r>
            <a:r>
              <a:rPr lang="ru-RU" sz="2400" b="1" dirty="0" err="1" smtClean="0"/>
              <a:t>використовуються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символи</a:t>
            </a:r>
            <a:r>
              <a:rPr lang="ru-RU" sz="2400" b="1" dirty="0" smtClean="0"/>
              <a:t> для </a:t>
            </a:r>
            <a:r>
              <a:rPr lang="ru-RU" sz="2400" b="1" dirty="0" err="1" smtClean="0"/>
              <a:t>позначення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лише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невідомих</a:t>
            </a:r>
            <a:r>
              <a:rPr lang="ru-RU" sz="2400" b="1" dirty="0" smtClean="0"/>
              <a:t>, а все </a:t>
            </a:r>
            <a:r>
              <a:rPr lang="ru-RU" sz="2400" b="1" dirty="0" err="1" smtClean="0"/>
              <a:t>інше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записується</a:t>
            </a:r>
            <a:r>
              <a:rPr lang="ru-RU" sz="2400" b="1" dirty="0" smtClean="0"/>
              <a:t> словами (</a:t>
            </a:r>
            <a:r>
              <a:rPr lang="ru-RU" sz="2400" b="1" dirty="0" err="1" smtClean="0"/>
              <a:t>Діофант</a:t>
            </a:r>
            <a:r>
              <a:rPr lang="ru-RU" sz="2400" b="1" dirty="0" smtClean="0"/>
              <a:t>)  </a:t>
            </a:r>
          </a:p>
          <a:p>
            <a:pPr>
              <a:buFontTx/>
              <a:buChar char="-"/>
            </a:pPr>
            <a:r>
              <a:rPr lang="ru-RU" sz="2400" b="1" dirty="0" err="1" smtClean="0"/>
              <a:t>період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символічної</a:t>
            </a:r>
            <a:r>
              <a:rPr lang="ru-RU" sz="2400" b="1" dirty="0" smtClean="0"/>
              <a:t> , коли для </a:t>
            </a:r>
            <a:r>
              <a:rPr lang="ru-RU" sz="2400" b="1" dirty="0" err="1" smtClean="0"/>
              <a:t>розв’язання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прикладів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рівнянь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використовуються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символи</a:t>
            </a:r>
            <a:r>
              <a:rPr lang="ru-RU" sz="2400" b="1" dirty="0" smtClean="0"/>
              <a:t>(</a:t>
            </a:r>
            <a:r>
              <a:rPr lang="ru-RU" sz="2400" b="1" dirty="0" err="1" smtClean="0"/>
              <a:t>умовне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позначення,знак</a:t>
            </a:r>
            <a:r>
              <a:rPr lang="ru-RU" sz="2400" b="1" dirty="0" smtClean="0"/>
              <a:t>) (Франсуа </a:t>
            </a:r>
            <a:r>
              <a:rPr lang="ru-RU" sz="2400" b="1" dirty="0" err="1" smtClean="0"/>
              <a:t>Вієт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і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його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послідовники</a:t>
            </a:r>
            <a:r>
              <a:rPr lang="ru-RU" sz="2400" b="1" dirty="0" smtClean="0"/>
              <a:t>)... </a:t>
            </a:r>
            <a:r>
              <a:rPr lang="ru-RU" sz="2400" b="1" dirty="0" err="1" smtClean="0"/>
              <a:t>Вказані</a:t>
            </a:r>
            <a:r>
              <a:rPr lang="ru-RU" sz="2400" b="1" dirty="0" smtClean="0"/>
              <a:t> нами </a:t>
            </a:r>
            <a:r>
              <a:rPr lang="ru-RU" sz="2400" b="1" dirty="0" err="1" smtClean="0"/>
              <a:t>періоди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значною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мірою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покладались</a:t>
            </a:r>
            <a:r>
              <a:rPr lang="ru-RU" sz="2400" b="1" dirty="0" smtClean="0"/>
              <a:t> один на один. </a:t>
            </a:r>
            <a:r>
              <a:rPr lang="ru-RU" sz="2400" b="1" dirty="0" err="1" smtClean="0"/>
              <a:t>Можливо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правильніше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було</a:t>
            </a:r>
            <a:r>
              <a:rPr lang="ru-RU" sz="2400" b="1" dirty="0" smtClean="0"/>
              <a:t> б </a:t>
            </a:r>
            <a:r>
              <a:rPr lang="ru-RU" sz="2400" b="1" dirty="0" err="1" smtClean="0"/>
              <a:t>говорити</a:t>
            </a:r>
            <a:r>
              <a:rPr lang="ru-RU" sz="2400" b="1" dirty="0" smtClean="0"/>
              <a:t> не про три </a:t>
            </a:r>
            <a:r>
              <a:rPr lang="ru-RU" sz="2400" b="1" dirty="0" err="1" smtClean="0"/>
              <a:t>періоди</a:t>
            </a:r>
            <a:r>
              <a:rPr lang="ru-RU" sz="2400" b="1" dirty="0" smtClean="0"/>
              <a:t>, а про три </a:t>
            </a:r>
            <a:r>
              <a:rPr lang="ru-RU" sz="2400" b="1" dirty="0" err="1" smtClean="0"/>
              <a:t>види</a:t>
            </a:r>
            <a:r>
              <a:rPr lang="ru-RU" sz="2400" b="1" dirty="0" smtClean="0"/>
              <a:t>, </a:t>
            </a:r>
            <a:r>
              <a:rPr lang="ru-RU" sz="2400" b="1" dirty="0" err="1" smtClean="0"/>
              <a:t>що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виникли</a:t>
            </a:r>
            <a:r>
              <a:rPr lang="ru-RU" sz="2400" b="1" dirty="0" smtClean="0"/>
              <a:t> на шляху </a:t>
            </a:r>
            <a:r>
              <a:rPr lang="ru-RU" sz="2400" b="1" dirty="0" err="1" smtClean="0"/>
              <a:t>розвитку</a:t>
            </a:r>
            <a:r>
              <a:rPr lang="ru-RU" sz="2400" b="1" dirty="0" smtClean="0"/>
              <a:t> науки.</a:t>
            </a:r>
            <a:endParaRPr lang="ru-RU" sz="2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428605"/>
            <a:ext cx="2357454" cy="28575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285852" y="321468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Евклід</a:t>
            </a:r>
            <a:endParaRPr lang="ru-RU" i="1" dirty="0"/>
          </a:p>
        </p:txBody>
      </p:sp>
      <p:pic>
        <p:nvPicPr>
          <p:cNvPr id="3074" name="Picture 2" descr="C:\Users\HP\Desktop\кратинка 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57166"/>
            <a:ext cx="2047877" cy="3022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929190" y="335756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       Архімед</a:t>
            </a:r>
            <a:endParaRPr lang="ru-RU" i="1" dirty="0"/>
          </a:p>
        </p:txBody>
      </p:sp>
      <p:pic>
        <p:nvPicPr>
          <p:cNvPr id="3075" name="Picture 3" descr="C:\Users\HP\Desktop\рппрор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643314"/>
            <a:ext cx="2071702" cy="25717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1071538" y="6143644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     </a:t>
            </a:r>
            <a:r>
              <a:rPr lang="uk-UA" i="1" dirty="0" err="1" smtClean="0"/>
              <a:t>Діофант</a:t>
            </a:r>
            <a:endParaRPr lang="ru-RU" i="1" dirty="0"/>
          </a:p>
        </p:txBody>
      </p:sp>
      <p:pic>
        <p:nvPicPr>
          <p:cNvPr id="3076" name="Picture 4" descr="C:\Users\HP\Desktop\віет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3786190"/>
            <a:ext cx="2071702" cy="24907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5286380" y="6215082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       </a:t>
            </a:r>
            <a:r>
              <a:rPr lang="uk-UA" i="1" dirty="0" err="1" smtClean="0"/>
              <a:t>Вієт</a:t>
            </a:r>
            <a:endParaRPr lang="ru-R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картин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2928958" cy="428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14282" y="0"/>
            <a:ext cx="850112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0430" y="642918"/>
            <a:ext cx="535785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Франсуа </a:t>
            </a:r>
            <a:r>
              <a:rPr lang="ru-RU" dirty="0" err="1" smtClean="0"/>
              <a:t>Вієт</a:t>
            </a:r>
            <a:r>
              <a:rPr lang="ru-RU" dirty="0" smtClean="0"/>
              <a:t> (1540-1603) </a:t>
            </a:r>
            <a:r>
              <a:rPr lang="ru-RU" dirty="0" err="1" smtClean="0"/>
              <a:t>народився</a:t>
            </a:r>
            <a:r>
              <a:rPr lang="ru-RU" dirty="0" smtClean="0"/>
              <a:t> у </a:t>
            </a:r>
            <a:r>
              <a:rPr lang="ru-RU" dirty="0" err="1" smtClean="0"/>
              <a:t>містечку</a:t>
            </a:r>
            <a:r>
              <a:rPr lang="ru-RU" dirty="0" smtClean="0"/>
              <a:t> </a:t>
            </a:r>
            <a:r>
              <a:rPr lang="ru-RU" dirty="0" err="1" smtClean="0"/>
              <a:t>Фонтене-ле-Конт</a:t>
            </a:r>
            <a:r>
              <a:rPr lang="ru-RU" dirty="0" smtClean="0"/>
              <a:t> </a:t>
            </a:r>
            <a:r>
              <a:rPr lang="ru-RU" dirty="0" err="1" smtClean="0"/>
              <a:t>провінції</a:t>
            </a:r>
            <a:r>
              <a:rPr lang="ru-RU" dirty="0" smtClean="0"/>
              <a:t> Пуату, </a:t>
            </a:r>
            <a:r>
              <a:rPr lang="ru-RU" dirty="0" err="1" smtClean="0"/>
              <a:t>неподалік</a:t>
            </a:r>
            <a:r>
              <a:rPr lang="ru-RU" dirty="0" smtClean="0"/>
              <a:t> </a:t>
            </a:r>
            <a:r>
              <a:rPr lang="ru-RU" dirty="0" err="1" smtClean="0"/>
              <a:t>знаменитої</a:t>
            </a:r>
            <a:r>
              <a:rPr lang="ru-RU" dirty="0" smtClean="0"/>
              <a:t> </a:t>
            </a:r>
            <a:r>
              <a:rPr lang="ru-RU" dirty="0" err="1" smtClean="0"/>
              <a:t>фортеці</a:t>
            </a:r>
            <a:r>
              <a:rPr lang="ru-RU" dirty="0" smtClean="0"/>
              <a:t> </a:t>
            </a:r>
            <a:r>
              <a:rPr lang="ru-RU" dirty="0" err="1" smtClean="0"/>
              <a:t>Ла-Ро-шель</a:t>
            </a:r>
            <a:r>
              <a:rPr lang="ru-RU" dirty="0" smtClean="0"/>
              <a:t>. </a:t>
            </a:r>
            <a:r>
              <a:rPr lang="ru-RU" dirty="0" err="1" smtClean="0"/>
              <a:t>Син</a:t>
            </a:r>
            <a:r>
              <a:rPr lang="ru-RU" dirty="0" smtClean="0"/>
              <a:t> прокурора, </a:t>
            </a:r>
            <a:r>
              <a:rPr lang="ru-RU" dirty="0" err="1" smtClean="0"/>
              <a:t>Вієт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юридичну</a:t>
            </a:r>
            <a:r>
              <a:rPr lang="ru-RU" dirty="0" smtClean="0"/>
              <a:t> </a:t>
            </a:r>
            <a:r>
              <a:rPr lang="ru-RU" dirty="0" err="1" smtClean="0"/>
              <a:t>освіту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почав </a:t>
            </a:r>
            <a:r>
              <a:rPr lang="ru-RU" dirty="0" err="1" smtClean="0"/>
              <a:t>адвокатську</a:t>
            </a:r>
            <a:r>
              <a:rPr lang="ru-RU" dirty="0" smtClean="0"/>
              <a:t> практику у </a:t>
            </a:r>
            <a:r>
              <a:rPr lang="ru-RU" dirty="0" err="1" smtClean="0"/>
              <a:t>місті</a:t>
            </a:r>
            <a:r>
              <a:rPr lang="ru-RU" dirty="0" smtClean="0"/>
              <a:t>. Але </a:t>
            </a:r>
            <a:r>
              <a:rPr lang="ru-RU" dirty="0" err="1" smtClean="0"/>
              <a:t>невдовзі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став  учителем у </a:t>
            </a:r>
            <a:r>
              <a:rPr lang="ru-RU" dirty="0" err="1" smtClean="0"/>
              <a:t>домі</a:t>
            </a:r>
            <a:r>
              <a:rPr lang="ru-RU" dirty="0" smtClean="0"/>
              <a:t> знатного дворянина-гугенота де </a:t>
            </a:r>
            <a:r>
              <a:rPr lang="ru-RU" dirty="0" err="1" smtClean="0"/>
              <a:t>Партеней</a:t>
            </a:r>
            <a:r>
              <a:rPr lang="ru-RU" dirty="0" smtClean="0"/>
              <a:t>. (</a:t>
            </a:r>
            <a:r>
              <a:rPr lang="ru-RU" dirty="0" err="1" smtClean="0"/>
              <a:t>Гугеноти</a:t>
            </a:r>
            <a:r>
              <a:rPr lang="ru-RU" dirty="0" smtClean="0"/>
              <a:t> - </a:t>
            </a:r>
            <a:r>
              <a:rPr lang="ru-RU" dirty="0" err="1" smtClean="0"/>
              <a:t>послідовники</a:t>
            </a:r>
            <a:r>
              <a:rPr lang="ru-RU" dirty="0" smtClean="0"/>
              <a:t> </a:t>
            </a:r>
            <a:r>
              <a:rPr lang="ru-RU" dirty="0" err="1" smtClean="0"/>
              <a:t>кальвінізму</a:t>
            </a:r>
            <a:r>
              <a:rPr lang="ru-RU" dirty="0" smtClean="0"/>
              <a:t>,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течій</a:t>
            </a:r>
            <a:r>
              <a:rPr lang="ru-RU" dirty="0" smtClean="0"/>
              <a:t> </a:t>
            </a:r>
            <a:r>
              <a:rPr lang="ru-RU" dirty="0" err="1" smtClean="0"/>
              <a:t>Реформації</a:t>
            </a:r>
            <a:r>
              <a:rPr lang="ru-RU" dirty="0" smtClean="0"/>
              <a:t> Церкви.)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Вієт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захопився</a:t>
            </a:r>
            <a:r>
              <a:rPr lang="ru-RU" dirty="0" smtClean="0"/>
              <a:t> </a:t>
            </a:r>
            <a:r>
              <a:rPr lang="ru-RU" dirty="0" err="1" smtClean="0"/>
              <a:t>вивченням</a:t>
            </a:r>
            <a:r>
              <a:rPr lang="ru-RU" dirty="0" smtClean="0"/>
              <a:t> </a:t>
            </a:r>
            <a:r>
              <a:rPr lang="ru-RU" dirty="0" err="1" smtClean="0"/>
              <a:t>астрономії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тригонометрії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В 1571 р. </a:t>
            </a:r>
            <a:r>
              <a:rPr lang="ru-RU" dirty="0" err="1" smtClean="0"/>
              <a:t>Вієт</a:t>
            </a:r>
            <a:r>
              <a:rPr lang="ru-RU" dirty="0" smtClean="0"/>
              <a:t> </a:t>
            </a:r>
            <a:r>
              <a:rPr lang="ru-RU" dirty="0" err="1" smtClean="0"/>
              <a:t>переїхав</a:t>
            </a:r>
            <a:r>
              <a:rPr lang="ru-RU" dirty="0" smtClean="0"/>
              <a:t> до Парижа, де </a:t>
            </a:r>
            <a:r>
              <a:rPr lang="ru-RU" dirty="0" err="1" smtClean="0"/>
              <a:t>відновив</a:t>
            </a:r>
            <a:r>
              <a:rPr lang="ru-RU" dirty="0" smtClean="0"/>
              <a:t> </a:t>
            </a:r>
            <a:r>
              <a:rPr lang="ru-RU" dirty="0" err="1" smtClean="0"/>
              <a:t>адвокатську</a:t>
            </a:r>
            <a:r>
              <a:rPr lang="ru-RU" dirty="0" smtClean="0"/>
              <a:t> практику, та став </a:t>
            </a:r>
            <a:r>
              <a:rPr lang="ru-RU" dirty="0" err="1" smtClean="0"/>
              <a:t>радником</a:t>
            </a:r>
            <a:r>
              <a:rPr lang="ru-RU" dirty="0" smtClean="0"/>
              <a:t> парламенту. </a:t>
            </a:r>
            <a:r>
              <a:rPr lang="ru-RU" dirty="0" err="1" smtClean="0"/>
              <a:t>Знайомство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Генріхом</a:t>
            </a:r>
            <a:r>
              <a:rPr lang="ru-RU" dirty="0" smtClean="0"/>
              <a:t> </a:t>
            </a:r>
            <a:r>
              <a:rPr lang="ru-RU" dirty="0" err="1" smtClean="0"/>
              <a:t>Наваррським</a:t>
            </a:r>
            <a:r>
              <a:rPr lang="ru-RU" dirty="0" smtClean="0"/>
              <a:t>, </a:t>
            </a:r>
            <a:r>
              <a:rPr lang="ru-RU" dirty="0" err="1" smtClean="0"/>
              <a:t>майбутнім</a:t>
            </a:r>
            <a:r>
              <a:rPr lang="ru-RU" dirty="0" smtClean="0"/>
              <a:t> королем </a:t>
            </a:r>
            <a:r>
              <a:rPr lang="ru-RU" dirty="0" err="1" smtClean="0"/>
              <a:t>Франції</a:t>
            </a:r>
            <a:r>
              <a:rPr lang="ru-RU" dirty="0" smtClean="0"/>
              <a:t> </a:t>
            </a:r>
            <a:r>
              <a:rPr lang="ru-RU" dirty="0" err="1" smtClean="0"/>
              <a:t>Генріхом</a:t>
            </a:r>
            <a:r>
              <a:rPr lang="ru-RU" dirty="0" smtClean="0"/>
              <a:t> </a:t>
            </a:r>
            <a:r>
              <a:rPr lang="en-US" dirty="0" smtClean="0"/>
              <a:t>IV, </a:t>
            </a:r>
            <a:r>
              <a:rPr lang="ru-RU" dirty="0" err="1" smtClean="0"/>
              <a:t>допомогло</a:t>
            </a:r>
            <a:r>
              <a:rPr lang="ru-RU" dirty="0" smtClean="0"/>
              <a:t> </a:t>
            </a:r>
            <a:r>
              <a:rPr lang="ru-RU" dirty="0" err="1" smtClean="0"/>
              <a:t>Вієту</a:t>
            </a:r>
            <a:r>
              <a:rPr lang="ru-RU" dirty="0" smtClean="0"/>
              <a:t> </a:t>
            </a:r>
            <a:r>
              <a:rPr lang="ru-RU" dirty="0" err="1" smtClean="0"/>
              <a:t>зайняти</a:t>
            </a:r>
            <a:r>
              <a:rPr lang="ru-RU" dirty="0" smtClean="0"/>
              <a:t> </a:t>
            </a:r>
            <a:r>
              <a:rPr lang="ru-RU" dirty="0" err="1" smtClean="0"/>
              <a:t>видну</a:t>
            </a:r>
            <a:r>
              <a:rPr lang="ru-RU" dirty="0" smtClean="0"/>
              <a:t> </a:t>
            </a:r>
            <a:r>
              <a:rPr lang="ru-RU" dirty="0" err="1" smtClean="0"/>
              <a:t>придворну</a:t>
            </a:r>
            <a:r>
              <a:rPr lang="ru-RU" dirty="0" smtClean="0"/>
              <a:t> посаду - </a:t>
            </a:r>
            <a:r>
              <a:rPr lang="ru-RU" dirty="0" err="1" smtClean="0"/>
              <a:t>таємного</a:t>
            </a:r>
            <a:r>
              <a:rPr lang="ru-RU" dirty="0" smtClean="0"/>
              <a:t> </a:t>
            </a:r>
            <a:r>
              <a:rPr lang="ru-RU" dirty="0" err="1" smtClean="0"/>
              <a:t>радника</a:t>
            </a:r>
            <a:r>
              <a:rPr lang="ru-RU" dirty="0" smtClean="0"/>
              <a:t> - </a:t>
            </a:r>
            <a:r>
              <a:rPr lang="ru-RU" dirty="0" err="1" smtClean="0"/>
              <a:t>спочатку</a:t>
            </a:r>
            <a:r>
              <a:rPr lang="ru-RU" dirty="0" smtClean="0"/>
              <a:t> при </a:t>
            </a:r>
            <a:r>
              <a:rPr lang="ru-RU" dirty="0" err="1" smtClean="0"/>
              <a:t>королі</a:t>
            </a:r>
            <a:r>
              <a:rPr lang="ru-RU" dirty="0" smtClean="0"/>
              <a:t> </a:t>
            </a:r>
            <a:r>
              <a:rPr lang="ru-RU" dirty="0" err="1" smtClean="0"/>
              <a:t>Генріхові</a:t>
            </a:r>
            <a:r>
              <a:rPr lang="ru-RU" dirty="0" smtClean="0"/>
              <a:t> </a:t>
            </a:r>
            <a:r>
              <a:rPr lang="en-US" dirty="0" smtClean="0"/>
              <a:t>III, </a:t>
            </a:r>
            <a:r>
              <a:rPr lang="ru-RU" dirty="0" smtClean="0"/>
              <a:t>та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Генріхом</a:t>
            </a:r>
            <a:r>
              <a:rPr lang="ru-RU" dirty="0" smtClean="0"/>
              <a:t> </a:t>
            </a:r>
            <a:r>
              <a:rPr lang="en-US" dirty="0" smtClean="0"/>
              <a:t>IV.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57224" y="5072074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       </a:t>
            </a:r>
            <a:r>
              <a:rPr lang="uk-UA" i="1" dirty="0" err="1" smtClean="0"/>
              <a:t>Вієт</a:t>
            </a:r>
            <a:endParaRPr lang="ru-RU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480px-HenriI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2643206" cy="40513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-214346" y="214290"/>
            <a:ext cx="935834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   Цікаві історії з життя</a:t>
            </a:r>
          </a:p>
          <a:p>
            <a:r>
              <a:rPr lang="uk-UA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                 </a:t>
            </a:r>
            <a:r>
              <a:rPr lang="uk-UA" sz="4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Вієта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1071538" y="564357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Генріх </a:t>
            </a:r>
            <a:r>
              <a:rPr lang="en-US" i="1" dirty="0" smtClean="0"/>
              <a:t>IV</a:t>
            </a:r>
            <a:r>
              <a:rPr lang="uk-UA" i="1" dirty="0" smtClean="0"/>
              <a:t> </a:t>
            </a: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286116" y="1714488"/>
            <a:ext cx="564360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Голандський</a:t>
            </a:r>
            <a:r>
              <a:rPr lang="ru-RU" sz="2000" dirty="0" smtClean="0"/>
              <a:t> математик </a:t>
            </a:r>
            <a:r>
              <a:rPr lang="ru-RU" sz="2000" dirty="0" err="1" smtClean="0"/>
              <a:t>Андріан</a:t>
            </a:r>
            <a:r>
              <a:rPr lang="ru-RU" sz="2000" dirty="0" smtClean="0"/>
              <a:t> </a:t>
            </a:r>
            <a:r>
              <a:rPr lang="ru-RU" sz="2000" dirty="0" err="1" smtClean="0"/>
              <a:t>ван-Роумен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відомий</a:t>
            </a:r>
            <a:r>
              <a:rPr lang="ru-RU" sz="2000" dirty="0" smtClean="0"/>
              <a:t>, </a:t>
            </a:r>
            <a:r>
              <a:rPr lang="ru-RU" sz="2000" dirty="0" err="1" smtClean="0"/>
              <a:t>мабуть</a:t>
            </a:r>
            <a:r>
              <a:rPr lang="ru-RU" sz="2000" dirty="0" smtClean="0"/>
              <a:t>, </a:t>
            </a:r>
            <a:r>
              <a:rPr lang="ru-RU" sz="2000" dirty="0" err="1" smtClean="0"/>
              <a:t>тим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обчислив</a:t>
            </a:r>
            <a:r>
              <a:rPr lang="ru-RU" sz="2000" dirty="0" smtClean="0"/>
              <a:t> число </a:t>
            </a:r>
            <a:r>
              <a:rPr lang="en-US" sz="2000" dirty="0" smtClean="0"/>
              <a:t>p</a:t>
            </a:r>
            <a:r>
              <a:rPr lang="uk-UA" sz="2000" dirty="0" smtClean="0"/>
              <a:t>,</a:t>
            </a:r>
            <a:r>
              <a:rPr lang="ru-RU" sz="2000" dirty="0" smtClean="0"/>
              <a:t> </a:t>
            </a:r>
            <a:r>
              <a:rPr lang="ru-RU" sz="2000" dirty="0" err="1" smtClean="0"/>
              <a:t>наприкінці</a:t>
            </a:r>
            <a:r>
              <a:rPr lang="ru-RU" sz="2000" dirty="0" smtClean="0"/>
              <a:t> 16 </a:t>
            </a:r>
            <a:r>
              <a:rPr lang="ru-RU" sz="2000" dirty="0" err="1" smtClean="0"/>
              <a:t>століття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вирішив</a:t>
            </a:r>
            <a:r>
              <a:rPr lang="ru-RU" sz="2000" dirty="0" smtClean="0"/>
              <a:t> </a:t>
            </a:r>
            <a:r>
              <a:rPr lang="ru-RU" sz="2000" dirty="0" err="1" smtClean="0"/>
              <a:t>кинути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виклик</a:t>
            </a:r>
            <a:r>
              <a:rPr lang="ru-RU" sz="2000" dirty="0" smtClean="0"/>
              <a:t> </a:t>
            </a:r>
            <a:r>
              <a:rPr lang="ru-RU" sz="2000" dirty="0" err="1" smtClean="0"/>
              <a:t>всім</a:t>
            </a:r>
            <a:r>
              <a:rPr lang="ru-RU" sz="2000" dirty="0" smtClean="0"/>
              <a:t> математикам </a:t>
            </a:r>
            <a:r>
              <a:rPr lang="ru-RU" sz="2000" dirty="0" err="1" smtClean="0"/>
              <a:t>світу</a:t>
            </a:r>
            <a:r>
              <a:rPr lang="ru-RU" sz="2000" dirty="0" smtClean="0"/>
              <a:t>.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розіслав</a:t>
            </a:r>
            <a:r>
              <a:rPr lang="ru-RU" sz="2000" dirty="0" smtClean="0"/>
              <a:t> в </a:t>
            </a:r>
            <a:r>
              <a:rPr lang="ru-RU" sz="2000" dirty="0" err="1" smtClean="0"/>
              <a:t>усі</a:t>
            </a:r>
            <a:r>
              <a:rPr lang="ru-RU" sz="2000" dirty="0" smtClean="0"/>
              <a:t> </a:t>
            </a:r>
            <a:r>
              <a:rPr lang="ru-RU" sz="2000" dirty="0" err="1" smtClean="0"/>
              <a:t>європейські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рівняння</a:t>
            </a:r>
            <a:r>
              <a:rPr lang="ru-RU" sz="2000" dirty="0" smtClean="0"/>
              <a:t> 45-ого </a:t>
            </a:r>
            <a:r>
              <a:rPr lang="ru-RU" sz="2000" dirty="0" err="1" smtClean="0"/>
              <a:t>степіня</a:t>
            </a:r>
            <a:r>
              <a:rPr lang="ru-RU" sz="2000" dirty="0" smtClean="0"/>
              <a:t>: </a:t>
            </a:r>
            <a:r>
              <a:rPr lang="en-US" sz="2000" dirty="0" smtClean="0"/>
              <a:t>x45 - 45x43 + 945x41 - 12300x39 +... + 95634x5 - 3795x3 + 45x = a</a:t>
            </a:r>
            <a:r>
              <a:rPr lang="uk-UA" sz="2000" dirty="0" smtClean="0"/>
              <a:t>.</a:t>
            </a:r>
            <a:r>
              <a:rPr lang="en-US" sz="2000" dirty="0" smtClean="0"/>
              <a:t> </a:t>
            </a:r>
            <a:r>
              <a:rPr lang="ru-RU" sz="2000" dirty="0" err="1" smtClean="0"/>
              <a:t>Французьким</a:t>
            </a:r>
            <a:r>
              <a:rPr lang="ru-RU" sz="2000" dirty="0" smtClean="0"/>
              <a:t> математикам </a:t>
            </a:r>
            <a:r>
              <a:rPr lang="ru-RU" sz="2000" dirty="0" err="1" smtClean="0"/>
              <a:t>вирішив</a:t>
            </a:r>
            <a:r>
              <a:rPr lang="ru-RU" sz="2000" dirty="0" smtClean="0"/>
              <a:t>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рівняння</a:t>
            </a:r>
            <a:r>
              <a:rPr lang="ru-RU" sz="2000" dirty="0" smtClean="0"/>
              <a:t> не </a:t>
            </a:r>
            <a:r>
              <a:rPr lang="ru-RU" sz="2000" dirty="0" err="1" smtClean="0"/>
              <a:t>посилати</a:t>
            </a:r>
            <a:r>
              <a:rPr lang="ru-RU" sz="2000" dirty="0" smtClean="0"/>
              <a:t>, </a:t>
            </a:r>
            <a:r>
              <a:rPr lang="ru-RU" sz="2000" dirty="0" err="1" smtClean="0"/>
              <a:t>вважаючи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немає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здатних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справитися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цим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завданням</a:t>
            </a:r>
            <a:r>
              <a:rPr lang="ru-RU" sz="2000" dirty="0" smtClean="0"/>
              <a:t> . </a:t>
            </a:r>
            <a:r>
              <a:rPr lang="ru-RU" sz="2000" dirty="0" err="1" smtClean="0"/>
              <a:t>Найбільше</a:t>
            </a:r>
            <a:r>
              <a:rPr lang="ru-RU" sz="2000" dirty="0" smtClean="0"/>
              <a:t> </a:t>
            </a:r>
            <a:r>
              <a:rPr lang="ru-RU" sz="2000" dirty="0" err="1" smtClean="0"/>
              <a:t>було</a:t>
            </a:r>
            <a:r>
              <a:rPr lang="ru-RU" sz="2000" dirty="0" smtClean="0"/>
              <a:t> ущемлено </a:t>
            </a:r>
            <a:r>
              <a:rPr lang="ru-RU" sz="2000" dirty="0" err="1" smtClean="0"/>
              <a:t>самолюбство</a:t>
            </a:r>
            <a:r>
              <a:rPr lang="ru-RU" sz="2000" dirty="0" smtClean="0"/>
              <a:t> </a:t>
            </a:r>
            <a:r>
              <a:rPr lang="ru-RU" sz="2000" dirty="0" err="1" smtClean="0"/>
              <a:t>Генріха</a:t>
            </a:r>
            <a:r>
              <a:rPr lang="ru-RU" sz="2000" dirty="0" smtClean="0"/>
              <a:t> </a:t>
            </a:r>
            <a:r>
              <a:rPr lang="en-US" sz="2000" dirty="0" smtClean="0"/>
              <a:t>IV </a:t>
            </a:r>
            <a:r>
              <a:rPr lang="uk-UA" sz="2000" dirty="0" smtClean="0"/>
              <a:t>.</a:t>
            </a:r>
          </a:p>
          <a:p>
            <a:r>
              <a:rPr lang="en-US" sz="2000" dirty="0" smtClean="0"/>
              <a:t> - </a:t>
            </a:r>
            <a:r>
              <a:rPr lang="ru-RU" sz="2000" dirty="0" smtClean="0"/>
              <a:t>І все-таки  я маю математика! - </a:t>
            </a:r>
            <a:r>
              <a:rPr lang="ru-RU" sz="2000" dirty="0" err="1" smtClean="0"/>
              <a:t>вигукнув</a:t>
            </a:r>
            <a:r>
              <a:rPr lang="ru-RU" sz="2000" dirty="0" smtClean="0"/>
              <a:t> король. - </a:t>
            </a:r>
            <a:r>
              <a:rPr lang="ru-RU" sz="2000" dirty="0" err="1" smtClean="0"/>
              <a:t>Покличте</a:t>
            </a:r>
            <a:r>
              <a:rPr lang="ru-RU" sz="2000" dirty="0" smtClean="0"/>
              <a:t> </a:t>
            </a:r>
            <a:r>
              <a:rPr lang="ru-RU" sz="2000" dirty="0" err="1" smtClean="0"/>
              <a:t>Вієта</a:t>
            </a:r>
            <a:r>
              <a:rPr lang="ru-RU" sz="2000" dirty="0" smtClean="0"/>
              <a:t>!</a:t>
            </a:r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428604"/>
            <a:ext cx="857256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endParaRPr lang="ru-RU" smtClean="0"/>
          </a:p>
          <a:p>
            <a:r>
              <a:rPr lang="ru-RU" sz="2400" smtClean="0"/>
              <a:t>В </a:t>
            </a:r>
            <a:r>
              <a:rPr lang="ru-RU" sz="2400" dirty="0" err="1" smtClean="0"/>
              <a:t>приймальню</a:t>
            </a:r>
            <a:r>
              <a:rPr lang="ru-RU" sz="2400" dirty="0" smtClean="0"/>
              <a:t> короля </a:t>
            </a:r>
            <a:r>
              <a:rPr lang="ru-RU" sz="2400" err="1" smtClean="0"/>
              <a:t>ввійшов</a:t>
            </a:r>
            <a:r>
              <a:rPr lang="ru-RU" sz="2400" smtClean="0"/>
              <a:t> п'ятидесятилітній </a:t>
            </a:r>
            <a:r>
              <a:rPr lang="ru-RU" sz="2400" dirty="0" err="1" smtClean="0"/>
              <a:t>сивоволосий</a:t>
            </a:r>
            <a:r>
              <a:rPr lang="ru-RU" sz="2400" dirty="0" smtClean="0"/>
              <a:t> </a:t>
            </a:r>
            <a:r>
              <a:rPr lang="ru-RU" sz="2400" dirty="0" err="1" smtClean="0"/>
              <a:t>радник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короля</a:t>
            </a:r>
            <a:r>
              <a:rPr lang="ru-RU" sz="2400" dirty="0" smtClean="0"/>
              <a:t> </a:t>
            </a:r>
            <a:r>
              <a:rPr lang="ru-RU" sz="2400" smtClean="0"/>
              <a:t>Франсуа Вієт</a:t>
            </a:r>
            <a:r>
              <a:rPr lang="ru-RU" sz="2400" dirty="0" smtClean="0"/>
              <a:t>. </a:t>
            </a:r>
            <a:r>
              <a:rPr lang="ru-RU" sz="2400" dirty="0" err="1" smtClean="0"/>
              <a:t>Він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відразу</a:t>
            </a:r>
            <a:r>
              <a:rPr lang="ru-RU" sz="2400" dirty="0" smtClean="0"/>
              <a:t>, </a:t>
            </a:r>
            <a:r>
              <a:rPr lang="ru-RU" sz="2400" smtClean="0"/>
              <a:t>в присутності </a:t>
            </a:r>
            <a:r>
              <a:rPr lang="ru-RU" sz="2400" dirty="0" smtClean="0"/>
              <a:t>короля, </a:t>
            </a:r>
            <a:r>
              <a:rPr lang="ru-RU" sz="2400" dirty="0" err="1" smtClean="0"/>
              <a:t>міністрів</a:t>
            </a:r>
            <a:r>
              <a:rPr lang="ru-RU" sz="2400" dirty="0" smtClean="0"/>
              <a:t> та гостей, </a:t>
            </a:r>
            <a:r>
              <a:rPr lang="ru-RU" sz="2400" dirty="0" err="1" smtClean="0"/>
              <a:t>знайшов</a:t>
            </a:r>
            <a:r>
              <a:rPr lang="ru-RU" sz="2400" dirty="0" smtClean="0"/>
              <a:t> один </a:t>
            </a:r>
            <a:r>
              <a:rPr lang="ru-RU" sz="2400" dirty="0" err="1" smtClean="0"/>
              <a:t>корінь</a:t>
            </a:r>
            <a:r>
              <a:rPr lang="ru-RU" sz="2400" dirty="0" smtClean="0"/>
              <a:t> </a:t>
            </a:r>
            <a:r>
              <a:rPr lang="ru-RU" sz="2400" dirty="0" err="1" smtClean="0"/>
              <a:t>запропонованого</a:t>
            </a:r>
            <a:r>
              <a:rPr lang="ru-RU" sz="2400" dirty="0" smtClean="0"/>
              <a:t> </a:t>
            </a:r>
            <a:r>
              <a:rPr lang="ru-RU" sz="2400" err="1" smtClean="0"/>
              <a:t>рівняння</a:t>
            </a:r>
            <a:r>
              <a:rPr lang="ru-RU" sz="2400" smtClean="0"/>
              <a:t>. </a:t>
            </a:r>
            <a:r>
              <a:rPr lang="ru-RU" sz="2400" dirty="0" smtClean="0"/>
              <a:t>Король </a:t>
            </a:r>
            <a:r>
              <a:rPr lang="ru-RU" sz="2400" dirty="0" err="1" smtClean="0"/>
              <a:t>радів</a:t>
            </a:r>
            <a:r>
              <a:rPr lang="ru-RU" sz="2400" smtClean="0"/>
              <a:t>, всі </a:t>
            </a:r>
            <a:r>
              <a:rPr lang="ru-RU" sz="2400" dirty="0" err="1" smtClean="0"/>
              <a:t>поздоровляли</a:t>
            </a:r>
            <a:r>
              <a:rPr lang="ru-RU" sz="2400" dirty="0" smtClean="0"/>
              <a:t> придворного </a:t>
            </a:r>
            <a:r>
              <a:rPr lang="ru-RU" sz="2400" dirty="0" err="1" smtClean="0"/>
              <a:t>радника</a:t>
            </a:r>
            <a:r>
              <a:rPr lang="ru-RU" sz="2400" dirty="0" smtClean="0"/>
              <a:t>. </a:t>
            </a:r>
            <a:r>
              <a:rPr lang="ru-RU" sz="2400" dirty="0" err="1" smtClean="0"/>
              <a:t>Наступного</a:t>
            </a:r>
            <a:r>
              <a:rPr lang="ru-RU" sz="2400" dirty="0" smtClean="0"/>
              <a:t> </a:t>
            </a:r>
            <a:r>
              <a:rPr lang="ru-RU" sz="2400" smtClean="0"/>
              <a:t>дня Вієт знайшов </a:t>
            </a:r>
            <a:r>
              <a:rPr lang="ru-RU" sz="2400" dirty="0" err="1" smtClean="0"/>
              <a:t>ще</a:t>
            </a:r>
            <a:r>
              <a:rPr lang="ru-RU" sz="2400" dirty="0" smtClean="0"/>
              <a:t> 22 </a:t>
            </a:r>
            <a:r>
              <a:rPr lang="ru-RU" sz="2400" dirty="0" err="1" smtClean="0"/>
              <a:t>кореня</a:t>
            </a:r>
            <a:r>
              <a:rPr lang="ru-RU" sz="2400" dirty="0" smtClean="0"/>
              <a:t> </a:t>
            </a:r>
            <a:r>
              <a:rPr lang="ru-RU" sz="2400" dirty="0" err="1" smtClean="0"/>
              <a:t>рівняння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описувані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вираженням</a:t>
            </a:r>
            <a:r>
              <a:rPr lang="ru-RU" sz="2400" dirty="0" smtClean="0"/>
              <a:t>: при n=1,2,...,</a:t>
            </a:r>
            <a:r>
              <a:rPr lang="ru-RU" sz="2400" smtClean="0"/>
              <a:t>22. </a:t>
            </a:r>
            <a:r>
              <a:rPr lang="ru-RU" sz="2400" dirty="0" err="1" smtClean="0"/>
              <a:t>Після</a:t>
            </a:r>
            <a:r>
              <a:rPr lang="ru-RU" sz="2400" dirty="0" smtClean="0"/>
              <a:t> такого </a:t>
            </a:r>
            <a:r>
              <a:rPr lang="ru-RU" sz="2400" err="1" smtClean="0"/>
              <a:t>успіху</a:t>
            </a:r>
            <a:r>
              <a:rPr lang="ru-RU" sz="2400" smtClean="0"/>
              <a:t> Вієта </a:t>
            </a:r>
            <a:r>
              <a:rPr lang="ru-RU" sz="2400" dirty="0" err="1" smtClean="0"/>
              <a:t>упорядник</a:t>
            </a:r>
            <a:r>
              <a:rPr lang="ru-RU" sz="2400" dirty="0" smtClean="0"/>
              <a:t> </a:t>
            </a:r>
            <a:r>
              <a:rPr lang="ru-RU" sz="2400" dirty="0" err="1" smtClean="0"/>
              <a:t>горезвісного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рівняння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Роумен</a:t>
            </a:r>
            <a:r>
              <a:rPr lang="ru-RU" sz="2400" dirty="0" smtClean="0"/>
              <a:t> </a:t>
            </a:r>
            <a:r>
              <a:rPr lang="ru-RU" sz="2400" smtClean="0"/>
              <a:t>став його </a:t>
            </a:r>
            <a:r>
              <a:rPr lang="ru-RU" sz="2400" err="1" smtClean="0"/>
              <a:t>шанувальником</a:t>
            </a:r>
            <a:r>
              <a:rPr lang="ru-RU" sz="2400" smtClean="0"/>
              <a:t> .</a:t>
            </a:r>
            <a:endParaRPr lang="ru-RU" sz="2400" dirty="0" smtClean="0"/>
          </a:p>
          <a:p>
            <a:endParaRPr lang="uk-UA" dirty="0" smtClean="0"/>
          </a:p>
          <a:p>
            <a:endParaRPr lang="ru-RU" dirty="0" err="1" smtClean="0"/>
          </a:p>
          <a:p>
            <a:endParaRPr lang="ru-RU" dirty="0" err="1" smtClean="0"/>
          </a:p>
          <a:p>
            <a:r>
              <a:rPr lang="ru-RU" dirty="0" err="1" smtClean="0"/>
              <a:t> </a:t>
            </a:r>
          </a:p>
          <a:p>
            <a:endParaRPr lang="uk-UA" smtClean="0"/>
          </a:p>
          <a:p>
            <a:r>
              <a:rPr lang="uk-UA" smtClean="0"/>
              <a:t>  </a:t>
            </a:r>
            <a:endParaRPr lang="uk-UA" dirty="0" smtClean="0"/>
          </a:p>
        </p:txBody>
      </p:sp>
      <p:pic>
        <p:nvPicPr>
          <p:cNvPr id="3" name="Рисунок 2" descr="6846975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214290"/>
            <a:ext cx="2857520" cy="178595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-285776"/>
            <a:ext cx="89297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Гучну</a:t>
            </a:r>
            <a:r>
              <a:rPr lang="ru-RU" dirty="0" smtClean="0"/>
              <a:t> славу </a:t>
            </a:r>
            <a:r>
              <a:rPr lang="ru-RU" dirty="0" err="1" smtClean="0"/>
              <a:t>Вієт</a:t>
            </a:r>
            <a:r>
              <a:rPr lang="ru-RU" dirty="0" smtClean="0"/>
              <a:t> одержав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, при </a:t>
            </a:r>
            <a:r>
              <a:rPr lang="ru-RU" dirty="0" err="1" smtClean="0"/>
              <a:t>Генріхові</a:t>
            </a:r>
            <a:r>
              <a:rPr lang="ru-RU" dirty="0" smtClean="0"/>
              <a:t> </a:t>
            </a:r>
            <a:r>
              <a:rPr lang="en-US" dirty="0" smtClean="0"/>
              <a:t>III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франко-іспанської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 </a:t>
            </a:r>
            <a:r>
              <a:rPr lang="ru-RU" dirty="0" err="1" smtClean="0"/>
              <a:t>Іспанські</a:t>
            </a:r>
            <a:r>
              <a:rPr lang="ru-RU" dirty="0" smtClean="0"/>
              <a:t> </a:t>
            </a:r>
            <a:r>
              <a:rPr lang="ru-RU" dirty="0" err="1" smtClean="0"/>
              <a:t>інквізитори</a:t>
            </a:r>
            <a:r>
              <a:rPr lang="ru-RU" dirty="0" smtClean="0"/>
              <a:t> </a:t>
            </a:r>
            <a:r>
              <a:rPr lang="ru-RU" dirty="0" err="1" smtClean="0"/>
              <a:t>винайшли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складний</a:t>
            </a:r>
            <a:r>
              <a:rPr lang="ru-RU" dirty="0" smtClean="0"/>
              <a:t> </a:t>
            </a:r>
            <a:r>
              <a:rPr lang="ru-RU" dirty="0" err="1" smtClean="0"/>
              <a:t>тайнопис</a:t>
            </a:r>
            <a:r>
              <a:rPr lang="ru-RU" dirty="0" smtClean="0"/>
              <a:t> (шифр) 600 </a:t>
            </a:r>
            <a:r>
              <a:rPr lang="ru-RU" dirty="0" err="1" smtClean="0"/>
              <a:t>знаків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дедалі</a:t>
            </a:r>
            <a:r>
              <a:rPr lang="ru-RU" dirty="0" smtClean="0"/>
              <a:t>  </a:t>
            </a:r>
            <a:r>
              <a:rPr lang="ru-RU" dirty="0" err="1" smtClean="0"/>
              <a:t>змінювався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доповнювався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цьому</a:t>
            </a:r>
            <a:r>
              <a:rPr lang="ru-RU" dirty="0" smtClean="0"/>
              <a:t> шифру </a:t>
            </a:r>
            <a:r>
              <a:rPr lang="ru-RU" dirty="0" err="1" smtClean="0"/>
              <a:t>войовнича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сильна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Іспанія</a:t>
            </a:r>
            <a:r>
              <a:rPr lang="ru-RU" dirty="0" smtClean="0"/>
              <a:t> могла </a:t>
            </a:r>
            <a:r>
              <a:rPr lang="ru-RU" dirty="0" err="1" smtClean="0"/>
              <a:t>вільно</a:t>
            </a:r>
            <a:r>
              <a:rPr lang="ru-RU" dirty="0" smtClean="0"/>
              <a:t> </a:t>
            </a:r>
            <a:r>
              <a:rPr lang="ru-RU" dirty="0" err="1" smtClean="0"/>
              <a:t>листуватися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супротивниками </a:t>
            </a:r>
            <a:r>
              <a:rPr lang="ru-RU" dirty="0" err="1" smtClean="0"/>
              <a:t>французького</a:t>
            </a:r>
            <a:r>
              <a:rPr lang="ru-RU" dirty="0" smtClean="0"/>
              <a:t> короля,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листування</a:t>
            </a:r>
            <a:r>
              <a:rPr lang="ru-RU" dirty="0" smtClean="0"/>
              <a:t> </a:t>
            </a:r>
            <a:r>
              <a:rPr lang="ru-RU" dirty="0" err="1" smtClean="0"/>
              <a:t>залишалося</a:t>
            </a:r>
            <a:r>
              <a:rPr lang="ru-RU" dirty="0" smtClean="0"/>
              <a:t> </a:t>
            </a:r>
            <a:r>
              <a:rPr lang="ru-RU" dirty="0" err="1" smtClean="0"/>
              <a:t>нерозгаданим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безплідних</a:t>
            </a:r>
            <a:r>
              <a:rPr lang="ru-RU" dirty="0" smtClean="0"/>
              <a:t> </a:t>
            </a:r>
            <a:r>
              <a:rPr lang="ru-RU" dirty="0" err="1" smtClean="0"/>
              <a:t>спроб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ключі</a:t>
            </a:r>
            <a:r>
              <a:rPr lang="ru-RU" dirty="0" smtClean="0"/>
              <a:t> до шифру, король </a:t>
            </a:r>
            <a:r>
              <a:rPr lang="ru-RU" dirty="0" err="1" smtClean="0"/>
              <a:t>звернувся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до </a:t>
            </a:r>
            <a:r>
              <a:rPr lang="ru-RU" dirty="0" err="1" smtClean="0"/>
              <a:t>Вієта</a:t>
            </a:r>
            <a:r>
              <a:rPr lang="ru-RU" dirty="0" smtClean="0"/>
              <a:t>. </a:t>
            </a:r>
            <a:r>
              <a:rPr lang="ru-RU" dirty="0" err="1" smtClean="0"/>
              <a:t>Розповідають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Вієт</a:t>
            </a:r>
            <a:r>
              <a:rPr lang="ru-RU" dirty="0" smtClean="0"/>
              <a:t>, два </a:t>
            </a:r>
            <a:r>
              <a:rPr lang="ru-RU" dirty="0" err="1" smtClean="0"/>
              <a:t>тижні</a:t>
            </a:r>
            <a:r>
              <a:rPr lang="ru-RU" dirty="0" smtClean="0"/>
              <a:t> </a:t>
            </a:r>
            <a:r>
              <a:rPr lang="ru-RU" dirty="0" err="1" smtClean="0"/>
              <a:t>поспіль</a:t>
            </a:r>
            <a:r>
              <a:rPr lang="ru-RU" dirty="0" smtClean="0"/>
              <a:t> </a:t>
            </a:r>
            <a:r>
              <a:rPr lang="ru-RU" dirty="0" err="1" smtClean="0"/>
              <a:t>просидів</a:t>
            </a:r>
            <a:r>
              <a:rPr lang="ru-RU" dirty="0" smtClean="0"/>
              <a:t> над </a:t>
            </a:r>
            <a:r>
              <a:rPr lang="ru-RU" dirty="0" err="1" smtClean="0"/>
              <a:t>роботою</a:t>
            </a:r>
            <a:r>
              <a:rPr lang="ru-RU" dirty="0" smtClean="0"/>
              <a:t>, </a:t>
            </a:r>
            <a:r>
              <a:rPr lang="ru-RU" dirty="0" err="1" smtClean="0"/>
              <a:t>знайшов-таки</a:t>
            </a:r>
            <a:r>
              <a:rPr lang="ru-RU" dirty="0" smtClean="0"/>
              <a:t> </a:t>
            </a:r>
            <a:r>
              <a:rPr lang="ru-RU" dirty="0" err="1" smtClean="0"/>
              <a:t>ключі</a:t>
            </a:r>
            <a:r>
              <a:rPr lang="ru-RU" dirty="0" smtClean="0"/>
              <a:t> до </a:t>
            </a:r>
            <a:r>
              <a:rPr lang="ru-RU" dirty="0" err="1" smtClean="0"/>
              <a:t>іспанського</a:t>
            </a:r>
            <a:r>
              <a:rPr lang="ru-RU" dirty="0" smtClean="0"/>
              <a:t> шифру.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, </a:t>
            </a:r>
            <a:r>
              <a:rPr lang="ru-RU" dirty="0" err="1" smtClean="0"/>
              <a:t>несподівано</a:t>
            </a:r>
            <a:r>
              <a:rPr lang="ru-RU" dirty="0" smtClean="0"/>
              <a:t> для </a:t>
            </a:r>
            <a:r>
              <a:rPr lang="ru-RU" dirty="0" err="1" smtClean="0"/>
              <a:t>іспанців</a:t>
            </a:r>
            <a:r>
              <a:rPr lang="ru-RU" dirty="0" smtClean="0"/>
              <a:t>, </a:t>
            </a:r>
            <a:r>
              <a:rPr lang="ru-RU" dirty="0" err="1" smtClean="0"/>
              <a:t>Франція</a:t>
            </a:r>
            <a:r>
              <a:rPr lang="ru-RU" dirty="0" smtClean="0"/>
              <a:t> стала </a:t>
            </a:r>
            <a:r>
              <a:rPr lang="ru-RU" dirty="0" err="1" smtClean="0"/>
              <a:t>вигравати</a:t>
            </a:r>
            <a:r>
              <a:rPr lang="ru-RU" dirty="0" smtClean="0"/>
              <a:t> </a:t>
            </a:r>
            <a:r>
              <a:rPr lang="ru-RU" dirty="0" err="1" smtClean="0"/>
              <a:t>бій</a:t>
            </a:r>
            <a:r>
              <a:rPr lang="ru-RU" dirty="0" smtClean="0"/>
              <a:t>. </a:t>
            </a:r>
            <a:r>
              <a:rPr lang="ru-RU" dirty="0" err="1" smtClean="0"/>
              <a:t>Іспанці</a:t>
            </a:r>
            <a:r>
              <a:rPr lang="ru-RU" dirty="0" smtClean="0"/>
              <a:t> </a:t>
            </a:r>
            <a:r>
              <a:rPr lang="ru-RU" dirty="0" err="1" smtClean="0"/>
              <a:t>довго</a:t>
            </a:r>
            <a:r>
              <a:rPr lang="ru-RU" dirty="0" smtClean="0"/>
              <a:t> </a:t>
            </a:r>
            <a:r>
              <a:rPr lang="ru-RU" dirty="0" err="1" smtClean="0"/>
              <a:t>дивувалися</a:t>
            </a:r>
            <a:r>
              <a:rPr lang="ru-RU" dirty="0" smtClean="0"/>
              <a:t>. </a:t>
            </a:r>
            <a:r>
              <a:rPr lang="ru-RU" dirty="0" err="1" smtClean="0"/>
              <a:t>Нарешті</a:t>
            </a:r>
            <a:r>
              <a:rPr lang="ru-RU" dirty="0" smtClean="0"/>
              <a:t>, </a:t>
            </a:r>
            <a:r>
              <a:rPr lang="ru-RU" dirty="0" err="1" smtClean="0"/>
              <a:t>їм</a:t>
            </a:r>
            <a:r>
              <a:rPr lang="ru-RU" dirty="0" smtClean="0"/>
              <a:t> стало </a:t>
            </a:r>
            <a:r>
              <a:rPr lang="ru-RU" dirty="0" err="1" smtClean="0"/>
              <a:t>відомо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винуватець</a:t>
            </a:r>
            <a:r>
              <a:rPr lang="ru-RU" dirty="0" smtClean="0"/>
              <a:t>  </a:t>
            </a:r>
            <a:r>
              <a:rPr lang="ru-RU" dirty="0" err="1" smtClean="0"/>
              <a:t>розшифровки</a:t>
            </a:r>
            <a:r>
              <a:rPr lang="ru-RU" dirty="0" smtClean="0"/>
              <a:t> - </a:t>
            </a:r>
            <a:r>
              <a:rPr lang="ru-RU" dirty="0" err="1" smtClean="0"/>
              <a:t>Вієт</a:t>
            </a:r>
            <a:r>
              <a:rPr lang="ru-RU" dirty="0" smtClean="0"/>
              <a:t>. Будучи </a:t>
            </a:r>
            <a:r>
              <a:rPr lang="ru-RU" dirty="0" err="1" smtClean="0"/>
              <a:t>впевненими</a:t>
            </a:r>
            <a:r>
              <a:rPr lang="ru-RU" dirty="0" smtClean="0"/>
              <a:t>, в </a:t>
            </a:r>
            <a:r>
              <a:rPr lang="ru-RU" dirty="0" err="1" smtClean="0"/>
              <a:t>неможливості</a:t>
            </a:r>
            <a:r>
              <a:rPr lang="ru-RU" dirty="0" smtClean="0"/>
              <a:t> </a:t>
            </a:r>
            <a:r>
              <a:rPr lang="ru-RU" dirty="0" err="1" smtClean="0"/>
              <a:t>розгадати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тайнопису</a:t>
            </a:r>
            <a:r>
              <a:rPr lang="ru-RU" dirty="0" smtClean="0"/>
              <a:t> людьми, вони </a:t>
            </a:r>
            <a:r>
              <a:rPr lang="ru-RU" dirty="0" err="1" smtClean="0"/>
              <a:t>звинуватили</a:t>
            </a:r>
            <a:r>
              <a:rPr lang="ru-RU" dirty="0" smtClean="0"/>
              <a:t> </a:t>
            </a:r>
            <a:r>
              <a:rPr lang="ru-RU" dirty="0" err="1" smtClean="0"/>
              <a:t>Францію</a:t>
            </a:r>
            <a:r>
              <a:rPr lang="ru-RU" dirty="0" smtClean="0"/>
              <a:t> перед Папою </a:t>
            </a:r>
            <a:r>
              <a:rPr lang="ru-RU" dirty="0" err="1" smtClean="0"/>
              <a:t>Римським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інквізицією</a:t>
            </a:r>
            <a:r>
              <a:rPr lang="ru-RU" dirty="0" smtClean="0"/>
              <a:t> в </a:t>
            </a:r>
            <a:r>
              <a:rPr lang="ru-RU" dirty="0" err="1" smtClean="0"/>
              <a:t>підступі</a:t>
            </a:r>
            <a:r>
              <a:rPr lang="ru-RU" dirty="0" smtClean="0"/>
              <a:t> </a:t>
            </a:r>
            <a:r>
              <a:rPr lang="ru-RU" dirty="0" err="1" smtClean="0"/>
              <a:t>диявола</a:t>
            </a:r>
            <a:r>
              <a:rPr lang="ru-RU" dirty="0" smtClean="0"/>
              <a:t>, а </a:t>
            </a:r>
            <a:r>
              <a:rPr lang="ru-RU" dirty="0" err="1" smtClean="0"/>
              <a:t>Вієта</a:t>
            </a:r>
            <a:r>
              <a:rPr lang="ru-RU" dirty="0" smtClean="0"/>
              <a:t> </a:t>
            </a:r>
            <a:r>
              <a:rPr lang="ru-RU" dirty="0" err="1" smtClean="0"/>
              <a:t>звинуватили</a:t>
            </a:r>
            <a:r>
              <a:rPr lang="ru-RU" dirty="0" smtClean="0"/>
              <a:t> у </a:t>
            </a:r>
            <a:r>
              <a:rPr lang="ru-RU" dirty="0" err="1" smtClean="0"/>
              <a:t>спілці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дияволом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засудили до </a:t>
            </a:r>
            <a:r>
              <a:rPr lang="ru-RU" dirty="0" err="1" smtClean="0"/>
              <a:t>спалення</a:t>
            </a:r>
            <a:r>
              <a:rPr lang="ru-RU" dirty="0" smtClean="0"/>
              <a:t> на </a:t>
            </a:r>
            <a:r>
              <a:rPr lang="ru-RU" dirty="0" err="1" smtClean="0"/>
              <a:t>вогнищі</a:t>
            </a:r>
            <a:r>
              <a:rPr lang="ru-RU" dirty="0" smtClean="0"/>
              <a:t>. На </a:t>
            </a:r>
            <a:r>
              <a:rPr lang="ru-RU" dirty="0" err="1" smtClean="0"/>
              <a:t>щастя</a:t>
            </a:r>
            <a:r>
              <a:rPr lang="ru-RU" dirty="0" smtClean="0"/>
              <a:t> науки, </a:t>
            </a:r>
            <a:r>
              <a:rPr lang="ru-RU" dirty="0" err="1" smtClean="0"/>
              <a:t>він</a:t>
            </a:r>
            <a:r>
              <a:rPr lang="ru-RU" dirty="0" smtClean="0"/>
              <a:t> не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виданий</a:t>
            </a:r>
            <a:r>
              <a:rPr lang="ru-RU" dirty="0" smtClean="0"/>
              <a:t> </a:t>
            </a:r>
            <a:r>
              <a:rPr lang="ru-RU" dirty="0" err="1" smtClean="0"/>
              <a:t>інквізиції</a:t>
            </a:r>
            <a:r>
              <a:rPr lang="ru-RU" dirty="0" smtClean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4786322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/>
            </a:r>
            <a:br>
              <a:rPr lang="en-US" sz="1200" dirty="0" smtClean="0"/>
            </a:br>
            <a:endParaRPr lang="ru-RU" sz="1200" dirty="0"/>
          </a:p>
        </p:txBody>
      </p:sp>
      <p:pic>
        <p:nvPicPr>
          <p:cNvPr id="4" name="Рисунок 3" descr="картм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4357694"/>
            <a:ext cx="3514750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" y="0"/>
            <a:ext cx="9143999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останні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роки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життя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Вієт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пішов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державної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служби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але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продовжував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цікавитися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наукою.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Відомо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наприклад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вступив 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полеміку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приводу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введення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нового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григоріанського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календаря. І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навіть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хотів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створити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свій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календар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У мемуарах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деяких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придворних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Франції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вказівки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Вієт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одружений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що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нього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дочка,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єдина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спадкоємниця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імення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за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яким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Вієт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звався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синьйор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Біготьє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придворних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новинах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маркіз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Летуаль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писав: “...14 лютого 1603 р. Господин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Вієт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рекетмейстр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людина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великого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розуму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розмірковування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один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найбільш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вчених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математиків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століття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помер...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Парижі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маючи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за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загальною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думкою, 20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екю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Йому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було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більше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шістидесяти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років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”.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C:\Users\HP\Desktop\памятні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970012"/>
            <a:ext cx="2500330" cy="33910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267" name="Picture 3" descr="C:\Users\HP\Desktop\р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3286124"/>
            <a:ext cx="4349531" cy="27706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9" descr="\ a_0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20613" y="9525"/>
            <a:ext cx="209550" cy="114300"/>
          </a:xfrm>
          <a:prstGeom prst="rect">
            <a:avLst/>
          </a:prstGeom>
          <a:noFill/>
        </p:spPr>
      </p:pic>
      <p:pic>
        <p:nvPicPr>
          <p:cNvPr id="9236" name="Picture 20" descr="\ a_0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12688" y="53975"/>
            <a:ext cx="209550" cy="114300"/>
          </a:xfrm>
          <a:prstGeom prst="rect">
            <a:avLst/>
          </a:prstGeom>
          <a:noFill/>
        </p:spPr>
      </p:pic>
      <p:sp>
        <p:nvSpPr>
          <p:cNvPr id="24" name="Прямоугольник 23"/>
          <p:cNvSpPr/>
          <p:nvPr/>
        </p:nvSpPr>
        <p:spPr>
          <a:xfrm>
            <a:off x="1187624" y="123825"/>
            <a:ext cx="604867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uk-UA" sz="48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ДосягненняВієта</a:t>
            </a:r>
            <a:endParaRPr lang="ru-RU" sz="4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05025" y="917912"/>
            <a:ext cx="8831471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Головною </a:t>
            </a:r>
            <a:r>
              <a:rPr lang="ru-RU" sz="1600" b="1" dirty="0" err="1" smtClean="0"/>
              <a:t>пристрастю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Вієта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була</a:t>
            </a:r>
            <a:r>
              <a:rPr lang="ru-RU" sz="1600" b="1" dirty="0" smtClean="0"/>
              <a:t> </a:t>
            </a:r>
            <a:r>
              <a:rPr lang="ru-RU" sz="1600" b="1" u="sng" dirty="0" smtClean="0">
                <a:hlinkClick r:id="rId3" tooltip="Математика"/>
              </a:rPr>
              <a:t>математика</a:t>
            </a:r>
            <a:r>
              <a:rPr lang="ru-RU" sz="1600" b="1" dirty="0" smtClean="0"/>
              <a:t>. </a:t>
            </a:r>
            <a:endParaRPr lang="ru-RU" sz="1600" b="1" dirty="0" smtClean="0"/>
          </a:p>
          <a:p>
            <a:pPr algn="ctr"/>
            <a:endParaRPr lang="ru-RU" sz="1600" b="1" dirty="0" smtClean="0"/>
          </a:p>
          <a:p>
            <a:pPr algn="ctr"/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глибоко</a:t>
            </a:r>
            <a:r>
              <a:rPr lang="ru-RU" dirty="0" smtClean="0"/>
              <a:t> </a:t>
            </a:r>
            <a:r>
              <a:rPr lang="ru-RU" dirty="0" err="1" smtClean="0"/>
              <a:t>вивчив</a:t>
            </a:r>
            <a:r>
              <a:rPr lang="ru-RU" dirty="0" smtClean="0"/>
              <a:t> твори </a:t>
            </a:r>
            <a:r>
              <a:rPr lang="ru-RU" dirty="0" err="1" smtClean="0"/>
              <a:t>классиків</a:t>
            </a:r>
            <a:r>
              <a:rPr lang="ru-RU" dirty="0" smtClean="0"/>
              <a:t> </a:t>
            </a:r>
            <a:r>
              <a:rPr lang="ru-RU" u="sng" dirty="0" err="1" smtClean="0">
                <a:hlinkClick r:id="rId4" tooltip="Архімед"/>
              </a:rPr>
              <a:t>Архімеда</a:t>
            </a:r>
            <a:r>
              <a:rPr lang="ru-RU" dirty="0" smtClean="0"/>
              <a:t> і </a:t>
            </a:r>
            <a:r>
              <a:rPr lang="ru-RU" u="sng" dirty="0" err="1" smtClean="0">
                <a:hlinkClick r:id="rId5" tooltip="Діофант"/>
              </a:rPr>
              <a:t>Діофанта</a:t>
            </a:r>
            <a:r>
              <a:rPr lang="ru-RU" dirty="0" smtClean="0"/>
              <a:t>, </a:t>
            </a:r>
            <a:r>
              <a:rPr lang="ru-RU" dirty="0" err="1" smtClean="0"/>
              <a:t>найближчих</a:t>
            </a:r>
            <a:r>
              <a:rPr lang="ru-RU" dirty="0" smtClean="0"/>
              <a:t> </a:t>
            </a:r>
            <a:r>
              <a:rPr lang="ru-RU" dirty="0" err="1" smtClean="0"/>
              <a:t>попередників</a:t>
            </a:r>
            <a:r>
              <a:rPr lang="ru-RU" dirty="0" smtClean="0"/>
              <a:t> </a:t>
            </a:r>
            <a:r>
              <a:rPr lang="ru-RU" u="sng" dirty="0" err="1" smtClean="0">
                <a:hlinkClick r:id="rId6" tooltip="Кардано"/>
              </a:rPr>
              <a:t>Кардано</a:t>
            </a:r>
            <a:r>
              <a:rPr lang="ru-RU" dirty="0" smtClean="0"/>
              <a:t>, </a:t>
            </a:r>
            <a:r>
              <a:rPr lang="ru-RU" dirty="0" err="1" smtClean="0"/>
              <a:t>Бомпеллі</a:t>
            </a:r>
            <a:r>
              <a:rPr lang="ru-RU" dirty="0" smtClean="0"/>
              <a:t>, </a:t>
            </a:r>
            <a:r>
              <a:rPr lang="ru-RU" dirty="0" err="1" smtClean="0"/>
              <a:t>Стевіна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. </a:t>
            </a:r>
            <a:r>
              <a:rPr lang="ru-RU" dirty="0" err="1" smtClean="0"/>
              <a:t>Вієта</a:t>
            </a:r>
            <a:r>
              <a:rPr lang="ru-RU" dirty="0" smtClean="0"/>
              <a:t> вони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захоплювали</a:t>
            </a:r>
            <a:r>
              <a:rPr lang="ru-RU" dirty="0" smtClean="0"/>
              <a:t>, в них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бачив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ваду</a:t>
            </a:r>
            <a:r>
              <a:rPr lang="ru-RU" dirty="0" smtClean="0"/>
              <a:t>, яка </a:t>
            </a:r>
            <a:r>
              <a:rPr lang="ru-RU" dirty="0" err="1" smtClean="0"/>
              <a:t>полягала</a:t>
            </a:r>
            <a:r>
              <a:rPr lang="ru-RU" dirty="0" smtClean="0"/>
              <a:t> у </a:t>
            </a:r>
            <a:r>
              <a:rPr lang="ru-RU" dirty="0" err="1" smtClean="0"/>
              <a:t>важкості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через </a:t>
            </a:r>
            <a:r>
              <a:rPr lang="ru-RU" dirty="0" err="1" smtClean="0"/>
              <a:t>словесну</a:t>
            </a:r>
            <a:r>
              <a:rPr lang="ru-RU" dirty="0" smtClean="0"/>
              <a:t> </a:t>
            </a:r>
            <a:r>
              <a:rPr lang="ru-RU" dirty="0" err="1" smtClean="0"/>
              <a:t>символіку.Майже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і знаки </a:t>
            </a:r>
            <a:r>
              <a:rPr lang="ru-RU" dirty="0" err="1" smtClean="0"/>
              <a:t>записувалися</a:t>
            </a:r>
            <a:r>
              <a:rPr lang="ru-RU" dirty="0" smtClean="0"/>
              <a:t> словами, не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натяку</a:t>
            </a:r>
            <a:r>
              <a:rPr lang="ru-RU" dirty="0" smtClean="0"/>
              <a:t> на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зручні</a:t>
            </a:r>
            <a:r>
              <a:rPr lang="ru-RU" dirty="0" smtClean="0"/>
              <a:t>,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автоматичні</a:t>
            </a:r>
            <a:r>
              <a:rPr lang="ru-RU" dirty="0" smtClean="0"/>
              <a:t> правила, </a:t>
            </a:r>
            <a:r>
              <a:rPr lang="ru-RU" dirty="0" err="1" smtClean="0"/>
              <a:t>якими</a:t>
            </a:r>
            <a:r>
              <a:rPr lang="ru-RU" dirty="0" smtClean="0"/>
              <a:t> ми зараз </a:t>
            </a:r>
            <a:r>
              <a:rPr lang="ru-RU" dirty="0" err="1" smtClean="0"/>
              <a:t>користуємось</a:t>
            </a:r>
            <a:r>
              <a:rPr lang="ru-RU" dirty="0" smtClean="0"/>
              <a:t>. 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err="1" smtClean="0"/>
              <a:t>Вієт</a:t>
            </a:r>
            <a:r>
              <a:rPr lang="ru-RU" dirty="0" smtClean="0"/>
              <a:t> </a:t>
            </a:r>
            <a:r>
              <a:rPr lang="ru-RU" dirty="0" err="1" smtClean="0"/>
              <a:t>прийшов</a:t>
            </a:r>
            <a:r>
              <a:rPr lang="ru-RU" dirty="0" smtClean="0"/>
              <a:t> до </a:t>
            </a:r>
            <a:r>
              <a:rPr lang="ru-RU" dirty="0" err="1" smtClean="0"/>
              <a:t>висновку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числа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позначити</a:t>
            </a:r>
            <a:r>
              <a:rPr lang="ru-RU" dirty="0" smtClean="0"/>
              <a:t> </a:t>
            </a:r>
            <a:r>
              <a:rPr lang="ru-RU" dirty="0" err="1" smtClean="0"/>
              <a:t>якимись</a:t>
            </a:r>
            <a:r>
              <a:rPr lang="ru-RU" dirty="0" smtClean="0"/>
              <a:t> </a:t>
            </a:r>
            <a:r>
              <a:rPr lang="ru-RU" dirty="0" err="1" smtClean="0"/>
              <a:t>абстрактними</a:t>
            </a:r>
            <a:r>
              <a:rPr lang="ru-RU" dirty="0" smtClean="0"/>
              <a:t> знаками. Правда, в самого </a:t>
            </a:r>
            <a:r>
              <a:rPr lang="ru-RU" dirty="0" err="1" smtClean="0"/>
              <a:t>Вієта</a:t>
            </a:r>
            <a:r>
              <a:rPr lang="ru-RU" dirty="0" smtClean="0"/>
              <a:t> </a:t>
            </a:r>
            <a:r>
              <a:rPr lang="ru-RU" dirty="0" err="1" smtClean="0"/>
              <a:t>алгебраїчні</a:t>
            </a:r>
            <a:r>
              <a:rPr lang="ru-RU" dirty="0" smtClean="0"/>
              <a:t> </a:t>
            </a:r>
            <a:r>
              <a:rPr lang="ru-RU" dirty="0" err="1" smtClean="0"/>
              <a:t>символи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мало </a:t>
            </a:r>
            <a:r>
              <a:rPr lang="ru-RU" dirty="0" err="1" smtClean="0"/>
              <a:t>схожі</a:t>
            </a:r>
            <a:r>
              <a:rPr lang="ru-RU" dirty="0" smtClean="0"/>
              <a:t> на </a:t>
            </a:r>
            <a:r>
              <a:rPr lang="ru-RU" dirty="0" err="1" smtClean="0"/>
              <a:t>наші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використовував</a:t>
            </a:r>
            <a:r>
              <a:rPr lang="ru-RU" dirty="0" smtClean="0"/>
              <a:t> “+” і “-”, знак радикалу і </a:t>
            </a:r>
            <a:r>
              <a:rPr lang="ru-RU" dirty="0" err="1" smtClean="0"/>
              <a:t>горизонтальну</a:t>
            </a:r>
            <a:r>
              <a:rPr lang="ru-RU" dirty="0" smtClean="0"/>
              <a:t> риску для </a:t>
            </a:r>
            <a:r>
              <a:rPr lang="ru-RU" u="sng" dirty="0" err="1" smtClean="0">
                <a:hlinkClick r:id="rId7" tooltip="Ділення"/>
              </a:rPr>
              <a:t>ділення</a:t>
            </a:r>
            <a:r>
              <a:rPr lang="ru-RU" dirty="0" smtClean="0"/>
              <a:t>. </a:t>
            </a:r>
            <a:r>
              <a:rPr lang="ru-RU" u="sng" dirty="0" err="1" smtClean="0">
                <a:hlinkClick r:id="rId8" tooltip="Добуток"/>
              </a:rPr>
              <a:t>Добуток</a:t>
            </a:r>
            <a:r>
              <a:rPr lang="ru-RU" dirty="0" smtClean="0"/>
              <a:t> </a:t>
            </a:r>
            <a:r>
              <a:rPr lang="ru-RU" dirty="0" err="1" smtClean="0"/>
              <a:t>позначав</a:t>
            </a:r>
            <a:r>
              <a:rPr lang="ru-RU" dirty="0" smtClean="0"/>
              <a:t> словом “</a:t>
            </a:r>
            <a:r>
              <a:rPr lang="ru-RU" dirty="0" err="1" smtClean="0"/>
              <a:t>in</a:t>
            </a:r>
            <a:r>
              <a:rPr lang="ru-RU" dirty="0" smtClean="0"/>
              <a:t>”. </a:t>
            </a:r>
            <a:r>
              <a:rPr lang="ru-RU" dirty="0" err="1" smtClean="0"/>
              <a:t>Вієт</a:t>
            </a:r>
            <a:r>
              <a:rPr lang="ru-RU" dirty="0" smtClean="0"/>
              <a:t> першим став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дужки, </a:t>
            </a:r>
            <a:r>
              <a:rPr lang="ru-RU" dirty="0" err="1" smtClean="0"/>
              <a:t>які</a:t>
            </a:r>
            <a:r>
              <a:rPr lang="ru-RU" dirty="0" smtClean="0"/>
              <a:t>, правда, в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 не </a:t>
            </a:r>
            <a:r>
              <a:rPr lang="ru-RU" dirty="0" err="1" smtClean="0"/>
              <a:t>дужок</a:t>
            </a:r>
            <a:r>
              <a:rPr lang="ru-RU" dirty="0" smtClean="0"/>
              <a:t>, а риски над </a:t>
            </a:r>
            <a:r>
              <a:rPr lang="ru-RU" dirty="0" err="1" smtClean="0"/>
              <a:t>мноогочленом</a:t>
            </a:r>
            <a:r>
              <a:rPr lang="ru-RU" dirty="0" smtClean="0"/>
              <a:t>. Але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знаків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введені</a:t>
            </a:r>
            <a:r>
              <a:rPr lang="ru-RU" dirty="0" smtClean="0"/>
              <a:t> до </a:t>
            </a:r>
            <a:r>
              <a:rPr lang="ru-RU" dirty="0" err="1" smtClean="0"/>
              <a:t>нього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не </a:t>
            </a:r>
            <a:r>
              <a:rPr lang="ru-RU" dirty="0" err="1" smtClean="0"/>
              <a:t>використовував</a:t>
            </a:r>
            <a:r>
              <a:rPr lang="ru-RU" dirty="0" smtClean="0"/>
              <a:t>. Так, квадрат, куб </a:t>
            </a:r>
            <a:r>
              <a:rPr lang="ru-RU" dirty="0" err="1" smtClean="0"/>
              <a:t>і</a:t>
            </a:r>
            <a:r>
              <a:rPr lang="ru-RU" dirty="0" smtClean="0"/>
              <a:t> т. д. </a:t>
            </a:r>
            <a:r>
              <a:rPr lang="ru-RU" dirty="0" err="1" smtClean="0"/>
              <a:t>Позначав</a:t>
            </a:r>
            <a:r>
              <a:rPr lang="ru-RU" dirty="0" smtClean="0"/>
              <a:t> словами </a:t>
            </a:r>
            <a:r>
              <a:rPr lang="ru-RU" dirty="0" err="1" smtClean="0"/>
              <a:t>або</a:t>
            </a:r>
            <a:r>
              <a:rPr lang="ru-RU" dirty="0" smtClean="0"/>
              <a:t> першими буквами </a:t>
            </a:r>
            <a:r>
              <a:rPr lang="ru-RU" dirty="0" err="1" smtClean="0"/>
              <a:t>сл</a:t>
            </a:r>
            <a:r>
              <a:rPr lang="ru-RU" sz="1600" dirty="0" err="1" smtClean="0"/>
              <a:t>ів</a:t>
            </a:r>
            <a:r>
              <a:rPr lang="ru-RU" sz="1600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 smtClean="0"/>
              <a:t>Основу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підходу</a:t>
            </a:r>
            <a:r>
              <a:rPr lang="ru-RU" dirty="0" smtClean="0"/>
              <a:t> </a:t>
            </a:r>
            <a:r>
              <a:rPr lang="ru-RU" dirty="0" err="1" smtClean="0"/>
              <a:t>Вієт</a:t>
            </a:r>
            <a:r>
              <a:rPr lang="ru-RU" dirty="0" smtClean="0"/>
              <a:t> </a:t>
            </a:r>
            <a:r>
              <a:rPr lang="ru-RU" dirty="0" err="1" smtClean="0"/>
              <a:t>називав</a:t>
            </a:r>
            <a:r>
              <a:rPr lang="ru-RU" dirty="0" smtClean="0"/>
              <a:t> видовою </a:t>
            </a:r>
            <a:r>
              <a:rPr lang="ru-RU" dirty="0" err="1" smtClean="0"/>
              <a:t>логістикою</a:t>
            </a:r>
            <a:r>
              <a:rPr lang="ru-RU" dirty="0" smtClean="0"/>
              <a:t>. </a:t>
            </a:r>
            <a:r>
              <a:rPr lang="ru-RU" dirty="0" err="1" smtClean="0"/>
              <a:t>Наслідуючи</a:t>
            </a:r>
            <a:r>
              <a:rPr lang="ru-RU" dirty="0" smtClean="0"/>
              <a:t> приклад стародавних,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розмежував</a:t>
            </a:r>
            <a:r>
              <a:rPr lang="ru-RU" dirty="0" smtClean="0"/>
              <a:t> числа, </a:t>
            </a:r>
            <a:r>
              <a:rPr lang="ru-RU" dirty="0" err="1" smtClean="0"/>
              <a:t>величини</a:t>
            </a:r>
            <a:r>
              <a:rPr lang="ru-RU" dirty="0" smtClean="0"/>
              <a:t> та </a:t>
            </a:r>
            <a:r>
              <a:rPr lang="ru-RU" dirty="0" err="1" smtClean="0"/>
              <a:t>відношення</a:t>
            </a:r>
            <a:r>
              <a:rPr lang="ru-RU" dirty="0" smtClean="0"/>
              <a:t>, </a:t>
            </a:r>
            <a:r>
              <a:rPr lang="ru-RU" dirty="0" err="1" smtClean="0"/>
              <a:t>зібравши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у </a:t>
            </a:r>
            <a:r>
              <a:rPr lang="ru-RU" dirty="0" err="1" smtClean="0"/>
              <a:t>деяку</a:t>
            </a:r>
            <a:r>
              <a:rPr lang="ru-RU" dirty="0" smtClean="0"/>
              <a:t> систему “</a:t>
            </a:r>
            <a:r>
              <a:rPr lang="ru-RU" dirty="0" err="1" smtClean="0"/>
              <a:t>видів</a:t>
            </a:r>
            <a:r>
              <a:rPr lang="ru-RU" dirty="0" smtClean="0"/>
              <a:t>”. У </a:t>
            </a:r>
            <a:r>
              <a:rPr lang="ru-RU" dirty="0" err="1" smtClean="0"/>
              <a:t>цю</a:t>
            </a:r>
            <a:r>
              <a:rPr lang="ru-RU" dirty="0" smtClean="0"/>
              <a:t> систему входили,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змінні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корені</a:t>
            </a:r>
            <a:r>
              <a:rPr lang="ru-RU" dirty="0" smtClean="0"/>
              <a:t>, </a:t>
            </a:r>
            <a:r>
              <a:rPr lang="ru-RU" dirty="0" err="1" smtClean="0"/>
              <a:t>квадрати</a:t>
            </a:r>
            <a:r>
              <a:rPr lang="ru-RU" dirty="0" smtClean="0"/>
              <a:t>, </a:t>
            </a:r>
            <a:r>
              <a:rPr lang="ru-RU" dirty="0" err="1" smtClean="0"/>
              <a:t>куби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т.д. Для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Вієт</a:t>
            </a:r>
            <a:r>
              <a:rPr lang="ru-RU" dirty="0" smtClean="0"/>
              <a:t> дав </a:t>
            </a:r>
            <a:r>
              <a:rPr lang="ru-RU" dirty="0" err="1" smtClean="0"/>
              <a:t>спеціальну</a:t>
            </a:r>
            <a:r>
              <a:rPr lang="ru-RU" dirty="0" smtClean="0"/>
              <a:t> </a:t>
            </a:r>
            <a:r>
              <a:rPr lang="ru-RU" dirty="0" err="1" smtClean="0"/>
              <a:t>символіку</a:t>
            </a:r>
            <a:r>
              <a:rPr lang="ru-RU" dirty="0" smtClean="0"/>
              <a:t>, </a:t>
            </a:r>
            <a:r>
              <a:rPr lang="ru-RU" dirty="0" err="1" smtClean="0"/>
              <a:t>позначивши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прописними</a:t>
            </a:r>
            <a:r>
              <a:rPr lang="ru-RU" dirty="0" smtClean="0"/>
              <a:t> буквами </a:t>
            </a:r>
            <a:r>
              <a:rPr lang="ru-RU" dirty="0" err="1" smtClean="0"/>
              <a:t>латинського</a:t>
            </a:r>
            <a:r>
              <a:rPr lang="ru-RU" dirty="0" smtClean="0"/>
              <a:t> </a:t>
            </a:r>
            <a:r>
              <a:rPr lang="ru-RU" dirty="0" err="1" smtClean="0"/>
              <a:t>алфавіту</a:t>
            </a:r>
            <a:r>
              <a:rPr lang="ru-RU" dirty="0" smtClean="0"/>
              <a:t>. Для </a:t>
            </a:r>
            <a:r>
              <a:rPr lang="ru-RU" dirty="0" err="1" smtClean="0"/>
              <a:t>невідомих</a:t>
            </a:r>
            <a:r>
              <a:rPr lang="ru-RU" dirty="0" smtClean="0"/>
              <a:t> величин </a:t>
            </a:r>
            <a:r>
              <a:rPr lang="ru-RU" dirty="0" err="1" smtClean="0"/>
              <a:t>застосовувалися</a:t>
            </a:r>
            <a:r>
              <a:rPr lang="ru-RU" dirty="0" smtClean="0"/>
              <a:t> </a:t>
            </a:r>
            <a:r>
              <a:rPr lang="ru-RU" dirty="0" err="1" smtClean="0"/>
              <a:t>голосні</a:t>
            </a:r>
            <a:r>
              <a:rPr lang="ru-RU" dirty="0" smtClean="0"/>
              <a:t> </a:t>
            </a:r>
            <a:r>
              <a:rPr lang="ru-RU" dirty="0" err="1" smtClean="0"/>
              <a:t>букви</a:t>
            </a:r>
            <a:r>
              <a:rPr lang="ru-RU" dirty="0" smtClean="0"/>
              <a:t>, для </a:t>
            </a:r>
            <a:r>
              <a:rPr lang="ru-RU" dirty="0" err="1" smtClean="0"/>
              <a:t>змінних</a:t>
            </a:r>
            <a:r>
              <a:rPr lang="ru-RU" dirty="0" smtClean="0"/>
              <a:t> – </a:t>
            </a:r>
            <a:r>
              <a:rPr lang="ru-RU" dirty="0" err="1" smtClean="0"/>
              <a:t>приголосні</a:t>
            </a:r>
            <a:r>
              <a:rPr lang="ru-RU" dirty="0" smtClean="0"/>
              <a:t>. </a:t>
            </a: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497</TotalTime>
  <Words>1177</Words>
  <Application>Microsoft Office PowerPoint</Application>
  <PresentationFormat>Экран (4:3)</PresentationFormat>
  <Paragraphs>64</Paragraphs>
  <Slides>12</Slides>
  <Notes>1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Lionkr</cp:lastModifiedBy>
  <cp:revision>53</cp:revision>
  <dcterms:created xsi:type="dcterms:W3CDTF">2011-12-11T15:46:48Z</dcterms:created>
  <dcterms:modified xsi:type="dcterms:W3CDTF">2012-01-29T07:44:42Z</dcterms:modified>
</cp:coreProperties>
</file>